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8" r:id="rId9"/>
    <p:sldId id="269" r:id="rId10"/>
    <p:sldId id="271" r:id="rId11"/>
    <p:sldId id="261" r:id="rId12"/>
    <p:sldId id="277" r:id="rId13"/>
    <p:sldId id="278" r:id="rId14"/>
    <p:sldId id="274" r:id="rId15"/>
    <p:sldId id="279" r:id="rId16"/>
    <p:sldId id="276" r:id="rId17"/>
    <p:sldId id="267" r:id="rId18"/>
    <p:sldId id="272" r:id="rId19"/>
    <p:sldId id="273" r:id="rId20"/>
    <p:sldId id="283" r:id="rId21"/>
    <p:sldId id="280" r:id="rId22"/>
    <p:sldId id="281" r:id="rId23"/>
    <p:sldId id="282" r:id="rId24"/>
    <p:sldId id="285" r:id="rId25"/>
    <p:sldId id="286" r:id="rId26"/>
    <p:sldId id="287" r:id="rId27"/>
    <p:sldId id="288" r:id="rId28"/>
    <p:sldId id="289" r:id="rId29"/>
    <p:sldId id="265" r:id="rId30"/>
    <p:sldId id="264" r:id="rId3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78E36-7BBB-4588-97E3-7EBF827C814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7CB4974-F368-4EE9-9C5D-956F3EBCE2BF}">
      <dgm:prSet phldrT="[Text]"/>
      <dgm:spPr>
        <a:solidFill>
          <a:srgbClr val="FF0000"/>
        </a:solidFill>
      </dgm:spPr>
      <dgm:t>
        <a:bodyPr vert="vert"/>
        <a:lstStyle/>
        <a:p>
          <a:r>
            <a:rPr lang="sk-SK" i="1" dirty="0">
              <a:solidFill>
                <a:srgbClr val="FFFF00"/>
              </a:solidFill>
            </a:rPr>
            <a:t>OPTIKA</a:t>
          </a:r>
        </a:p>
      </dgm:t>
    </dgm:pt>
    <dgm:pt modelId="{12DE6FBA-956F-4C41-9B2F-D6E5CE2E4E1C}" type="parTrans" cxnId="{D6E9D030-62C1-465B-A0E5-34ED0F62CA75}">
      <dgm:prSet/>
      <dgm:spPr/>
      <dgm:t>
        <a:bodyPr/>
        <a:lstStyle/>
        <a:p>
          <a:endParaRPr lang="sk-SK" i="1"/>
        </a:p>
      </dgm:t>
    </dgm:pt>
    <dgm:pt modelId="{87ECA5C6-BD8D-4168-A415-24E6CC3162C4}" type="sibTrans" cxnId="{D6E9D030-62C1-465B-A0E5-34ED0F62CA75}">
      <dgm:prSet/>
      <dgm:spPr/>
      <dgm:t>
        <a:bodyPr/>
        <a:lstStyle/>
        <a:p>
          <a:endParaRPr lang="sk-SK" i="1"/>
        </a:p>
      </dgm:t>
    </dgm:pt>
    <dgm:pt modelId="{17F705A3-9A68-464F-984E-E0641055B2B0}">
      <dgm:prSet phldrT="[Text]" custT="1"/>
      <dgm:spPr/>
      <dgm:t>
        <a:bodyPr/>
        <a:lstStyle/>
        <a:p>
          <a:r>
            <a:rPr lang="sk-SK" sz="3200" i="1" dirty="0">
              <a:solidFill>
                <a:srgbClr val="FFC000"/>
              </a:solidFill>
            </a:rPr>
            <a:t>Geometrická (lúčová) </a:t>
          </a:r>
        </a:p>
        <a:p>
          <a:r>
            <a:rPr lang="sk-SK" sz="2300" i="1" dirty="0">
              <a:solidFill>
                <a:srgbClr val="FFFF00"/>
              </a:solidFill>
            </a:rPr>
            <a:t>Odraz, lom, úplný odraz</a:t>
          </a:r>
        </a:p>
        <a:p>
          <a:r>
            <a:rPr lang="sk-SK" sz="2300" i="1" dirty="0"/>
            <a:t>Zrkadlá, šošovky, mikroskop, ďalekohľad, oko </a:t>
          </a:r>
        </a:p>
      </dgm:t>
    </dgm:pt>
    <dgm:pt modelId="{D0A3940D-8C9C-417F-9FA4-E5BBE83FD71E}" type="parTrans" cxnId="{7F43CBB2-2CD8-4049-9076-FAA8A26EAE19}">
      <dgm:prSet/>
      <dgm:spPr/>
      <dgm:t>
        <a:bodyPr/>
        <a:lstStyle/>
        <a:p>
          <a:endParaRPr lang="sk-SK" i="1"/>
        </a:p>
      </dgm:t>
    </dgm:pt>
    <dgm:pt modelId="{24EE1981-61F2-4E99-8F6D-B81CB6221F6A}" type="sibTrans" cxnId="{7F43CBB2-2CD8-4049-9076-FAA8A26EAE19}">
      <dgm:prSet/>
      <dgm:spPr/>
      <dgm:t>
        <a:bodyPr/>
        <a:lstStyle/>
        <a:p>
          <a:endParaRPr lang="sk-SK" i="1"/>
        </a:p>
      </dgm:t>
    </dgm:pt>
    <dgm:pt modelId="{9D4F0311-FD28-48DC-9DD6-AE91457021E2}">
      <dgm:prSet phldrT="[Text]" custT="1"/>
      <dgm:spPr/>
      <dgm:t>
        <a:bodyPr/>
        <a:lstStyle/>
        <a:p>
          <a:r>
            <a:rPr lang="sk-SK" sz="3200" i="1" dirty="0">
              <a:solidFill>
                <a:srgbClr val="FFC000"/>
              </a:solidFill>
            </a:rPr>
            <a:t>Vlnová</a:t>
          </a:r>
        </a:p>
        <a:p>
          <a:r>
            <a:rPr lang="sk-SK" sz="2000" i="1" dirty="0">
              <a:solidFill>
                <a:srgbClr val="FFFF00"/>
              </a:solidFill>
            </a:rPr>
            <a:t>Interferencia, difrakcia, polarizácia</a:t>
          </a:r>
        </a:p>
        <a:p>
          <a:r>
            <a:rPr lang="sk-SK" sz="2000" i="1" dirty="0"/>
            <a:t>3D kino,  spektrálne analýzy</a:t>
          </a:r>
        </a:p>
      </dgm:t>
    </dgm:pt>
    <dgm:pt modelId="{E91BF113-8816-4F88-BB72-C40F605D4ABD}" type="parTrans" cxnId="{D73BA8C8-A8E9-406D-961B-C155C1C9B51B}">
      <dgm:prSet/>
      <dgm:spPr/>
      <dgm:t>
        <a:bodyPr/>
        <a:lstStyle/>
        <a:p>
          <a:endParaRPr lang="sk-SK" i="1"/>
        </a:p>
      </dgm:t>
    </dgm:pt>
    <dgm:pt modelId="{BA13281F-587B-4B9F-9FBD-6DF8B6251E00}" type="sibTrans" cxnId="{D73BA8C8-A8E9-406D-961B-C155C1C9B51B}">
      <dgm:prSet/>
      <dgm:spPr/>
      <dgm:t>
        <a:bodyPr/>
        <a:lstStyle/>
        <a:p>
          <a:endParaRPr lang="sk-SK" i="1"/>
        </a:p>
      </dgm:t>
    </dgm:pt>
    <dgm:pt modelId="{3B4DF2C2-3376-43B9-A573-65AC7101DBB9}">
      <dgm:prSet phldrT="[Text]" custT="1"/>
      <dgm:spPr/>
      <dgm:t>
        <a:bodyPr/>
        <a:lstStyle/>
        <a:p>
          <a:r>
            <a:rPr lang="sk-SK" sz="3200" i="1" dirty="0">
              <a:solidFill>
                <a:srgbClr val="FFC000"/>
              </a:solidFill>
            </a:rPr>
            <a:t>Kvantová</a:t>
          </a:r>
        </a:p>
        <a:p>
          <a:r>
            <a:rPr lang="sk-SK" sz="2200" i="1" dirty="0">
              <a:solidFill>
                <a:srgbClr val="FFFF00"/>
              </a:solidFill>
            </a:rPr>
            <a:t>Fotoelektrický jav, interakcie fotón - elektrón, </a:t>
          </a:r>
        </a:p>
        <a:p>
          <a:r>
            <a:rPr lang="sk-SK" sz="2200" i="1" dirty="0"/>
            <a:t>Fotobunka, interakcie – atóm – fotón, spektrálne analýzy</a:t>
          </a:r>
        </a:p>
      </dgm:t>
    </dgm:pt>
    <dgm:pt modelId="{002BA899-1AD5-4974-AF52-9DEED804ADDB}" type="parTrans" cxnId="{D8C67D8A-5B2B-4103-BC57-E20B9E4D7F8F}">
      <dgm:prSet/>
      <dgm:spPr/>
      <dgm:t>
        <a:bodyPr/>
        <a:lstStyle/>
        <a:p>
          <a:endParaRPr lang="sk-SK" i="1"/>
        </a:p>
      </dgm:t>
    </dgm:pt>
    <dgm:pt modelId="{1AE8EDF7-0B6B-417D-844A-8A4B79C8B076}" type="sibTrans" cxnId="{D8C67D8A-5B2B-4103-BC57-E20B9E4D7F8F}">
      <dgm:prSet/>
      <dgm:spPr/>
      <dgm:t>
        <a:bodyPr/>
        <a:lstStyle/>
        <a:p>
          <a:endParaRPr lang="sk-SK" i="1"/>
        </a:p>
      </dgm:t>
    </dgm:pt>
    <dgm:pt modelId="{F458261C-2271-4E3D-95DC-40EE348BB6EB}" type="pres">
      <dgm:prSet presAssocID="{47B78E36-7BBB-4588-97E3-7EBF827C814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1A57AB9-C62B-45B5-8E92-4DB35948EF20}" type="pres">
      <dgm:prSet presAssocID="{77CB4974-F368-4EE9-9C5D-956F3EBCE2BF}" presName="root1" presStyleCnt="0"/>
      <dgm:spPr/>
    </dgm:pt>
    <dgm:pt modelId="{CE570924-AB4E-4823-9DD5-817B10DD2D94}" type="pres">
      <dgm:prSet presAssocID="{77CB4974-F368-4EE9-9C5D-956F3EBCE2BF}" presName="LevelOneTextNode" presStyleLbl="node0" presStyleIdx="0" presStyleCnt="1" custScaleX="565095" custScaleY="21708">
        <dgm:presLayoutVars>
          <dgm:chPref val="3"/>
        </dgm:presLayoutVars>
      </dgm:prSet>
      <dgm:spPr/>
    </dgm:pt>
    <dgm:pt modelId="{F66D3B78-586F-44BA-9D47-D91D7D3EA167}" type="pres">
      <dgm:prSet presAssocID="{77CB4974-F368-4EE9-9C5D-956F3EBCE2BF}" presName="level2hierChild" presStyleCnt="0"/>
      <dgm:spPr/>
    </dgm:pt>
    <dgm:pt modelId="{6B3A8AD6-56C1-4D94-9C00-98B4514B9568}" type="pres">
      <dgm:prSet presAssocID="{D0A3940D-8C9C-417F-9FA4-E5BBE83FD71E}" presName="conn2-1" presStyleLbl="parChTrans1D2" presStyleIdx="0" presStyleCnt="3"/>
      <dgm:spPr/>
    </dgm:pt>
    <dgm:pt modelId="{E341AAFE-05E9-41FF-8D5A-D6823C4DFDC8}" type="pres">
      <dgm:prSet presAssocID="{D0A3940D-8C9C-417F-9FA4-E5BBE83FD71E}" presName="connTx" presStyleLbl="parChTrans1D2" presStyleIdx="0" presStyleCnt="3"/>
      <dgm:spPr/>
    </dgm:pt>
    <dgm:pt modelId="{170E1E4B-E13D-42C3-B383-A08877CE723D}" type="pres">
      <dgm:prSet presAssocID="{17F705A3-9A68-464F-984E-E0641055B2B0}" presName="root2" presStyleCnt="0"/>
      <dgm:spPr/>
    </dgm:pt>
    <dgm:pt modelId="{3A9CE1CD-2E4B-417B-828E-73B02B29214F}" type="pres">
      <dgm:prSet presAssocID="{17F705A3-9A68-464F-984E-E0641055B2B0}" presName="LevelTwoTextNode" presStyleLbl="node2" presStyleIdx="0" presStyleCnt="3" custScaleX="247301" custScaleY="216306">
        <dgm:presLayoutVars>
          <dgm:chPref val="3"/>
        </dgm:presLayoutVars>
      </dgm:prSet>
      <dgm:spPr/>
    </dgm:pt>
    <dgm:pt modelId="{614C0038-5079-4A7B-92E1-EF4A8B6B1CCE}" type="pres">
      <dgm:prSet presAssocID="{17F705A3-9A68-464F-984E-E0641055B2B0}" presName="level3hierChild" presStyleCnt="0"/>
      <dgm:spPr/>
    </dgm:pt>
    <dgm:pt modelId="{CE5BEF09-88BE-4ACF-9EA1-6F41B7B499B1}" type="pres">
      <dgm:prSet presAssocID="{E91BF113-8816-4F88-BB72-C40F605D4ABD}" presName="conn2-1" presStyleLbl="parChTrans1D2" presStyleIdx="1" presStyleCnt="3"/>
      <dgm:spPr/>
    </dgm:pt>
    <dgm:pt modelId="{0639EF40-C3AF-455D-A765-387E1A4F66D3}" type="pres">
      <dgm:prSet presAssocID="{E91BF113-8816-4F88-BB72-C40F605D4ABD}" presName="connTx" presStyleLbl="parChTrans1D2" presStyleIdx="1" presStyleCnt="3"/>
      <dgm:spPr/>
    </dgm:pt>
    <dgm:pt modelId="{A5E77F36-26C0-44A1-805C-2E03C24AB6A6}" type="pres">
      <dgm:prSet presAssocID="{9D4F0311-FD28-48DC-9DD6-AE91457021E2}" presName="root2" presStyleCnt="0"/>
      <dgm:spPr/>
    </dgm:pt>
    <dgm:pt modelId="{46AC7D2F-E97D-477F-B794-ECCDF83B1A29}" type="pres">
      <dgm:prSet presAssocID="{9D4F0311-FD28-48DC-9DD6-AE91457021E2}" presName="LevelTwoTextNode" presStyleLbl="node2" presStyleIdx="1" presStyleCnt="3" custScaleX="247352" custScaleY="216351" custLinFactNeighborX="4558">
        <dgm:presLayoutVars>
          <dgm:chPref val="3"/>
        </dgm:presLayoutVars>
      </dgm:prSet>
      <dgm:spPr/>
    </dgm:pt>
    <dgm:pt modelId="{B352E3AC-7D3B-4A62-A0D6-D34D5198BD48}" type="pres">
      <dgm:prSet presAssocID="{9D4F0311-FD28-48DC-9DD6-AE91457021E2}" presName="level3hierChild" presStyleCnt="0"/>
      <dgm:spPr/>
    </dgm:pt>
    <dgm:pt modelId="{7D060A52-7499-49EF-B67E-C83E30808A97}" type="pres">
      <dgm:prSet presAssocID="{002BA899-1AD5-4974-AF52-9DEED804ADDB}" presName="conn2-1" presStyleLbl="parChTrans1D2" presStyleIdx="2" presStyleCnt="3"/>
      <dgm:spPr/>
    </dgm:pt>
    <dgm:pt modelId="{F463A61C-4EEF-454F-B26E-7BD07B1AB725}" type="pres">
      <dgm:prSet presAssocID="{002BA899-1AD5-4974-AF52-9DEED804ADDB}" presName="connTx" presStyleLbl="parChTrans1D2" presStyleIdx="2" presStyleCnt="3"/>
      <dgm:spPr/>
    </dgm:pt>
    <dgm:pt modelId="{883FA346-7BF3-4A2A-971A-AD8A923EEA36}" type="pres">
      <dgm:prSet presAssocID="{3B4DF2C2-3376-43B9-A573-65AC7101DBB9}" presName="root2" presStyleCnt="0"/>
      <dgm:spPr/>
    </dgm:pt>
    <dgm:pt modelId="{E00260DB-5A35-4231-8F46-49DEC881AE03}" type="pres">
      <dgm:prSet presAssocID="{3B4DF2C2-3376-43B9-A573-65AC7101DBB9}" presName="LevelTwoTextNode" presStyleLbl="node2" presStyleIdx="2" presStyleCnt="3" custScaleX="247352" custScaleY="216351">
        <dgm:presLayoutVars>
          <dgm:chPref val="3"/>
        </dgm:presLayoutVars>
      </dgm:prSet>
      <dgm:spPr/>
    </dgm:pt>
    <dgm:pt modelId="{EDDE455E-0152-4FA9-B139-F3CFCAEFBE91}" type="pres">
      <dgm:prSet presAssocID="{3B4DF2C2-3376-43B9-A573-65AC7101DBB9}" presName="level3hierChild" presStyleCnt="0"/>
      <dgm:spPr/>
    </dgm:pt>
  </dgm:ptLst>
  <dgm:cxnLst>
    <dgm:cxn modelId="{D6E9D030-62C1-465B-A0E5-34ED0F62CA75}" srcId="{47B78E36-7BBB-4588-97E3-7EBF827C814A}" destId="{77CB4974-F368-4EE9-9C5D-956F3EBCE2BF}" srcOrd="0" destOrd="0" parTransId="{12DE6FBA-956F-4C41-9B2F-D6E5CE2E4E1C}" sibTransId="{87ECA5C6-BD8D-4168-A415-24E6CC3162C4}"/>
    <dgm:cxn modelId="{1C4AEF3D-1896-424F-B3A9-73B2507335B1}" type="presOf" srcId="{E91BF113-8816-4F88-BB72-C40F605D4ABD}" destId="{0639EF40-C3AF-455D-A765-387E1A4F66D3}" srcOrd="1" destOrd="0" presId="urn:microsoft.com/office/officeart/2008/layout/HorizontalMultiLevelHierarchy"/>
    <dgm:cxn modelId="{D43C945E-1136-45AB-B38C-84B630D2CD93}" type="presOf" srcId="{17F705A3-9A68-464F-984E-E0641055B2B0}" destId="{3A9CE1CD-2E4B-417B-828E-73B02B29214F}" srcOrd="0" destOrd="0" presId="urn:microsoft.com/office/officeart/2008/layout/HorizontalMultiLevelHierarchy"/>
    <dgm:cxn modelId="{00CAD85E-6F92-4FC2-A0C7-87E696746AC7}" type="presOf" srcId="{D0A3940D-8C9C-417F-9FA4-E5BBE83FD71E}" destId="{E341AAFE-05E9-41FF-8D5A-D6823C4DFDC8}" srcOrd="1" destOrd="0" presId="urn:microsoft.com/office/officeart/2008/layout/HorizontalMultiLevelHierarchy"/>
    <dgm:cxn modelId="{54D27241-9E77-4766-A847-E61EBA9F6D7D}" type="presOf" srcId="{9D4F0311-FD28-48DC-9DD6-AE91457021E2}" destId="{46AC7D2F-E97D-477F-B794-ECCDF83B1A29}" srcOrd="0" destOrd="0" presId="urn:microsoft.com/office/officeart/2008/layout/HorizontalMultiLevelHierarchy"/>
    <dgm:cxn modelId="{FD61A46C-3A69-406B-8F59-884BF8435A7C}" type="presOf" srcId="{D0A3940D-8C9C-417F-9FA4-E5BBE83FD71E}" destId="{6B3A8AD6-56C1-4D94-9C00-98B4514B9568}" srcOrd="0" destOrd="0" presId="urn:microsoft.com/office/officeart/2008/layout/HorizontalMultiLevelHierarchy"/>
    <dgm:cxn modelId="{D8C67D8A-5B2B-4103-BC57-E20B9E4D7F8F}" srcId="{77CB4974-F368-4EE9-9C5D-956F3EBCE2BF}" destId="{3B4DF2C2-3376-43B9-A573-65AC7101DBB9}" srcOrd="2" destOrd="0" parTransId="{002BA899-1AD5-4974-AF52-9DEED804ADDB}" sibTransId="{1AE8EDF7-0B6B-417D-844A-8A4B79C8B076}"/>
    <dgm:cxn modelId="{7F43CBB2-2CD8-4049-9076-FAA8A26EAE19}" srcId="{77CB4974-F368-4EE9-9C5D-956F3EBCE2BF}" destId="{17F705A3-9A68-464F-984E-E0641055B2B0}" srcOrd="0" destOrd="0" parTransId="{D0A3940D-8C9C-417F-9FA4-E5BBE83FD71E}" sibTransId="{24EE1981-61F2-4E99-8F6D-B81CB6221F6A}"/>
    <dgm:cxn modelId="{D73BA8C8-A8E9-406D-961B-C155C1C9B51B}" srcId="{77CB4974-F368-4EE9-9C5D-956F3EBCE2BF}" destId="{9D4F0311-FD28-48DC-9DD6-AE91457021E2}" srcOrd="1" destOrd="0" parTransId="{E91BF113-8816-4F88-BB72-C40F605D4ABD}" sibTransId="{BA13281F-587B-4B9F-9FBD-6DF8B6251E00}"/>
    <dgm:cxn modelId="{82F667CA-CEA7-4D4B-AF39-A410A1CA167A}" type="presOf" srcId="{E91BF113-8816-4F88-BB72-C40F605D4ABD}" destId="{CE5BEF09-88BE-4ACF-9EA1-6F41B7B499B1}" srcOrd="0" destOrd="0" presId="urn:microsoft.com/office/officeart/2008/layout/HorizontalMultiLevelHierarchy"/>
    <dgm:cxn modelId="{401A9ACE-125F-448F-8C15-96B664884677}" type="presOf" srcId="{002BA899-1AD5-4974-AF52-9DEED804ADDB}" destId="{7D060A52-7499-49EF-B67E-C83E30808A97}" srcOrd="0" destOrd="0" presId="urn:microsoft.com/office/officeart/2008/layout/HorizontalMultiLevelHierarchy"/>
    <dgm:cxn modelId="{EA31B6E0-E11B-4949-9BBC-408812CED525}" type="presOf" srcId="{77CB4974-F368-4EE9-9C5D-956F3EBCE2BF}" destId="{CE570924-AB4E-4823-9DD5-817B10DD2D94}" srcOrd="0" destOrd="0" presId="urn:microsoft.com/office/officeart/2008/layout/HorizontalMultiLevelHierarchy"/>
    <dgm:cxn modelId="{02619DE6-350B-4081-81D3-CBD1C8EA6BE9}" type="presOf" srcId="{3B4DF2C2-3376-43B9-A573-65AC7101DBB9}" destId="{E00260DB-5A35-4231-8F46-49DEC881AE03}" srcOrd="0" destOrd="0" presId="urn:microsoft.com/office/officeart/2008/layout/HorizontalMultiLevelHierarchy"/>
    <dgm:cxn modelId="{976314EB-572C-4312-945F-9016B00DAE1B}" type="presOf" srcId="{47B78E36-7BBB-4588-97E3-7EBF827C814A}" destId="{F458261C-2271-4E3D-95DC-40EE348BB6EB}" srcOrd="0" destOrd="0" presId="urn:microsoft.com/office/officeart/2008/layout/HorizontalMultiLevelHierarchy"/>
    <dgm:cxn modelId="{F9421CFE-A6B7-4C91-8CC0-508C9AFBB389}" type="presOf" srcId="{002BA899-1AD5-4974-AF52-9DEED804ADDB}" destId="{F463A61C-4EEF-454F-B26E-7BD07B1AB725}" srcOrd="1" destOrd="0" presId="urn:microsoft.com/office/officeart/2008/layout/HorizontalMultiLevelHierarchy"/>
    <dgm:cxn modelId="{6B613392-6863-4F98-8761-BF64E2191DAA}" type="presParOf" srcId="{F458261C-2271-4E3D-95DC-40EE348BB6EB}" destId="{41A57AB9-C62B-45B5-8E92-4DB35948EF20}" srcOrd="0" destOrd="0" presId="urn:microsoft.com/office/officeart/2008/layout/HorizontalMultiLevelHierarchy"/>
    <dgm:cxn modelId="{1AA0E031-FF11-4693-8BF5-848B161F2265}" type="presParOf" srcId="{41A57AB9-C62B-45B5-8E92-4DB35948EF20}" destId="{CE570924-AB4E-4823-9DD5-817B10DD2D94}" srcOrd="0" destOrd="0" presId="urn:microsoft.com/office/officeart/2008/layout/HorizontalMultiLevelHierarchy"/>
    <dgm:cxn modelId="{3534BBFE-0506-4A5D-AA97-803E18CCAAE7}" type="presParOf" srcId="{41A57AB9-C62B-45B5-8E92-4DB35948EF20}" destId="{F66D3B78-586F-44BA-9D47-D91D7D3EA167}" srcOrd="1" destOrd="0" presId="urn:microsoft.com/office/officeart/2008/layout/HorizontalMultiLevelHierarchy"/>
    <dgm:cxn modelId="{A479AC2D-16A7-41A8-8653-81C82F972960}" type="presParOf" srcId="{F66D3B78-586F-44BA-9D47-D91D7D3EA167}" destId="{6B3A8AD6-56C1-4D94-9C00-98B4514B9568}" srcOrd="0" destOrd="0" presId="urn:microsoft.com/office/officeart/2008/layout/HorizontalMultiLevelHierarchy"/>
    <dgm:cxn modelId="{307B648B-772E-4698-89ED-5D7E3DA203F3}" type="presParOf" srcId="{6B3A8AD6-56C1-4D94-9C00-98B4514B9568}" destId="{E341AAFE-05E9-41FF-8D5A-D6823C4DFDC8}" srcOrd="0" destOrd="0" presId="urn:microsoft.com/office/officeart/2008/layout/HorizontalMultiLevelHierarchy"/>
    <dgm:cxn modelId="{B6B301ED-B745-4815-B67E-3247E5E2B0FC}" type="presParOf" srcId="{F66D3B78-586F-44BA-9D47-D91D7D3EA167}" destId="{170E1E4B-E13D-42C3-B383-A08877CE723D}" srcOrd="1" destOrd="0" presId="urn:microsoft.com/office/officeart/2008/layout/HorizontalMultiLevelHierarchy"/>
    <dgm:cxn modelId="{6A0EE4F2-EA43-46BD-AD6B-BF3CDD1CA1ED}" type="presParOf" srcId="{170E1E4B-E13D-42C3-B383-A08877CE723D}" destId="{3A9CE1CD-2E4B-417B-828E-73B02B29214F}" srcOrd="0" destOrd="0" presId="urn:microsoft.com/office/officeart/2008/layout/HorizontalMultiLevelHierarchy"/>
    <dgm:cxn modelId="{CCC34A4D-6B63-46E4-B859-75A6B5DF00AA}" type="presParOf" srcId="{170E1E4B-E13D-42C3-B383-A08877CE723D}" destId="{614C0038-5079-4A7B-92E1-EF4A8B6B1CCE}" srcOrd="1" destOrd="0" presId="urn:microsoft.com/office/officeart/2008/layout/HorizontalMultiLevelHierarchy"/>
    <dgm:cxn modelId="{A2D0EDEB-6252-4D28-9154-DBC2F2741286}" type="presParOf" srcId="{F66D3B78-586F-44BA-9D47-D91D7D3EA167}" destId="{CE5BEF09-88BE-4ACF-9EA1-6F41B7B499B1}" srcOrd="2" destOrd="0" presId="urn:microsoft.com/office/officeart/2008/layout/HorizontalMultiLevelHierarchy"/>
    <dgm:cxn modelId="{443E83FE-AABA-4E8F-AA54-E9528B93665E}" type="presParOf" srcId="{CE5BEF09-88BE-4ACF-9EA1-6F41B7B499B1}" destId="{0639EF40-C3AF-455D-A765-387E1A4F66D3}" srcOrd="0" destOrd="0" presId="urn:microsoft.com/office/officeart/2008/layout/HorizontalMultiLevelHierarchy"/>
    <dgm:cxn modelId="{F8EA9FCC-D411-4EAF-9418-93BBE993BE69}" type="presParOf" srcId="{F66D3B78-586F-44BA-9D47-D91D7D3EA167}" destId="{A5E77F36-26C0-44A1-805C-2E03C24AB6A6}" srcOrd="3" destOrd="0" presId="urn:microsoft.com/office/officeart/2008/layout/HorizontalMultiLevelHierarchy"/>
    <dgm:cxn modelId="{1D9B47C0-5FDE-4B08-B9FD-E795360BA7DA}" type="presParOf" srcId="{A5E77F36-26C0-44A1-805C-2E03C24AB6A6}" destId="{46AC7D2F-E97D-477F-B794-ECCDF83B1A29}" srcOrd="0" destOrd="0" presId="urn:microsoft.com/office/officeart/2008/layout/HorizontalMultiLevelHierarchy"/>
    <dgm:cxn modelId="{811166F4-9CA9-47A1-8D8A-BAFAA8E79401}" type="presParOf" srcId="{A5E77F36-26C0-44A1-805C-2E03C24AB6A6}" destId="{B352E3AC-7D3B-4A62-A0D6-D34D5198BD48}" srcOrd="1" destOrd="0" presId="urn:microsoft.com/office/officeart/2008/layout/HorizontalMultiLevelHierarchy"/>
    <dgm:cxn modelId="{D80DD67C-A5DD-41A5-803F-1916C149114F}" type="presParOf" srcId="{F66D3B78-586F-44BA-9D47-D91D7D3EA167}" destId="{7D060A52-7499-49EF-B67E-C83E30808A97}" srcOrd="4" destOrd="0" presId="urn:microsoft.com/office/officeart/2008/layout/HorizontalMultiLevelHierarchy"/>
    <dgm:cxn modelId="{35A1F641-DAAC-4D02-85F9-C30DB2A89AE1}" type="presParOf" srcId="{7D060A52-7499-49EF-B67E-C83E30808A97}" destId="{F463A61C-4EEF-454F-B26E-7BD07B1AB725}" srcOrd="0" destOrd="0" presId="urn:microsoft.com/office/officeart/2008/layout/HorizontalMultiLevelHierarchy"/>
    <dgm:cxn modelId="{68D142DC-2414-4162-AA89-F516011EE30C}" type="presParOf" srcId="{F66D3B78-586F-44BA-9D47-D91D7D3EA167}" destId="{883FA346-7BF3-4A2A-971A-AD8A923EEA36}" srcOrd="5" destOrd="0" presId="urn:microsoft.com/office/officeart/2008/layout/HorizontalMultiLevelHierarchy"/>
    <dgm:cxn modelId="{A7DC4DEE-C238-499F-AAAB-DBABBCC03088}" type="presParOf" srcId="{883FA346-7BF3-4A2A-971A-AD8A923EEA36}" destId="{E00260DB-5A35-4231-8F46-49DEC881AE03}" srcOrd="0" destOrd="0" presId="urn:microsoft.com/office/officeart/2008/layout/HorizontalMultiLevelHierarchy"/>
    <dgm:cxn modelId="{9E6998D6-ADCE-4920-8790-38BB792558C6}" type="presParOf" srcId="{883FA346-7BF3-4A2A-971A-AD8A923EEA36}" destId="{EDDE455E-0152-4FA9-B139-F3CFCAEFBE9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60A52-7499-49EF-B67E-C83E30808A97}">
      <dsp:nvSpPr>
        <dsp:cNvPr id="0" name=""/>
        <dsp:cNvSpPr/>
      </dsp:nvSpPr>
      <dsp:spPr>
        <a:xfrm>
          <a:off x="4248879" y="2969647"/>
          <a:ext cx="491830" cy="1809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915" y="0"/>
              </a:lnTo>
              <a:lnTo>
                <a:pt x="245915" y="1809338"/>
              </a:lnTo>
              <a:lnTo>
                <a:pt x="491830" y="18093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600" i="1" kern="1200"/>
        </a:p>
      </dsp:txBody>
      <dsp:txXfrm>
        <a:off x="4447919" y="3827442"/>
        <a:ext cx="93749" cy="93749"/>
      </dsp:txXfrm>
    </dsp:sp>
    <dsp:sp modelId="{CE5BEF09-88BE-4ACF-9EA1-6F41B7B499B1}">
      <dsp:nvSpPr>
        <dsp:cNvPr id="0" name=""/>
        <dsp:cNvSpPr/>
      </dsp:nvSpPr>
      <dsp:spPr>
        <a:xfrm>
          <a:off x="4248879" y="2923758"/>
          <a:ext cx="503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888"/>
              </a:moveTo>
              <a:lnTo>
                <a:pt x="251980" y="45888"/>
              </a:lnTo>
              <a:lnTo>
                <a:pt x="251980" y="45720"/>
              </a:lnTo>
              <a:lnTo>
                <a:pt x="50396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500" i="1" kern="1200"/>
        </a:p>
      </dsp:txBody>
      <dsp:txXfrm>
        <a:off x="4488260" y="2956879"/>
        <a:ext cx="25198" cy="25198"/>
      </dsp:txXfrm>
    </dsp:sp>
    <dsp:sp modelId="{6B3A8AD6-56C1-4D94-9C00-98B4514B9568}">
      <dsp:nvSpPr>
        <dsp:cNvPr id="0" name=""/>
        <dsp:cNvSpPr/>
      </dsp:nvSpPr>
      <dsp:spPr>
        <a:xfrm>
          <a:off x="4248879" y="1160139"/>
          <a:ext cx="491830" cy="1809507"/>
        </a:xfrm>
        <a:custGeom>
          <a:avLst/>
          <a:gdLst/>
          <a:ahLst/>
          <a:cxnLst/>
          <a:rect l="0" t="0" r="0" b="0"/>
          <a:pathLst>
            <a:path>
              <a:moveTo>
                <a:pt x="0" y="1809507"/>
              </a:moveTo>
              <a:lnTo>
                <a:pt x="245915" y="1809507"/>
              </a:lnTo>
              <a:lnTo>
                <a:pt x="245915" y="0"/>
              </a:lnTo>
              <a:lnTo>
                <a:pt x="4918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600" i="1" kern="1200"/>
        </a:p>
      </dsp:txBody>
      <dsp:txXfrm>
        <a:off x="4447915" y="2018014"/>
        <a:ext cx="93757" cy="93757"/>
      </dsp:txXfrm>
    </dsp:sp>
    <dsp:sp modelId="{CE570924-AB4E-4823-9DD5-817B10DD2D94}">
      <dsp:nvSpPr>
        <dsp:cNvPr id="0" name=""/>
        <dsp:cNvSpPr/>
      </dsp:nvSpPr>
      <dsp:spPr>
        <a:xfrm rot="16200000">
          <a:off x="1702205" y="851272"/>
          <a:ext cx="856598" cy="423674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500" i="1" kern="1200" dirty="0">
              <a:solidFill>
                <a:srgbClr val="FFFF00"/>
              </a:solidFill>
            </a:rPr>
            <a:t>OPTIKA</a:t>
          </a:r>
        </a:p>
      </dsp:txBody>
      <dsp:txXfrm>
        <a:off x="1702205" y="851272"/>
        <a:ext cx="856598" cy="4236749"/>
      </dsp:txXfrm>
    </dsp:sp>
    <dsp:sp modelId="{3A9CE1CD-2E4B-417B-828E-73B02B29214F}">
      <dsp:nvSpPr>
        <dsp:cNvPr id="0" name=""/>
        <dsp:cNvSpPr/>
      </dsp:nvSpPr>
      <dsp:spPr>
        <a:xfrm>
          <a:off x="4740709" y="349272"/>
          <a:ext cx="6081504" cy="1621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i="1" kern="1200" dirty="0">
              <a:solidFill>
                <a:srgbClr val="FFC000"/>
              </a:solidFill>
            </a:rPr>
            <a:t>Geometrická (lúčová)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i="1" kern="1200" dirty="0">
              <a:solidFill>
                <a:srgbClr val="FFFF00"/>
              </a:solidFill>
            </a:rPr>
            <a:t>Odraz, lom, úplný odraz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i="1" kern="1200" dirty="0"/>
            <a:t>Zrkadlá, šošovky, mikroskop, ďalekohľad, oko </a:t>
          </a:r>
        </a:p>
      </dsp:txBody>
      <dsp:txXfrm>
        <a:off x="4740709" y="349272"/>
        <a:ext cx="6081504" cy="1621735"/>
      </dsp:txXfrm>
    </dsp:sp>
    <dsp:sp modelId="{46AC7D2F-E97D-477F-B794-ECCDF83B1A29}">
      <dsp:nvSpPr>
        <dsp:cNvPr id="0" name=""/>
        <dsp:cNvSpPr/>
      </dsp:nvSpPr>
      <dsp:spPr>
        <a:xfrm>
          <a:off x="4752840" y="2158442"/>
          <a:ext cx="6082758" cy="1622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i="1" kern="1200" dirty="0">
              <a:solidFill>
                <a:srgbClr val="FFC000"/>
              </a:solidFill>
            </a:rPr>
            <a:t>Vlnová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i="1" kern="1200" dirty="0">
              <a:solidFill>
                <a:srgbClr val="FFFF00"/>
              </a:solidFill>
            </a:rPr>
            <a:t>Interferencia, difrakcia, polarizácia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i="1" kern="1200" dirty="0"/>
            <a:t>3D kino,  spektrálne analýzy</a:t>
          </a:r>
        </a:p>
      </dsp:txBody>
      <dsp:txXfrm>
        <a:off x="4752840" y="2158442"/>
        <a:ext cx="6082758" cy="1622072"/>
      </dsp:txXfrm>
    </dsp:sp>
    <dsp:sp modelId="{E00260DB-5A35-4231-8F46-49DEC881AE03}">
      <dsp:nvSpPr>
        <dsp:cNvPr id="0" name=""/>
        <dsp:cNvSpPr/>
      </dsp:nvSpPr>
      <dsp:spPr>
        <a:xfrm>
          <a:off x="4740709" y="3967950"/>
          <a:ext cx="6082758" cy="1622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i="1" kern="1200" dirty="0">
              <a:solidFill>
                <a:srgbClr val="FFC000"/>
              </a:solidFill>
            </a:rPr>
            <a:t>Kvantová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i="1" kern="1200" dirty="0">
              <a:solidFill>
                <a:srgbClr val="FFFF00"/>
              </a:solidFill>
            </a:rPr>
            <a:t>Fotoelektrický jav, interakcie fotón - elektrón,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i="1" kern="1200" dirty="0"/>
            <a:t>Fotobunka, interakcie – atóm – fotón, spektrálne analýzy</a:t>
          </a:r>
        </a:p>
      </dsp:txBody>
      <dsp:txXfrm>
        <a:off x="4740709" y="3967950"/>
        <a:ext cx="6082758" cy="1622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10:30:3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1665,'0'0'0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11:25:1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55 699 2721,'0'0'8343,"-8"28"-6606,6-24 1495,-3-9-3338,3-438 3217,2 443-3063,-3-29 456,-8-38-41,6 42-137,1 0 0,-2-36 0,-2-14 712,8 75-1017,0 16-7512,0 9-4643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A44D1B-A244-4940-B690-DEF825059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33643D-87A0-41AF-B7C8-E77F4D2A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F5F9358-0B16-48E8-937C-F676BFC1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FDF-8CEB-4192-87AF-37926EC6C657}" type="datetimeFigureOut">
              <a:rPr lang="sk-SK" smtClean="0"/>
              <a:t>8. 2. 2021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C9107F0-5BB6-4E89-A6A0-69E5F4BE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4AFB20-5C24-4EDA-B276-F1B69596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52C6-9BF8-4D1F-9E7B-6BDF91F4CE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893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D42BAF-F3F2-4EC7-B9E2-B73BBD54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B4F11913-7853-465E-B44A-D21D82D47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DBC2593-0CF8-4792-9BEF-91BD11CD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FDF-8CEB-4192-87AF-37926EC6C657}" type="datetimeFigureOut">
              <a:rPr lang="sk-SK" smtClean="0"/>
              <a:t>8. 2. 2021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8BC324D-A108-4884-ABFF-66DEBA03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D3D3A42-5E53-496F-9008-E0768E36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52C6-9BF8-4D1F-9E7B-6BDF91F4CE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81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88A5603-F127-409A-950F-98ECCE346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C1B3CF5-5F6D-4573-B45F-3A3D2C285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EDE19F3-DF26-43FE-BB78-5AC70813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FDF-8CEB-4192-87AF-37926EC6C657}" type="datetimeFigureOut">
              <a:rPr lang="sk-SK" smtClean="0"/>
              <a:t>8. 2. 2021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8198F02-88AA-46E8-A7EB-59563D91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C95710A-4436-4CD5-83EA-DB3958D1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52C6-9BF8-4D1F-9E7B-6BDF91F4CE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401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E35066-2857-44A8-A8F0-2AC2A5C5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EEE09D-9036-4805-8EC4-52F353D3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8DDF2ED-4909-4E17-AFCD-0D6595DA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FDF-8CEB-4192-87AF-37926EC6C657}" type="datetimeFigureOut">
              <a:rPr lang="sk-SK" smtClean="0"/>
              <a:t>8. 2. 2021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D0A9988-2522-43B9-9F8C-CF9C9C6D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E70889-4333-49FE-9FE1-F6DFCC40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52C6-9BF8-4D1F-9E7B-6BDF91F4CE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08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FF1073-423B-4E2F-8C61-B2E81264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69C4F8A-F5ED-496C-9E3A-BA3BB059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0FD3BB0-196A-4075-980E-5152CB61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FDF-8CEB-4192-87AF-37926EC6C657}" type="datetimeFigureOut">
              <a:rPr lang="sk-SK" smtClean="0"/>
              <a:t>8. 2. 2021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F588C3E-0A15-4253-8A2B-589BDFA2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E5A736C-1944-47FB-BEDB-8D43839B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52C6-9BF8-4D1F-9E7B-6BDF91F4CE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339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C11D52-7525-4FB9-A6EA-4B9EF5AF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233DD97-3CFC-4D93-9A5E-C2D1E5496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B8CD6BD-6128-4797-B769-126C4D9E1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AA14D10-FE91-4C2C-934B-920B172B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FDF-8CEB-4192-87AF-37926EC6C657}" type="datetimeFigureOut">
              <a:rPr lang="sk-SK" smtClean="0"/>
              <a:t>8. 2. 2021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BC6D1DB-B580-4060-9639-4A7692B4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C4F8A84-17BB-4F38-8FB7-FA3B8BC3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52C6-9BF8-4D1F-9E7B-6BDF91F4CE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269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6ED652-1149-42A0-AB4B-99FD174A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797A243-6500-4389-A420-42323780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1F45106-DDC6-4C2B-9A6B-6B997545E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3E9C3A3-7534-451D-90CE-D3D319E65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700692F7-EB5F-4C34-9553-6476B9A83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DED358FF-D8EA-4561-85B9-E4D12187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FDF-8CEB-4192-87AF-37926EC6C657}" type="datetimeFigureOut">
              <a:rPr lang="sk-SK" smtClean="0"/>
              <a:t>8. 2. 2021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B0FCD320-5CBB-442E-9B99-26CBB19B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A35F691D-4014-4D71-B04B-DCF6D017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52C6-9BF8-4D1F-9E7B-6BDF91F4CE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635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7BC90A-0997-432E-ADA6-A0DFB86F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09E414E-AB32-4C83-BFE0-FBC6BD11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FDF-8CEB-4192-87AF-37926EC6C657}" type="datetimeFigureOut">
              <a:rPr lang="sk-SK" smtClean="0"/>
              <a:t>8. 2. 2021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56ABD25-EA1D-4D5D-B4BB-BE075286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8A6ACCA-E851-4ADF-A837-B7F4B0B0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52C6-9BF8-4D1F-9E7B-6BDF91F4CE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274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35661723-91F0-4744-9C57-9A9427FC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FDF-8CEB-4192-87AF-37926EC6C657}" type="datetimeFigureOut">
              <a:rPr lang="sk-SK" smtClean="0"/>
              <a:t>8. 2. 2021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10977E5-AF24-437B-8CBC-B9A65101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A78E57E-1152-47C8-9386-85BD09F7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52C6-9BF8-4D1F-9E7B-6BDF91F4CE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309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77DD17-6FA5-4C47-AB2D-57FD3FF2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BE2C38-145E-4CA4-992F-4A5BE0EA0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732AD28-BA16-4D53-A06B-98A1CB20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9E13A57-D167-406A-84A0-FDF5920A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FDF-8CEB-4192-87AF-37926EC6C657}" type="datetimeFigureOut">
              <a:rPr lang="sk-SK" smtClean="0"/>
              <a:t>8. 2. 2021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39B11AD-CD2F-4C23-B46E-AF45E090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619D4C5-2AB2-4F49-B86C-382AA882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52C6-9BF8-4D1F-9E7B-6BDF91F4CE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389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BB45C2-7543-4D13-9E39-340A75EA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9C4DBCA-B0F9-48F4-9096-C51A04440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AE434BF-947D-4FB2-915F-0A9926AB3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A1B8288-AC03-446B-9CA6-4547ECED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FDF-8CEB-4192-87AF-37926EC6C657}" type="datetimeFigureOut">
              <a:rPr lang="sk-SK" smtClean="0"/>
              <a:t>8. 2. 2021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C4B7D6D-62CB-47A2-BBB0-79BADEED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6DBFB9D-5C2E-47A7-AE8F-2FBAF1F2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52C6-9BF8-4D1F-9E7B-6BDF91F4CE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90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985C3B8-6865-4A35-9A1A-E5308013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FAA0D7-2E69-40F4-A415-776F0658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8CD882D-2F14-433C-A4F0-22B132E0A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0FDF-8CEB-4192-87AF-37926EC6C657}" type="datetimeFigureOut">
              <a:rPr lang="sk-SK" smtClean="0"/>
              <a:t>8. 2. 2021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F210F09-D914-4364-A288-94B3A3B36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283A1D-BAA2-4D02-810B-B3D4F4A4F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B52C6-9BF8-4D1F-9E7B-6BDF91F4CE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357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m/jNZ4uqXK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m/jNZ4uqXK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geogebra.org/m/jNZ4uqX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BE486D-C930-4C2C-AFED-678409AEA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303666"/>
              </p:ext>
            </p:extLst>
          </p:nvPr>
        </p:nvGraphicFramePr>
        <p:xfrm>
          <a:off x="509155" y="274469"/>
          <a:ext cx="10835599" cy="5939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ám 6">
            <a:extLst>
              <a:ext uri="{FF2B5EF4-FFF2-40B4-BE49-F238E27FC236}">
                <a16:creationId xmlns:a16="http://schemas.microsoft.com/office/drawing/2014/main" id="{5A2AC6CA-0780-4D28-8BD2-601932776F9E}"/>
              </a:ext>
            </a:extLst>
          </p:cNvPr>
          <p:cNvSpPr/>
          <p:nvPr/>
        </p:nvSpPr>
        <p:spPr>
          <a:xfrm>
            <a:off x="5070764" y="467591"/>
            <a:ext cx="6452754" cy="1911927"/>
          </a:xfrm>
          <a:prstGeom prst="frame">
            <a:avLst>
              <a:gd name="adj1" fmla="val 489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0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570924-AB4E-4823-9DD5-817B10DD2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3A8AD6-56C1-4D94-9C00-98B4514B9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9CE1CD-2E4B-417B-828E-73B02B292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5BEF09-88BE-4ACF-9EA1-6F41B7B499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AC7D2F-E97D-477F-B794-ECCDF83B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60A52-7499-49EF-B67E-C83E30808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0260DB-5A35-4231-8F46-49DEC881A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Výsledok vyhľadávania obrázkov pre dopyt kolajnic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AutoShape 4" descr="Výsledok vyhľadávania obrázkov pre dopyt kolajnice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Výsledok vyhľadávania obrázkov pre dopyt kolajnice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1506772"/>
            <a:ext cx="8053486" cy="450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4943872" y="6016724"/>
            <a:ext cx="5097760" cy="841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b="1" i="1" dirty="0">
                <a:solidFill>
                  <a:srgbClr val="FF0000"/>
                </a:solidFill>
              </a:rPr>
              <a:t>PERSPEKTÍVA</a:t>
            </a:r>
            <a:endParaRPr lang="sk-SK" b="1" i="1" dirty="0">
              <a:solidFill>
                <a:srgbClr val="FF0000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6D0FE403-C61C-405F-BC4A-91DDD5DF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72" y="219652"/>
            <a:ext cx="11526982" cy="1325563"/>
          </a:xfrm>
        </p:spPr>
        <p:txBody>
          <a:bodyPr>
            <a:normAutofit/>
          </a:bodyPr>
          <a:lstStyle/>
          <a:p>
            <a:r>
              <a:rPr lang="pl-PL" b="1" i="1" dirty="0">
                <a:solidFill>
                  <a:srgbClr val="FF0000"/>
                </a:solidFill>
              </a:rPr>
              <a:t>Sú lúče dopadajúce zo Slnka na Zem rovnobežné?</a:t>
            </a:r>
            <a:endParaRPr lang="sk-SK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9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0F401B-6A5F-48EC-A9AC-4EE26D41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393"/>
          </a:xfrm>
        </p:spPr>
        <p:txBody>
          <a:bodyPr>
            <a:normAutofit fontScale="90000"/>
          </a:bodyPr>
          <a:lstStyle/>
          <a:p>
            <a:r>
              <a:rPr lang="sk-SK" b="1" i="1" u="sng" dirty="0">
                <a:solidFill>
                  <a:srgbClr val="FF0000"/>
                </a:solidFill>
              </a:rPr>
              <a:t>K čomu dochádza, keď svetlo po dopade na rozhranie dvoch rôznych optických prostredí 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5B4507-650F-4D58-92BE-64073267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99"/>
            <a:ext cx="3858491" cy="4462463"/>
          </a:xfrm>
        </p:spPr>
        <p:txBody>
          <a:bodyPr/>
          <a:lstStyle/>
          <a:p>
            <a:r>
              <a:rPr lang="sk-SK" i="1" dirty="0">
                <a:solidFill>
                  <a:srgbClr val="00B0F0"/>
                </a:solidFill>
              </a:rPr>
              <a:t>Odraz svetla od rozhrania </a:t>
            </a:r>
            <a:r>
              <a:rPr lang="sk-SK" i="1" dirty="0"/>
              <a:t>(svetlo sa odráža do pôvodného prostredia)</a:t>
            </a:r>
          </a:p>
          <a:p>
            <a:r>
              <a:rPr lang="sk-SK" i="1" dirty="0">
                <a:solidFill>
                  <a:srgbClr val="00B0F0"/>
                </a:solidFill>
              </a:rPr>
              <a:t>Lom svetla na rozhraní </a:t>
            </a:r>
            <a:r>
              <a:rPr lang="sk-SK" i="1" dirty="0"/>
              <a:t>(svetla prechádza do druhého prostredia</a:t>
            </a:r>
          </a:p>
          <a:p>
            <a:r>
              <a:rPr lang="sk-SK" i="1" dirty="0">
                <a:solidFill>
                  <a:srgbClr val="00B0F0"/>
                </a:solidFill>
              </a:rPr>
              <a:t>Pohlcovanie</a:t>
            </a:r>
            <a:r>
              <a:rPr lang="sk-SK" i="1" dirty="0"/>
              <a:t> (absorpcia svetla)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417973E-9FF8-4068-8DEB-14769D2F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21" y="1529017"/>
            <a:ext cx="5206279" cy="496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9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0F401B-6A5F-48EC-A9AC-4EE26D41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6" y="169816"/>
            <a:ext cx="10995734" cy="1099691"/>
          </a:xfrm>
        </p:spPr>
        <p:txBody>
          <a:bodyPr>
            <a:normAutofit fontScale="90000"/>
          </a:bodyPr>
          <a:lstStyle/>
          <a:p>
            <a:r>
              <a:rPr lang="sk-SK" b="1" i="1" u="sng" dirty="0">
                <a:solidFill>
                  <a:srgbClr val="FF0000"/>
                </a:solidFill>
              </a:rPr>
              <a:t>K čomu dochádza, keď svetlo po dopade na rozhranie dvoch rôznych optických prostredí ? - POJMY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5B4507-650F-4D58-92BE-64073267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66" y="1457047"/>
            <a:ext cx="5686414" cy="51568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i="1" dirty="0">
                <a:solidFill>
                  <a:srgbClr val="00B050"/>
                </a:solidFill>
              </a:rPr>
              <a:t>	DL - dopadajúci lúč 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B050"/>
                </a:solidFill>
              </a:rPr>
              <a:t>	</a:t>
            </a:r>
            <a:r>
              <a:rPr lang="sk-SK" i="1" dirty="0">
                <a:solidFill>
                  <a:srgbClr val="FF0000"/>
                </a:solidFill>
              </a:rPr>
              <a:t>k – kolmica na rozhranie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B050"/>
                </a:solidFill>
              </a:rPr>
              <a:t>	UD – </a:t>
            </a:r>
            <a:r>
              <a:rPr lang="el-GR" i="1" dirty="0">
                <a:solidFill>
                  <a:srgbClr val="00B050"/>
                </a:solidFill>
              </a:rPr>
              <a:t>α</a:t>
            </a:r>
            <a:r>
              <a:rPr lang="sk-SK" i="1" dirty="0">
                <a:solidFill>
                  <a:srgbClr val="00B050"/>
                </a:solidFill>
              </a:rPr>
              <a:t> - uhol dopadu</a:t>
            </a:r>
            <a:endParaRPr lang="sk-SK" i="1" dirty="0">
              <a:solidFill>
                <a:srgbClr val="FF0000"/>
              </a:solidFill>
            </a:endParaRPr>
          </a:p>
          <a:p>
            <a:r>
              <a:rPr lang="sk-SK" i="1" dirty="0">
                <a:solidFill>
                  <a:srgbClr val="00B0F0"/>
                </a:solidFill>
              </a:rPr>
              <a:t>Odraz svetla od rozhrania </a:t>
            </a:r>
            <a:r>
              <a:rPr lang="sk-SK" i="1" dirty="0"/>
              <a:t>(svetlo sa odráža do pôvodného prostredia)</a:t>
            </a:r>
          </a:p>
          <a:p>
            <a:pPr marL="0" indent="0">
              <a:buNone/>
            </a:pPr>
            <a:r>
              <a:rPr lang="sk-SK" i="1" dirty="0">
                <a:solidFill>
                  <a:srgbClr val="FFC000"/>
                </a:solidFill>
              </a:rPr>
              <a:t>	OL – odrazený lúč</a:t>
            </a:r>
          </a:p>
          <a:p>
            <a:pPr marL="0" indent="0">
              <a:buNone/>
            </a:pPr>
            <a:r>
              <a:rPr lang="sk-SK" i="1" dirty="0">
                <a:solidFill>
                  <a:srgbClr val="FFC000"/>
                </a:solidFill>
              </a:rPr>
              <a:t>	UO – </a:t>
            </a:r>
            <a:r>
              <a:rPr lang="el-GR" i="1" dirty="0">
                <a:solidFill>
                  <a:srgbClr val="FFC000"/>
                </a:solidFill>
              </a:rPr>
              <a:t>α</a:t>
            </a:r>
            <a:r>
              <a:rPr lang="sk-SK" i="1" dirty="0">
                <a:solidFill>
                  <a:srgbClr val="FFC000"/>
                </a:solidFill>
              </a:rPr>
              <a:t>´ - uhol odrazu </a:t>
            </a:r>
          </a:p>
          <a:p>
            <a:endParaRPr lang="sk-SK" i="1" dirty="0">
              <a:solidFill>
                <a:srgbClr val="00B0F0"/>
              </a:solidFill>
            </a:endParaRPr>
          </a:p>
          <a:p>
            <a:r>
              <a:rPr lang="sk-SK" i="1" dirty="0">
                <a:solidFill>
                  <a:srgbClr val="00B0F0"/>
                </a:solidFill>
              </a:rPr>
              <a:t>Lom svetla na rozhraní </a:t>
            </a:r>
            <a:r>
              <a:rPr lang="sk-SK" i="1" dirty="0"/>
              <a:t>(svetla prechádza do druhého prostredia</a:t>
            </a:r>
          </a:p>
          <a:p>
            <a:pPr marL="0" indent="0">
              <a:buNone/>
            </a:pPr>
            <a:r>
              <a:rPr lang="sk-SK" i="1" dirty="0">
                <a:solidFill>
                  <a:srgbClr val="7030A0"/>
                </a:solidFill>
              </a:rPr>
              <a:t>	LL – lomený lúč </a:t>
            </a:r>
          </a:p>
          <a:p>
            <a:pPr marL="0" indent="0">
              <a:buNone/>
            </a:pPr>
            <a:r>
              <a:rPr lang="sk-SK" i="1" dirty="0">
                <a:solidFill>
                  <a:srgbClr val="7030A0"/>
                </a:solidFill>
              </a:rPr>
              <a:t>	UL – </a:t>
            </a:r>
            <a:r>
              <a:rPr lang="el-GR" dirty="0">
                <a:solidFill>
                  <a:srgbClr val="7030A0"/>
                </a:solidFill>
              </a:rPr>
              <a:t>β</a:t>
            </a:r>
            <a:r>
              <a:rPr lang="sk-SK" i="1" dirty="0">
                <a:solidFill>
                  <a:srgbClr val="7030A0"/>
                </a:solidFill>
              </a:rPr>
              <a:t> – uhol lomu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417973E-9FF8-4068-8DEB-14769D2F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21" y="1529017"/>
            <a:ext cx="5206279" cy="4963858"/>
          </a:xfrm>
          <a:prstGeom prst="rect">
            <a:avLst/>
          </a:prstGeom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B59BCF2A-D40A-47E8-AC6F-FC85D55F8AE4}"/>
              </a:ext>
            </a:extLst>
          </p:cNvPr>
          <p:cNvCxnSpPr/>
          <p:nvPr/>
        </p:nvCxnSpPr>
        <p:spPr>
          <a:xfrm>
            <a:off x="7652551" y="4163627"/>
            <a:ext cx="1518082" cy="17755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>
            <a:extLst>
              <a:ext uri="{FF2B5EF4-FFF2-40B4-BE49-F238E27FC236}">
                <a16:creationId xmlns:a16="http://schemas.microsoft.com/office/drawing/2014/main" id="{8DFC21B2-454D-4116-B6CB-5E997E6DCE1F}"/>
              </a:ext>
            </a:extLst>
          </p:cNvPr>
          <p:cNvSpPr txBox="1"/>
          <p:nvPr/>
        </p:nvSpPr>
        <p:spPr>
          <a:xfrm>
            <a:off x="7750207" y="4156515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>
                <a:solidFill>
                  <a:srgbClr val="00B050"/>
                </a:solidFill>
              </a:rPr>
              <a:t>DL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735D967A-966C-47AA-894C-F15F71773A9D}"/>
              </a:ext>
            </a:extLst>
          </p:cNvPr>
          <p:cNvSpPr txBox="1"/>
          <p:nvPr/>
        </p:nvSpPr>
        <p:spPr>
          <a:xfrm>
            <a:off x="8839436" y="2883185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692F075A-E859-41DE-B549-5037321F16B6}"/>
              </a:ext>
            </a:extLst>
          </p:cNvPr>
          <p:cNvCxnSpPr>
            <a:cxnSpLocks/>
          </p:cNvCxnSpPr>
          <p:nvPr/>
        </p:nvCxnSpPr>
        <p:spPr>
          <a:xfrm flipV="1">
            <a:off x="9170633" y="4035455"/>
            <a:ext cx="1713020" cy="3057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0607DFE6-BC5F-45D5-AE5A-62CB3BE8B6AE}"/>
              </a:ext>
            </a:extLst>
          </p:cNvPr>
          <p:cNvCxnSpPr>
            <a:cxnSpLocks/>
          </p:cNvCxnSpPr>
          <p:nvPr/>
        </p:nvCxnSpPr>
        <p:spPr>
          <a:xfrm>
            <a:off x="9170633" y="4348293"/>
            <a:ext cx="1065320" cy="112035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89F96E8-5F0C-4C8C-97A1-C3C86C9C4556}"/>
              </a:ext>
            </a:extLst>
          </p:cNvPr>
          <p:cNvCxnSpPr/>
          <p:nvPr/>
        </p:nvCxnSpPr>
        <p:spPr>
          <a:xfrm>
            <a:off x="9123693" y="3067851"/>
            <a:ext cx="97656" cy="2844677"/>
          </a:xfrm>
          <a:prstGeom prst="line">
            <a:avLst/>
          </a:prstGeom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lokTextu 16">
            <a:extLst>
              <a:ext uri="{FF2B5EF4-FFF2-40B4-BE49-F238E27FC236}">
                <a16:creationId xmlns:a16="http://schemas.microsoft.com/office/drawing/2014/main" id="{381423D2-6C51-4C43-B7A7-793B2A00C2E2}"/>
              </a:ext>
            </a:extLst>
          </p:cNvPr>
          <p:cNvSpPr txBox="1"/>
          <p:nvPr/>
        </p:nvSpPr>
        <p:spPr>
          <a:xfrm>
            <a:off x="10062175" y="4112074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>
                <a:solidFill>
                  <a:srgbClr val="FFC000"/>
                </a:solidFill>
              </a:rPr>
              <a:t>OL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79FF52C6-9E3C-4148-823B-84930FAFA274}"/>
              </a:ext>
            </a:extLst>
          </p:cNvPr>
          <p:cNvSpPr txBox="1"/>
          <p:nvPr/>
        </p:nvSpPr>
        <p:spPr>
          <a:xfrm>
            <a:off x="9882734" y="4840698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>
                <a:solidFill>
                  <a:srgbClr val="7030A0"/>
                </a:solidFill>
              </a:rPr>
              <a:t>LL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B255354F-9849-4201-8A69-1552E3976629}"/>
              </a:ext>
            </a:extLst>
          </p:cNvPr>
          <p:cNvSpPr txBox="1"/>
          <p:nvPr/>
        </p:nvSpPr>
        <p:spPr>
          <a:xfrm>
            <a:off x="8712531" y="3796688"/>
            <a:ext cx="53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i="1" dirty="0">
                <a:solidFill>
                  <a:srgbClr val="00B050"/>
                </a:solidFill>
              </a:rPr>
              <a:t>α</a:t>
            </a:r>
            <a:endParaRPr lang="sk-SK" sz="3200" b="1" i="1" dirty="0">
              <a:solidFill>
                <a:srgbClr val="00B050"/>
              </a:solidFill>
            </a:endParaRP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B3350A0B-A821-45EC-AF7A-13D3B553EE13}"/>
              </a:ext>
            </a:extLst>
          </p:cNvPr>
          <p:cNvSpPr txBox="1"/>
          <p:nvPr/>
        </p:nvSpPr>
        <p:spPr>
          <a:xfrm>
            <a:off x="9196385" y="3796688"/>
            <a:ext cx="62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i="1" dirty="0">
                <a:solidFill>
                  <a:srgbClr val="FFC000"/>
                </a:solidFill>
              </a:rPr>
              <a:t>α</a:t>
            </a:r>
            <a:r>
              <a:rPr lang="sk-SK" sz="3200" b="1" i="1" dirty="0">
                <a:solidFill>
                  <a:srgbClr val="FFC000"/>
                </a:solidFill>
              </a:rPr>
              <a:t>´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9270EFF8-EDE2-4E34-BBE5-B5907B91A4C9}"/>
              </a:ext>
            </a:extLst>
          </p:cNvPr>
          <p:cNvSpPr txBox="1"/>
          <p:nvPr/>
        </p:nvSpPr>
        <p:spPr>
          <a:xfrm>
            <a:off x="9135566" y="4540483"/>
            <a:ext cx="62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>
                <a:solidFill>
                  <a:srgbClr val="7030A0"/>
                </a:solidFill>
              </a:rPr>
              <a:t>β</a:t>
            </a:r>
            <a:endParaRPr lang="sk-SK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2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0F401B-6A5F-48EC-A9AC-4EE26D41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6" y="169816"/>
            <a:ext cx="10995734" cy="1099691"/>
          </a:xfrm>
        </p:spPr>
        <p:txBody>
          <a:bodyPr>
            <a:normAutofit/>
          </a:bodyPr>
          <a:lstStyle/>
          <a:p>
            <a:r>
              <a:rPr lang="sk-SK" b="1" i="1" u="sng" dirty="0">
                <a:solidFill>
                  <a:srgbClr val="FF0000"/>
                </a:solidFill>
              </a:rPr>
              <a:t>ODRAZ SVETLA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5B4507-650F-4D58-92BE-64073267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66" y="1457047"/>
            <a:ext cx="5686414" cy="5156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i="1" dirty="0">
                <a:solidFill>
                  <a:srgbClr val="00B050"/>
                </a:solidFill>
              </a:rPr>
              <a:t>	DL - dopadajúci lúč 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B050"/>
                </a:solidFill>
              </a:rPr>
              <a:t>	</a:t>
            </a:r>
            <a:r>
              <a:rPr lang="sk-SK" i="1" dirty="0">
                <a:solidFill>
                  <a:srgbClr val="FF0000"/>
                </a:solidFill>
              </a:rPr>
              <a:t>k – kolmica na rozhranie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B050"/>
                </a:solidFill>
              </a:rPr>
              <a:t>	UD – </a:t>
            </a:r>
            <a:r>
              <a:rPr lang="el-GR" i="1" dirty="0">
                <a:solidFill>
                  <a:srgbClr val="00B050"/>
                </a:solidFill>
              </a:rPr>
              <a:t>α</a:t>
            </a:r>
            <a:r>
              <a:rPr lang="sk-SK" i="1" dirty="0">
                <a:solidFill>
                  <a:srgbClr val="00B050"/>
                </a:solidFill>
              </a:rPr>
              <a:t> - uhol dopadu</a:t>
            </a:r>
            <a:endParaRPr lang="sk-SK" i="1" dirty="0">
              <a:solidFill>
                <a:srgbClr val="FF0000"/>
              </a:solidFill>
            </a:endParaRPr>
          </a:p>
          <a:p>
            <a:r>
              <a:rPr lang="sk-SK" i="1" dirty="0">
                <a:solidFill>
                  <a:srgbClr val="00B0F0"/>
                </a:solidFill>
              </a:rPr>
              <a:t>Odraz svetla od rozhrania </a:t>
            </a:r>
            <a:r>
              <a:rPr lang="sk-SK" i="1" dirty="0"/>
              <a:t>(svetlo sa odráža do pôvodného prostredia)</a:t>
            </a:r>
          </a:p>
          <a:p>
            <a:pPr marL="0" indent="0">
              <a:buNone/>
            </a:pPr>
            <a:r>
              <a:rPr lang="sk-SK" i="1" dirty="0">
                <a:solidFill>
                  <a:srgbClr val="FFC000"/>
                </a:solidFill>
              </a:rPr>
              <a:t>	OL – odrazený lúč</a:t>
            </a:r>
          </a:p>
          <a:p>
            <a:pPr marL="0" indent="0">
              <a:buNone/>
            </a:pPr>
            <a:r>
              <a:rPr lang="sk-SK" i="1" dirty="0">
                <a:solidFill>
                  <a:srgbClr val="FFC000"/>
                </a:solidFill>
              </a:rPr>
              <a:t>	UO – </a:t>
            </a:r>
            <a:r>
              <a:rPr lang="el-GR" i="1" dirty="0">
                <a:solidFill>
                  <a:srgbClr val="FFC000"/>
                </a:solidFill>
              </a:rPr>
              <a:t>α</a:t>
            </a:r>
            <a:r>
              <a:rPr lang="sk-SK" i="1" dirty="0">
                <a:solidFill>
                  <a:srgbClr val="FFC000"/>
                </a:solidFill>
              </a:rPr>
              <a:t>´ - uhol odrazu </a:t>
            </a:r>
          </a:p>
          <a:p>
            <a:pPr marL="0" indent="0">
              <a:buNone/>
            </a:pPr>
            <a:endParaRPr lang="sk-SK" i="1" dirty="0"/>
          </a:p>
          <a:p>
            <a:pPr marL="0" indent="0">
              <a:buNone/>
            </a:pPr>
            <a:r>
              <a:rPr lang="sk-SK" i="1" dirty="0"/>
              <a:t>Skúmajme vlastnosti odrazeného lúča</a:t>
            </a:r>
          </a:p>
          <a:p>
            <a:endParaRPr lang="sk-SK" i="1" dirty="0">
              <a:solidFill>
                <a:srgbClr val="00B0F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417973E-9FF8-4068-8DEB-14769D2F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21" y="1529017"/>
            <a:ext cx="5206279" cy="4963858"/>
          </a:xfrm>
          <a:prstGeom prst="rect">
            <a:avLst/>
          </a:prstGeom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B59BCF2A-D40A-47E8-AC6F-FC85D55F8AE4}"/>
              </a:ext>
            </a:extLst>
          </p:cNvPr>
          <p:cNvCxnSpPr/>
          <p:nvPr/>
        </p:nvCxnSpPr>
        <p:spPr>
          <a:xfrm>
            <a:off x="7652551" y="4163627"/>
            <a:ext cx="1518082" cy="17755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>
            <a:extLst>
              <a:ext uri="{FF2B5EF4-FFF2-40B4-BE49-F238E27FC236}">
                <a16:creationId xmlns:a16="http://schemas.microsoft.com/office/drawing/2014/main" id="{8DFC21B2-454D-4116-B6CB-5E997E6DCE1F}"/>
              </a:ext>
            </a:extLst>
          </p:cNvPr>
          <p:cNvSpPr txBox="1"/>
          <p:nvPr/>
        </p:nvSpPr>
        <p:spPr>
          <a:xfrm>
            <a:off x="7750207" y="4156515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>
                <a:solidFill>
                  <a:srgbClr val="00B050"/>
                </a:solidFill>
              </a:rPr>
              <a:t>DL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735D967A-966C-47AA-894C-F15F71773A9D}"/>
              </a:ext>
            </a:extLst>
          </p:cNvPr>
          <p:cNvSpPr txBox="1"/>
          <p:nvPr/>
        </p:nvSpPr>
        <p:spPr>
          <a:xfrm>
            <a:off x="8839436" y="2883185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692F075A-E859-41DE-B549-5037321F16B6}"/>
              </a:ext>
            </a:extLst>
          </p:cNvPr>
          <p:cNvCxnSpPr>
            <a:cxnSpLocks/>
          </p:cNvCxnSpPr>
          <p:nvPr/>
        </p:nvCxnSpPr>
        <p:spPr>
          <a:xfrm flipV="1">
            <a:off x="9170633" y="4035455"/>
            <a:ext cx="1713020" cy="3057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89F96E8-5F0C-4C8C-97A1-C3C86C9C4556}"/>
              </a:ext>
            </a:extLst>
          </p:cNvPr>
          <p:cNvCxnSpPr/>
          <p:nvPr/>
        </p:nvCxnSpPr>
        <p:spPr>
          <a:xfrm>
            <a:off x="9123693" y="3067851"/>
            <a:ext cx="97656" cy="2844677"/>
          </a:xfrm>
          <a:prstGeom prst="line">
            <a:avLst/>
          </a:prstGeom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lokTextu 16">
            <a:extLst>
              <a:ext uri="{FF2B5EF4-FFF2-40B4-BE49-F238E27FC236}">
                <a16:creationId xmlns:a16="http://schemas.microsoft.com/office/drawing/2014/main" id="{381423D2-6C51-4C43-B7A7-793B2A00C2E2}"/>
              </a:ext>
            </a:extLst>
          </p:cNvPr>
          <p:cNvSpPr txBox="1"/>
          <p:nvPr/>
        </p:nvSpPr>
        <p:spPr>
          <a:xfrm>
            <a:off x="10062175" y="4112074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>
                <a:solidFill>
                  <a:srgbClr val="FFC000"/>
                </a:solidFill>
              </a:rPr>
              <a:t>OL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B255354F-9849-4201-8A69-1552E3976629}"/>
              </a:ext>
            </a:extLst>
          </p:cNvPr>
          <p:cNvSpPr txBox="1"/>
          <p:nvPr/>
        </p:nvSpPr>
        <p:spPr>
          <a:xfrm>
            <a:off x="8712531" y="3796688"/>
            <a:ext cx="53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i="1" dirty="0">
                <a:solidFill>
                  <a:srgbClr val="00B050"/>
                </a:solidFill>
              </a:rPr>
              <a:t>α</a:t>
            </a:r>
            <a:endParaRPr lang="sk-SK" sz="3200" b="1" i="1" dirty="0">
              <a:solidFill>
                <a:srgbClr val="00B050"/>
              </a:solidFill>
            </a:endParaRP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B3350A0B-A821-45EC-AF7A-13D3B553EE13}"/>
              </a:ext>
            </a:extLst>
          </p:cNvPr>
          <p:cNvSpPr txBox="1"/>
          <p:nvPr/>
        </p:nvSpPr>
        <p:spPr>
          <a:xfrm>
            <a:off x="9196385" y="3796688"/>
            <a:ext cx="62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i="1" dirty="0">
                <a:solidFill>
                  <a:srgbClr val="FFC000"/>
                </a:solidFill>
              </a:rPr>
              <a:t>α</a:t>
            </a:r>
            <a:r>
              <a:rPr lang="sk-SK" sz="3200" b="1" i="1" dirty="0">
                <a:solidFill>
                  <a:srgbClr val="FFC000"/>
                </a:solidFill>
              </a:rPr>
              <a:t>´</a:t>
            </a:r>
          </a:p>
        </p:txBody>
      </p:sp>
    </p:spTree>
    <p:extLst>
      <p:ext uri="{BB962C8B-B14F-4D97-AF65-F5344CB8AC3E}">
        <p14:creationId xmlns:p14="http://schemas.microsoft.com/office/powerpoint/2010/main" val="105074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6235" y="-14690"/>
            <a:ext cx="10515600" cy="876839"/>
          </a:xfrm>
        </p:spPr>
        <p:txBody>
          <a:bodyPr/>
          <a:lstStyle/>
          <a:p>
            <a:pPr algn="ctr"/>
            <a:r>
              <a:rPr lang="sk-SK" b="1" i="1" u="sng" dirty="0">
                <a:solidFill>
                  <a:srgbClr val="FF0000"/>
                </a:solidFill>
              </a:rPr>
              <a:t>Zákon odrazu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12913" y="755144"/>
            <a:ext cx="11267859" cy="4351338"/>
          </a:xfrm>
        </p:spPr>
        <p:txBody>
          <a:bodyPr/>
          <a:lstStyle/>
          <a:p>
            <a:pPr marL="0" indent="0">
              <a:buNone/>
            </a:pPr>
            <a:r>
              <a:rPr lang="sk-SK" i="1" dirty="0">
                <a:solidFill>
                  <a:srgbClr val="0070C0"/>
                </a:solidFill>
              </a:rPr>
              <a:t>1. Svetelný lúč sa po dopade na rozhranie dvoch rôznych optických prostredí odráža tak, že uhol odrazu sa rovná uhlu dopadu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70C0"/>
                </a:solidFill>
              </a:rPr>
              <a:t> 				</a:t>
            </a:r>
            <a:r>
              <a:rPr lang="el-GR" sz="4000" i="1" dirty="0">
                <a:solidFill>
                  <a:srgbClr val="FF0000"/>
                </a:solidFill>
              </a:rPr>
              <a:t>α</a:t>
            </a:r>
            <a:r>
              <a:rPr lang="sk-SK" sz="4000" i="1" dirty="0">
                <a:solidFill>
                  <a:srgbClr val="FF0000"/>
                </a:solidFill>
              </a:rPr>
              <a:t> = </a:t>
            </a:r>
            <a:r>
              <a:rPr lang="el-GR" sz="4000" i="1" dirty="0">
                <a:solidFill>
                  <a:srgbClr val="FF0000"/>
                </a:solidFill>
              </a:rPr>
              <a:t>α</a:t>
            </a:r>
            <a:r>
              <a:rPr lang="sk-SK" sz="4000" i="1" dirty="0">
                <a:solidFill>
                  <a:srgbClr val="FF0000"/>
                </a:solidFill>
              </a:rPr>
              <a:t>´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70C0"/>
                </a:solidFill>
              </a:rPr>
              <a:t>2. Odrazený lúč ostáva v rovine dopadu</a:t>
            </a:r>
          </a:p>
          <a:p>
            <a:pPr marL="0" indent="0">
              <a:buNone/>
            </a:pPr>
            <a:r>
              <a:rPr lang="sk-SK" i="1" dirty="0"/>
              <a:t>(rovina dopadu je určená dopadajúcim lúčom a kolmicou) </a:t>
            </a:r>
          </a:p>
          <a:p>
            <a:pPr marL="0" indent="0">
              <a:buNone/>
            </a:pPr>
            <a:endParaRPr lang="sk-SK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i="1" dirty="0">
              <a:solidFill>
                <a:srgbClr val="0070C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3E04D99-6908-4FBE-A7DD-5143C32D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7" y="3359712"/>
            <a:ext cx="3090339" cy="3066658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FDD3C512-DB6E-4F46-83AA-8A837702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58" y="3224490"/>
            <a:ext cx="4975684" cy="35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4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1956" y="151118"/>
            <a:ext cx="10515600" cy="936734"/>
          </a:xfrm>
        </p:spPr>
        <p:txBody>
          <a:bodyPr/>
          <a:lstStyle/>
          <a:p>
            <a:pPr algn="ctr"/>
            <a:r>
              <a:rPr lang="sk-SK" b="1" i="1" u="sng" dirty="0">
                <a:solidFill>
                  <a:srgbClr val="FF0000"/>
                </a:solidFill>
              </a:rPr>
              <a:t>Rovinné zrkadlo – obraz predmetu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EC3C40F2-8246-4988-85AB-3D049A135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765" y="1269554"/>
            <a:ext cx="3225123" cy="240327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0742127-5E82-4FB8-9691-02CAB3CB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62" y="1239882"/>
            <a:ext cx="2104972" cy="2325773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23385E0-94FA-4D12-8084-B0296F04E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608" y="1004714"/>
            <a:ext cx="2991155" cy="299115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B8FBECD-9943-4EC7-A2CC-3E51D39ED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25" y="4523666"/>
            <a:ext cx="2466975" cy="1847850"/>
          </a:xfrm>
          <a:prstGeom prst="rect">
            <a:avLst/>
          </a:prstGeom>
        </p:spPr>
      </p:pic>
      <p:sp>
        <p:nvSpPr>
          <p:cNvPr id="10" name="Zástupný symbol obsahu 2">
            <a:extLst>
              <a:ext uri="{FF2B5EF4-FFF2-40B4-BE49-F238E27FC236}">
                <a16:creationId xmlns:a16="http://schemas.microsoft.com/office/drawing/2014/main" id="{31C5A59F-BDE5-4D68-8B22-EFEF74C0E0EC}"/>
              </a:ext>
            </a:extLst>
          </p:cNvPr>
          <p:cNvSpPr txBox="1">
            <a:spLocks/>
          </p:cNvSpPr>
          <p:nvPr/>
        </p:nvSpPr>
        <p:spPr>
          <a:xfrm>
            <a:off x="312913" y="3995869"/>
            <a:ext cx="8130695" cy="218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i="1" dirty="0">
                <a:solidFill>
                  <a:srgbClr val="0070C0"/>
                </a:solidFill>
              </a:rPr>
              <a:t>Aké má vlastnosti obraz predmetu v rovinnom zrkadle?</a:t>
            </a:r>
            <a:endParaRPr lang="sk-SK" i="1" dirty="0"/>
          </a:p>
          <a:p>
            <a:pPr marL="0" indent="0">
              <a:buFont typeface="Arial" panose="020B0604020202020204" pitchFamily="34" charset="0"/>
              <a:buNone/>
            </a:pPr>
            <a:endParaRPr lang="sk-SK" i="1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k-SK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6679" y="185239"/>
            <a:ext cx="5926164" cy="1338661"/>
          </a:xfrm>
        </p:spPr>
        <p:txBody>
          <a:bodyPr>
            <a:normAutofit/>
          </a:bodyPr>
          <a:lstStyle/>
          <a:p>
            <a:r>
              <a:rPr lang="sk-SK" sz="7200" b="1" i="1" u="sng" dirty="0">
                <a:solidFill>
                  <a:srgbClr val="FF0000"/>
                </a:solidFill>
              </a:rPr>
              <a:t>Rovinné zrkadlo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57949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i="1" u="sng" dirty="0">
                <a:solidFill>
                  <a:srgbClr val="00B050"/>
                </a:solidFill>
              </a:rPr>
              <a:t>Vlastnosti obrazu</a:t>
            </a:r>
          </a:p>
          <a:p>
            <a:endParaRPr lang="sk-SK" i="1" dirty="0">
              <a:solidFill>
                <a:srgbClr val="0070C0"/>
              </a:solidFill>
            </a:endParaRPr>
          </a:p>
          <a:p>
            <a:r>
              <a:rPr lang="sk-SK" i="1" dirty="0">
                <a:solidFill>
                  <a:srgbClr val="0070C0"/>
                </a:solidFill>
              </a:rPr>
              <a:t>Priamy</a:t>
            </a:r>
          </a:p>
          <a:p>
            <a:r>
              <a:rPr lang="sk-SK" i="1" dirty="0">
                <a:solidFill>
                  <a:srgbClr val="0070C0"/>
                </a:solidFill>
              </a:rPr>
              <a:t>Rovnako veľký</a:t>
            </a:r>
          </a:p>
          <a:p>
            <a:r>
              <a:rPr lang="sk-SK" i="1" dirty="0">
                <a:solidFill>
                  <a:srgbClr val="0070C0"/>
                </a:solidFill>
              </a:rPr>
              <a:t>Stranovo prevrátený</a:t>
            </a:r>
          </a:p>
          <a:p>
            <a:r>
              <a:rPr lang="sk-SK" i="1" dirty="0">
                <a:solidFill>
                  <a:srgbClr val="0070C0"/>
                </a:solidFill>
              </a:rPr>
              <a:t>Neskutočný (za zrkadlom)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479" y="3717032"/>
            <a:ext cx="4731230" cy="276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55" y="1046170"/>
            <a:ext cx="3403079" cy="254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9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Aké veľké zrkadlo si má kúpiť 170 cm človek, aby sa v ňom videl práve celý?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42" y="1556793"/>
            <a:ext cx="62484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dĺžnik 3"/>
          <p:cNvSpPr/>
          <p:nvPr/>
        </p:nvSpPr>
        <p:spPr>
          <a:xfrm>
            <a:off x="6168008" y="6165305"/>
            <a:ext cx="4499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https://www.geogebra.org/m/jNZ4uqXK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274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Aké veľké zrkadlo si má kúpiť 170 cm človek, aby sa v ňom videl práve celý?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628801"/>
            <a:ext cx="62484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ĺžnik 4"/>
          <p:cNvSpPr/>
          <p:nvPr/>
        </p:nvSpPr>
        <p:spPr>
          <a:xfrm>
            <a:off x="6168008" y="6165305"/>
            <a:ext cx="4499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https://www.geogebra.org/m/jNZ4uqXK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0978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Aké veľké zrkadlo si má kúpiť 170 cm človek, aby sa v ňom videl práve celý? </a:t>
            </a:r>
          </a:p>
        </p:txBody>
      </p:sp>
      <p:sp>
        <p:nvSpPr>
          <p:cNvPr id="5" name="Obdĺžnik 4"/>
          <p:cNvSpPr/>
          <p:nvPr/>
        </p:nvSpPr>
        <p:spPr>
          <a:xfrm>
            <a:off x="6168008" y="6165305"/>
            <a:ext cx="4499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2"/>
              </a:rPr>
              <a:t>https://www.geogebra.org/m/jNZ4uqXK</a:t>
            </a:r>
            <a:endParaRPr lang="sk-SK" dirty="0"/>
          </a:p>
          <a:p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1628800"/>
            <a:ext cx="6214641" cy="46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76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CE320E-1FEE-4E30-9FB2-5D4DD72A1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sk-SK" b="1" i="1" u="sng" dirty="0">
                <a:solidFill>
                  <a:srgbClr val="FF0000"/>
                </a:solidFill>
              </a:rPr>
              <a:t>Geometrická (lúčová) optika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EAE099-DE0C-42E0-A51C-06E31F37E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2. ročník, 2021 </a:t>
            </a:r>
          </a:p>
          <a:p>
            <a:r>
              <a:rPr lang="sk-SK" dirty="0"/>
              <a:t>Horváthová</a:t>
            </a:r>
          </a:p>
        </p:txBody>
      </p:sp>
    </p:spTree>
    <p:extLst>
      <p:ext uri="{BB962C8B-B14F-4D97-AF65-F5344CB8AC3E}">
        <p14:creationId xmlns:p14="http://schemas.microsoft.com/office/powerpoint/2010/main" val="2609858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3B1E1F-73BB-49EC-982D-6E941AE5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88417"/>
            <a:ext cx="10515600" cy="693854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i="1" u="sng" dirty="0">
                <a:solidFill>
                  <a:srgbClr val="FF0000"/>
                </a:solidFill>
              </a:rPr>
              <a:t>Úlohy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6F5D30-0485-456D-BFCA-90D32126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22" y="857994"/>
            <a:ext cx="674333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i="1" dirty="0">
                <a:solidFill>
                  <a:srgbClr val="0070C0"/>
                </a:solidFill>
              </a:rPr>
              <a:t>1,	Na obrázkoch nižšie sú nakreslené svetelné lúče dopadajúce na sklenený hranol  Nakresli k dopadajúcemu lúču lomené a odrazené lúče. Napíš do obrázku, čo je kolmica dopadu (KD), dopadajúci lúč (DL), odrazený lúč (OL), lomený lúč (LL), uhol dopadu (UD), uhol odrazu (UO) a uhol lomu (UL). </a:t>
            </a:r>
          </a:p>
          <a:p>
            <a:endParaRPr lang="sk-SK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i="1" dirty="0">
                <a:solidFill>
                  <a:srgbClr val="0070C0"/>
                </a:solidFill>
              </a:rPr>
              <a:t>6,	Na sanitkách býva nápis AMBULANCIA (HASIČI) napísaný obrátene, tak, ako je to na fotografii. Vysvetli prečo.</a:t>
            </a:r>
          </a:p>
          <a:p>
            <a:endParaRPr lang="sk-SK" i="1" dirty="0">
              <a:solidFill>
                <a:srgbClr val="0070C0"/>
              </a:solidFill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2836677B-225E-4AA9-924D-537846A901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563" y="3495864"/>
            <a:ext cx="3195222" cy="19993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Skupina 10">
            <a:extLst>
              <a:ext uri="{FF2B5EF4-FFF2-40B4-BE49-F238E27FC236}">
                <a16:creationId xmlns:a16="http://schemas.microsoft.com/office/drawing/2014/main" id="{75B265E1-34B9-4DA0-8273-A140C8452D26}"/>
              </a:ext>
            </a:extLst>
          </p:cNvPr>
          <p:cNvGrpSpPr/>
          <p:nvPr/>
        </p:nvGrpSpPr>
        <p:grpSpPr>
          <a:xfrm>
            <a:off x="7004352" y="365126"/>
            <a:ext cx="4587240" cy="2837630"/>
            <a:chOff x="-608582" y="-461145"/>
            <a:chExt cx="1990855" cy="2568596"/>
          </a:xfrm>
        </p:grpSpPr>
        <p:sp>
          <p:nvSpPr>
            <p:cNvPr id="12" name="Obdĺžnik 11">
              <a:extLst>
                <a:ext uri="{FF2B5EF4-FFF2-40B4-BE49-F238E27FC236}">
                  <a16:creationId xmlns:a16="http://schemas.microsoft.com/office/drawing/2014/main" id="{AB4E8F9F-DC97-46B4-85BB-DF7EC9023A2F}"/>
                </a:ext>
              </a:extLst>
            </p:cNvPr>
            <p:cNvSpPr/>
            <p:nvPr/>
          </p:nvSpPr>
          <p:spPr>
            <a:xfrm>
              <a:off x="226099" y="-461145"/>
              <a:ext cx="1156174" cy="2415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cxnSp>
          <p:nvCxnSpPr>
            <p:cNvPr id="13" name="Rovná spojovacia šípka 12">
              <a:extLst>
                <a:ext uri="{FF2B5EF4-FFF2-40B4-BE49-F238E27FC236}">
                  <a16:creationId xmlns:a16="http://schemas.microsoft.com/office/drawing/2014/main" id="{57ACAC4F-06F3-4217-91FF-0FD8A8B1CA38}"/>
                </a:ext>
              </a:extLst>
            </p:cNvPr>
            <p:cNvCxnSpPr/>
            <p:nvPr/>
          </p:nvCxnSpPr>
          <p:spPr>
            <a:xfrm flipV="1">
              <a:off x="-608582" y="784844"/>
              <a:ext cx="834813" cy="13226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Obrázok 13" descr="Výsledok vyh&amp;lcaron;adávania obrázkov pre dopyt hasi&amp;ccaron;ské auto">
            <a:extLst>
              <a:ext uri="{FF2B5EF4-FFF2-40B4-BE49-F238E27FC236}">
                <a16:creationId xmlns:a16="http://schemas.microsoft.com/office/drawing/2014/main" id="{C23B5681-D327-44C6-8583-214AB97BC4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28" y="4873571"/>
            <a:ext cx="2750642" cy="1896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16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3B1E1F-73BB-49EC-982D-6E941AE5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1" y="29793"/>
            <a:ext cx="10515600" cy="693854"/>
          </a:xfrm>
        </p:spPr>
        <p:txBody>
          <a:bodyPr>
            <a:normAutofit/>
          </a:bodyPr>
          <a:lstStyle/>
          <a:p>
            <a:pPr algn="ctr"/>
            <a:r>
              <a:rPr lang="sk-SK" sz="3600" b="1" i="1" u="sng" dirty="0">
                <a:solidFill>
                  <a:srgbClr val="FF0000"/>
                </a:solidFill>
              </a:rPr>
              <a:t>Úlohy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6F5D30-0485-456D-BFCA-90D32126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" y="723646"/>
            <a:ext cx="11904956" cy="5881339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0340" algn="l"/>
              </a:tabLst>
            </a:pPr>
            <a:r>
              <a:rPr lang="sk-SK" sz="2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2,	A</a:t>
            </a:r>
            <a:r>
              <a:rPr lang="sk-SK" sz="20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ký je uhol dopadu, ak dopadajúci a odrazený lúč zvierajú uhol 	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0340" algn="l"/>
              </a:tabLst>
            </a:pPr>
            <a:r>
              <a:rPr lang="sk-SK" sz="2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sk-SK" sz="20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a; 30°		b; 60°		c; 120°		d; 160°</a:t>
            </a:r>
          </a:p>
          <a:p>
            <a:pPr marL="457200" algn="just">
              <a:lnSpc>
                <a:spcPct val="150000"/>
              </a:lnSpc>
              <a:tabLst>
                <a:tab pos="180340" algn="l"/>
              </a:tabLst>
            </a:pPr>
            <a:r>
              <a:rPr lang="sk-SK" sz="20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Obrázky a odpovede: </a:t>
            </a:r>
          </a:p>
          <a:p>
            <a:pPr indent="0" algn="just">
              <a:lnSpc>
                <a:spcPct val="150000"/>
              </a:lnSpc>
              <a:buNone/>
              <a:tabLst>
                <a:tab pos="180340" algn="l"/>
              </a:tabLst>
            </a:pPr>
            <a:r>
              <a:rPr lang="sk-SK" sz="2000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3,	</a:t>
            </a:r>
            <a:r>
              <a:rPr lang="sk-SK" sz="20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Aký uhol zviera dopadajúci lúč so zrkadlom, ak uhol dopadu je 	</a:t>
            </a:r>
          </a:p>
          <a:p>
            <a:pPr indent="0" algn="just">
              <a:lnSpc>
                <a:spcPct val="150000"/>
              </a:lnSpc>
              <a:buNone/>
              <a:tabLst>
                <a:tab pos="180340" algn="l"/>
              </a:tabLst>
            </a:pPr>
            <a:r>
              <a:rPr lang="sk-SK" sz="2000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</a:t>
            </a:r>
            <a:r>
              <a:rPr lang="sk-SK" sz="20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a; 35°		b; 45°		c; 66°		d; 90°</a:t>
            </a:r>
          </a:p>
          <a:p>
            <a:pPr marL="457200" algn="just">
              <a:lnSpc>
                <a:spcPct val="150000"/>
              </a:lnSpc>
              <a:tabLst>
                <a:tab pos="180340" algn="l"/>
              </a:tabLst>
            </a:pPr>
            <a:r>
              <a:rPr lang="sk-SK" sz="20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Obrázky a odpovede: </a:t>
            </a:r>
          </a:p>
          <a:p>
            <a:pPr indent="0" algn="just">
              <a:lnSpc>
                <a:spcPct val="150000"/>
              </a:lnSpc>
              <a:buNone/>
              <a:tabLst>
                <a:tab pos="180340" algn="l"/>
              </a:tabLst>
            </a:pPr>
            <a:r>
              <a:rPr lang="sk-SK" sz="2000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4,	</a:t>
            </a:r>
            <a:r>
              <a:rPr lang="sk-SK" sz="20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Svetelný lúč dopadol na rovinné zrkadlo pod uhlom  	</a:t>
            </a:r>
          </a:p>
          <a:p>
            <a:pPr indent="0" algn="just">
              <a:lnSpc>
                <a:spcPct val="150000"/>
              </a:lnSpc>
              <a:buNone/>
              <a:tabLst>
                <a:tab pos="180340" algn="l"/>
              </a:tabLst>
            </a:pPr>
            <a:r>
              <a:rPr lang="sk-SK" sz="2000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</a:t>
            </a:r>
            <a:r>
              <a:rPr lang="sk-SK" sz="20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a; 90°		b; 70°		c; 50°		d; 10°. 	Pod akým uhlom sa odrazil?</a:t>
            </a:r>
          </a:p>
          <a:p>
            <a:pPr marL="457200" algn="just">
              <a:lnSpc>
                <a:spcPct val="150000"/>
              </a:lnSpc>
              <a:tabLst>
                <a:tab pos="180340" algn="l"/>
              </a:tabLst>
            </a:pPr>
            <a:r>
              <a:rPr lang="sk-SK" sz="20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Obrázky a odpovede: </a:t>
            </a:r>
          </a:p>
          <a:p>
            <a:pPr indent="0" algn="just">
              <a:lnSpc>
                <a:spcPct val="150000"/>
              </a:lnSpc>
              <a:buNone/>
              <a:tabLst>
                <a:tab pos="180340" algn="l"/>
              </a:tabLst>
            </a:pPr>
            <a:r>
              <a:rPr lang="sk-SK" sz="2000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5,	</a:t>
            </a:r>
            <a:r>
              <a:rPr lang="sk-SK" sz="20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Narysujte obraz predmetu (číslica 1) v rovinnom zrkadle. </a:t>
            </a:r>
            <a:endParaRPr lang="sk-SK" sz="2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70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3B1E1F-73BB-49EC-982D-6E941AE5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854"/>
          </a:xfrm>
        </p:spPr>
        <p:txBody>
          <a:bodyPr>
            <a:normAutofit fontScale="90000"/>
          </a:bodyPr>
          <a:lstStyle/>
          <a:p>
            <a:r>
              <a:rPr lang="sk-SK" b="1" i="1" u="sng" dirty="0">
                <a:solidFill>
                  <a:srgbClr val="FF0000"/>
                </a:solidFill>
              </a:rPr>
              <a:t>Úlohy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6F5D30-0485-456D-BFCA-90D32126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91" y="1253330"/>
            <a:ext cx="4257582" cy="5194393"/>
          </a:xfrm>
        </p:spPr>
        <p:txBody>
          <a:bodyPr>
            <a:noAutofit/>
          </a:bodyPr>
          <a:lstStyle/>
          <a:p>
            <a:r>
              <a:rPr lang="sk-SK" sz="26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 obrázku je bludisko s rovinnými zrkadlami. Z jedného konca svietime do vnútra farebnými svetelnými lúčmi z troch rôznych farebných zdrojov, Č – zdroj červeného svetla, Z – zdroj zeleného svetla, M – zdroj modrého svetla. Lúče sa postupne od zrkadiel odrážajú. Akej farby bude svetlo, ktoré uvidí pozorovateľ? Lúč akej farby „zažije“ najviac odrazov? </a:t>
            </a:r>
            <a:endParaRPr lang="sk-SK" sz="2600" i="1" dirty="0">
              <a:solidFill>
                <a:srgbClr val="0070C0"/>
              </a:solidFill>
            </a:endParaRP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FB8D1C18-2A71-421B-84B9-20A3988C1B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63121" y="113190"/>
            <a:ext cx="7234561" cy="66316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Písanie rukou 3">
                <a:extLst>
                  <a:ext uri="{FF2B5EF4-FFF2-40B4-BE49-F238E27FC236}">
                    <a16:creationId xmlns:a16="http://schemas.microsoft.com/office/drawing/2014/main" id="{59D1F9B0-B7AA-44F2-8DB9-79F00CB72B37}"/>
                  </a:ext>
                </a:extLst>
              </p14:cNvPr>
              <p14:cNvContentPartPr/>
              <p14:nvPr/>
            </p14:nvContentPartPr>
            <p14:xfrm>
              <a:off x="7129723" y="5016743"/>
              <a:ext cx="360" cy="360"/>
            </p14:xfrm>
          </p:contentPart>
        </mc:Choice>
        <mc:Fallback xmlns="">
          <p:pic>
            <p:nvPicPr>
              <p:cNvPr id="4" name="Písanie rukou 3">
                <a:extLst>
                  <a:ext uri="{FF2B5EF4-FFF2-40B4-BE49-F238E27FC236}">
                    <a16:creationId xmlns:a16="http://schemas.microsoft.com/office/drawing/2014/main" id="{59D1F9B0-B7AA-44F2-8DB9-79F00CB72B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0723" y="50077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Písanie rukou 33">
                <a:extLst>
                  <a:ext uri="{FF2B5EF4-FFF2-40B4-BE49-F238E27FC236}">
                    <a16:creationId xmlns:a16="http://schemas.microsoft.com/office/drawing/2014/main" id="{51085BE0-44A9-4369-8C36-C1A59B0CDF86}"/>
                  </a:ext>
                </a:extLst>
              </p14:cNvPr>
              <p14:cNvContentPartPr/>
              <p14:nvPr/>
            </p14:nvContentPartPr>
            <p14:xfrm>
              <a:off x="7102003" y="5230223"/>
              <a:ext cx="20160" cy="263160"/>
            </p14:xfrm>
          </p:contentPart>
        </mc:Choice>
        <mc:Fallback xmlns="">
          <p:pic>
            <p:nvPicPr>
              <p:cNvPr id="34" name="Písanie rukou 33">
                <a:extLst>
                  <a:ext uri="{FF2B5EF4-FFF2-40B4-BE49-F238E27FC236}">
                    <a16:creationId xmlns:a16="http://schemas.microsoft.com/office/drawing/2014/main" id="{51085BE0-44A9-4369-8C36-C1A59B0CDF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3363" y="5221583"/>
                <a:ext cx="37800" cy="2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23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3B1E1F-73BB-49EC-982D-6E941AE5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854"/>
          </a:xfrm>
        </p:spPr>
        <p:txBody>
          <a:bodyPr>
            <a:normAutofit fontScale="90000"/>
          </a:bodyPr>
          <a:lstStyle/>
          <a:p>
            <a:r>
              <a:rPr lang="sk-SK" b="1" i="1" u="sng" dirty="0">
                <a:solidFill>
                  <a:srgbClr val="FF0000"/>
                </a:solidFill>
              </a:rPr>
              <a:t>Úlohy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6F5D30-0485-456D-BFCA-90D32126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72" y="1253330"/>
            <a:ext cx="42575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 bludiska vedie 6 vchodov označených šípkami a číslami. V bludisku sú rozmiestnené zrkadlá. Ak pustíme určitým vchodom svetelný lúč, dorazí vždy do jednej komôrky označené písmenom. Urči, ktorý vchod patrí ku ktorej komôrke. </a:t>
            </a:r>
            <a:endParaRPr lang="sk-SK" i="1" dirty="0">
              <a:solidFill>
                <a:srgbClr val="0070C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1CE87DF-4659-4F64-9CFE-2B4D4A66A6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0676" y="114467"/>
            <a:ext cx="6986726" cy="6629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560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7200" b="1" i="1" dirty="0">
                <a:solidFill>
                  <a:srgbClr val="FF0000"/>
                </a:solidFill>
              </a:rPr>
              <a:t>Využitie rovinných zrkadiel</a:t>
            </a:r>
          </a:p>
        </p:txBody>
      </p:sp>
    </p:spTree>
    <p:extLst>
      <p:ext uri="{BB962C8B-B14F-4D97-AF65-F5344CB8AC3E}">
        <p14:creationId xmlns:p14="http://schemas.microsoft.com/office/powerpoint/2010/main" val="2871030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4114800" cy="1143000"/>
          </a:xfrm>
        </p:spPr>
        <p:txBody>
          <a:bodyPr/>
          <a:lstStyle/>
          <a:p>
            <a:r>
              <a:rPr lang="sk-SK" b="1" i="1" dirty="0">
                <a:solidFill>
                  <a:srgbClr val="FF0000"/>
                </a:solidFill>
              </a:rPr>
              <a:t>Periskop</a:t>
            </a:r>
          </a:p>
        </p:txBody>
      </p:sp>
      <p:pic>
        <p:nvPicPr>
          <p:cNvPr id="4" name="Obrázok 3" descr="http://www.harbiforum.org/pratik-bilgiler/133022-periskop-nedir-periskop-nasil-yapilir.htm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64" y="3205406"/>
            <a:ext cx="5112568" cy="303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 descr="http://www.i-creative.cz/wp-content/uploads/2012/04/ponork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476673"/>
            <a:ext cx="4678680" cy="2585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52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4114800" cy="1143000"/>
          </a:xfrm>
        </p:spPr>
        <p:txBody>
          <a:bodyPr/>
          <a:lstStyle/>
          <a:p>
            <a:r>
              <a:rPr lang="sk-SK" b="1" i="1" dirty="0">
                <a:solidFill>
                  <a:srgbClr val="FF0000"/>
                </a:solidFill>
              </a:rPr>
              <a:t>Periskop</a:t>
            </a:r>
          </a:p>
        </p:txBody>
      </p:sp>
      <p:pic>
        <p:nvPicPr>
          <p:cNvPr id="6" name="Obrázok 5" descr="http://prpm.dbp.gov.my/GSImage/periskopS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772816"/>
            <a:ext cx="32956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ok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51984" y="836712"/>
            <a:ext cx="417646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4834880" cy="1143000"/>
          </a:xfrm>
        </p:spPr>
        <p:txBody>
          <a:bodyPr/>
          <a:lstStyle/>
          <a:p>
            <a:r>
              <a:rPr lang="sk-SK" b="1" i="1" dirty="0">
                <a:solidFill>
                  <a:srgbClr val="FF0000"/>
                </a:solidFill>
              </a:rPr>
              <a:t>Kaleidoskop</a:t>
            </a:r>
          </a:p>
        </p:txBody>
      </p:sp>
      <p:sp>
        <p:nvSpPr>
          <p:cNvPr id="5" name="AutoShape 2" descr="Výsledok vyhľadávania obrázkov pre dopyt kaleidoskop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Výsledok vyhľadávania obrázkov pre dopyt kaleidosko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62" y="146625"/>
            <a:ext cx="480671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276" y="3232848"/>
            <a:ext cx="4577057" cy="304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9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4834880" cy="1143000"/>
          </a:xfrm>
        </p:spPr>
        <p:txBody>
          <a:bodyPr/>
          <a:lstStyle/>
          <a:p>
            <a:r>
              <a:rPr lang="sk-SK" b="1" i="1" dirty="0">
                <a:solidFill>
                  <a:srgbClr val="FF0000"/>
                </a:solidFill>
              </a:rPr>
              <a:t>Kaleidoskop</a:t>
            </a:r>
          </a:p>
        </p:txBody>
      </p:sp>
      <p:sp>
        <p:nvSpPr>
          <p:cNvPr id="5" name="AutoShape 2" descr="Výsledok vyhľadávania obrázkov pre dopyt kaleidoskop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Výsledok vyhľadávania obrázkov pre dopyt kaleidosko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15" y="26308"/>
            <a:ext cx="374924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38" y="3573017"/>
            <a:ext cx="3264072" cy="273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96" y="2502015"/>
            <a:ext cx="4914947" cy="370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10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981202" y="274638"/>
            <a:ext cx="4883987" cy="1143000"/>
          </a:xfrm>
        </p:spPr>
        <p:txBody>
          <a:bodyPr>
            <a:normAutofit/>
          </a:bodyPr>
          <a:lstStyle/>
          <a:p>
            <a:r>
              <a:rPr lang="sk-SK" b="1" i="1" dirty="0">
                <a:solidFill>
                  <a:srgbClr val="FF0000"/>
                </a:solidFill>
              </a:rPr>
              <a:t>Kútový </a:t>
            </a:r>
            <a:r>
              <a:rPr lang="sk-SK" b="1" i="1" dirty="0" err="1">
                <a:solidFill>
                  <a:srgbClr val="FF0000"/>
                </a:solidFill>
              </a:rPr>
              <a:t>odrážač</a:t>
            </a:r>
            <a:endParaRPr lang="sk-SK" b="1" i="1" dirty="0">
              <a:solidFill>
                <a:srgbClr val="FF0000"/>
              </a:solidFill>
            </a:endParaRPr>
          </a:p>
        </p:txBody>
      </p:sp>
      <p:sp>
        <p:nvSpPr>
          <p:cNvPr id="5" name="AutoShape 2" descr="Výsledok vyhľadávania obrázkov pre dopyt kaleidoskop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Výsledok vyhľadávania obrázkov pre dopyt kaleidosko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" name="AutoShape 2" descr="Výsledok vyhľadávania obrázkov pre dopyt camera obscura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2" descr="Výsledok vyhľadávania obrázkov pre dopyt kútový odrážač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553948"/>
            <a:ext cx="4291478" cy="388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89" y="2808834"/>
            <a:ext cx="3345051" cy="37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73" y="117137"/>
            <a:ext cx="4158481" cy="252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99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0F401B-6A5F-48EC-A9AC-4EE26D41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19" y="0"/>
            <a:ext cx="10515600" cy="681038"/>
          </a:xfrm>
        </p:spPr>
        <p:txBody>
          <a:bodyPr>
            <a:normAutofit fontScale="90000"/>
          </a:bodyPr>
          <a:lstStyle/>
          <a:p>
            <a:r>
              <a:rPr lang="sk-SK" b="1" i="1" u="sng" dirty="0">
                <a:solidFill>
                  <a:srgbClr val="FF0000"/>
                </a:solidFill>
              </a:rPr>
              <a:t>Čo je svetlo ?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5B4507-650F-4D58-92BE-64073267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04" y="5091545"/>
            <a:ext cx="10515600" cy="1584181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Spektrum - </a:t>
            </a:r>
            <a:r>
              <a:rPr lang="sk-SK" dirty="0" err="1"/>
              <a:t>elmg</a:t>
            </a:r>
            <a:r>
              <a:rPr lang="sk-SK" dirty="0"/>
              <a:t>. žiarenie s vlnovými dĺžkami od 380 nm po 780 nm</a:t>
            </a:r>
          </a:p>
          <a:p>
            <a:r>
              <a:rPr lang="sk-SK" dirty="0"/>
              <a:t>Prečo práve tieto dĺžky?</a:t>
            </a:r>
          </a:p>
          <a:p>
            <a:r>
              <a:rPr lang="sk-SK" dirty="0"/>
              <a:t>Oko (je citlivé práve na tieto vlnové dĺžky)</a:t>
            </a:r>
          </a:p>
          <a:p>
            <a:r>
              <a:rPr lang="sk-SK" dirty="0"/>
              <a:t>Slnko (vyžaruje najintenzívnejšie práve v týchto vlnových dĺžkach (ale aj iné))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B87AD68-0C2D-411D-B136-C5C7BBF4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6" y="545956"/>
            <a:ext cx="11431195" cy="39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7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147248" cy="1143000"/>
          </a:xfrm>
        </p:spPr>
        <p:txBody>
          <a:bodyPr>
            <a:normAutofit/>
          </a:bodyPr>
          <a:lstStyle/>
          <a:p>
            <a:r>
              <a:rPr lang="sk-SK" b="1" i="1" dirty="0">
                <a:solidFill>
                  <a:srgbClr val="FF0000"/>
                </a:solidFill>
              </a:rPr>
              <a:t>Kútový </a:t>
            </a:r>
            <a:r>
              <a:rPr lang="sk-SK" b="1" i="1" dirty="0" err="1">
                <a:solidFill>
                  <a:srgbClr val="FF0000"/>
                </a:solidFill>
              </a:rPr>
              <a:t>odrážač</a:t>
            </a:r>
            <a:endParaRPr lang="sk-SK" b="1" i="1" dirty="0">
              <a:solidFill>
                <a:srgbClr val="FF0000"/>
              </a:solidFill>
            </a:endParaRPr>
          </a:p>
        </p:txBody>
      </p:sp>
      <p:sp>
        <p:nvSpPr>
          <p:cNvPr id="5" name="AutoShape 2" descr="Výsledok vyhľadávania obrázkov pre dopyt kaleidoskop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Výsledok vyhľadávania obrázkov pre dopyt kaleidosko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" name="AutoShape 2" descr="Výsledok vyhľadávania obrázkov pre dopyt camera obscura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2" descr="Výsledok vyhľadávania obrázkov pre dopyt kútový odrážač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628801"/>
            <a:ext cx="6336704" cy="497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03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0F401B-6A5F-48EC-A9AC-4EE26D41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sk-SK" b="1" i="1" u="sng" dirty="0">
                <a:solidFill>
                  <a:srgbClr val="FF0000"/>
                </a:solidFill>
              </a:rPr>
              <a:t>Základné pojmy – zdroj svetla, lúč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5B4507-650F-4D58-92BE-64073267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073"/>
            <a:ext cx="10515600" cy="4975802"/>
          </a:xfrm>
        </p:spPr>
        <p:txBody>
          <a:bodyPr>
            <a:normAutofit fontScale="92500" lnSpcReduction="10000"/>
          </a:bodyPr>
          <a:lstStyle/>
          <a:p>
            <a:r>
              <a:rPr lang="sk-SK" i="1" dirty="0"/>
              <a:t>Teleso, ktoré vyžaruje svetlo – </a:t>
            </a:r>
            <a:r>
              <a:rPr lang="sk-SK" i="1" dirty="0">
                <a:solidFill>
                  <a:srgbClr val="FF0000"/>
                </a:solidFill>
              </a:rPr>
              <a:t>svetelný zdroj</a:t>
            </a:r>
          </a:p>
          <a:p>
            <a:endParaRPr lang="sk-SK" i="1" dirty="0">
              <a:solidFill>
                <a:srgbClr val="FF0000"/>
              </a:solidFill>
            </a:endParaRPr>
          </a:p>
          <a:p>
            <a:r>
              <a:rPr lang="sk-SK" i="1" dirty="0">
                <a:solidFill>
                  <a:srgbClr val="00B050"/>
                </a:solidFill>
              </a:rPr>
              <a:t>Podľa veľkosti</a:t>
            </a:r>
            <a:r>
              <a:rPr lang="sk-SK" i="1" dirty="0"/>
              <a:t> delíme svetelné zdroje na </a:t>
            </a:r>
          </a:p>
          <a:p>
            <a:pPr marL="0" indent="0">
              <a:buNone/>
            </a:pPr>
            <a:r>
              <a:rPr lang="sk-SK" i="1" dirty="0"/>
              <a:t>	bodové (svetlo vychádza akoby z jedného bodu)</a:t>
            </a:r>
          </a:p>
          <a:p>
            <a:pPr marL="0" indent="0">
              <a:buNone/>
            </a:pPr>
            <a:r>
              <a:rPr lang="sk-SK" i="1" dirty="0"/>
              <a:t>	plošné (svetlo vychádza z väčšej plochy)</a:t>
            </a:r>
          </a:p>
          <a:p>
            <a:pPr marL="0" indent="0">
              <a:buNone/>
            </a:pPr>
            <a:endParaRPr lang="sk-SK" i="1" dirty="0"/>
          </a:p>
          <a:p>
            <a:r>
              <a:rPr lang="sk-SK" i="1" dirty="0">
                <a:solidFill>
                  <a:srgbClr val="00B050"/>
                </a:solidFill>
              </a:rPr>
              <a:t>Podľa pôvodu </a:t>
            </a:r>
            <a:r>
              <a:rPr lang="sk-SK" i="1" dirty="0"/>
              <a:t>delíme svetelné zdroje na </a:t>
            </a:r>
          </a:p>
          <a:p>
            <a:pPr marL="0" indent="0">
              <a:buNone/>
            </a:pPr>
            <a:r>
              <a:rPr lang="sk-SK" i="1" dirty="0"/>
              <a:t>	prirodzené (Slnko) </a:t>
            </a:r>
          </a:p>
          <a:p>
            <a:pPr marL="0" indent="0">
              <a:buNone/>
            </a:pPr>
            <a:r>
              <a:rPr lang="sk-SK" i="1" dirty="0"/>
              <a:t>	umelé (žiarovka)</a:t>
            </a:r>
          </a:p>
          <a:p>
            <a:pPr marL="0" indent="0">
              <a:buNone/>
            </a:pPr>
            <a:endParaRPr lang="sk-SK" i="1" dirty="0"/>
          </a:p>
          <a:p>
            <a:r>
              <a:rPr lang="sk-SK" i="1" dirty="0">
                <a:solidFill>
                  <a:srgbClr val="FF0000"/>
                </a:solidFill>
              </a:rPr>
              <a:t>Svetelný lúč  </a:t>
            </a:r>
            <a:r>
              <a:rPr lang="sk-SK" i="1" dirty="0"/>
              <a:t>- model svetla - myslená priamka, pozdĺž ktorej sa šíri svetlo	</a:t>
            </a:r>
          </a:p>
        </p:txBody>
      </p:sp>
    </p:spTree>
    <p:extLst>
      <p:ext uri="{BB962C8B-B14F-4D97-AF65-F5344CB8AC3E}">
        <p14:creationId xmlns:p14="http://schemas.microsoft.com/office/powerpoint/2010/main" val="16351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0F401B-6A5F-48EC-A9AC-4EE26D41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393"/>
          </a:xfrm>
        </p:spPr>
        <p:txBody>
          <a:bodyPr>
            <a:normAutofit fontScale="90000"/>
          </a:bodyPr>
          <a:lstStyle/>
          <a:p>
            <a:r>
              <a:rPr lang="sk-SK" b="1" i="1" u="sng" dirty="0">
                <a:solidFill>
                  <a:srgbClr val="FF0000"/>
                </a:solidFill>
              </a:rPr>
              <a:t>Svetlo sa v rovnorodom prostredí šíri priamočiaro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5B4507-650F-4D58-92BE-64073267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518"/>
            <a:ext cx="10515600" cy="4940445"/>
          </a:xfrm>
        </p:spPr>
        <p:txBody>
          <a:bodyPr/>
          <a:lstStyle/>
          <a:p>
            <a:r>
              <a:rPr lang="sk-SK" i="1" dirty="0"/>
              <a:t>Dôkaz – </a:t>
            </a:r>
            <a:r>
              <a:rPr lang="sk-SK" i="1" dirty="0" err="1"/>
              <a:t>camera</a:t>
            </a:r>
            <a:r>
              <a:rPr lang="sk-SK" i="1" dirty="0"/>
              <a:t> </a:t>
            </a:r>
            <a:r>
              <a:rPr lang="sk-SK" i="1" dirty="0" err="1"/>
              <a:t>obscura</a:t>
            </a:r>
            <a:endParaRPr lang="sk-SK" i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C566B3-491E-4532-A84F-BC8C45290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91" y="2326699"/>
            <a:ext cx="2634501" cy="242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2807213-EEB7-4261-8292-2E4C2B8F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96" y="2118826"/>
            <a:ext cx="55146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1C75C298-46EA-4A66-BF1B-B4C2CB20AB3B}"/>
              </a:ext>
            </a:extLst>
          </p:cNvPr>
          <p:cNvSpPr txBox="1">
            <a:spLocks/>
          </p:cNvSpPr>
          <p:nvPr/>
        </p:nvSpPr>
        <p:spPr>
          <a:xfrm>
            <a:off x="206676" y="4905374"/>
            <a:ext cx="7938060" cy="1952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b="1" i="1" dirty="0">
                <a:solidFill>
                  <a:srgbClr val="FF0000"/>
                </a:solidFill>
              </a:rPr>
              <a:t>Vysvetlenie - Priamočiare šírenie svetla</a:t>
            </a:r>
          </a:p>
          <a:p>
            <a:r>
              <a:rPr lang="sk-SK" b="1" i="1" dirty="0">
                <a:solidFill>
                  <a:srgbClr val="FF0000"/>
                </a:solidFill>
              </a:rPr>
              <a:t>Poznámka – presne takto funguje aj naše oko !</a:t>
            </a:r>
          </a:p>
        </p:txBody>
      </p:sp>
    </p:spTree>
    <p:extLst>
      <p:ext uri="{BB962C8B-B14F-4D97-AF65-F5344CB8AC3E}">
        <p14:creationId xmlns:p14="http://schemas.microsoft.com/office/powerpoint/2010/main" val="47862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147248" cy="1143000"/>
          </a:xfrm>
        </p:spPr>
        <p:txBody>
          <a:bodyPr>
            <a:normAutofit/>
          </a:bodyPr>
          <a:lstStyle/>
          <a:p>
            <a:r>
              <a:rPr lang="sk-SK" b="1" i="1" dirty="0" err="1">
                <a:solidFill>
                  <a:srgbClr val="FF0000"/>
                </a:solidFill>
              </a:rPr>
              <a:t>Camera</a:t>
            </a:r>
            <a:r>
              <a:rPr lang="sk-SK" b="1" i="1" dirty="0">
                <a:solidFill>
                  <a:srgbClr val="FF0000"/>
                </a:solidFill>
              </a:rPr>
              <a:t> </a:t>
            </a:r>
            <a:r>
              <a:rPr lang="sk-SK" b="1" i="1" dirty="0" err="1">
                <a:solidFill>
                  <a:srgbClr val="FF0000"/>
                </a:solidFill>
              </a:rPr>
              <a:t>obscura</a:t>
            </a:r>
            <a:r>
              <a:rPr lang="sk-SK" b="1" i="1" dirty="0">
                <a:solidFill>
                  <a:srgbClr val="FF0000"/>
                </a:solidFill>
              </a:rPr>
              <a:t> – dierková komora</a:t>
            </a:r>
          </a:p>
        </p:txBody>
      </p:sp>
      <p:sp>
        <p:nvSpPr>
          <p:cNvPr id="5" name="AutoShape 2" descr="Výsledok vyhľadávania obrázkov pre dopyt kaleidoskop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Výsledok vyhľadávania obrázkov pre dopyt kaleidosko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" name="AutoShape 2" descr="Výsledok vyhľadávania obrázkov pre dopyt camera obscura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22" y="1340769"/>
            <a:ext cx="3627162" cy="271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460" y="1340768"/>
            <a:ext cx="4134402" cy="271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4057638"/>
            <a:ext cx="3383161" cy="2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06" y="4149080"/>
            <a:ext cx="4105842" cy="263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51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9" y="1916832"/>
            <a:ext cx="6360707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B1AF28C0-A77D-469F-9687-82C5B359BAF1}"/>
              </a:ext>
            </a:extLst>
          </p:cNvPr>
          <p:cNvSpPr txBox="1">
            <a:spLocks/>
          </p:cNvSpPr>
          <p:nvPr/>
        </p:nvSpPr>
        <p:spPr>
          <a:xfrm>
            <a:off x="412172" y="219652"/>
            <a:ext cx="11526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b="1" i="1">
                <a:solidFill>
                  <a:srgbClr val="FF0000"/>
                </a:solidFill>
              </a:rPr>
              <a:t>Sú lúče dopadajúce zo Slnka na Zem rovnobežné?</a:t>
            </a:r>
            <a:endParaRPr lang="sk-SK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2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12172" y="219652"/>
            <a:ext cx="11526982" cy="1325563"/>
          </a:xfrm>
        </p:spPr>
        <p:txBody>
          <a:bodyPr>
            <a:normAutofit/>
          </a:bodyPr>
          <a:lstStyle/>
          <a:p>
            <a:r>
              <a:rPr lang="pl-PL" b="1" i="1" dirty="0">
                <a:solidFill>
                  <a:srgbClr val="FF0000"/>
                </a:solidFill>
              </a:rPr>
              <a:t>Sú lúče dopadajúce zo Slnka na Zem rovnobežné?</a:t>
            </a:r>
            <a:endParaRPr lang="sk-SK" b="1" i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628801"/>
            <a:ext cx="6713268" cy="445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51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Výsledok vyhľadávania obrázkov pre dopyt kolajnic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AutoShape 4" descr="Výsledok vyhľadávania obrázkov pre dopyt kolajnice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Výsledok vyhľadávania obrázkov pre dopyt kolajnice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4943873" y="1484785"/>
            <a:ext cx="1890261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sk-SK" sz="287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CF6A2601-1BE1-43B1-8412-B326D970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72" y="219652"/>
            <a:ext cx="11526982" cy="1325563"/>
          </a:xfrm>
        </p:spPr>
        <p:txBody>
          <a:bodyPr>
            <a:normAutofit/>
          </a:bodyPr>
          <a:lstStyle/>
          <a:p>
            <a:r>
              <a:rPr lang="pl-PL" b="1" i="1" dirty="0">
                <a:solidFill>
                  <a:srgbClr val="FF0000"/>
                </a:solidFill>
              </a:rPr>
              <a:t>Sú lúče dopadajúce zo Slnka na Zem rovnobežné?</a:t>
            </a:r>
            <a:endParaRPr lang="sk-SK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2995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801BDD26CC574AA873ADE8A1784EC1" ma:contentTypeVersion="2" ma:contentTypeDescription="Umožňuje vytvoriť nový dokument." ma:contentTypeScope="" ma:versionID="52772a1a25e74b53425c3d8fd61a7c5f">
  <xsd:schema xmlns:xsd="http://www.w3.org/2001/XMLSchema" xmlns:xs="http://www.w3.org/2001/XMLSchema" xmlns:p="http://schemas.microsoft.com/office/2006/metadata/properties" xmlns:ns2="b2538184-c2a4-4801-8335-3e30d900dfc4" targetNamespace="http://schemas.microsoft.com/office/2006/metadata/properties" ma:root="true" ma:fieldsID="3884c9fe4e49eddc21ba3a1a06a3d84a" ns2:_="">
    <xsd:import namespace="b2538184-c2a4-4801-8335-3e30d900d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38184-c2a4-4801-8335-3e30d900d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6F96A4-1698-4D42-983D-062A4D07D5BB}"/>
</file>

<file path=customXml/itemProps2.xml><?xml version="1.0" encoding="utf-8"?>
<ds:datastoreItem xmlns:ds="http://schemas.openxmlformats.org/officeDocument/2006/customXml" ds:itemID="{63D0CBE7-A714-40EF-933B-4571FCD2645F}"/>
</file>

<file path=customXml/itemProps3.xml><?xml version="1.0" encoding="utf-8"?>
<ds:datastoreItem xmlns:ds="http://schemas.openxmlformats.org/officeDocument/2006/customXml" ds:itemID="{0B242D71-3AEC-40CA-95A3-954BFA2E329F}"/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963</Words>
  <Application>Microsoft Office PowerPoint</Application>
  <PresentationFormat>Širokouhlá</PresentationFormat>
  <Paragraphs>123</Paragraphs>
  <Slides>30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Motív Office</vt:lpstr>
      <vt:lpstr>Prezentácia programu PowerPoint</vt:lpstr>
      <vt:lpstr>Geometrická (lúčová) optika </vt:lpstr>
      <vt:lpstr>Čo je svetlo ? </vt:lpstr>
      <vt:lpstr>Základné pojmy – zdroj svetla, lúč</vt:lpstr>
      <vt:lpstr>Svetlo sa v rovnorodom prostredí šíri priamočiaro</vt:lpstr>
      <vt:lpstr>Camera obscura – dierková komora</vt:lpstr>
      <vt:lpstr>Prezentácia programu PowerPoint</vt:lpstr>
      <vt:lpstr>Sú lúče dopadajúce zo Slnka na Zem rovnobežné?</vt:lpstr>
      <vt:lpstr>Sú lúče dopadajúce zo Slnka na Zem rovnobežné?</vt:lpstr>
      <vt:lpstr>Sú lúče dopadajúce zo Slnka na Zem rovnobežné?</vt:lpstr>
      <vt:lpstr>K čomu dochádza, keď svetlo po dopade na rozhranie dvoch rôznych optických prostredí ?</vt:lpstr>
      <vt:lpstr>K čomu dochádza, keď svetlo po dopade na rozhranie dvoch rôznych optických prostredí ? - POJMY</vt:lpstr>
      <vt:lpstr>ODRAZ SVETLA</vt:lpstr>
      <vt:lpstr>Zákon odrazu</vt:lpstr>
      <vt:lpstr>Rovinné zrkadlo – obraz predmetu</vt:lpstr>
      <vt:lpstr>Rovinné zrkadlo</vt:lpstr>
      <vt:lpstr>Aké veľké zrkadlo si má kúpiť 170 cm človek, aby sa v ňom videl práve celý? </vt:lpstr>
      <vt:lpstr>Aké veľké zrkadlo si má kúpiť 170 cm človek, aby sa v ňom videl práve celý? </vt:lpstr>
      <vt:lpstr>Aké veľké zrkadlo si má kúpiť 170 cm človek, aby sa v ňom videl práve celý? </vt:lpstr>
      <vt:lpstr>Úlohy</vt:lpstr>
      <vt:lpstr>Úlohy</vt:lpstr>
      <vt:lpstr>Úlohy</vt:lpstr>
      <vt:lpstr>Úlohy</vt:lpstr>
      <vt:lpstr>Využitie rovinných zrkadiel</vt:lpstr>
      <vt:lpstr>Periskop</vt:lpstr>
      <vt:lpstr>Periskop</vt:lpstr>
      <vt:lpstr>Kaleidoskop</vt:lpstr>
      <vt:lpstr>Kaleidoskop</vt:lpstr>
      <vt:lpstr>Kútový odrážač</vt:lpstr>
      <vt:lpstr>Kútový odrážač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Martina Horváthová</dc:creator>
  <cp:lastModifiedBy>Martina Horváthová</cp:lastModifiedBy>
  <cp:revision>30</cp:revision>
  <dcterms:created xsi:type="dcterms:W3CDTF">2021-01-25T07:53:36Z</dcterms:created>
  <dcterms:modified xsi:type="dcterms:W3CDTF">2021-02-08T10:41:59Z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0x010100CA801BDD26CC574AA873ADE8A1784EC1</vt:lpwstr>
  </property>
</Properties>
</file>