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368" r:id="rId3"/>
    <p:sldId id="383" r:id="rId4"/>
    <p:sldId id="384" r:id="rId5"/>
    <p:sldId id="385" r:id="rId6"/>
    <p:sldId id="386" r:id="rId7"/>
    <p:sldId id="387" r:id="rId8"/>
    <p:sldId id="359" r:id="rId9"/>
    <p:sldId id="388" r:id="rId10"/>
    <p:sldId id="302" r:id="rId11"/>
    <p:sldId id="391" r:id="rId12"/>
    <p:sldId id="300" r:id="rId13"/>
    <p:sldId id="303" r:id="rId14"/>
    <p:sldId id="393" r:id="rId15"/>
    <p:sldId id="395" r:id="rId16"/>
    <p:sldId id="396" r:id="rId17"/>
    <p:sldId id="397" r:id="rId18"/>
    <p:sldId id="392" r:id="rId19"/>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6" d="100"/>
          <a:sy n="86" d="100"/>
        </p:scale>
        <p:origin x="5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29584A-B319-489C-AA4F-58F2D00444BD}"/>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p>
        </p:txBody>
      </p:sp>
      <p:sp>
        <p:nvSpPr>
          <p:cNvPr id="3" name="Podnadpis 2">
            <a:extLst>
              <a:ext uri="{FF2B5EF4-FFF2-40B4-BE49-F238E27FC236}">
                <a16:creationId xmlns:a16="http://schemas.microsoft.com/office/drawing/2014/main" id="{CB9D7941-839F-46D2-B3FB-CF90AE52C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p>
        </p:txBody>
      </p:sp>
      <p:sp>
        <p:nvSpPr>
          <p:cNvPr id="4" name="Zástupný objekt pre dátum 3">
            <a:extLst>
              <a:ext uri="{FF2B5EF4-FFF2-40B4-BE49-F238E27FC236}">
                <a16:creationId xmlns:a16="http://schemas.microsoft.com/office/drawing/2014/main" id="{7C2CA2FE-C8EB-4BCC-BF3D-C0B3F30D6742}"/>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1F65C3F7-04DB-4C58-B38D-5E150FDD5030}"/>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53BC0C6D-C8F0-46A8-87E8-F1D4B614B3E9}"/>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213204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69F757-47AE-4BE1-878F-012640DE3AD3}"/>
              </a:ext>
            </a:extLst>
          </p:cNvPr>
          <p:cNvSpPr>
            <a:spLocks noGrp="1"/>
          </p:cNvSpPr>
          <p:nvPr>
            <p:ph type="title"/>
          </p:nvPr>
        </p:nvSpPr>
        <p:spPr/>
        <p:txBody>
          <a:bodyPr/>
          <a:lstStyle/>
          <a:p>
            <a:r>
              <a:rPr lang="sk-SK"/>
              <a:t>Kliknutím upravte štýl predlohy nadpisu</a:t>
            </a:r>
          </a:p>
        </p:txBody>
      </p:sp>
      <p:sp>
        <p:nvSpPr>
          <p:cNvPr id="3" name="Zástupný zvislý text 2">
            <a:extLst>
              <a:ext uri="{FF2B5EF4-FFF2-40B4-BE49-F238E27FC236}">
                <a16:creationId xmlns:a16="http://schemas.microsoft.com/office/drawing/2014/main" id="{133015F9-A7FD-459F-980E-8260DB3AE25F}"/>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535E7C36-67BC-4C7A-8F82-476F98F75F5F}"/>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D9B55261-FCA0-4823-9335-971DB6512039}"/>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F703C0D8-665C-4847-AC41-FACB1991BD81}"/>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44018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E660650F-5B51-4CEB-90FB-42E8C4CAE2CD}"/>
              </a:ext>
            </a:extLst>
          </p:cNvPr>
          <p:cNvSpPr>
            <a:spLocks noGrp="1"/>
          </p:cNvSpPr>
          <p:nvPr>
            <p:ph type="title" orient="vert"/>
          </p:nvPr>
        </p:nvSpPr>
        <p:spPr>
          <a:xfrm>
            <a:off x="8724900" y="365125"/>
            <a:ext cx="2628900" cy="5811838"/>
          </a:xfrm>
        </p:spPr>
        <p:txBody>
          <a:bodyPr vert="eaVert"/>
          <a:lstStyle/>
          <a:p>
            <a:r>
              <a:rPr lang="sk-SK"/>
              <a:t>Kliknutím upravte štýl predlohy nadpisu</a:t>
            </a:r>
          </a:p>
        </p:txBody>
      </p:sp>
      <p:sp>
        <p:nvSpPr>
          <p:cNvPr id="3" name="Zástupný zvislý text 2">
            <a:extLst>
              <a:ext uri="{FF2B5EF4-FFF2-40B4-BE49-F238E27FC236}">
                <a16:creationId xmlns:a16="http://schemas.microsoft.com/office/drawing/2014/main" id="{BF0A9C52-4BE2-44E0-960D-121128E1CBFE}"/>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159A214E-C346-4BCD-8A00-3EA76613910A}"/>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F382650A-109D-4F2B-A860-483ADD1D869D}"/>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711E0633-8531-4C7C-BB13-31F04C6D07BA}"/>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223117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AA63866-80F0-40BC-A6DC-D0F0E402760D}"/>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8FD5A421-1C5C-4A93-89C9-9C96A5A3C092}"/>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C10E4AF8-2316-42BE-87B1-B21D0D0A7543}"/>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8B18FCBF-6F2E-4074-ABCA-4B856DB35776}"/>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6B5E8432-5308-4287-9A12-65E0E5EDE353}"/>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194281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CF4234-CD75-43DC-939C-546C5319E139}"/>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p>
        </p:txBody>
      </p:sp>
      <p:sp>
        <p:nvSpPr>
          <p:cNvPr id="3" name="Zástupný text 2">
            <a:extLst>
              <a:ext uri="{FF2B5EF4-FFF2-40B4-BE49-F238E27FC236}">
                <a16:creationId xmlns:a16="http://schemas.microsoft.com/office/drawing/2014/main" id="{4E5319F3-C523-46B6-85FF-AFB272C3E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1F3EF1B7-692E-46C2-92EA-B69DB2720E6A}"/>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C74008A3-8211-4684-8C64-88B988AD818C}"/>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26BE0DC0-716C-4056-892E-22142043D1EB}"/>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78503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E3616D-3732-4939-97A7-6F51DD79F947}"/>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FE61E5AD-A762-49C5-9FCF-764DFC2FC59C}"/>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a:extLst>
              <a:ext uri="{FF2B5EF4-FFF2-40B4-BE49-F238E27FC236}">
                <a16:creationId xmlns:a16="http://schemas.microsoft.com/office/drawing/2014/main" id="{9F5B4679-0097-4595-A3A8-D217E5012AC4}"/>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a:extLst>
              <a:ext uri="{FF2B5EF4-FFF2-40B4-BE49-F238E27FC236}">
                <a16:creationId xmlns:a16="http://schemas.microsoft.com/office/drawing/2014/main" id="{FBC7B52F-3A58-45F4-BD3A-2BCAAC3AE7C5}"/>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6" name="Zástupný objekt pre pätu 5">
            <a:extLst>
              <a:ext uri="{FF2B5EF4-FFF2-40B4-BE49-F238E27FC236}">
                <a16:creationId xmlns:a16="http://schemas.microsoft.com/office/drawing/2014/main" id="{D6E37246-2709-45FA-B416-4DD7CC16852E}"/>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D45BA492-C148-497B-B0EF-CBA7E8101B6E}"/>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402572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E0BCF4-CE8B-466A-88AB-A4D132670EA7}"/>
              </a:ext>
            </a:extLst>
          </p:cNvPr>
          <p:cNvSpPr>
            <a:spLocks noGrp="1"/>
          </p:cNvSpPr>
          <p:nvPr>
            <p:ph type="title"/>
          </p:nvPr>
        </p:nvSpPr>
        <p:spPr>
          <a:xfrm>
            <a:off x="839788" y="365125"/>
            <a:ext cx="10515600" cy="1325563"/>
          </a:xfrm>
        </p:spPr>
        <p:txBody>
          <a:bodyPr/>
          <a:lstStyle/>
          <a:p>
            <a:r>
              <a:rPr lang="sk-SK"/>
              <a:t>Kliknutím upravte štýl predlohy nadpisu</a:t>
            </a:r>
          </a:p>
        </p:txBody>
      </p:sp>
      <p:sp>
        <p:nvSpPr>
          <p:cNvPr id="3" name="Zástupný text 2">
            <a:extLst>
              <a:ext uri="{FF2B5EF4-FFF2-40B4-BE49-F238E27FC236}">
                <a16:creationId xmlns:a16="http://schemas.microsoft.com/office/drawing/2014/main" id="{4DA37999-C4E9-47BD-A386-0CA2258FB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A7E5DF43-6465-47D4-B9A8-13BA975BEE54}"/>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text 4">
            <a:extLst>
              <a:ext uri="{FF2B5EF4-FFF2-40B4-BE49-F238E27FC236}">
                <a16:creationId xmlns:a16="http://schemas.microsoft.com/office/drawing/2014/main" id="{475FD563-26C5-4CF6-A04C-EEBCAF29F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35F3C517-6988-4DD8-AB41-5FC2F73D5394}"/>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a:extLst>
              <a:ext uri="{FF2B5EF4-FFF2-40B4-BE49-F238E27FC236}">
                <a16:creationId xmlns:a16="http://schemas.microsoft.com/office/drawing/2014/main" id="{9F7367C3-54A7-4072-8937-AC2131F96B3B}"/>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8" name="Zástupný objekt pre pätu 7">
            <a:extLst>
              <a:ext uri="{FF2B5EF4-FFF2-40B4-BE49-F238E27FC236}">
                <a16:creationId xmlns:a16="http://schemas.microsoft.com/office/drawing/2014/main" id="{A610FDB2-DC86-4C6F-B6BB-7F7F9BC55444}"/>
              </a:ext>
            </a:extLst>
          </p:cNvPr>
          <p:cNvSpPr>
            <a:spLocks noGrp="1"/>
          </p:cNvSpPr>
          <p:nvPr>
            <p:ph type="ftr" sz="quarter" idx="11"/>
          </p:nvPr>
        </p:nvSpPr>
        <p:spPr/>
        <p:txBody>
          <a:bodyPr/>
          <a:lstStyle/>
          <a:p>
            <a:endParaRPr lang="sk-SK"/>
          </a:p>
        </p:txBody>
      </p:sp>
      <p:sp>
        <p:nvSpPr>
          <p:cNvPr id="9" name="Zástupný objekt pre číslo snímky 8">
            <a:extLst>
              <a:ext uri="{FF2B5EF4-FFF2-40B4-BE49-F238E27FC236}">
                <a16:creationId xmlns:a16="http://schemas.microsoft.com/office/drawing/2014/main" id="{4499EF0E-F839-41B8-9029-D67A4654C353}"/>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335333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4DD40B6-84E9-49B3-9AF4-710A82963ACF}"/>
              </a:ext>
            </a:extLst>
          </p:cNvPr>
          <p:cNvSpPr>
            <a:spLocks noGrp="1"/>
          </p:cNvSpPr>
          <p:nvPr>
            <p:ph type="title"/>
          </p:nvPr>
        </p:nvSpPr>
        <p:spPr/>
        <p:txBody>
          <a:bodyPr/>
          <a:lstStyle/>
          <a:p>
            <a:r>
              <a:rPr lang="sk-SK"/>
              <a:t>Kliknutím upravte štýl predlohy nadpisu</a:t>
            </a:r>
          </a:p>
        </p:txBody>
      </p:sp>
      <p:sp>
        <p:nvSpPr>
          <p:cNvPr id="3" name="Zástupný objekt pre dátum 2">
            <a:extLst>
              <a:ext uri="{FF2B5EF4-FFF2-40B4-BE49-F238E27FC236}">
                <a16:creationId xmlns:a16="http://schemas.microsoft.com/office/drawing/2014/main" id="{F84FFEFC-38A2-41B8-A5FA-026F66165039}"/>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4" name="Zástupný objekt pre pätu 3">
            <a:extLst>
              <a:ext uri="{FF2B5EF4-FFF2-40B4-BE49-F238E27FC236}">
                <a16:creationId xmlns:a16="http://schemas.microsoft.com/office/drawing/2014/main" id="{1B9C5651-BE44-451A-873F-2E3E5DA40112}"/>
              </a:ext>
            </a:extLst>
          </p:cNvPr>
          <p:cNvSpPr>
            <a:spLocks noGrp="1"/>
          </p:cNvSpPr>
          <p:nvPr>
            <p:ph type="ftr" sz="quarter" idx="11"/>
          </p:nvPr>
        </p:nvSpPr>
        <p:spPr/>
        <p:txBody>
          <a:bodyPr/>
          <a:lstStyle/>
          <a:p>
            <a:endParaRPr lang="sk-SK"/>
          </a:p>
        </p:txBody>
      </p:sp>
      <p:sp>
        <p:nvSpPr>
          <p:cNvPr id="5" name="Zástupný objekt pre číslo snímky 4">
            <a:extLst>
              <a:ext uri="{FF2B5EF4-FFF2-40B4-BE49-F238E27FC236}">
                <a16:creationId xmlns:a16="http://schemas.microsoft.com/office/drawing/2014/main" id="{35C6AF81-CA60-4793-85AA-52DA85D08F7B}"/>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307993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48D16BD9-5B65-47C0-9382-1A7D8F285024}"/>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3" name="Zástupný objekt pre pätu 2">
            <a:extLst>
              <a:ext uri="{FF2B5EF4-FFF2-40B4-BE49-F238E27FC236}">
                <a16:creationId xmlns:a16="http://schemas.microsoft.com/office/drawing/2014/main" id="{13ED0EC3-9C3C-44DF-AA8D-AE845AB4BA6E}"/>
              </a:ext>
            </a:extLst>
          </p:cNvPr>
          <p:cNvSpPr>
            <a:spLocks noGrp="1"/>
          </p:cNvSpPr>
          <p:nvPr>
            <p:ph type="ftr" sz="quarter" idx="11"/>
          </p:nvPr>
        </p:nvSpPr>
        <p:spPr/>
        <p:txBody>
          <a:bodyPr/>
          <a:lstStyle/>
          <a:p>
            <a:endParaRPr lang="sk-SK"/>
          </a:p>
        </p:txBody>
      </p:sp>
      <p:sp>
        <p:nvSpPr>
          <p:cNvPr id="4" name="Zástupný objekt pre číslo snímky 3">
            <a:extLst>
              <a:ext uri="{FF2B5EF4-FFF2-40B4-BE49-F238E27FC236}">
                <a16:creationId xmlns:a16="http://schemas.microsoft.com/office/drawing/2014/main" id="{B74F0C45-2628-4612-8BA2-DD218A44FA29}"/>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285659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AF3D3A-B6A4-4F67-9714-F28FFDEBE16D}"/>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sah 2">
            <a:extLst>
              <a:ext uri="{FF2B5EF4-FFF2-40B4-BE49-F238E27FC236}">
                <a16:creationId xmlns:a16="http://schemas.microsoft.com/office/drawing/2014/main" id="{A4473B03-B3A4-4B7E-8701-943BA1112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text 3">
            <a:extLst>
              <a:ext uri="{FF2B5EF4-FFF2-40B4-BE49-F238E27FC236}">
                <a16:creationId xmlns:a16="http://schemas.microsoft.com/office/drawing/2014/main" id="{77E95477-DBD8-4888-8D10-C69BB4B1B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10E1BD05-068C-480F-9D65-BD0C2BB7141D}"/>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6" name="Zástupný objekt pre pätu 5">
            <a:extLst>
              <a:ext uri="{FF2B5EF4-FFF2-40B4-BE49-F238E27FC236}">
                <a16:creationId xmlns:a16="http://schemas.microsoft.com/office/drawing/2014/main" id="{4448D69C-2B42-4CBE-84F9-42049EE67729}"/>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6D4294A3-11CF-4B79-8172-A348CAF39CDD}"/>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229205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5022033-1009-437C-B93C-06FC85F18A1C}"/>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rázok 2">
            <a:extLst>
              <a:ext uri="{FF2B5EF4-FFF2-40B4-BE49-F238E27FC236}">
                <a16:creationId xmlns:a16="http://schemas.microsoft.com/office/drawing/2014/main" id="{0049781D-1529-4ACD-AF07-4C0851434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text 3">
            <a:extLst>
              <a:ext uri="{FF2B5EF4-FFF2-40B4-BE49-F238E27FC236}">
                <a16:creationId xmlns:a16="http://schemas.microsoft.com/office/drawing/2014/main" id="{2034F2F1-689D-4A6F-AB7C-CA82F7164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7B7D368E-D29E-41F9-905A-8FD7E2F6F4E1}"/>
              </a:ext>
            </a:extLst>
          </p:cNvPr>
          <p:cNvSpPr>
            <a:spLocks noGrp="1"/>
          </p:cNvSpPr>
          <p:nvPr>
            <p:ph type="dt" sz="half" idx="10"/>
          </p:nvPr>
        </p:nvSpPr>
        <p:spPr/>
        <p:txBody>
          <a:bodyPr/>
          <a:lstStyle/>
          <a:p>
            <a:fld id="{16C2536E-266C-4C09-8613-49120762FE6F}" type="datetimeFigureOut">
              <a:rPr lang="sk-SK" smtClean="0"/>
              <a:t>19. 4. 2021</a:t>
            </a:fld>
            <a:endParaRPr lang="sk-SK"/>
          </a:p>
        </p:txBody>
      </p:sp>
      <p:sp>
        <p:nvSpPr>
          <p:cNvPr id="6" name="Zástupný objekt pre pätu 5">
            <a:extLst>
              <a:ext uri="{FF2B5EF4-FFF2-40B4-BE49-F238E27FC236}">
                <a16:creationId xmlns:a16="http://schemas.microsoft.com/office/drawing/2014/main" id="{36F1693F-1103-4682-8F8F-2EEAC0234F24}"/>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7BA48E02-283E-430B-AD37-8AD4E9FD0D3A}"/>
              </a:ext>
            </a:extLst>
          </p:cNvPr>
          <p:cNvSpPr>
            <a:spLocks noGrp="1"/>
          </p:cNvSpPr>
          <p:nvPr>
            <p:ph type="sldNum" sz="quarter" idx="12"/>
          </p:nvPr>
        </p:nvSpPr>
        <p:spPr/>
        <p:txBody>
          <a:bodyPr/>
          <a:lstStyle/>
          <a:p>
            <a:fld id="{AC34E703-45A2-46E4-A261-440B1A79CF8F}" type="slidenum">
              <a:rPr lang="sk-SK" smtClean="0"/>
              <a:t>‹#›</a:t>
            </a:fld>
            <a:endParaRPr lang="sk-SK"/>
          </a:p>
        </p:txBody>
      </p:sp>
    </p:spTree>
    <p:extLst>
      <p:ext uri="{BB962C8B-B14F-4D97-AF65-F5344CB8AC3E}">
        <p14:creationId xmlns:p14="http://schemas.microsoft.com/office/powerpoint/2010/main" val="271316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997E684C-7B5F-407D-BFEC-19759AF64F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p>
        </p:txBody>
      </p:sp>
      <p:sp>
        <p:nvSpPr>
          <p:cNvPr id="3" name="Zástupný text 2">
            <a:extLst>
              <a:ext uri="{FF2B5EF4-FFF2-40B4-BE49-F238E27FC236}">
                <a16:creationId xmlns:a16="http://schemas.microsoft.com/office/drawing/2014/main" id="{A330A90D-C4A6-42FF-B2BF-ACC47D5DE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BB24469B-8BBD-491D-8315-026136304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2536E-266C-4C09-8613-49120762FE6F}" type="datetimeFigureOut">
              <a:rPr lang="sk-SK" smtClean="0"/>
              <a:t>19. 4. 2021</a:t>
            </a:fld>
            <a:endParaRPr lang="sk-SK"/>
          </a:p>
        </p:txBody>
      </p:sp>
      <p:sp>
        <p:nvSpPr>
          <p:cNvPr id="5" name="Zástupný objekt pre pätu 4">
            <a:extLst>
              <a:ext uri="{FF2B5EF4-FFF2-40B4-BE49-F238E27FC236}">
                <a16:creationId xmlns:a16="http://schemas.microsoft.com/office/drawing/2014/main" id="{0E7D7013-68E5-4206-9E29-6623C05B4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a:extLst>
              <a:ext uri="{FF2B5EF4-FFF2-40B4-BE49-F238E27FC236}">
                <a16:creationId xmlns:a16="http://schemas.microsoft.com/office/drawing/2014/main" id="{A98DE51B-44EE-45CC-9EBB-F5A3BC00C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4E703-45A2-46E4-A261-440B1A79CF8F}" type="slidenum">
              <a:rPr lang="sk-SK" smtClean="0"/>
              <a:t>‹#›</a:t>
            </a:fld>
            <a:endParaRPr lang="sk-SK"/>
          </a:p>
        </p:txBody>
      </p:sp>
    </p:spTree>
    <p:extLst>
      <p:ext uri="{BB962C8B-B14F-4D97-AF65-F5344CB8AC3E}">
        <p14:creationId xmlns:p14="http://schemas.microsoft.com/office/powerpoint/2010/main" val="1146176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sIEhGV2eoNI&amp;feature=emb_title" TargetMode="External"/><Relationship Id="rId2" Type="http://schemas.openxmlformats.org/officeDocument/2006/relationships/hyperlink" Target="http://fyzika.jreichl.com/main.article/view/485-ok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yzden.sk/veda/37811/zvedava-veda-martina-mojzisa-sklicko-a-svet-za-nim/?ref=ka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fyzika.jreichl.com/main.article/view/499-lupa"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fyzika.jreichl.com/main.article/view/504-galileuv-pozemsky-holandsky-dalekohled" TargetMode="External"/><Relationship Id="rId2" Type="http://schemas.openxmlformats.org/officeDocument/2006/relationships/hyperlink" Target="http://fyzika.jreichl.com/main.article/view/503-kepleruv-hvezdarsky-dalekohled" TargetMode="External"/><Relationship Id="rId1" Type="http://schemas.openxmlformats.org/officeDocument/2006/relationships/slideLayout" Target="../slideLayouts/slideLayout2.xml"/><Relationship Id="rId4" Type="http://schemas.openxmlformats.org/officeDocument/2006/relationships/hyperlink" Target="http://fyzika.jreichl.com/main.article/view/505-newtonuv-zrcadlovy-dalekohl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fyzika.jreichl.com/main.article/view/503-kepleruv-hvezdarsky-dalekohle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fyzika.jreichl.com/main.article/view/504-galileuv-pozemsky-holandsky-dalekohl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fyzika.jreichl.com/main.article/view/505-newtonuv-zrcadlovy-dalekohled"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fyzika.jreichl.com/main.article/view/502-profesionalni-mikroskop" TargetMode="External"/><Relationship Id="rId2" Type="http://schemas.openxmlformats.org/officeDocument/2006/relationships/hyperlink" Target="http://fyzika.jreichl.com/main.article/view/501-princip-cinnosti-mikroskopu"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ideo" Target="file:///C:\cd%20fyzika\prezent&#225;cie%204.ro&#269;n&#237;k\3.Optika\oko%20-%20zreni&#269;ka.av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CF89164-E570-4B0F-A307-4BBC66A897E8}"/>
              </a:ext>
            </a:extLst>
          </p:cNvPr>
          <p:cNvSpPr>
            <a:spLocks noGrp="1"/>
          </p:cNvSpPr>
          <p:nvPr>
            <p:ph type="ctrTitle"/>
          </p:nvPr>
        </p:nvSpPr>
        <p:spPr>
          <a:xfrm>
            <a:off x="869430" y="1122363"/>
            <a:ext cx="11017770" cy="2387600"/>
          </a:xfrm>
        </p:spPr>
        <p:txBody>
          <a:bodyPr>
            <a:normAutofit fontScale="90000"/>
          </a:bodyPr>
          <a:lstStyle/>
          <a:p>
            <a:r>
              <a:rPr lang="sk-SK" b="1" i="1" u="sng" dirty="0">
                <a:solidFill>
                  <a:srgbClr val="FF0000"/>
                </a:solidFill>
              </a:rPr>
              <a:t>Oko, chyby oka, korekcie okuliarmi, </a:t>
            </a:r>
            <a:br>
              <a:rPr lang="sk-SK" b="1" i="1" u="sng" dirty="0">
                <a:solidFill>
                  <a:srgbClr val="FF0000"/>
                </a:solidFill>
              </a:rPr>
            </a:br>
            <a:r>
              <a:rPr lang="sk-SK" b="1" i="1" u="sng" dirty="0">
                <a:solidFill>
                  <a:srgbClr val="FF0000"/>
                </a:solidFill>
              </a:rPr>
              <a:t>prístroje (lupa, mikroskop, ďalekohľad)</a:t>
            </a:r>
          </a:p>
        </p:txBody>
      </p:sp>
      <p:sp>
        <p:nvSpPr>
          <p:cNvPr id="3" name="Podnadpis 2">
            <a:extLst>
              <a:ext uri="{FF2B5EF4-FFF2-40B4-BE49-F238E27FC236}">
                <a16:creationId xmlns:a16="http://schemas.microsoft.com/office/drawing/2014/main" id="{A33728C7-0850-44EE-9EFD-EBA024D8B6EE}"/>
              </a:ext>
            </a:extLst>
          </p:cNvPr>
          <p:cNvSpPr>
            <a:spLocks noGrp="1"/>
          </p:cNvSpPr>
          <p:nvPr>
            <p:ph type="subTitle" idx="1"/>
          </p:nvPr>
        </p:nvSpPr>
        <p:spPr/>
        <p:txBody>
          <a:bodyPr/>
          <a:lstStyle/>
          <a:p>
            <a:r>
              <a:rPr lang="sk-SK" i="1" dirty="0"/>
              <a:t>Fyzika, 2. ročníky, apríl 2021</a:t>
            </a:r>
          </a:p>
          <a:p>
            <a:r>
              <a:rPr lang="sk-SK" i="1" dirty="0"/>
              <a:t>Horváthová</a:t>
            </a:r>
          </a:p>
          <a:p>
            <a:r>
              <a:rPr lang="sk-SK" i="1" dirty="0"/>
              <a:t>(Niektoré </a:t>
            </a:r>
            <a:r>
              <a:rPr lang="sk-SK" i="1" dirty="0" err="1"/>
              <a:t>slajdy</a:t>
            </a:r>
            <a:r>
              <a:rPr lang="sk-SK" i="1" dirty="0"/>
              <a:t> boli použité z prezentácie PaedDr. Jozefa </a:t>
            </a:r>
            <a:r>
              <a:rPr lang="sk-SK" i="1" dirty="0" err="1"/>
              <a:t>Beňušku</a:t>
            </a:r>
            <a:r>
              <a:rPr lang="sk-SK" i="1" dirty="0"/>
              <a:t>)</a:t>
            </a:r>
          </a:p>
        </p:txBody>
      </p:sp>
    </p:spTree>
    <p:extLst>
      <p:ext uri="{BB962C8B-B14F-4D97-AF65-F5344CB8AC3E}">
        <p14:creationId xmlns:p14="http://schemas.microsoft.com/office/powerpoint/2010/main" val="210096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8CE133D-0F3D-45EB-B88C-406A3248E255}"/>
              </a:ext>
            </a:extLst>
          </p:cNvPr>
          <p:cNvSpPr>
            <a:spLocks noGrp="1"/>
          </p:cNvSpPr>
          <p:nvPr>
            <p:ph type="title"/>
          </p:nvPr>
        </p:nvSpPr>
        <p:spPr>
          <a:xfrm>
            <a:off x="703288" y="18256"/>
            <a:ext cx="10515600" cy="821194"/>
          </a:xfrm>
        </p:spPr>
        <p:txBody>
          <a:bodyPr/>
          <a:lstStyle/>
          <a:p>
            <a:pPr algn="ctr"/>
            <a:r>
              <a:rPr lang="sk-SK" b="1" i="1" u="sng" dirty="0">
                <a:solidFill>
                  <a:srgbClr val="FF0000"/>
                </a:solidFill>
              </a:rPr>
              <a:t>OKO – korekcie okuliarmi </a:t>
            </a:r>
          </a:p>
        </p:txBody>
      </p:sp>
      <mc:AlternateContent xmlns:mc="http://schemas.openxmlformats.org/markup-compatibility/2006" xmlns:a14="http://schemas.microsoft.com/office/drawing/2010/main">
        <mc:Choice Requires="a14">
          <p:sp>
            <p:nvSpPr>
              <p:cNvPr id="3" name="Zástupný objekt pre obsah 2">
                <a:extLst>
                  <a:ext uri="{FF2B5EF4-FFF2-40B4-BE49-F238E27FC236}">
                    <a16:creationId xmlns:a16="http://schemas.microsoft.com/office/drawing/2014/main" id="{94136B09-AFE1-4F56-8DC2-FFD9398DDFCC}"/>
                  </a:ext>
                </a:extLst>
              </p:cNvPr>
              <p:cNvSpPr>
                <a:spLocks noGrp="1"/>
              </p:cNvSpPr>
              <p:nvPr>
                <p:ph idx="1"/>
              </p:nvPr>
            </p:nvSpPr>
            <p:spPr>
              <a:xfrm>
                <a:off x="197370" y="857706"/>
                <a:ext cx="11797259" cy="6000294"/>
              </a:xfrm>
            </p:spPr>
            <p:txBody>
              <a:bodyPr>
                <a:normAutofit/>
              </a:bodyPr>
              <a:lstStyle/>
              <a:p>
                <a:pPr>
                  <a:lnSpc>
                    <a:spcPct val="107000"/>
                  </a:lnSpc>
                  <a:spcAft>
                    <a:spcPts val="800"/>
                  </a:spcAft>
                </a:pPr>
                <a:r>
                  <a:rPr lang="sk-SK" sz="2000" b="1" i="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Optická mohutnosť šošovky</a:t>
                </a:r>
                <a:r>
                  <a:rPr lang="sk-SK" sz="20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2000" i="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Označenie má </a:t>
                </a:r>
                <a:r>
                  <a:rPr lang="sk-SK" sz="2000" i="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malé písmeno gréckej abecedy, čítame  </a:t>
                </a:r>
                <a:r>
                  <a:rPr lang="sk-SK" sz="2000" i="1" dirty="0" err="1">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fí</a:t>
                </a:r>
                <a:r>
                  <a:rPr lang="sk-SK" sz="2000" i="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 je definovaná ako prevrátená hodnota ohniskovej vzdialenosti			</a:t>
                </a:r>
                <a14:m>
                  <m:oMath xmlns:m="http://schemas.openxmlformats.org/officeDocument/2006/math">
                    <m:r>
                      <a:rPr lang="sk-SK"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𝜑</m:t>
                    </m:r>
                    <m:r>
                      <a:rPr lang="sk-SK"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sk-SK" sz="2000" i="1">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sk-SK"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sk-SK"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𝑓</m:t>
                        </m:r>
                      </m:den>
                    </m:f>
                    <m:r>
                      <a:rPr lang="sk-SK" sz="2000" i="1" smtClean="0">
                        <a:solidFill>
                          <a:srgbClr val="0070C0"/>
                        </a:solidFill>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sk-SK" sz="2000" i="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k-SK" sz="2000" i="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Jej jednotkou je dioptria D:		</a:t>
                </a:r>
                <a14:m>
                  <m:oMath xmlns:m="http://schemas.openxmlformats.org/officeDocument/2006/math">
                    <m:d>
                      <m:dPr>
                        <m:begChr m:val="["/>
                        <m:endChr m:val="]"/>
                        <m:ctrlPr>
                          <a:rPr lang="sk-SK"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𝜑</m:t>
                        </m:r>
                      </m:e>
                    </m:d>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sk-SK"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𝑚</m:t>
                        </m:r>
                      </m:den>
                    </m:f>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sk-SK" sz="2000" i="1">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𝑚</m:t>
                        </m:r>
                      </m:e>
                      <m:sup>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𝐷</m:t>
                    </m:r>
                    <m:r>
                      <a:rPr lang="sk-SK" sz="2000" i="1" smtClean="0">
                        <a:solidFill>
                          <a:srgbClr val="0070C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sk-SK" sz="2000" i="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sk-SK" sz="2000" i="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k-SK" sz="2000" i="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Pre spojky</a:t>
                </a:r>
                <a:r>
                  <a:rPr lang="sk-SK" sz="20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je		ϕ ˃ 0  	to sú okuliare „</a:t>
                </a:r>
                <a:r>
                  <a:rPr lang="sk-SK" sz="20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plusky</a:t>
                </a:r>
                <a:r>
                  <a:rPr lang="sk-SK" sz="20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na čítanie, pre ďalekozrakého </a:t>
                </a:r>
              </a:p>
              <a:p>
                <a:pPr>
                  <a:lnSpc>
                    <a:spcPct val="107000"/>
                  </a:lnSpc>
                  <a:spcAft>
                    <a:spcPts val="800"/>
                  </a:spcAft>
                </a:pPr>
                <a:r>
                  <a:rPr lang="sk-SK" sz="2000" i="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(je bežné, že pribúdajúcim vekom ľudia (niekedy to začína už od 40 +)  potrebujú práve okuliare na čítanie, tzv. choroba, že sa predlžujú ruky, to znamená že pri čítaní si začnú ľudia text dávať ďalej od očí, lebo ich blízky bod sa dostáva do väčšej vzdialenosti) </a:t>
                </a:r>
              </a:p>
              <a:p>
                <a:pPr>
                  <a:lnSpc>
                    <a:spcPct val="107000"/>
                  </a:lnSpc>
                  <a:spcAft>
                    <a:spcPts val="800"/>
                  </a:spcAft>
                </a:pPr>
                <a:r>
                  <a:rPr lang="sk-SK" sz="2000" i="1" u="sng"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Pre rozptylky</a:t>
                </a:r>
                <a:r>
                  <a:rPr lang="sk-SK" sz="20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je		ϕ ˂ 0	to sú okuliare „</a:t>
                </a:r>
                <a:r>
                  <a:rPr lang="sk-SK" sz="20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mínusky</a:t>
                </a:r>
                <a:r>
                  <a:rPr lang="sk-SK" sz="20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na diaľku, pre krátkozrakého </a:t>
                </a:r>
              </a:p>
              <a:p>
                <a:pPr>
                  <a:lnSpc>
                    <a:spcPct val="107000"/>
                  </a:lnSpc>
                  <a:spcAft>
                    <a:spcPts val="800"/>
                  </a:spcAft>
                </a:pPr>
                <a:r>
                  <a:rPr lang="sk-SK" sz="2000" i="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Uvedomte si, čím menšia ohnisková vzdialenosť , a teda ohnisko je blízko pri šošovke, tým väčšia je optická mohutnosť (ľudovo hovoríme „väčšie, silnejšie“ dioptrie – napríklad si predstavte okuliare s hrubými sklami, ktorým sa nepekne hovorí, že sú ako popolníky) </a:t>
                </a:r>
              </a:p>
            </p:txBody>
          </p:sp>
        </mc:Choice>
        <mc:Fallback xmlns="">
          <p:sp>
            <p:nvSpPr>
              <p:cNvPr id="3" name="Zástupný objekt pre obsah 2">
                <a:extLst>
                  <a:ext uri="{FF2B5EF4-FFF2-40B4-BE49-F238E27FC236}">
                    <a16:creationId xmlns:a16="http://schemas.microsoft.com/office/drawing/2014/main" id="{94136B09-AFE1-4F56-8DC2-FFD9398DDFCC}"/>
                  </a:ext>
                </a:extLst>
              </p:cNvPr>
              <p:cNvSpPr>
                <a:spLocks noGrp="1" noRot="1" noChangeAspect="1" noMove="1" noResize="1" noEditPoints="1" noAdjustHandles="1" noChangeArrowheads="1" noChangeShapeType="1" noTextEdit="1"/>
              </p:cNvSpPr>
              <p:nvPr>
                <p:ph idx="1"/>
              </p:nvPr>
            </p:nvSpPr>
            <p:spPr>
              <a:xfrm>
                <a:off x="197370" y="857706"/>
                <a:ext cx="11797259" cy="6000294"/>
              </a:xfrm>
              <a:blipFill>
                <a:blip r:embed="rId2"/>
                <a:stretch>
                  <a:fillRect l="-465" t="-508" r="-258"/>
                </a:stretch>
              </a:blipFill>
            </p:spPr>
            <p:txBody>
              <a:bodyPr/>
              <a:lstStyle/>
              <a:p>
                <a:r>
                  <a:rPr lang="sk-SK">
                    <a:noFill/>
                  </a:rPr>
                  <a:t> </a:t>
                </a:r>
              </a:p>
            </p:txBody>
          </p:sp>
        </mc:Fallback>
      </mc:AlternateContent>
    </p:spTree>
    <p:extLst>
      <p:ext uri="{BB962C8B-B14F-4D97-AF65-F5344CB8AC3E}">
        <p14:creationId xmlns:p14="http://schemas.microsoft.com/office/powerpoint/2010/main" val="152483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8CE133D-0F3D-45EB-B88C-406A3248E255}"/>
              </a:ext>
            </a:extLst>
          </p:cNvPr>
          <p:cNvSpPr>
            <a:spLocks noGrp="1"/>
          </p:cNvSpPr>
          <p:nvPr>
            <p:ph type="title"/>
          </p:nvPr>
        </p:nvSpPr>
        <p:spPr>
          <a:xfrm>
            <a:off x="703288" y="18256"/>
            <a:ext cx="10515600" cy="821194"/>
          </a:xfrm>
        </p:spPr>
        <p:txBody>
          <a:bodyPr/>
          <a:lstStyle/>
          <a:p>
            <a:pPr algn="ctr"/>
            <a:r>
              <a:rPr lang="sk-SK" b="1" i="1" u="sng" dirty="0">
                <a:solidFill>
                  <a:srgbClr val="FF0000"/>
                </a:solidFill>
              </a:rPr>
              <a:t>OKO – príklady</a:t>
            </a:r>
          </a:p>
        </p:txBody>
      </p:sp>
      <p:sp>
        <p:nvSpPr>
          <p:cNvPr id="3" name="Zástupný objekt pre obsah 2">
            <a:extLst>
              <a:ext uri="{FF2B5EF4-FFF2-40B4-BE49-F238E27FC236}">
                <a16:creationId xmlns:a16="http://schemas.microsoft.com/office/drawing/2014/main" id="{94136B09-AFE1-4F56-8DC2-FFD9398DDFCC}"/>
              </a:ext>
            </a:extLst>
          </p:cNvPr>
          <p:cNvSpPr>
            <a:spLocks noGrp="1"/>
          </p:cNvSpPr>
          <p:nvPr>
            <p:ph idx="1"/>
          </p:nvPr>
        </p:nvSpPr>
        <p:spPr>
          <a:xfrm>
            <a:off x="179881" y="839450"/>
            <a:ext cx="11797259" cy="6000294"/>
          </a:xfrm>
        </p:spPr>
        <p:txBody>
          <a:bodyPr>
            <a:normAutofit lnSpcReduction="10000"/>
          </a:bodyPr>
          <a:lstStyle/>
          <a:p>
            <a:pPr>
              <a:lnSpc>
                <a:spcPct val="107000"/>
              </a:lnSpc>
              <a:spcAft>
                <a:spcPts val="800"/>
              </a:spcAft>
            </a:pPr>
            <a:r>
              <a:rPr lang="sk-SK" sz="22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Príklad : 1.	Ján nosí okuliare s hodnotou 3,5 dioptrie. Aká je ohnisková vzdialenosť šošoviek v okuliaroch?</a:t>
            </a:r>
          </a:p>
          <a:p>
            <a:pPr>
              <a:lnSpc>
                <a:spcPct val="107000"/>
              </a:lnSpc>
              <a:spcAft>
                <a:spcPts val="800"/>
              </a:spcAft>
            </a:pPr>
            <a:endParaRPr lang="sk-SK" sz="2200" i="1"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sk-SK" sz="22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sk-SK" sz="2200" i="1"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sk-SK" sz="22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k-SK" sz="22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Príklad 2:	Ako vidí ďalekozraký  (krátkozraký)?  Ako sa koriguje videnie pri ďalekozrakosti (krátkozrakosti) ?</a:t>
            </a:r>
            <a:endParaRPr lang="sk-SK" sz="2200" i="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k-SK" sz="2200" i="1" dirty="0">
                <a:effectLst/>
                <a:latin typeface="Calibri" panose="020F0502020204030204" pitchFamily="34" charset="0"/>
                <a:ea typeface="Calibri" panose="020F0502020204030204" pitchFamily="34" charset="0"/>
                <a:cs typeface="Times New Roman" panose="02020603050405020304" pitchFamily="18" charset="0"/>
              </a:rPr>
              <a:t>Pozrite aj stránku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http://fyzika.jreichl.com/main.article/view/485-oko</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2200" i="1" dirty="0">
                <a:effectLst/>
                <a:latin typeface="Calibri" panose="020F0502020204030204" pitchFamily="34" charset="0"/>
                <a:ea typeface="Calibri" panose="020F0502020204030204" pitchFamily="34" charset="0"/>
                <a:cs typeface="Times New Roman" panose="02020603050405020304" pitchFamily="18" charset="0"/>
              </a:rPr>
              <a:t>Teraz si pozrite video (3:19 min)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Badatelna</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 6.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díl</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Proč s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různými</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brýlemi</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vidíme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jinak</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https://www.youtube.com/watch?v=sIEhGV2eoNI&amp;feature=emb_title</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3200" i="1" dirty="0">
                <a:solidFill>
                  <a:srgbClr val="FF0000"/>
                </a:solidFill>
                <a:highlight>
                  <a:srgbClr val="FFFF00"/>
                </a:highlight>
                <a:latin typeface="Calibri" panose="020F0502020204030204" pitchFamily="34" charset="0"/>
                <a:ea typeface="Calibri" panose="020F0502020204030204" pitchFamily="34" charset="0"/>
                <a:cs typeface="Times New Roman" panose="02020603050405020304" pitchFamily="18" charset="0"/>
              </a:rPr>
              <a:t>Učebnica Fyzika pre 3. roč. – str. 24 až 27 – DÚ - prečítať</a:t>
            </a:r>
            <a:endParaRPr lang="sk-SK" sz="3200" dirty="0">
              <a:solidFill>
                <a:srgbClr val="FF0000"/>
              </a:solidFill>
              <a:highlight>
                <a:srgbClr val="FFFF00"/>
              </a:highlight>
            </a:endParaRPr>
          </a:p>
        </p:txBody>
      </p:sp>
    </p:spTree>
    <p:extLst>
      <p:ext uri="{BB962C8B-B14F-4D97-AF65-F5344CB8AC3E}">
        <p14:creationId xmlns:p14="http://schemas.microsoft.com/office/powerpoint/2010/main" val="21453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4693819-22DD-4614-B1F3-D03BD59FD370}"/>
              </a:ext>
            </a:extLst>
          </p:cNvPr>
          <p:cNvSpPr>
            <a:spLocks noGrp="1"/>
          </p:cNvSpPr>
          <p:nvPr>
            <p:ph type="title"/>
          </p:nvPr>
        </p:nvSpPr>
        <p:spPr>
          <a:xfrm>
            <a:off x="838200" y="0"/>
            <a:ext cx="10515600" cy="1325563"/>
          </a:xfrm>
        </p:spPr>
        <p:txBody>
          <a:bodyPr/>
          <a:lstStyle/>
          <a:p>
            <a:r>
              <a:rPr lang="sk-SK" b="1" i="1" u="sng" dirty="0">
                <a:solidFill>
                  <a:srgbClr val="FF0000"/>
                </a:solidFill>
              </a:rPr>
              <a:t>Optické prístroje</a:t>
            </a:r>
          </a:p>
        </p:txBody>
      </p:sp>
      <p:sp>
        <p:nvSpPr>
          <p:cNvPr id="3" name="Zástupný objekt pre obsah 2">
            <a:extLst>
              <a:ext uri="{FF2B5EF4-FFF2-40B4-BE49-F238E27FC236}">
                <a16:creationId xmlns:a16="http://schemas.microsoft.com/office/drawing/2014/main" id="{C0B7BC11-B6FE-40F7-99D2-DE16CC32E19E}"/>
              </a:ext>
            </a:extLst>
          </p:cNvPr>
          <p:cNvSpPr>
            <a:spLocks noGrp="1"/>
          </p:cNvSpPr>
          <p:nvPr>
            <p:ph idx="1"/>
          </p:nvPr>
        </p:nvSpPr>
        <p:spPr>
          <a:xfrm>
            <a:off x="418475" y="1420891"/>
            <a:ext cx="5114817" cy="4351338"/>
          </a:xfrm>
        </p:spPr>
        <p:txBody>
          <a:bodyPr/>
          <a:lstStyle/>
          <a:p>
            <a:pPr marL="0" indent="0">
              <a:lnSpc>
                <a:spcPct val="107000"/>
              </a:lnSpc>
              <a:spcAft>
                <a:spcPts val="800"/>
              </a:spcAft>
              <a:buNone/>
            </a:pPr>
            <a:r>
              <a:rPr lang="sk-SK" sz="1800" dirty="0">
                <a:effectLst/>
                <a:latin typeface="Calibri" panose="020F0502020204030204" pitchFamily="34" charset="0"/>
                <a:ea typeface="Calibri" panose="020F0502020204030204" pitchFamily="34" charset="0"/>
                <a:cs typeface="Times New Roman" panose="02020603050405020304" pitchFamily="18" charset="0"/>
              </a:rPr>
              <a:t>Na začiatok si určite pozrite skvelé popularizačné video (10:32 min) „Sklíčko a svet za ním“ od doc. Martina Mojžiša- teoretického fyzika z Fakulty matematiky, fyziky a informatiky UK v Bratislave a autora výborných vedeckých popularizačných článkov.</a:t>
            </a:r>
          </a:p>
          <a:p>
            <a:pPr>
              <a:lnSpc>
                <a:spcPct val="107000"/>
              </a:lnSpc>
              <a:spcAft>
                <a:spcPts val="800"/>
              </a:spcAft>
            </a:pPr>
            <a:r>
              <a:rPr lang="sk-SK" sz="1800" dirty="0">
                <a:effectLst/>
                <a:latin typeface="Calibri" panose="020F0502020204030204" pitchFamily="34" charset="0"/>
                <a:ea typeface="Calibri" panose="020F0502020204030204" pitchFamily="34" charset="0"/>
                <a:cs typeface="Times New Roman" panose="02020603050405020304" pitchFamily="18" charset="0"/>
              </a:rPr>
              <a:t> </a:t>
            </a:r>
            <a:r>
              <a:rPr lang="sk-SK"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https://www.tyzden.sk/veda/37811/zvedava-veda-martina-mojzisa-sklicko-a-svet-za-nim/?ref=kat</a:t>
            </a:r>
            <a:r>
              <a:rPr lang="sk-SK"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sk-SK" dirty="0"/>
          </a:p>
        </p:txBody>
      </p:sp>
      <p:pic>
        <p:nvPicPr>
          <p:cNvPr id="5" name="Obrázok 4">
            <a:extLst>
              <a:ext uri="{FF2B5EF4-FFF2-40B4-BE49-F238E27FC236}">
                <a16:creationId xmlns:a16="http://schemas.microsoft.com/office/drawing/2014/main" id="{FE011EDD-849F-4F28-9440-B2705A1A195F}"/>
              </a:ext>
            </a:extLst>
          </p:cNvPr>
          <p:cNvPicPr>
            <a:picLocks noChangeAspect="1"/>
          </p:cNvPicPr>
          <p:nvPr/>
        </p:nvPicPr>
        <p:blipFill>
          <a:blip r:embed="rId3"/>
          <a:stretch>
            <a:fillRect/>
          </a:stretch>
        </p:blipFill>
        <p:spPr>
          <a:xfrm>
            <a:off x="6658709" y="1085771"/>
            <a:ext cx="5114817" cy="4351338"/>
          </a:xfrm>
          <a:prstGeom prst="rect">
            <a:avLst/>
          </a:prstGeom>
        </p:spPr>
      </p:pic>
    </p:spTree>
    <p:extLst>
      <p:ext uri="{BB962C8B-B14F-4D97-AF65-F5344CB8AC3E}">
        <p14:creationId xmlns:p14="http://schemas.microsoft.com/office/powerpoint/2010/main" val="336832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38200" y="0"/>
            <a:ext cx="10515600" cy="829192"/>
          </a:xfrm>
        </p:spPr>
        <p:txBody>
          <a:bodyPr>
            <a:normAutofit/>
          </a:bodyPr>
          <a:lstStyle/>
          <a:p>
            <a:pPr algn="ctr"/>
            <a:r>
              <a:rPr lang="sk-SK" b="1" i="1" u="sng" dirty="0">
                <a:solidFill>
                  <a:srgbClr val="FF0000"/>
                </a:solidFill>
              </a:rPr>
              <a:t>Lupa</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353290" y="829192"/>
            <a:ext cx="6264385" cy="4351338"/>
          </a:xfrm>
        </p:spPr>
        <p:txBody>
          <a:bodyPr>
            <a:noAutofit/>
          </a:bodyPr>
          <a:lstStyle/>
          <a:p>
            <a:pPr>
              <a:lnSpc>
                <a:spcPct val="107000"/>
              </a:lnSpc>
              <a:spcAft>
                <a:spcPts val="800"/>
              </a:spcAft>
            </a:pPr>
            <a:r>
              <a:rPr lang="sk-SK" sz="1800" i="1" u="sng"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Čo je lupa</a:t>
            </a:r>
            <a:r>
              <a:rPr lang="sk-SK" sz="1800" i="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 aký obraz vidí oko pozerajúce sa cez lupu – ak máte doma lupu, skúste, ako lupa funguje aj kvapka vody kvapnutá na priehľadný euroobal, prípadne ako  lupa funguje aj priehľadná sklenená fľaša (pohár) s vodou.</a:t>
            </a:r>
            <a:r>
              <a:rPr lang="sk-SK" sz="2200" i="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2200" i="1" dirty="0">
                <a:effectLst/>
                <a:latin typeface="Calibri" panose="020F0502020204030204" pitchFamily="34" charset="0"/>
                <a:ea typeface="Calibri" panose="020F0502020204030204" pitchFamily="34" charset="0"/>
                <a:cs typeface="Times New Roman" panose="02020603050405020304" pitchFamily="18" charset="0"/>
              </a:rPr>
              <a:t>Lupu máte vysvetlenú aj na stránke -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http://fyzika.jreichl.com/main.article/view/499-lupa</a:t>
            </a:r>
            <a:endPar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sk-SK" sz="24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Aby lupa vôbec zväčšovala, musí byť použitá spojka s ohniskovou vzdialenosťou f &lt; d  . Lupou je možné dosiahnuť maximálne približne 6 násobné zväčšenie. Pri väčších zväčšeniach sa začnú prejavovať optické chyby šošoviek a je nutné použiť sústavu šošoviek</a:t>
            </a:r>
          </a:p>
          <a:p>
            <a:endParaRPr lang="sk-SK" sz="2200" i="1" dirty="0"/>
          </a:p>
        </p:txBody>
      </p:sp>
      <p:pic>
        <p:nvPicPr>
          <p:cNvPr id="5" name="Obrázok 4">
            <a:extLst>
              <a:ext uri="{FF2B5EF4-FFF2-40B4-BE49-F238E27FC236}">
                <a16:creationId xmlns:a16="http://schemas.microsoft.com/office/drawing/2014/main" id="{9333C014-0645-426A-A8C3-B51460625D57}"/>
              </a:ext>
            </a:extLst>
          </p:cNvPr>
          <p:cNvPicPr>
            <a:picLocks noChangeAspect="1"/>
          </p:cNvPicPr>
          <p:nvPr/>
        </p:nvPicPr>
        <p:blipFill>
          <a:blip r:embed="rId3"/>
          <a:stretch>
            <a:fillRect/>
          </a:stretch>
        </p:blipFill>
        <p:spPr>
          <a:xfrm>
            <a:off x="6617676" y="1253331"/>
            <a:ext cx="4736124" cy="3927199"/>
          </a:xfrm>
          <a:prstGeom prst="rect">
            <a:avLst/>
          </a:prstGeom>
        </p:spPr>
      </p:pic>
      <p:pic>
        <p:nvPicPr>
          <p:cNvPr id="1026" name="Picture 2">
            <a:extLst>
              <a:ext uri="{FF2B5EF4-FFF2-40B4-BE49-F238E27FC236}">
                <a16:creationId xmlns:a16="http://schemas.microsoft.com/office/drawing/2014/main" id="{CAED38D3-140B-4CA2-A38F-ABDDC61D6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136525"/>
            <a:ext cx="34290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84264D-85F8-4CB9-92E4-1871E84F3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0200" y="1252843"/>
            <a:ext cx="342900"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65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38200" y="18255"/>
            <a:ext cx="10515600" cy="881155"/>
          </a:xfrm>
        </p:spPr>
        <p:txBody>
          <a:bodyPr/>
          <a:lstStyle/>
          <a:p>
            <a:pPr algn="ctr"/>
            <a:r>
              <a:rPr lang="sk-SK" b="1" i="1" u="sng" dirty="0">
                <a:solidFill>
                  <a:srgbClr val="FF0000"/>
                </a:solidFill>
              </a:rPr>
              <a:t>Ďalekohľad</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388495" y="1076117"/>
            <a:ext cx="10515600" cy="4351338"/>
          </a:xfrm>
        </p:spPr>
        <p:txBody>
          <a:bodyPr>
            <a:normAutofit/>
          </a:bodyPr>
          <a:lstStyle/>
          <a:p>
            <a:pPr>
              <a:lnSpc>
                <a:spcPct val="107000"/>
              </a:lnSpc>
              <a:spcAft>
                <a:spcPts val="800"/>
              </a:spcAft>
            </a:pPr>
            <a:r>
              <a:rPr lang="sk-SK" sz="1800" i="1" u="sng" dirty="0">
                <a:effectLst/>
                <a:latin typeface="Calibri" panose="020F0502020204030204" pitchFamily="34" charset="0"/>
                <a:ea typeface="Calibri" panose="020F0502020204030204" pitchFamily="34" charset="0"/>
                <a:cs typeface="Times New Roman" panose="02020603050405020304" pitchFamily="18" charset="0"/>
              </a:rPr>
              <a:t>Čo je ďalekohľad</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a aké typy poznáme </a:t>
            </a:r>
          </a:p>
          <a:p>
            <a:pPr>
              <a:lnSpc>
                <a:spcPct val="107000"/>
              </a:lnSpc>
              <a:spcAft>
                <a:spcPts val="800"/>
              </a:spcAft>
            </a:pPr>
            <a:r>
              <a:rPr lang="sk-SK" sz="1800" i="1" dirty="0">
                <a:effectLst/>
                <a:latin typeface="Calibri" panose="020F0502020204030204" pitchFamily="34" charset="0"/>
                <a:ea typeface="Calibri" panose="020F0502020204030204" pitchFamily="34" charset="0"/>
                <a:cs typeface="Times New Roman" panose="02020603050405020304" pitchFamily="18" charset="0"/>
              </a:rPr>
              <a:t>Keplerov (hvezdársky) ďalekohľad – prevracia obraz - </a:t>
            </a:r>
            <a:r>
              <a:rPr lang="sk-SK"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http://fyzika.jreichl.com/main.article/view/503-kepleruv-hvezdarsky-dalekohled</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1800" i="1" dirty="0" err="1">
                <a:effectLst/>
                <a:latin typeface="Calibri" panose="020F0502020204030204" pitchFamily="34" charset="0"/>
                <a:ea typeface="Calibri" panose="020F0502020204030204" pitchFamily="34" charset="0"/>
                <a:cs typeface="Times New Roman" panose="02020603050405020304" pitchFamily="18" charset="0"/>
              </a:rPr>
              <a:t>Galileov</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(pozemský, holandský, divadelný) ďalekohľad - </a:t>
            </a:r>
            <a:r>
              <a:rPr lang="sk-SK"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http://fyzika.jreichl.com/main.article/view/504-galileuv-pozemsky-holandsky-dalekohled</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1800" i="1" dirty="0">
                <a:effectLst/>
                <a:latin typeface="Calibri" panose="020F0502020204030204" pitchFamily="34" charset="0"/>
                <a:ea typeface="Calibri" panose="020F0502020204030204" pitchFamily="34" charset="0"/>
                <a:cs typeface="Times New Roman" panose="02020603050405020304" pitchFamily="18" charset="0"/>
              </a:rPr>
              <a:t>Newtonov zrkadlový ďalekohľad - </a:t>
            </a:r>
            <a:r>
              <a:rPr lang="sk-SK"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http://fyzika.jreichl.com/main.article/view/505-newtonuv-zrcadlovy-dalekohled</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4618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38200" y="18255"/>
            <a:ext cx="10515600" cy="881155"/>
          </a:xfrm>
        </p:spPr>
        <p:txBody>
          <a:bodyPr/>
          <a:lstStyle/>
          <a:p>
            <a:pPr algn="ctr"/>
            <a:r>
              <a:rPr lang="sk-SK" b="1" i="1" u="sng" dirty="0">
                <a:solidFill>
                  <a:srgbClr val="FF0000"/>
                </a:solidFill>
              </a:rPr>
              <a:t>Keplerov hvezdársky ďalekohľad</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402635" y="870565"/>
            <a:ext cx="11540269" cy="4351338"/>
          </a:xfrm>
        </p:spPr>
        <p:txBody>
          <a:bodyPr>
            <a:normAutofit/>
          </a:bodyPr>
          <a:lstStyle/>
          <a:p>
            <a:pPr>
              <a:lnSpc>
                <a:spcPct val="107000"/>
              </a:lnSpc>
              <a:spcAft>
                <a:spcPts val="800"/>
              </a:spcAft>
            </a:pPr>
            <a:r>
              <a:rPr lang="sk-SK" sz="2400" i="1" dirty="0">
                <a:effectLst/>
                <a:latin typeface="Calibri" panose="020F0502020204030204" pitchFamily="34" charset="0"/>
                <a:ea typeface="Calibri" panose="020F0502020204030204" pitchFamily="34" charset="0"/>
                <a:cs typeface="Times New Roman" panose="02020603050405020304" pitchFamily="18" charset="0"/>
              </a:rPr>
              <a:t>Keplerov (hvezdársky) ďalekohľad </a:t>
            </a:r>
            <a:r>
              <a:rPr lang="sk-SK" sz="24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prevracia obraz - </a:t>
            </a:r>
            <a:r>
              <a:rPr lang="sk-SK" sz="24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http://fyzika.jreichl.com/main.article/view/503-kepleruv-hvezdarsky-dalekohled</a:t>
            </a:r>
            <a:r>
              <a:rPr lang="sk-SK" sz="24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2400" i="1" dirty="0" err="1">
                <a:solidFill>
                  <a:srgbClr val="00B050"/>
                </a:solidFill>
              </a:rPr>
              <a:t>Okulár</a:t>
            </a:r>
            <a:r>
              <a:rPr lang="sk-SK" sz="2400" i="1" dirty="0">
                <a:solidFill>
                  <a:srgbClr val="00B050"/>
                </a:solidFill>
              </a:rPr>
              <a:t> má funkciu lupy – je nutné, aby obraz vytvorený objektívom bol v ohnisku </a:t>
            </a:r>
            <a:r>
              <a:rPr lang="sk-SK" sz="2400" i="1" dirty="0" err="1">
                <a:solidFill>
                  <a:srgbClr val="00B050"/>
                </a:solidFill>
              </a:rPr>
              <a:t>okuláru</a:t>
            </a:r>
            <a:r>
              <a:rPr lang="sk-SK" sz="2400" i="1" dirty="0">
                <a:solidFill>
                  <a:srgbClr val="00B050"/>
                </a:solidFill>
              </a:rPr>
              <a:t>. Obraz vytvorený objektívom vzniká v jeho obrazovom ohnisku preto, že pozorovaný predmet je vo veľmi veľkej vzdialenosti (takmer v nekonečne) od objektívu </a:t>
            </a:r>
          </a:p>
          <a:p>
            <a:endParaRPr lang="sk-SK" sz="2400" i="1" dirty="0"/>
          </a:p>
        </p:txBody>
      </p:sp>
      <p:pic>
        <p:nvPicPr>
          <p:cNvPr id="5" name="Obrázok 4">
            <a:extLst>
              <a:ext uri="{FF2B5EF4-FFF2-40B4-BE49-F238E27FC236}">
                <a16:creationId xmlns:a16="http://schemas.microsoft.com/office/drawing/2014/main" id="{1B5BBC43-0A8A-4963-93F4-BC2299488862}"/>
              </a:ext>
            </a:extLst>
          </p:cNvPr>
          <p:cNvPicPr>
            <a:picLocks noChangeAspect="1"/>
          </p:cNvPicPr>
          <p:nvPr/>
        </p:nvPicPr>
        <p:blipFill>
          <a:blip r:embed="rId3"/>
          <a:stretch>
            <a:fillRect/>
          </a:stretch>
        </p:blipFill>
        <p:spPr>
          <a:xfrm>
            <a:off x="838200" y="3429000"/>
            <a:ext cx="5181032" cy="2979379"/>
          </a:xfrm>
          <a:prstGeom prst="rect">
            <a:avLst/>
          </a:prstGeom>
        </p:spPr>
      </p:pic>
      <p:pic>
        <p:nvPicPr>
          <p:cNvPr id="7" name="Obrázok 6">
            <a:extLst>
              <a:ext uri="{FF2B5EF4-FFF2-40B4-BE49-F238E27FC236}">
                <a16:creationId xmlns:a16="http://schemas.microsoft.com/office/drawing/2014/main" id="{0C301435-D924-4949-9436-BEF342929780}"/>
              </a:ext>
            </a:extLst>
          </p:cNvPr>
          <p:cNvPicPr>
            <a:picLocks noChangeAspect="1"/>
          </p:cNvPicPr>
          <p:nvPr/>
        </p:nvPicPr>
        <p:blipFill>
          <a:blip r:embed="rId4"/>
          <a:stretch>
            <a:fillRect/>
          </a:stretch>
        </p:blipFill>
        <p:spPr>
          <a:xfrm>
            <a:off x="6802581" y="3429000"/>
            <a:ext cx="4383901" cy="3221369"/>
          </a:xfrm>
          <a:prstGeom prst="rect">
            <a:avLst/>
          </a:prstGeom>
        </p:spPr>
      </p:pic>
    </p:spTree>
    <p:extLst>
      <p:ext uri="{BB962C8B-B14F-4D97-AF65-F5344CB8AC3E}">
        <p14:creationId xmlns:p14="http://schemas.microsoft.com/office/powerpoint/2010/main" val="6501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38200" y="18255"/>
            <a:ext cx="10515600" cy="881155"/>
          </a:xfrm>
        </p:spPr>
        <p:txBody>
          <a:bodyPr/>
          <a:lstStyle/>
          <a:p>
            <a:pPr algn="ctr"/>
            <a:r>
              <a:rPr lang="sk-SK" b="1" i="1" u="sng" dirty="0" err="1">
                <a:solidFill>
                  <a:srgbClr val="FF0000"/>
                </a:solidFill>
              </a:rPr>
              <a:t>Galileiho</a:t>
            </a:r>
            <a:r>
              <a:rPr lang="sk-SK" b="1" i="1" u="sng" dirty="0">
                <a:solidFill>
                  <a:srgbClr val="FF0000"/>
                </a:solidFill>
              </a:rPr>
              <a:t> pozemský, divadelný ďalekohľad</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388494" y="1076117"/>
            <a:ext cx="11803505" cy="4351338"/>
          </a:xfrm>
        </p:spPr>
        <p:txBody>
          <a:bodyPr>
            <a:normAutofit/>
          </a:bodyPr>
          <a:lstStyle/>
          <a:p>
            <a:pPr>
              <a:lnSpc>
                <a:spcPct val="107000"/>
              </a:lnSpc>
              <a:spcAft>
                <a:spcPts val="800"/>
              </a:spcAft>
            </a:pPr>
            <a:r>
              <a:rPr lang="sk-SK" sz="1800" i="1" dirty="0" err="1">
                <a:effectLst/>
                <a:latin typeface="Calibri" panose="020F0502020204030204" pitchFamily="34" charset="0"/>
                <a:ea typeface="Calibri" panose="020F0502020204030204" pitchFamily="34" charset="0"/>
                <a:cs typeface="Times New Roman" panose="02020603050405020304" pitchFamily="18" charset="0"/>
              </a:rPr>
              <a:t>Galileov</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(pozemský, holandský, divadelný) ďalekohľad - </a:t>
            </a:r>
            <a:r>
              <a:rPr lang="sk-SK" sz="18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http://fyzika.jreichl.com/main.article/view/504-galileuv-pozemsky-holandsky-dalekohled</a:t>
            </a:r>
            <a:r>
              <a:rPr lang="sk-SK" sz="1800" i="1" dirty="0">
                <a:effectLst/>
                <a:latin typeface="Calibri" panose="020F0502020204030204" pitchFamily="34" charset="0"/>
                <a:ea typeface="Calibri" panose="020F0502020204030204" pitchFamily="34" charset="0"/>
                <a:cs typeface="Times New Roman" panose="02020603050405020304" pitchFamily="18" charset="0"/>
              </a:rPr>
              <a:t>  - </a:t>
            </a:r>
            <a:r>
              <a:rPr lang="sk-SK" sz="18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neprevracia obraz</a:t>
            </a:r>
          </a:p>
          <a:p>
            <a:pPr>
              <a:lnSpc>
                <a:spcPct val="107000"/>
              </a:lnSpc>
              <a:spcAft>
                <a:spcPts val="800"/>
              </a:spcAft>
            </a:pPr>
            <a:r>
              <a:rPr lang="sk-SK" sz="25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Funguje </a:t>
            </a:r>
            <a:r>
              <a:rPr lang="sk-SK" sz="25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podobvne</a:t>
            </a:r>
            <a:r>
              <a:rPr lang="sk-SK" sz="25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ako Keplerov, ale ako </a:t>
            </a:r>
            <a:r>
              <a:rPr lang="sk-SK" sz="25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okulár</a:t>
            </a:r>
            <a:r>
              <a:rPr lang="sk-SK" sz="25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je použitá namiesto spojky rozptylka. Obraz je priamy, neskutočný, uhlovo zväčšený  (divadelné </a:t>
            </a:r>
            <a:r>
              <a:rPr lang="sk-SK" sz="25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kukátko</a:t>
            </a:r>
            <a:r>
              <a:rPr lang="sk-SK" sz="25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sk-SK" i="1" dirty="0"/>
          </a:p>
        </p:txBody>
      </p:sp>
      <p:pic>
        <p:nvPicPr>
          <p:cNvPr id="5" name="Obrázok 4">
            <a:extLst>
              <a:ext uri="{FF2B5EF4-FFF2-40B4-BE49-F238E27FC236}">
                <a16:creationId xmlns:a16="http://schemas.microsoft.com/office/drawing/2014/main" id="{A0CB9FC7-C718-4968-8E51-A37DF33B23B0}"/>
              </a:ext>
            </a:extLst>
          </p:cNvPr>
          <p:cNvPicPr>
            <a:picLocks noChangeAspect="1"/>
          </p:cNvPicPr>
          <p:nvPr/>
        </p:nvPicPr>
        <p:blipFill>
          <a:blip r:embed="rId3"/>
          <a:stretch>
            <a:fillRect/>
          </a:stretch>
        </p:blipFill>
        <p:spPr>
          <a:xfrm>
            <a:off x="2133601" y="2908056"/>
            <a:ext cx="5257800" cy="3703074"/>
          </a:xfrm>
          <a:prstGeom prst="rect">
            <a:avLst/>
          </a:prstGeom>
        </p:spPr>
      </p:pic>
    </p:spTree>
    <p:extLst>
      <p:ext uri="{BB962C8B-B14F-4D97-AF65-F5344CB8AC3E}">
        <p14:creationId xmlns:p14="http://schemas.microsoft.com/office/powerpoint/2010/main" val="251644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38200" y="18255"/>
            <a:ext cx="10515600" cy="881155"/>
          </a:xfrm>
        </p:spPr>
        <p:txBody>
          <a:bodyPr/>
          <a:lstStyle/>
          <a:p>
            <a:pPr algn="ctr"/>
            <a:r>
              <a:rPr lang="sk-SK" b="1" i="1" u="sng" dirty="0">
                <a:solidFill>
                  <a:srgbClr val="FF0000"/>
                </a:solidFill>
              </a:rPr>
              <a:t>Newtonov zrkadlový ďalekohľad</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388495" y="1076117"/>
            <a:ext cx="7610391" cy="4351338"/>
          </a:xfrm>
        </p:spPr>
        <p:txBody>
          <a:bodyPr>
            <a:normAutofit/>
          </a:bodyPr>
          <a:lstStyle/>
          <a:p>
            <a:pPr>
              <a:lnSpc>
                <a:spcPct val="107000"/>
              </a:lnSpc>
              <a:spcAft>
                <a:spcPts val="800"/>
              </a:spcAft>
            </a:pPr>
            <a:r>
              <a:rPr lang="sk-SK" sz="2200" i="1" dirty="0">
                <a:effectLst/>
                <a:latin typeface="Calibri" panose="020F0502020204030204" pitchFamily="34" charset="0"/>
                <a:ea typeface="Calibri" panose="020F0502020204030204" pitchFamily="34" charset="0"/>
                <a:cs typeface="Times New Roman" panose="02020603050405020304" pitchFamily="18" charset="0"/>
              </a:rPr>
              <a:t>Newtonov zrkadlový ďalekohľad -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http://fyzika.jreichl.com/main.article/view/505-newtonuv-zrcadlovy-dalekohled</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sk-SK" sz="22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Šošovkový objektív je u tohto typu ďalekohľadu nahradený dutým parabolickým zrkadlom vytvárajúcim skutočný obraz, ktorý potom pozorujeme šošovkovým </a:t>
            </a:r>
            <a:r>
              <a:rPr lang="sk-SK" sz="2200" i="1"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okulárom</a:t>
            </a:r>
            <a:r>
              <a:rPr lang="sk-SK" sz="2200" i="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p>
          <a:p>
            <a:endParaRPr lang="sk-SK" sz="2200" i="1" dirty="0"/>
          </a:p>
        </p:txBody>
      </p:sp>
      <p:pic>
        <p:nvPicPr>
          <p:cNvPr id="5" name="Obrázok 4">
            <a:extLst>
              <a:ext uri="{FF2B5EF4-FFF2-40B4-BE49-F238E27FC236}">
                <a16:creationId xmlns:a16="http://schemas.microsoft.com/office/drawing/2014/main" id="{FC1CFA6E-76F4-453A-B564-E8AFB89B73AF}"/>
              </a:ext>
            </a:extLst>
          </p:cNvPr>
          <p:cNvPicPr>
            <a:picLocks noChangeAspect="1"/>
          </p:cNvPicPr>
          <p:nvPr/>
        </p:nvPicPr>
        <p:blipFill>
          <a:blip r:embed="rId3"/>
          <a:stretch>
            <a:fillRect/>
          </a:stretch>
        </p:blipFill>
        <p:spPr>
          <a:xfrm>
            <a:off x="1526263" y="3782961"/>
            <a:ext cx="4461582" cy="2691546"/>
          </a:xfrm>
          <a:prstGeom prst="rect">
            <a:avLst/>
          </a:prstGeom>
        </p:spPr>
      </p:pic>
      <p:pic>
        <p:nvPicPr>
          <p:cNvPr id="7" name="Obrázok 6">
            <a:extLst>
              <a:ext uri="{FF2B5EF4-FFF2-40B4-BE49-F238E27FC236}">
                <a16:creationId xmlns:a16="http://schemas.microsoft.com/office/drawing/2014/main" id="{072706D8-8CD1-4CEA-912E-4DCF8892523E}"/>
              </a:ext>
            </a:extLst>
          </p:cNvPr>
          <p:cNvPicPr>
            <a:picLocks noChangeAspect="1"/>
          </p:cNvPicPr>
          <p:nvPr/>
        </p:nvPicPr>
        <p:blipFill>
          <a:blip r:embed="rId4"/>
          <a:stretch>
            <a:fillRect/>
          </a:stretch>
        </p:blipFill>
        <p:spPr>
          <a:xfrm>
            <a:off x="8448789" y="899410"/>
            <a:ext cx="3569748" cy="5234170"/>
          </a:xfrm>
          <a:prstGeom prst="rect">
            <a:avLst/>
          </a:prstGeom>
        </p:spPr>
      </p:pic>
    </p:spTree>
    <p:extLst>
      <p:ext uri="{BB962C8B-B14F-4D97-AF65-F5344CB8AC3E}">
        <p14:creationId xmlns:p14="http://schemas.microsoft.com/office/powerpoint/2010/main" val="582781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1E5F0A1-CB85-4F84-9FC9-AC3DDACB4A66}"/>
              </a:ext>
            </a:extLst>
          </p:cNvPr>
          <p:cNvSpPr>
            <a:spLocks noGrp="1"/>
          </p:cNvSpPr>
          <p:nvPr>
            <p:ph type="title"/>
          </p:nvPr>
        </p:nvSpPr>
        <p:spPr>
          <a:xfrm>
            <a:off x="842455" y="226503"/>
            <a:ext cx="4361651" cy="879059"/>
          </a:xfrm>
        </p:spPr>
        <p:txBody>
          <a:bodyPr/>
          <a:lstStyle/>
          <a:p>
            <a:pPr algn="ctr"/>
            <a:r>
              <a:rPr lang="sk-SK" b="1" i="1" u="sng" dirty="0">
                <a:solidFill>
                  <a:srgbClr val="FF0000"/>
                </a:solidFill>
              </a:rPr>
              <a:t>Mikroskop</a:t>
            </a:r>
          </a:p>
        </p:txBody>
      </p:sp>
      <p:sp>
        <p:nvSpPr>
          <p:cNvPr id="3" name="Zástupný objekt pre obsah 2">
            <a:extLst>
              <a:ext uri="{FF2B5EF4-FFF2-40B4-BE49-F238E27FC236}">
                <a16:creationId xmlns:a16="http://schemas.microsoft.com/office/drawing/2014/main" id="{72C14A27-247F-49A1-9A26-E77F520C4D27}"/>
              </a:ext>
            </a:extLst>
          </p:cNvPr>
          <p:cNvSpPr>
            <a:spLocks noGrp="1"/>
          </p:cNvSpPr>
          <p:nvPr>
            <p:ph idx="1"/>
          </p:nvPr>
        </p:nvSpPr>
        <p:spPr>
          <a:xfrm>
            <a:off x="400960" y="1171736"/>
            <a:ext cx="4975017" cy="5297904"/>
          </a:xfrm>
        </p:spPr>
        <p:txBody>
          <a:bodyPr>
            <a:normAutofit/>
          </a:bodyPr>
          <a:lstStyle/>
          <a:p>
            <a:pPr>
              <a:lnSpc>
                <a:spcPct val="107000"/>
              </a:lnSpc>
              <a:spcAft>
                <a:spcPts val="800"/>
              </a:spcAft>
            </a:pPr>
            <a:r>
              <a:rPr lang="sk-SK" sz="2200" i="1" u="sng" dirty="0">
                <a:effectLst/>
                <a:latin typeface="Calibri" panose="020F0502020204030204" pitchFamily="34" charset="0"/>
                <a:ea typeface="Calibri" panose="020F0502020204030204" pitchFamily="34" charset="0"/>
                <a:cs typeface="Times New Roman" panose="02020603050405020304" pitchFamily="18" charset="0"/>
              </a:rPr>
              <a:t>Čo je mikroskop</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(časti </a:t>
            </a:r>
            <a:r>
              <a:rPr lang="sk-SK" sz="2200" i="1" dirty="0" err="1">
                <a:effectLst/>
                <a:latin typeface="Calibri" panose="020F0502020204030204" pitchFamily="34" charset="0"/>
                <a:ea typeface="Calibri" panose="020F0502020204030204" pitchFamily="34" charset="0"/>
                <a:cs typeface="Times New Roman" panose="02020603050405020304" pitchFamily="18" charset="0"/>
              </a:rPr>
              <a:t>okulár</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objektív) – aká je schéma jednoduchého mikroskopu z dvoch spojok – rozumieť, čo každá spojka robí a aký obraz oko vidí – odporúčam tiež stránku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http://fyzika.jreichl.com/main.article/view/501-princip-cinnosti-mikroskopu</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sk-SK" sz="2200" i="1" dirty="0">
                <a:effectLst/>
                <a:latin typeface="Calibri" panose="020F0502020204030204" pitchFamily="34" charset="0"/>
                <a:ea typeface="Calibri" panose="020F0502020204030204" pitchFamily="34" charset="0"/>
                <a:cs typeface="Times New Roman" panose="02020603050405020304" pitchFamily="18" charset="0"/>
              </a:rPr>
              <a:t>a pekný obrázok profesionálneho mikroskopu je na </a:t>
            </a:r>
            <a:r>
              <a:rPr lang="sk-SK" sz="2200" i="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http://fyzika.jreichl.com/main.article/view/502-profesionalni-mikroskop</a:t>
            </a:r>
            <a:r>
              <a:rPr lang="sk-SK" sz="2200" i="1" dirty="0">
                <a:effectLst/>
                <a:latin typeface="Calibri" panose="020F0502020204030204" pitchFamily="34" charset="0"/>
                <a:ea typeface="Calibri" panose="020F0502020204030204" pitchFamily="34" charset="0"/>
                <a:cs typeface="Times New Roman" panose="02020603050405020304" pitchFamily="18" charset="0"/>
              </a:rPr>
              <a:t> </a:t>
            </a:r>
          </a:p>
          <a:p>
            <a:endParaRPr lang="sk-SK" sz="2200" i="1" dirty="0"/>
          </a:p>
        </p:txBody>
      </p:sp>
      <p:grpSp>
        <p:nvGrpSpPr>
          <p:cNvPr id="6" name="Group 43">
            <a:extLst>
              <a:ext uri="{FF2B5EF4-FFF2-40B4-BE49-F238E27FC236}">
                <a16:creationId xmlns:a16="http://schemas.microsoft.com/office/drawing/2014/main" id="{DA1ADBE5-2BE8-48A0-9085-05AB0BAF3F22}"/>
              </a:ext>
            </a:extLst>
          </p:cNvPr>
          <p:cNvGrpSpPr>
            <a:grpSpLocks noChangeAspect="1"/>
          </p:cNvGrpSpPr>
          <p:nvPr/>
        </p:nvGrpSpPr>
        <p:grpSpPr bwMode="auto">
          <a:xfrm>
            <a:off x="9309662" y="0"/>
            <a:ext cx="2413000" cy="6254750"/>
            <a:chOff x="4923" y="4580"/>
            <a:chExt cx="2836" cy="7356"/>
          </a:xfrm>
        </p:grpSpPr>
        <p:sp>
          <p:nvSpPr>
            <p:cNvPr id="7" name="Rectangle 44">
              <a:extLst>
                <a:ext uri="{FF2B5EF4-FFF2-40B4-BE49-F238E27FC236}">
                  <a16:creationId xmlns:a16="http://schemas.microsoft.com/office/drawing/2014/main" id="{1EBBFE16-7A0A-4287-B92B-1AB59BA1527D}"/>
                </a:ext>
              </a:extLst>
            </p:cNvPr>
            <p:cNvSpPr>
              <a:spLocks noChangeAspect="1" noChangeArrowheads="1"/>
            </p:cNvSpPr>
            <p:nvPr/>
          </p:nvSpPr>
          <p:spPr bwMode="auto">
            <a:xfrm>
              <a:off x="4923" y="8725"/>
              <a:ext cx="466"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a:latin typeface="Symbol" panose="05050102010706020507" pitchFamily="18" charset="2"/>
                </a:rPr>
                <a:t>D</a:t>
              </a:r>
              <a:endParaRPr lang="sk-SK" altLang="sk-SK"/>
            </a:p>
          </p:txBody>
        </p:sp>
        <p:sp>
          <p:nvSpPr>
            <p:cNvPr id="8" name="Oval 45">
              <a:extLst>
                <a:ext uri="{FF2B5EF4-FFF2-40B4-BE49-F238E27FC236}">
                  <a16:creationId xmlns:a16="http://schemas.microsoft.com/office/drawing/2014/main" id="{EB56A383-5B5F-4505-A41A-02B4D6E8A34B}"/>
                </a:ext>
              </a:extLst>
            </p:cNvPr>
            <p:cNvSpPr>
              <a:spLocks noChangeAspect="1" noChangeArrowheads="1"/>
            </p:cNvSpPr>
            <p:nvPr/>
          </p:nvSpPr>
          <p:spPr bwMode="auto">
            <a:xfrm>
              <a:off x="5275" y="4642"/>
              <a:ext cx="1496" cy="1866"/>
            </a:xfrm>
            <a:prstGeom prst="ellipse">
              <a:avLst/>
            </a:prstGeom>
            <a:solidFill>
              <a:srgbClr val="EAEAEA"/>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9" name="Oval 46">
              <a:extLst>
                <a:ext uri="{FF2B5EF4-FFF2-40B4-BE49-F238E27FC236}">
                  <a16:creationId xmlns:a16="http://schemas.microsoft.com/office/drawing/2014/main" id="{8D3AEBAF-07BB-4C05-A3CD-1402BC2C185A}"/>
                </a:ext>
              </a:extLst>
            </p:cNvPr>
            <p:cNvSpPr>
              <a:spLocks noChangeAspect="1" noChangeArrowheads="1"/>
            </p:cNvSpPr>
            <p:nvPr/>
          </p:nvSpPr>
          <p:spPr bwMode="auto">
            <a:xfrm>
              <a:off x="5076" y="4596"/>
              <a:ext cx="1878" cy="1777"/>
            </a:xfrm>
            <a:prstGeom prst="ellipse">
              <a:avLst/>
            </a:prstGeom>
            <a:solidFill>
              <a:srgbClr val="EAEAEA"/>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0" name="Freeform 47">
              <a:extLst>
                <a:ext uri="{FF2B5EF4-FFF2-40B4-BE49-F238E27FC236}">
                  <a16:creationId xmlns:a16="http://schemas.microsoft.com/office/drawing/2014/main" id="{BE929B4D-D0D2-4BF7-98AF-3998752E4920}"/>
                </a:ext>
              </a:extLst>
            </p:cNvPr>
            <p:cNvSpPr>
              <a:spLocks noChangeAspect="1"/>
            </p:cNvSpPr>
            <p:nvPr/>
          </p:nvSpPr>
          <p:spPr bwMode="auto">
            <a:xfrm>
              <a:off x="5394" y="6022"/>
              <a:ext cx="1200" cy="391"/>
            </a:xfrm>
            <a:custGeom>
              <a:avLst/>
              <a:gdLst>
                <a:gd name="T0" fmla="*/ 1194 w 1200"/>
                <a:gd name="T1" fmla="*/ 26 h 391"/>
                <a:gd name="T2" fmla="*/ 1181 w 1200"/>
                <a:gd name="T3" fmla="*/ 16 h 391"/>
                <a:gd name="T4" fmla="*/ 1157 w 1200"/>
                <a:gd name="T5" fmla="*/ 9 h 391"/>
                <a:gd name="T6" fmla="*/ 1128 w 1200"/>
                <a:gd name="T7" fmla="*/ 4 h 391"/>
                <a:gd name="T8" fmla="*/ 1091 w 1200"/>
                <a:gd name="T9" fmla="*/ 1 h 391"/>
                <a:gd name="T10" fmla="*/ 1051 w 1200"/>
                <a:gd name="T11" fmla="*/ 0 h 391"/>
                <a:gd name="T12" fmla="*/ 1004 w 1200"/>
                <a:gd name="T13" fmla="*/ 1 h 391"/>
                <a:gd name="T14" fmla="*/ 954 w 1200"/>
                <a:gd name="T15" fmla="*/ 3 h 391"/>
                <a:gd name="T16" fmla="*/ 902 w 1200"/>
                <a:gd name="T17" fmla="*/ 6 h 391"/>
                <a:gd name="T18" fmla="*/ 796 w 1200"/>
                <a:gd name="T19" fmla="*/ 14 h 391"/>
                <a:gd name="T20" fmla="*/ 687 w 1200"/>
                <a:gd name="T21" fmla="*/ 24 h 391"/>
                <a:gd name="T22" fmla="*/ 587 w 1200"/>
                <a:gd name="T23" fmla="*/ 33 h 391"/>
                <a:gd name="T24" fmla="*/ 544 w 1200"/>
                <a:gd name="T25" fmla="*/ 37 h 391"/>
                <a:gd name="T26" fmla="*/ 503 w 1200"/>
                <a:gd name="T27" fmla="*/ 39 h 391"/>
                <a:gd name="T28" fmla="*/ 357 w 1200"/>
                <a:gd name="T29" fmla="*/ 51 h 391"/>
                <a:gd name="T30" fmla="*/ 218 w 1200"/>
                <a:gd name="T31" fmla="*/ 66 h 391"/>
                <a:gd name="T32" fmla="*/ 97 w 1200"/>
                <a:gd name="T33" fmla="*/ 85 h 391"/>
                <a:gd name="T34" fmla="*/ 0 w 1200"/>
                <a:gd name="T35" fmla="*/ 105 h 391"/>
                <a:gd name="T36" fmla="*/ 87 w 1200"/>
                <a:gd name="T37" fmla="*/ 176 h 391"/>
                <a:gd name="T38" fmla="*/ 189 w 1200"/>
                <a:gd name="T39" fmla="*/ 281 h 391"/>
                <a:gd name="T40" fmla="*/ 324 w 1200"/>
                <a:gd name="T41" fmla="*/ 354 h 391"/>
                <a:gd name="T42" fmla="*/ 382 w 1200"/>
                <a:gd name="T43" fmla="*/ 362 h 391"/>
                <a:gd name="T44" fmla="*/ 439 w 1200"/>
                <a:gd name="T45" fmla="*/ 368 h 391"/>
                <a:gd name="T46" fmla="*/ 839 w 1200"/>
                <a:gd name="T47" fmla="*/ 391 h 391"/>
                <a:gd name="T48" fmla="*/ 855 w 1200"/>
                <a:gd name="T49" fmla="*/ 385 h 391"/>
                <a:gd name="T50" fmla="*/ 867 w 1200"/>
                <a:gd name="T51" fmla="*/ 378 h 391"/>
                <a:gd name="T52" fmla="*/ 895 w 1200"/>
                <a:gd name="T53" fmla="*/ 361 h 391"/>
                <a:gd name="T54" fmla="*/ 926 w 1200"/>
                <a:gd name="T55" fmla="*/ 341 h 391"/>
                <a:gd name="T56" fmla="*/ 957 w 1200"/>
                <a:gd name="T57" fmla="*/ 318 h 391"/>
                <a:gd name="T58" fmla="*/ 1004 w 1200"/>
                <a:gd name="T59" fmla="*/ 303 h 391"/>
                <a:gd name="T60" fmla="*/ 1080 w 1200"/>
                <a:gd name="T61" fmla="*/ 273 h 391"/>
                <a:gd name="T62" fmla="*/ 1196 w 1200"/>
                <a:gd name="T63" fmla="*/ 128 h 391"/>
                <a:gd name="T64" fmla="*/ 1163 w 1200"/>
                <a:gd name="T65" fmla="*/ 125 h 391"/>
                <a:gd name="T66" fmla="*/ 1181 w 1200"/>
                <a:gd name="T67" fmla="*/ 99 h 391"/>
                <a:gd name="T68" fmla="*/ 1194 w 1200"/>
                <a:gd name="T69" fmla="*/ 76 h 391"/>
                <a:gd name="T70" fmla="*/ 1200 w 1200"/>
                <a:gd name="T71" fmla="*/ 56 h 391"/>
                <a:gd name="T72" fmla="*/ 1200 w 1200"/>
                <a:gd name="T73" fmla="*/ 39 h 391"/>
                <a:gd name="T74" fmla="*/ 1197 w 1200"/>
                <a:gd name="T75" fmla="*/ 32 h 391"/>
                <a:gd name="T76" fmla="*/ 1194 w 1200"/>
                <a:gd name="T77" fmla="*/ 26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0" h="391">
                  <a:moveTo>
                    <a:pt x="1194" y="26"/>
                  </a:moveTo>
                  <a:lnTo>
                    <a:pt x="1181" y="16"/>
                  </a:lnTo>
                  <a:lnTo>
                    <a:pt x="1157" y="9"/>
                  </a:lnTo>
                  <a:lnTo>
                    <a:pt x="1128" y="4"/>
                  </a:lnTo>
                  <a:lnTo>
                    <a:pt x="1091" y="1"/>
                  </a:lnTo>
                  <a:lnTo>
                    <a:pt x="1051" y="0"/>
                  </a:lnTo>
                  <a:lnTo>
                    <a:pt x="1004" y="1"/>
                  </a:lnTo>
                  <a:lnTo>
                    <a:pt x="954" y="3"/>
                  </a:lnTo>
                  <a:lnTo>
                    <a:pt x="902" y="6"/>
                  </a:lnTo>
                  <a:lnTo>
                    <a:pt x="796" y="14"/>
                  </a:lnTo>
                  <a:lnTo>
                    <a:pt x="687" y="24"/>
                  </a:lnTo>
                  <a:lnTo>
                    <a:pt x="587" y="33"/>
                  </a:lnTo>
                  <a:lnTo>
                    <a:pt x="544" y="37"/>
                  </a:lnTo>
                  <a:lnTo>
                    <a:pt x="503" y="39"/>
                  </a:lnTo>
                  <a:lnTo>
                    <a:pt x="357" y="51"/>
                  </a:lnTo>
                  <a:lnTo>
                    <a:pt x="218" y="66"/>
                  </a:lnTo>
                  <a:lnTo>
                    <a:pt x="97" y="85"/>
                  </a:lnTo>
                  <a:lnTo>
                    <a:pt x="0" y="105"/>
                  </a:lnTo>
                  <a:lnTo>
                    <a:pt x="87" y="176"/>
                  </a:lnTo>
                  <a:lnTo>
                    <a:pt x="189" y="281"/>
                  </a:lnTo>
                  <a:lnTo>
                    <a:pt x="324" y="354"/>
                  </a:lnTo>
                  <a:lnTo>
                    <a:pt x="382" y="362"/>
                  </a:lnTo>
                  <a:lnTo>
                    <a:pt x="439" y="368"/>
                  </a:lnTo>
                  <a:lnTo>
                    <a:pt x="839" y="391"/>
                  </a:lnTo>
                  <a:lnTo>
                    <a:pt x="855" y="385"/>
                  </a:lnTo>
                  <a:lnTo>
                    <a:pt x="867" y="378"/>
                  </a:lnTo>
                  <a:lnTo>
                    <a:pt x="895" y="361"/>
                  </a:lnTo>
                  <a:lnTo>
                    <a:pt x="926" y="341"/>
                  </a:lnTo>
                  <a:lnTo>
                    <a:pt x="957" y="318"/>
                  </a:lnTo>
                  <a:lnTo>
                    <a:pt x="1004" y="303"/>
                  </a:lnTo>
                  <a:lnTo>
                    <a:pt x="1080" y="273"/>
                  </a:lnTo>
                  <a:lnTo>
                    <a:pt x="1196" y="128"/>
                  </a:lnTo>
                  <a:lnTo>
                    <a:pt x="1163" y="125"/>
                  </a:lnTo>
                  <a:lnTo>
                    <a:pt x="1181" y="99"/>
                  </a:lnTo>
                  <a:lnTo>
                    <a:pt x="1194" y="76"/>
                  </a:lnTo>
                  <a:lnTo>
                    <a:pt x="1200" y="56"/>
                  </a:lnTo>
                  <a:lnTo>
                    <a:pt x="1200" y="39"/>
                  </a:lnTo>
                  <a:lnTo>
                    <a:pt x="1197" y="32"/>
                  </a:lnTo>
                  <a:lnTo>
                    <a:pt x="1194" y="26"/>
                  </a:lnTo>
                  <a:close/>
                </a:path>
              </a:pathLst>
            </a:custGeom>
            <a:solidFill>
              <a:srgbClr val="EAEAEA"/>
            </a:solidFill>
            <a:ln>
              <a:noFill/>
            </a:ln>
            <a:effectLst/>
            <a:extLst>
              <a:ext uri="{91240B29-F687-4F45-9708-019B960494DF}">
                <a14:hiddenLine xmlns:a14="http://schemas.microsoft.com/office/drawing/2010/main" w="0" cap="flat">
                  <a:solidFill>
                    <a:srgbClr val="000000"/>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1" name="Freeform 48">
              <a:extLst>
                <a:ext uri="{FF2B5EF4-FFF2-40B4-BE49-F238E27FC236}">
                  <a16:creationId xmlns:a16="http://schemas.microsoft.com/office/drawing/2014/main" id="{BF0429B4-50BD-4F55-AE1C-662E2B62E9BE}"/>
                </a:ext>
              </a:extLst>
            </p:cNvPr>
            <p:cNvSpPr>
              <a:spLocks noChangeAspect="1"/>
            </p:cNvSpPr>
            <p:nvPr/>
          </p:nvSpPr>
          <p:spPr bwMode="auto">
            <a:xfrm>
              <a:off x="6287" y="6182"/>
              <a:ext cx="280" cy="94"/>
            </a:xfrm>
            <a:custGeom>
              <a:avLst/>
              <a:gdLst>
                <a:gd name="T0" fmla="*/ 0 w 280"/>
                <a:gd name="T1" fmla="*/ 94 h 94"/>
                <a:gd name="T2" fmla="*/ 85 w 280"/>
                <a:gd name="T3" fmla="*/ 62 h 94"/>
                <a:gd name="T4" fmla="*/ 97 w 280"/>
                <a:gd name="T5" fmla="*/ 58 h 94"/>
                <a:gd name="T6" fmla="*/ 108 w 280"/>
                <a:gd name="T7" fmla="*/ 53 h 94"/>
                <a:gd name="T8" fmla="*/ 115 w 280"/>
                <a:gd name="T9" fmla="*/ 49 h 94"/>
                <a:gd name="T10" fmla="*/ 120 w 280"/>
                <a:gd name="T11" fmla="*/ 46 h 94"/>
                <a:gd name="T12" fmla="*/ 122 w 280"/>
                <a:gd name="T13" fmla="*/ 42 h 94"/>
                <a:gd name="T14" fmla="*/ 122 w 280"/>
                <a:gd name="T15" fmla="*/ 38 h 94"/>
                <a:gd name="T16" fmla="*/ 122 w 280"/>
                <a:gd name="T17" fmla="*/ 34 h 94"/>
                <a:gd name="T18" fmla="*/ 120 w 280"/>
                <a:gd name="T19" fmla="*/ 30 h 94"/>
                <a:gd name="T20" fmla="*/ 115 w 280"/>
                <a:gd name="T21" fmla="*/ 27 h 94"/>
                <a:gd name="T22" fmla="*/ 108 w 280"/>
                <a:gd name="T23" fmla="*/ 25 h 94"/>
                <a:gd name="T24" fmla="*/ 89 w 280"/>
                <a:gd name="T25" fmla="*/ 19 h 94"/>
                <a:gd name="T26" fmla="*/ 82 w 280"/>
                <a:gd name="T27" fmla="*/ 16 h 94"/>
                <a:gd name="T28" fmla="*/ 78 w 280"/>
                <a:gd name="T29" fmla="*/ 13 h 94"/>
                <a:gd name="T30" fmla="*/ 78 w 280"/>
                <a:gd name="T31" fmla="*/ 11 h 94"/>
                <a:gd name="T32" fmla="*/ 85 w 280"/>
                <a:gd name="T33" fmla="*/ 9 h 94"/>
                <a:gd name="T34" fmla="*/ 99 w 280"/>
                <a:gd name="T35" fmla="*/ 8 h 94"/>
                <a:gd name="T36" fmla="*/ 122 w 280"/>
                <a:gd name="T37" fmla="*/ 5 h 94"/>
                <a:gd name="T38" fmla="*/ 151 w 280"/>
                <a:gd name="T39" fmla="*/ 4 h 94"/>
                <a:gd name="T40" fmla="*/ 181 w 280"/>
                <a:gd name="T41" fmla="*/ 2 h 94"/>
                <a:gd name="T42" fmla="*/ 212 w 280"/>
                <a:gd name="T43" fmla="*/ 1 h 94"/>
                <a:gd name="T44" fmla="*/ 240 w 280"/>
                <a:gd name="T45" fmla="*/ 0 h 94"/>
                <a:gd name="T46" fmla="*/ 261 w 280"/>
                <a:gd name="T47" fmla="*/ 0 h 94"/>
                <a:gd name="T48" fmla="*/ 275 w 280"/>
                <a:gd name="T49" fmla="*/ 2 h 94"/>
                <a:gd name="T50" fmla="*/ 280 w 280"/>
                <a:gd name="T51" fmla="*/ 4 h 94"/>
                <a:gd name="T52" fmla="*/ 280 w 280"/>
                <a:gd name="T53" fmla="*/ 8 h 94"/>
                <a:gd name="T54" fmla="*/ 273 w 280"/>
                <a:gd name="T55" fmla="*/ 11 h 94"/>
                <a:gd name="T56" fmla="*/ 266 w 280"/>
                <a:gd name="T57" fmla="*/ 15 h 94"/>
                <a:gd name="T58" fmla="*/ 247 w 280"/>
                <a:gd name="T59" fmla="*/ 53 h 94"/>
                <a:gd name="T60" fmla="*/ 259 w 280"/>
                <a:gd name="T61" fmla="*/ 57 h 94"/>
                <a:gd name="T62" fmla="*/ 261 w 280"/>
                <a:gd name="T63" fmla="*/ 59 h 94"/>
                <a:gd name="T64" fmla="*/ 259 w 280"/>
                <a:gd name="T65" fmla="*/ 61 h 94"/>
                <a:gd name="T66" fmla="*/ 170 w 280"/>
                <a:gd name="T67" fmla="*/ 71 h 94"/>
                <a:gd name="T68" fmla="*/ 108 w 280"/>
                <a:gd name="T69" fmla="*/ 75 h 94"/>
                <a:gd name="T70" fmla="*/ 0 w 280"/>
                <a:gd name="T7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94">
                  <a:moveTo>
                    <a:pt x="0" y="94"/>
                  </a:moveTo>
                  <a:lnTo>
                    <a:pt x="85" y="62"/>
                  </a:lnTo>
                  <a:lnTo>
                    <a:pt x="97" y="58"/>
                  </a:lnTo>
                  <a:lnTo>
                    <a:pt x="108" y="53"/>
                  </a:lnTo>
                  <a:lnTo>
                    <a:pt x="115" y="49"/>
                  </a:lnTo>
                  <a:lnTo>
                    <a:pt x="120" y="46"/>
                  </a:lnTo>
                  <a:lnTo>
                    <a:pt x="122" y="42"/>
                  </a:lnTo>
                  <a:lnTo>
                    <a:pt x="122" y="38"/>
                  </a:lnTo>
                  <a:lnTo>
                    <a:pt x="122" y="34"/>
                  </a:lnTo>
                  <a:lnTo>
                    <a:pt x="120" y="30"/>
                  </a:lnTo>
                  <a:lnTo>
                    <a:pt x="115" y="27"/>
                  </a:lnTo>
                  <a:lnTo>
                    <a:pt x="108" y="25"/>
                  </a:lnTo>
                  <a:lnTo>
                    <a:pt x="89" y="19"/>
                  </a:lnTo>
                  <a:lnTo>
                    <a:pt x="82" y="16"/>
                  </a:lnTo>
                  <a:lnTo>
                    <a:pt x="78" y="13"/>
                  </a:lnTo>
                  <a:lnTo>
                    <a:pt x="78" y="11"/>
                  </a:lnTo>
                  <a:lnTo>
                    <a:pt x="85" y="9"/>
                  </a:lnTo>
                  <a:lnTo>
                    <a:pt x="99" y="8"/>
                  </a:lnTo>
                  <a:lnTo>
                    <a:pt x="122" y="5"/>
                  </a:lnTo>
                  <a:lnTo>
                    <a:pt x="151" y="4"/>
                  </a:lnTo>
                  <a:lnTo>
                    <a:pt x="181" y="2"/>
                  </a:lnTo>
                  <a:lnTo>
                    <a:pt x="212" y="1"/>
                  </a:lnTo>
                  <a:lnTo>
                    <a:pt x="240" y="0"/>
                  </a:lnTo>
                  <a:lnTo>
                    <a:pt x="261" y="0"/>
                  </a:lnTo>
                  <a:lnTo>
                    <a:pt x="275" y="2"/>
                  </a:lnTo>
                  <a:lnTo>
                    <a:pt x="280" y="4"/>
                  </a:lnTo>
                  <a:lnTo>
                    <a:pt x="280" y="8"/>
                  </a:lnTo>
                  <a:lnTo>
                    <a:pt x="273" y="11"/>
                  </a:lnTo>
                  <a:lnTo>
                    <a:pt x="266" y="15"/>
                  </a:lnTo>
                  <a:lnTo>
                    <a:pt x="247" y="53"/>
                  </a:lnTo>
                  <a:lnTo>
                    <a:pt x="259" y="57"/>
                  </a:lnTo>
                  <a:lnTo>
                    <a:pt x="261" y="59"/>
                  </a:lnTo>
                  <a:lnTo>
                    <a:pt x="259" y="61"/>
                  </a:lnTo>
                  <a:lnTo>
                    <a:pt x="170" y="71"/>
                  </a:lnTo>
                  <a:lnTo>
                    <a:pt x="108" y="75"/>
                  </a:lnTo>
                  <a:lnTo>
                    <a:pt x="0" y="94"/>
                  </a:lnTo>
                  <a:close/>
                </a:path>
              </a:pathLst>
            </a:custGeom>
            <a:pattFill prst="pct50">
              <a:fgClr>
                <a:srgbClr val="FF3300"/>
              </a:fgClr>
              <a:bgClr>
                <a:srgbClr val="CC6600"/>
              </a:bgClr>
            </a:pattFill>
            <a:ln w="6350" cap="flat">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2" name="Line 49">
              <a:extLst>
                <a:ext uri="{FF2B5EF4-FFF2-40B4-BE49-F238E27FC236}">
                  <a16:creationId xmlns:a16="http://schemas.microsoft.com/office/drawing/2014/main" id="{7508BE47-BBC9-42A5-87D1-3E4937EDA8E4}"/>
                </a:ext>
              </a:extLst>
            </p:cNvPr>
            <p:cNvSpPr>
              <a:spLocks noChangeAspect="1" noChangeShapeType="1"/>
            </p:cNvSpPr>
            <p:nvPr/>
          </p:nvSpPr>
          <p:spPr bwMode="auto">
            <a:xfrm>
              <a:off x="4928" y="7417"/>
              <a:ext cx="2120" cy="1"/>
            </a:xfrm>
            <a:prstGeom prst="line">
              <a:avLst/>
            </a:prstGeom>
            <a:noFill/>
            <a:ln w="25400">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3" name="Rectangle 50">
              <a:extLst>
                <a:ext uri="{FF2B5EF4-FFF2-40B4-BE49-F238E27FC236}">
                  <a16:creationId xmlns:a16="http://schemas.microsoft.com/office/drawing/2014/main" id="{8B17584A-9C9F-4C4C-BA4E-5B1545A6B788}"/>
                </a:ext>
              </a:extLst>
            </p:cNvPr>
            <p:cNvSpPr>
              <a:spLocks noChangeAspect="1" noChangeArrowheads="1"/>
            </p:cNvSpPr>
            <p:nvPr/>
          </p:nvSpPr>
          <p:spPr bwMode="auto">
            <a:xfrm>
              <a:off x="6041" y="10988"/>
              <a:ext cx="50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i="1">
                  <a:solidFill>
                    <a:srgbClr val="000000"/>
                  </a:solidFill>
                </a:rPr>
                <a:t>F</a:t>
              </a:r>
              <a:r>
                <a:rPr lang="sk-SK" altLang="sk-SK" sz="1200" i="1" baseline="-25000">
                  <a:solidFill>
                    <a:srgbClr val="000000"/>
                  </a:solidFill>
                </a:rPr>
                <a:t>1</a:t>
              </a:r>
              <a:endParaRPr lang="sk-SK" altLang="sk-SK"/>
            </a:p>
          </p:txBody>
        </p:sp>
        <p:sp>
          <p:nvSpPr>
            <p:cNvPr id="14" name="Rectangle 51">
              <a:extLst>
                <a:ext uri="{FF2B5EF4-FFF2-40B4-BE49-F238E27FC236}">
                  <a16:creationId xmlns:a16="http://schemas.microsoft.com/office/drawing/2014/main" id="{54A06336-8B8B-42A0-8C46-B3E62A39E61E}"/>
                </a:ext>
              </a:extLst>
            </p:cNvPr>
            <p:cNvSpPr>
              <a:spLocks noChangeAspect="1" noChangeArrowheads="1"/>
            </p:cNvSpPr>
            <p:nvPr/>
          </p:nvSpPr>
          <p:spPr bwMode="auto">
            <a:xfrm>
              <a:off x="6843" y="6880"/>
              <a:ext cx="916"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a:t>okulár</a:t>
              </a:r>
              <a:endParaRPr lang="sk-SK" altLang="sk-SK"/>
            </a:p>
          </p:txBody>
        </p:sp>
        <p:sp>
          <p:nvSpPr>
            <p:cNvPr id="15" name="Line 52">
              <a:extLst>
                <a:ext uri="{FF2B5EF4-FFF2-40B4-BE49-F238E27FC236}">
                  <a16:creationId xmlns:a16="http://schemas.microsoft.com/office/drawing/2014/main" id="{541C6376-309F-406E-A42B-4D3934D23F0B}"/>
                </a:ext>
              </a:extLst>
            </p:cNvPr>
            <p:cNvSpPr>
              <a:spLocks noChangeAspect="1" noChangeShapeType="1"/>
            </p:cNvSpPr>
            <p:nvPr/>
          </p:nvSpPr>
          <p:spPr bwMode="auto">
            <a:xfrm>
              <a:off x="5287" y="8340"/>
              <a:ext cx="735" cy="1"/>
            </a:xfrm>
            <a:prstGeom prst="line">
              <a:avLst/>
            </a:prstGeom>
            <a:noFill/>
            <a:ln w="1270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6" name="Line 53">
              <a:extLst>
                <a:ext uri="{FF2B5EF4-FFF2-40B4-BE49-F238E27FC236}">
                  <a16:creationId xmlns:a16="http://schemas.microsoft.com/office/drawing/2014/main" id="{B69335CA-9DCE-499E-B92D-5916C6BEB2DF}"/>
                </a:ext>
              </a:extLst>
            </p:cNvPr>
            <p:cNvSpPr>
              <a:spLocks noChangeAspect="1" noChangeShapeType="1"/>
            </p:cNvSpPr>
            <p:nvPr/>
          </p:nvSpPr>
          <p:spPr bwMode="auto">
            <a:xfrm>
              <a:off x="5310" y="8338"/>
              <a:ext cx="1" cy="1305"/>
            </a:xfrm>
            <a:prstGeom prst="line">
              <a:avLst/>
            </a:prstGeom>
            <a:noFill/>
            <a:ln w="12700">
              <a:solidFill>
                <a:srgbClr val="0000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7" name="Line 54">
              <a:extLst>
                <a:ext uri="{FF2B5EF4-FFF2-40B4-BE49-F238E27FC236}">
                  <a16:creationId xmlns:a16="http://schemas.microsoft.com/office/drawing/2014/main" id="{163B8989-C7A0-4EAD-86C4-BA39AF71FFEB}"/>
                </a:ext>
              </a:extLst>
            </p:cNvPr>
            <p:cNvSpPr>
              <a:spLocks noChangeAspect="1" noChangeShapeType="1"/>
            </p:cNvSpPr>
            <p:nvPr/>
          </p:nvSpPr>
          <p:spPr bwMode="auto">
            <a:xfrm>
              <a:off x="5258" y="10417"/>
              <a:ext cx="1430" cy="1"/>
            </a:xfrm>
            <a:prstGeom prst="line">
              <a:avLst/>
            </a:prstGeom>
            <a:noFill/>
            <a:ln w="25400">
              <a:solidFill>
                <a:srgbClr val="000000"/>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8" name="Freeform 55">
              <a:extLst>
                <a:ext uri="{FF2B5EF4-FFF2-40B4-BE49-F238E27FC236}">
                  <a16:creationId xmlns:a16="http://schemas.microsoft.com/office/drawing/2014/main" id="{393837A5-F282-4D50-AD08-AD3340263836}"/>
                </a:ext>
              </a:extLst>
            </p:cNvPr>
            <p:cNvSpPr>
              <a:spLocks noChangeAspect="1"/>
            </p:cNvSpPr>
            <p:nvPr/>
          </p:nvSpPr>
          <p:spPr bwMode="auto">
            <a:xfrm>
              <a:off x="5828" y="7958"/>
              <a:ext cx="540" cy="3660"/>
            </a:xfrm>
            <a:custGeom>
              <a:avLst/>
              <a:gdLst>
                <a:gd name="T0" fmla="*/ 0 w 20000"/>
                <a:gd name="T1" fmla="*/ 20000 h 20000"/>
                <a:gd name="T2" fmla="*/ 20000 w 20000"/>
                <a:gd name="T3" fmla="*/ 13443 h 20000"/>
                <a:gd name="T4" fmla="*/ 20000 w 20000"/>
                <a:gd name="T5" fmla="*/ 0 h 20000"/>
              </a:gdLst>
              <a:ahLst/>
              <a:cxnLst>
                <a:cxn ang="0">
                  <a:pos x="T0" y="T1"/>
                </a:cxn>
                <a:cxn ang="0">
                  <a:pos x="T2" y="T3"/>
                </a:cxn>
                <a:cxn ang="0">
                  <a:pos x="T4" y="T5"/>
                </a:cxn>
              </a:cxnLst>
              <a:rect l="0" t="0" r="r" b="b"/>
              <a:pathLst>
                <a:path w="20000" h="20000">
                  <a:moveTo>
                    <a:pt x="0" y="20000"/>
                  </a:moveTo>
                  <a:lnTo>
                    <a:pt x="20000" y="13443"/>
                  </a:lnTo>
                  <a:lnTo>
                    <a:pt x="20000" y="0"/>
                  </a:lnTo>
                </a:path>
              </a:pathLst>
            </a:custGeom>
            <a:noFill/>
            <a:ln w="1270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19" name="Line 56">
              <a:extLst>
                <a:ext uri="{FF2B5EF4-FFF2-40B4-BE49-F238E27FC236}">
                  <a16:creationId xmlns:a16="http://schemas.microsoft.com/office/drawing/2014/main" id="{12944ADA-197F-422A-9139-510A9D5946BF}"/>
                </a:ext>
              </a:extLst>
            </p:cNvPr>
            <p:cNvSpPr>
              <a:spLocks noChangeAspect="1" noChangeShapeType="1"/>
            </p:cNvSpPr>
            <p:nvPr/>
          </p:nvSpPr>
          <p:spPr bwMode="auto">
            <a:xfrm>
              <a:off x="5815" y="11616"/>
              <a:ext cx="201" cy="1"/>
            </a:xfrm>
            <a:prstGeom prst="line">
              <a:avLst/>
            </a:prstGeom>
            <a:noFill/>
            <a:ln w="31750">
              <a:solidFill>
                <a:srgbClr val="3333CC"/>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0" name="Oval 57">
              <a:extLst>
                <a:ext uri="{FF2B5EF4-FFF2-40B4-BE49-F238E27FC236}">
                  <a16:creationId xmlns:a16="http://schemas.microsoft.com/office/drawing/2014/main" id="{852F761C-3DF8-4F7C-AED9-6FF204B3B7CC}"/>
                </a:ext>
              </a:extLst>
            </p:cNvPr>
            <p:cNvSpPr>
              <a:spLocks noChangeAspect="1" noChangeArrowheads="1"/>
            </p:cNvSpPr>
            <p:nvPr/>
          </p:nvSpPr>
          <p:spPr bwMode="auto">
            <a:xfrm>
              <a:off x="5985" y="8310"/>
              <a:ext cx="85" cy="85"/>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1" name="Oval 58">
              <a:extLst>
                <a:ext uri="{FF2B5EF4-FFF2-40B4-BE49-F238E27FC236}">
                  <a16:creationId xmlns:a16="http://schemas.microsoft.com/office/drawing/2014/main" id="{D9F9A058-355C-4E9C-9DCC-BF1756F8A760}"/>
                </a:ext>
              </a:extLst>
            </p:cNvPr>
            <p:cNvSpPr>
              <a:spLocks noChangeAspect="1" noChangeArrowheads="1"/>
            </p:cNvSpPr>
            <p:nvPr/>
          </p:nvSpPr>
          <p:spPr bwMode="auto">
            <a:xfrm>
              <a:off x="5985" y="6375"/>
              <a:ext cx="85" cy="85"/>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2" name="Oval 59">
              <a:extLst>
                <a:ext uri="{FF2B5EF4-FFF2-40B4-BE49-F238E27FC236}">
                  <a16:creationId xmlns:a16="http://schemas.microsoft.com/office/drawing/2014/main" id="{0CAFA53E-5759-4A6F-8812-D2E384282236}"/>
                </a:ext>
              </a:extLst>
            </p:cNvPr>
            <p:cNvSpPr>
              <a:spLocks noChangeAspect="1" noChangeArrowheads="1"/>
            </p:cNvSpPr>
            <p:nvPr/>
          </p:nvSpPr>
          <p:spPr bwMode="auto">
            <a:xfrm>
              <a:off x="5985" y="11130"/>
              <a:ext cx="85" cy="85"/>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3" name="Oval 60">
              <a:extLst>
                <a:ext uri="{FF2B5EF4-FFF2-40B4-BE49-F238E27FC236}">
                  <a16:creationId xmlns:a16="http://schemas.microsoft.com/office/drawing/2014/main" id="{1C697578-9E59-408E-A840-ED0D6A882E1D}"/>
                </a:ext>
              </a:extLst>
            </p:cNvPr>
            <p:cNvSpPr>
              <a:spLocks noChangeAspect="1" noChangeArrowheads="1"/>
            </p:cNvSpPr>
            <p:nvPr/>
          </p:nvSpPr>
          <p:spPr bwMode="auto">
            <a:xfrm>
              <a:off x="5970" y="9585"/>
              <a:ext cx="85" cy="85"/>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4" name="Line 61">
              <a:extLst>
                <a:ext uri="{FF2B5EF4-FFF2-40B4-BE49-F238E27FC236}">
                  <a16:creationId xmlns:a16="http://schemas.microsoft.com/office/drawing/2014/main" id="{E6256CCC-4084-41A6-BEA2-72B10E153864}"/>
                </a:ext>
              </a:extLst>
            </p:cNvPr>
            <p:cNvSpPr>
              <a:spLocks noChangeAspect="1" noChangeShapeType="1"/>
            </p:cNvSpPr>
            <p:nvPr/>
          </p:nvSpPr>
          <p:spPr bwMode="auto">
            <a:xfrm flipH="1">
              <a:off x="6017" y="8124"/>
              <a:ext cx="358" cy="1"/>
            </a:xfrm>
            <a:prstGeom prst="line">
              <a:avLst/>
            </a:prstGeom>
            <a:noFill/>
            <a:ln w="31750">
              <a:solidFill>
                <a:srgbClr val="3333CC"/>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5" name="Line 62">
              <a:extLst>
                <a:ext uri="{FF2B5EF4-FFF2-40B4-BE49-F238E27FC236}">
                  <a16:creationId xmlns:a16="http://schemas.microsoft.com/office/drawing/2014/main" id="{9B5A689D-6B45-4873-93CB-D401186C0330}"/>
                </a:ext>
              </a:extLst>
            </p:cNvPr>
            <p:cNvSpPr>
              <a:spLocks noChangeAspect="1" noChangeShapeType="1"/>
            </p:cNvSpPr>
            <p:nvPr/>
          </p:nvSpPr>
          <p:spPr bwMode="auto">
            <a:xfrm>
              <a:off x="5700" y="6810"/>
              <a:ext cx="668" cy="132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6" name="Freeform 63">
              <a:extLst>
                <a:ext uri="{FF2B5EF4-FFF2-40B4-BE49-F238E27FC236}">
                  <a16:creationId xmlns:a16="http://schemas.microsoft.com/office/drawing/2014/main" id="{B22DDFF5-9D4E-43D8-9949-79F373794323}"/>
                </a:ext>
              </a:extLst>
            </p:cNvPr>
            <p:cNvSpPr>
              <a:spLocks noChangeAspect="1"/>
            </p:cNvSpPr>
            <p:nvPr/>
          </p:nvSpPr>
          <p:spPr bwMode="auto">
            <a:xfrm>
              <a:off x="6556" y="7435"/>
              <a:ext cx="787" cy="2848"/>
            </a:xfrm>
            <a:custGeom>
              <a:avLst/>
              <a:gdLst>
                <a:gd name="T0" fmla="*/ 0 w 20000"/>
                <a:gd name="T1" fmla="*/ 0 h 20000"/>
                <a:gd name="T2" fmla="*/ 20000 w 20000"/>
                <a:gd name="T3" fmla="*/ 20000 h 20000"/>
              </a:gdLst>
              <a:ahLst/>
              <a:cxnLst>
                <a:cxn ang="0">
                  <a:pos x="T0" y="T1"/>
                </a:cxn>
                <a:cxn ang="0">
                  <a:pos x="T2" y="T3"/>
                </a:cxn>
              </a:cxnLst>
              <a:rect l="0" t="0" r="r" b="b"/>
              <a:pathLst>
                <a:path w="20000" h="20000">
                  <a:moveTo>
                    <a:pt x="0" y="0"/>
                  </a:moveTo>
                  <a:lnTo>
                    <a:pt x="20000" y="20000"/>
                  </a:lnTo>
                </a:path>
              </a:pathLst>
            </a:custGeom>
            <a:noFill/>
            <a:ln w="952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7" name="Freeform 64">
              <a:extLst>
                <a:ext uri="{FF2B5EF4-FFF2-40B4-BE49-F238E27FC236}">
                  <a16:creationId xmlns:a16="http://schemas.microsoft.com/office/drawing/2014/main" id="{F63FE8D6-09C2-4841-8BB2-E9B1010BD050}"/>
                </a:ext>
              </a:extLst>
            </p:cNvPr>
            <p:cNvSpPr>
              <a:spLocks noChangeAspect="1"/>
            </p:cNvSpPr>
            <p:nvPr/>
          </p:nvSpPr>
          <p:spPr bwMode="auto">
            <a:xfrm>
              <a:off x="6385" y="7422"/>
              <a:ext cx="988" cy="2876"/>
            </a:xfrm>
            <a:custGeom>
              <a:avLst/>
              <a:gdLst>
                <a:gd name="T0" fmla="*/ 0 w 20000"/>
                <a:gd name="T1" fmla="*/ 0 h 20000"/>
                <a:gd name="T2" fmla="*/ 20000 w 20000"/>
                <a:gd name="T3" fmla="*/ 20000 h 20000"/>
              </a:gdLst>
              <a:ahLst/>
              <a:cxnLst>
                <a:cxn ang="0">
                  <a:pos x="T0" y="T1"/>
                </a:cxn>
                <a:cxn ang="0">
                  <a:pos x="T2" y="T3"/>
                </a:cxn>
              </a:cxnLst>
              <a:rect l="0" t="0" r="r" b="b"/>
              <a:pathLst>
                <a:path w="20000" h="20000">
                  <a:moveTo>
                    <a:pt x="0" y="0"/>
                  </a:moveTo>
                  <a:lnTo>
                    <a:pt x="20000" y="20000"/>
                  </a:lnTo>
                </a:path>
              </a:pathLst>
            </a:custGeom>
            <a:noFill/>
            <a:ln w="952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8" name="Freeform 65">
              <a:extLst>
                <a:ext uri="{FF2B5EF4-FFF2-40B4-BE49-F238E27FC236}">
                  <a16:creationId xmlns:a16="http://schemas.microsoft.com/office/drawing/2014/main" id="{24764B01-392C-4C09-B289-548C481452B6}"/>
                </a:ext>
              </a:extLst>
            </p:cNvPr>
            <p:cNvSpPr>
              <a:spLocks noChangeAspect="1"/>
            </p:cNvSpPr>
            <p:nvPr/>
          </p:nvSpPr>
          <p:spPr bwMode="auto">
            <a:xfrm>
              <a:off x="6369" y="8131"/>
              <a:ext cx="981" cy="1927"/>
            </a:xfrm>
            <a:custGeom>
              <a:avLst/>
              <a:gdLst>
                <a:gd name="T0" fmla="*/ 0 w 20000"/>
                <a:gd name="T1" fmla="*/ 0 h 20000"/>
                <a:gd name="T2" fmla="*/ 20000 w 20000"/>
                <a:gd name="T3" fmla="*/ 20000 h 20000"/>
              </a:gdLst>
              <a:ahLst/>
              <a:cxnLst>
                <a:cxn ang="0">
                  <a:pos x="T0" y="T1"/>
                </a:cxn>
                <a:cxn ang="0">
                  <a:pos x="T2" y="T3"/>
                </a:cxn>
              </a:cxnLst>
              <a:rect l="0" t="0" r="r" b="b"/>
              <a:pathLst>
                <a:path w="20000" h="20000">
                  <a:moveTo>
                    <a:pt x="0" y="0"/>
                  </a:moveTo>
                  <a:lnTo>
                    <a:pt x="20000" y="20000"/>
                  </a:lnTo>
                </a:path>
              </a:pathLst>
            </a:custGeom>
            <a:noFill/>
            <a:ln w="952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29" name="Line 66">
              <a:extLst>
                <a:ext uri="{FF2B5EF4-FFF2-40B4-BE49-F238E27FC236}">
                  <a16:creationId xmlns:a16="http://schemas.microsoft.com/office/drawing/2014/main" id="{FF3BA354-CBF3-42AF-9756-E3BD7ED88BA0}"/>
                </a:ext>
              </a:extLst>
            </p:cNvPr>
            <p:cNvSpPr>
              <a:spLocks noChangeAspect="1" noChangeShapeType="1"/>
            </p:cNvSpPr>
            <p:nvPr/>
          </p:nvSpPr>
          <p:spPr bwMode="auto">
            <a:xfrm flipH="1">
              <a:off x="6011" y="9737"/>
              <a:ext cx="1176" cy="1"/>
            </a:xfrm>
            <a:prstGeom prst="line">
              <a:avLst/>
            </a:prstGeom>
            <a:noFill/>
            <a:ln w="31750">
              <a:solidFill>
                <a:srgbClr val="3333CC"/>
              </a:solidFill>
              <a:prstDash val="sysDot"/>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0" name="Freeform 67">
              <a:extLst>
                <a:ext uri="{FF2B5EF4-FFF2-40B4-BE49-F238E27FC236}">
                  <a16:creationId xmlns:a16="http://schemas.microsoft.com/office/drawing/2014/main" id="{65FD04AA-3132-40F9-9E44-C745B47766C6}"/>
                </a:ext>
              </a:extLst>
            </p:cNvPr>
            <p:cNvSpPr>
              <a:spLocks noChangeAspect="1"/>
            </p:cNvSpPr>
            <p:nvPr/>
          </p:nvSpPr>
          <p:spPr bwMode="auto">
            <a:xfrm>
              <a:off x="5573" y="4656"/>
              <a:ext cx="448" cy="99"/>
            </a:xfrm>
            <a:custGeom>
              <a:avLst/>
              <a:gdLst>
                <a:gd name="T0" fmla="*/ 20000 w 20000"/>
                <a:gd name="T1" fmla="*/ 0 h 20000"/>
                <a:gd name="T2" fmla="*/ 19688 w 20000"/>
                <a:gd name="T3" fmla="*/ 202 h 20000"/>
                <a:gd name="T4" fmla="*/ 19286 w 20000"/>
                <a:gd name="T5" fmla="*/ 202 h 20000"/>
                <a:gd name="T6" fmla="*/ 18304 w 20000"/>
                <a:gd name="T7" fmla="*/ 606 h 20000"/>
                <a:gd name="T8" fmla="*/ 17098 w 20000"/>
                <a:gd name="T9" fmla="*/ 1010 h 20000"/>
                <a:gd name="T10" fmla="*/ 15804 w 20000"/>
                <a:gd name="T11" fmla="*/ 1414 h 20000"/>
                <a:gd name="T12" fmla="*/ 14420 w 20000"/>
                <a:gd name="T13" fmla="*/ 2020 h 20000"/>
                <a:gd name="T14" fmla="*/ 13036 w 20000"/>
                <a:gd name="T15" fmla="*/ 2828 h 20000"/>
                <a:gd name="T16" fmla="*/ 11652 w 20000"/>
                <a:gd name="T17" fmla="*/ 3838 h 20000"/>
                <a:gd name="T18" fmla="*/ 10357 w 20000"/>
                <a:gd name="T19" fmla="*/ 4848 h 20000"/>
                <a:gd name="T20" fmla="*/ 9063 w 20000"/>
                <a:gd name="T21" fmla="*/ 6263 h 20000"/>
                <a:gd name="T22" fmla="*/ 7634 w 20000"/>
                <a:gd name="T23" fmla="*/ 8081 h 20000"/>
                <a:gd name="T24" fmla="*/ 4732 w 20000"/>
                <a:gd name="T25" fmla="*/ 12525 h 20000"/>
                <a:gd name="T26" fmla="*/ 3348 w 20000"/>
                <a:gd name="T27" fmla="*/ 14747 h 20000"/>
                <a:gd name="T28" fmla="*/ 2054 w 20000"/>
                <a:gd name="T29" fmla="*/ 16768 h 20000"/>
                <a:gd name="T30" fmla="*/ 938 w 20000"/>
                <a:gd name="T31" fmla="*/ 18586 h 20000"/>
                <a:gd name="T32" fmla="*/ 0 w 20000"/>
                <a:gd name="T33" fmla="*/ 2000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00" h="20000">
                  <a:moveTo>
                    <a:pt x="20000" y="0"/>
                  </a:moveTo>
                  <a:lnTo>
                    <a:pt x="19688" y="202"/>
                  </a:lnTo>
                  <a:lnTo>
                    <a:pt x="19286" y="202"/>
                  </a:lnTo>
                  <a:lnTo>
                    <a:pt x="18304" y="606"/>
                  </a:lnTo>
                  <a:lnTo>
                    <a:pt x="17098" y="1010"/>
                  </a:lnTo>
                  <a:lnTo>
                    <a:pt x="15804" y="1414"/>
                  </a:lnTo>
                  <a:lnTo>
                    <a:pt x="14420" y="2020"/>
                  </a:lnTo>
                  <a:lnTo>
                    <a:pt x="13036" y="2828"/>
                  </a:lnTo>
                  <a:lnTo>
                    <a:pt x="11652" y="3838"/>
                  </a:lnTo>
                  <a:lnTo>
                    <a:pt x="10357" y="4848"/>
                  </a:lnTo>
                  <a:lnTo>
                    <a:pt x="9063" y="6263"/>
                  </a:lnTo>
                  <a:lnTo>
                    <a:pt x="7634" y="8081"/>
                  </a:lnTo>
                  <a:lnTo>
                    <a:pt x="4732" y="12525"/>
                  </a:lnTo>
                  <a:lnTo>
                    <a:pt x="3348" y="14747"/>
                  </a:lnTo>
                  <a:lnTo>
                    <a:pt x="2054" y="16768"/>
                  </a:lnTo>
                  <a:lnTo>
                    <a:pt x="938" y="18586"/>
                  </a:lnTo>
                  <a:lnTo>
                    <a:pt x="0" y="20000"/>
                  </a:lnTo>
                </a:path>
              </a:pathLst>
            </a:custGeom>
            <a:noFill/>
            <a:ln w="19050" cap="flat">
              <a:solidFill>
                <a:srgbClr val="3333CC"/>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1" name="Freeform 68">
              <a:extLst>
                <a:ext uri="{FF2B5EF4-FFF2-40B4-BE49-F238E27FC236}">
                  <a16:creationId xmlns:a16="http://schemas.microsoft.com/office/drawing/2014/main" id="{14DAB2F6-99AF-4E7A-B68D-EA6BD3DA29BB}"/>
                </a:ext>
              </a:extLst>
            </p:cNvPr>
            <p:cNvSpPr>
              <a:spLocks noChangeAspect="1"/>
            </p:cNvSpPr>
            <p:nvPr/>
          </p:nvSpPr>
          <p:spPr bwMode="auto">
            <a:xfrm>
              <a:off x="5493" y="6188"/>
              <a:ext cx="204" cy="90"/>
            </a:xfrm>
            <a:custGeom>
              <a:avLst/>
              <a:gdLst>
                <a:gd name="T0" fmla="*/ 197 w 204"/>
                <a:gd name="T1" fmla="*/ 75 h 90"/>
                <a:gd name="T2" fmla="*/ 185 w 204"/>
                <a:gd name="T3" fmla="*/ 69 h 90"/>
                <a:gd name="T4" fmla="*/ 174 w 204"/>
                <a:gd name="T5" fmla="*/ 63 h 90"/>
                <a:gd name="T6" fmla="*/ 167 w 204"/>
                <a:gd name="T7" fmla="*/ 58 h 90"/>
                <a:gd name="T8" fmla="*/ 162 w 204"/>
                <a:gd name="T9" fmla="*/ 55 h 90"/>
                <a:gd name="T10" fmla="*/ 160 w 204"/>
                <a:gd name="T11" fmla="*/ 50 h 90"/>
                <a:gd name="T12" fmla="*/ 160 w 204"/>
                <a:gd name="T13" fmla="*/ 45 h 90"/>
                <a:gd name="T14" fmla="*/ 160 w 204"/>
                <a:gd name="T15" fmla="*/ 41 h 90"/>
                <a:gd name="T16" fmla="*/ 162 w 204"/>
                <a:gd name="T17" fmla="*/ 35 h 90"/>
                <a:gd name="T18" fmla="*/ 167 w 204"/>
                <a:gd name="T19" fmla="*/ 32 h 90"/>
                <a:gd name="T20" fmla="*/ 174 w 204"/>
                <a:gd name="T21" fmla="*/ 30 h 90"/>
                <a:gd name="T22" fmla="*/ 193 w 204"/>
                <a:gd name="T23" fmla="*/ 22 h 90"/>
                <a:gd name="T24" fmla="*/ 200 w 204"/>
                <a:gd name="T25" fmla="*/ 19 h 90"/>
                <a:gd name="T26" fmla="*/ 204 w 204"/>
                <a:gd name="T27" fmla="*/ 15 h 90"/>
                <a:gd name="T28" fmla="*/ 204 w 204"/>
                <a:gd name="T29" fmla="*/ 12 h 90"/>
                <a:gd name="T30" fmla="*/ 197 w 204"/>
                <a:gd name="T31" fmla="*/ 10 h 90"/>
                <a:gd name="T32" fmla="*/ 183 w 204"/>
                <a:gd name="T33" fmla="*/ 9 h 90"/>
                <a:gd name="T34" fmla="*/ 160 w 204"/>
                <a:gd name="T35" fmla="*/ 6 h 90"/>
                <a:gd name="T36" fmla="*/ 131 w 204"/>
                <a:gd name="T37" fmla="*/ 4 h 90"/>
                <a:gd name="T38" fmla="*/ 101 w 204"/>
                <a:gd name="T39" fmla="*/ 2 h 90"/>
                <a:gd name="T40" fmla="*/ 70 w 204"/>
                <a:gd name="T41" fmla="*/ 1 h 90"/>
                <a:gd name="T42" fmla="*/ 42 w 204"/>
                <a:gd name="T43" fmla="*/ 0 h 90"/>
                <a:gd name="T44" fmla="*/ 0 w 204"/>
                <a:gd name="T45" fmla="*/ 13 h 90"/>
                <a:gd name="T46" fmla="*/ 35 w 204"/>
                <a:gd name="T47" fmla="*/ 63 h 90"/>
                <a:gd name="T48" fmla="*/ 23 w 204"/>
                <a:gd name="T49" fmla="*/ 68 h 90"/>
                <a:gd name="T50" fmla="*/ 21 w 204"/>
                <a:gd name="T51" fmla="*/ 71 h 90"/>
                <a:gd name="T52" fmla="*/ 23 w 204"/>
                <a:gd name="T53" fmla="*/ 73 h 90"/>
                <a:gd name="T54" fmla="*/ 112 w 204"/>
                <a:gd name="T55" fmla="*/ 85 h 90"/>
                <a:gd name="T56" fmla="*/ 174 w 204"/>
                <a:gd name="T57" fmla="*/ 90 h 90"/>
                <a:gd name="T58" fmla="*/ 197 w 204"/>
                <a:gd name="T59" fmla="*/ 7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4" h="90">
                  <a:moveTo>
                    <a:pt x="197" y="75"/>
                  </a:moveTo>
                  <a:lnTo>
                    <a:pt x="185" y="69"/>
                  </a:lnTo>
                  <a:lnTo>
                    <a:pt x="174" y="63"/>
                  </a:lnTo>
                  <a:lnTo>
                    <a:pt x="167" y="58"/>
                  </a:lnTo>
                  <a:lnTo>
                    <a:pt x="162" y="55"/>
                  </a:lnTo>
                  <a:lnTo>
                    <a:pt x="160" y="50"/>
                  </a:lnTo>
                  <a:lnTo>
                    <a:pt x="160" y="45"/>
                  </a:lnTo>
                  <a:lnTo>
                    <a:pt x="160" y="41"/>
                  </a:lnTo>
                  <a:lnTo>
                    <a:pt x="162" y="35"/>
                  </a:lnTo>
                  <a:lnTo>
                    <a:pt x="167" y="32"/>
                  </a:lnTo>
                  <a:lnTo>
                    <a:pt x="174" y="30"/>
                  </a:lnTo>
                  <a:lnTo>
                    <a:pt x="193" y="22"/>
                  </a:lnTo>
                  <a:lnTo>
                    <a:pt x="200" y="19"/>
                  </a:lnTo>
                  <a:lnTo>
                    <a:pt x="204" y="15"/>
                  </a:lnTo>
                  <a:lnTo>
                    <a:pt x="204" y="12"/>
                  </a:lnTo>
                  <a:lnTo>
                    <a:pt x="197" y="10"/>
                  </a:lnTo>
                  <a:lnTo>
                    <a:pt x="183" y="9"/>
                  </a:lnTo>
                  <a:lnTo>
                    <a:pt x="160" y="6"/>
                  </a:lnTo>
                  <a:lnTo>
                    <a:pt x="131" y="4"/>
                  </a:lnTo>
                  <a:lnTo>
                    <a:pt x="101" y="2"/>
                  </a:lnTo>
                  <a:lnTo>
                    <a:pt x="70" y="1"/>
                  </a:lnTo>
                  <a:lnTo>
                    <a:pt x="42" y="0"/>
                  </a:lnTo>
                  <a:lnTo>
                    <a:pt x="0" y="13"/>
                  </a:lnTo>
                  <a:lnTo>
                    <a:pt x="35" y="63"/>
                  </a:lnTo>
                  <a:lnTo>
                    <a:pt x="23" y="68"/>
                  </a:lnTo>
                  <a:lnTo>
                    <a:pt x="21" y="71"/>
                  </a:lnTo>
                  <a:lnTo>
                    <a:pt x="23" y="73"/>
                  </a:lnTo>
                  <a:lnTo>
                    <a:pt x="112" y="85"/>
                  </a:lnTo>
                  <a:lnTo>
                    <a:pt x="174" y="90"/>
                  </a:lnTo>
                  <a:lnTo>
                    <a:pt x="197" y="75"/>
                  </a:lnTo>
                  <a:close/>
                </a:path>
              </a:pathLst>
            </a:custGeom>
            <a:pattFill prst="pct50">
              <a:fgClr>
                <a:srgbClr val="FF3300"/>
              </a:fgClr>
              <a:bgClr>
                <a:srgbClr val="CC6600"/>
              </a:bgClr>
            </a:pattFill>
            <a:ln w="6350" cap="flat">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2" name="Rectangle 69">
              <a:extLst>
                <a:ext uri="{FF2B5EF4-FFF2-40B4-BE49-F238E27FC236}">
                  <a16:creationId xmlns:a16="http://schemas.microsoft.com/office/drawing/2014/main" id="{74E3B1BF-0231-413A-8B48-0D386DF41E96}"/>
                </a:ext>
              </a:extLst>
            </p:cNvPr>
            <p:cNvSpPr>
              <a:spLocks noChangeAspect="1" noChangeArrowheads="1"/>
            </p:cNvSpPr>
            <p:nvPr/>
          </p:nvSpPr>
          <p:spPr bwMode="auto">
            <a:xfrm>
              <a:off x="6438" y="10480"/>
              <a:ext cx="1081" cy="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a:t>objektív</a:t>
              </a:r>
              <a:endParaRPr lang="sk-SK" altLang="sk-SK"/>
            </a:p>
          </p:txBody>
        </p:sp>
        <p:sp>
          <p:nvSpPr>
            <p:cNvPr id="33" name="Rectangle 70">
              <a:extLst>
                <a:ext uri="{FF2B5EF4-FFF2-40B4-BE49-F238E27FC236}">
                  <a16:creationId xmlns:a16="http://schemas.microsoft.com/office/drawing/2014/main" id="{BC435941-F4C3-4526-92D2-678FC27AF4B5}"/>
                </a:ext>
              </a:extLst>
            </p:cNvPr>
            <p:cNvSpPr>
              <a:spLocks noChangeAspect="1" noChangeArrowheads="1"/>
            </p:cNvSpPr>
            <p:nvPr/>
          </p:nvSpPr>
          <p:spPr bwMode="auto">
            <a:xfrm>
              <a:off x="5516" y="9233"/>
              <a:ext cx="71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i="1">
                  <a:solidFill>
                    <a:srgbClr val="000000"/>
                  </a:solidFill>
                </a:rPr>
                <a:t>F</a:t>
              </a:r>
              <a:r>
                <a:rPr lang="sk-SK" altLang="sk-SK" sz="1200" i="1" baseline="30000">
                  <a:solidFill>
                    <a:srgbClr val="000000"/>
                  </a:solidFill>
                </a:rPr>
                <a:t>/</a:t>
              </a:r>
              <a:r>
                <a:rPr lang="sk-SK" altLang="sk-SK" sz="1200" i="1" baseline="-25000">
                  <a:solidFill>
                    <a:srgbClr val="000000"/>
                  </a:solidFill>
                </a:rPr>
                <a:t>1</a:t>
              </a:r>
              <a:endParaRPr lang="sk-SK" altLang="sk-SK"/>
            </a:p>
          </p:txBody>
        </p:sp>
        <p:sp>
          <p:nvSpPr>
            <p:cNvPr id="34" name="Rectangle 71">
              <a:extLst>
                <a:ext uri="{FF2B5EF4-FFF2-40B4-BE49-F238E27FC236}">
                  <a16:creationId xmlns:a16="http://schemas.microsoft.com/office/drawing/2014/main" id="{DA9B8C42-8D71-4DF9-8FCA-1D9793F810AA}"/>
                </a:ext>
              </a:extLst>
            </p:cNvPr>
            <p:cNvSpPr>
              <a:spLocks noChangeAspect="1" noChangeArrowheads="1"/>
            </p:cNvSpPr>
            <p:nvPr/>
          </p:nvSpPr>
          <p:spPr bwMode="auto">
            <a:xfrm>
              <a:off x="5561" y="7958"/>
              <a:ext cx="65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i="1">
                  <a:solidFill>
                    <a:srgbClr val="000000"/>
                  </a:solidFill>
                </a:rPr>
                <a:t>F</a:t>
              </a:r>
              <a:r>
                <a:rPr lang="sk-SK" altLang="sk-SK" sz="1200" i="1" baseline="-25000">
                  <a:solidFill>
                    <a:srgbClr val="000000"/>
                  </a:solidFill>
                </a:rPr>
                <a:t>2</a:t>
              </a:r>
              <a:endParaRPr lang="sk-SK" altLang="sk-SK"/>
            </a:p>
          </p:txBody>
        </p:sp>
        <p:sp>
          <p:nvSpPr>
            <p:cNvPr id="35" name="Rectangle 72">
              <a:extLst>
                <a:ext uri="{FF2B5EF4-FFF2-40B4-BE49-F238E27FC236}">
                  <a16:creationId xmlns:a16="http://schemas.microsoft.com/office/drawing/2014/main" id="{BED469C5-69D8-4006-9E06-2FDBB1E7C6D6}"/>
                </a:ext>
              </a:extLst>
            </p:cNvPr>
            <p:cNvSpPr>
              <a:spLocks noChangeAspect="1" noChangeArrowheads="1"/>
            </p:cNvSpPr>
            <p:nvPr/>
          </p:nvSpPr>
          <p:spPr bwMode="auto">
            <a:xfrm>
              <a:off x="5561" y="6458"/>
              <a:ext cx="718" cy="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sk-SK" altLang="sk-SK" sz="1200" i="1">
                  <a:solidFill>
                    <a:srgbClr val="000000"/>
                  </a:solidFill>
                </a:rPr>
                <a:t>F</a:t>
              </a:r>
              <a:r>
                <a:rPr lang="sk-SK" altLang="sk-SK" sz="1200" i="1" baseline="30000">
                  <a:solidFill>
                    <a:srgbClr val="000000"/>
                  </a:solidFill>
                </a:rPr>
                <a:t>/</a:t>
              </a:r>
              <a:r>
                <a:rPr lang="sk-SK" altLang="sk-SK" sz="1200" i="1" baseline="-25000">
                  <a:solidFill>
                    <a:srgbClr val="000000"/>
                  </a:solidFill>
                </a:rPr>
                <a:t>2</a:t>
              </a:r>
              <a:endParaRPr lang="sk-SK" altLang="sk-SK"/>
            </a:p>
          </p:txBody>
        </p:sp>
        <p:sp>
          <p:nvSpPr>
            <p:cNvPr id="36" name="Line 73">
              <a:extLst>
                <a:ext uri="{FF2B5EF4-FFF2-40B4-BE49-F238E27FC236}">
                  <a16:creationId xmlns:a16="http://schemas.microsoft.com/office/drawing/2014/main" id="{6868DD90-7074-46D0-89FA-E0A31BE79A19}"/>
                </a:ext>
              </a:extLst>
            </p:cNvPr>
            <p:cNvSpPr>
              <a:spLocks noChangeAspect="1" noChangeShapeType="1"/>
            </p:cNvSpPr>
            <p:nvPr/>
          </p:nvSpPr>
          <p:spPr bwMode="auto">
            <a:xfrm>
              <a:off x="5287" y="9630"/>
              <a:ext cx="735" cy="1"/>
            </a:xfrm>
            <a:prstGeom prst="line">
              <a:avLst/>
            </a:prstGeom>
            <a:noFill/>
            <a:ln w="1270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7" name="Freeform 74">
              <a:extLst>
                <a:ext uri="{FF2B5EF4-FFF2-40B4-BE49-F238E27FC236}">
                  <a16:creationId xmlns:a16="http://schemas.microsoft.com/office/drawing/2014/main" id="{8A4F466B-F104-44C8-AFFD-2427B905D8C8}"/>
                </a:ext>
              </a:extLst>
            </p:cNvPr>
            <p:cNvSpPr>
              <a:spLocks noChangeAspect="1"/>
            </p:cNvSpPr>
            <p:nvPr/>
          </p:nvSpPr>
          <p:spPr bwMode="auto">
            <a:xfrm>
              <a:off x="5626" y="6156"/>
              <a:ext cx="782" cy="153"/>
            </a:xfrm>
            <a:custGeom>
              <a:avLst/>
              <a:gdLst>
                <a:gd name="T0" fmla="*/ 9488 w 20000"/>
                <a:gd name="T1" fmla="*/ 131 h 20000"/>
                <a:gd name="T2" fmla="*/ 8338 w 20000"/>
                <a:gd name="T3" fmla="*/ 392 h 20000"/>
                <a:gd name="T4" fmla="*/ 6675 w 20000"/>
                <a:gd name="T5" fmla="*/ 1176 h 20000"/>
                <a:gd name="T6" fmla="*/ 4476 w 20000"/>
                <a:gd name="T7" fmla="*/ 2484 h 20000"/>
                <a:gd name="T8" fmla="*/ 2506 w 20000"/>
                <a:gd name="T9" fmla="*/ 4052 h 20000"/>
                <a:gd name="T10" fmla="*/ 1253 w 20000"/>
                <a:gd name="T11" fmla="*/ 5490 h 20000"/>
                <a:gd name="T12" fmla="*/ 307 w 20000"/>
                <a:gd name="T13" fmla="*/ 7582 h 20000"/>
                <a:gd name="T14" fmla="*/ 102 w 20000"/>
                <a:gd name="T15" fmla="*/ 9673 h 20000"/>
                <a:gd name="T16" fmla="*/ 205 w 20000"/>
                <a:gd name="T17" fmla="*/ 10850 h 20000"/>
                <a:gd name="T18" fmla="*/ 512 w 20000"/>
                <a:gd name="T19" fmla="*/ 12418 h 20000"/>
                <a:gd name="T20" fmla="*/ 1049 w 20000"/>
                <a:gd name="T21" fmla="*/ 13856 h 20000"/>
                <a:gd name="T22" fmla="*/ 1253 w 20000"/>
                <a:gd name="T23" fmla="*/ 14641 h 20000"/>
                <a:gd name="T24" fmla="*/ 1662 w 20000"/>
                <a:gd name="T25" fmla="*/ 15294 h 20000"/>
                <a:gd name="T26" fmla="*/ 2302 w 20000"/>
                <a:gd name="T27" fmla="*/ 16078 h 20000"/>
                <a:gd name="T28" fmla="*/ 3529 w 20000"/>
                <a:gd name="T29" fmla="*/ 17255 h 20000"/>
                <a:gd name="T30" fmla="*/ 5115 w 20000"/>
                <a:gd name="T31" fmla="*/ 18431 h 20000"/>
                <a:gd name="T32" fmla="*/ 7391 w 20000"/>
                <a:gd name="T33" fmla="*/ 19346 h 20000"/>
                <a:gd name="T34" fmla="*/ 8645 w 20000"/>
                <a:gd name="T35" fmla="*/ 19869 h 20000"/>
                <a:gd name="T36" fmla="*/ 9795 w 20000"/>
                <a:gd name="T37" fmla="*/ 20000 h 20000"/>
                <a:gd name="T38" fmla="*/ 11049 w 20000"/>
                <a:gd name="T39" fmla="*/ 19869 h 20000"/>
                <a:gd name="T40" fmla="*/ 12199 w 20000"/>
                <a:gd name="T41" fmla="*/ 19477 h 20000"/>
                <a:gd name="T42" fmla="*/ 14271 w 20000"/>
                <a:gd name="T43" fmla="*/ 18562 h 20000"/>
                <a:gd name="T44" fmla="*/ 15831 w 20000"/>
                <a:gd name="T45" fmla="*/ 17516 h 20000"/>
                <a:gd name="T46" fmla="*/ 17596 w 20000"/>
                <a:gd name="T47" fmla="*/ 15817 h 20000"/>
                <a:gd name="T48" fmla="*/ 18440 w 20000"/>
                <a:gd name="T49" fmla="*/ 14902 h 20000"/>
                <a:gd name="T50" fmla="*/ 18849 w 20000"/>
                <a:gd name="T51" fmla="*/ 14118 h 20000"/>
                <a:gd name="T52" fmla="*/ 19156 w 20000"/>
                <a:gd name="T53" fmla="*/ 13333 h 20000"/>
                <a:gd name="T54" fmla="*/ 19795 w 20000"/>
                <a:gd name="T55" fmla="*/ 11242 h 20000"/>
                <a:gd name="T56" fmla="*/ 19898 w 20000"/>
                <a:gd name="T57" fmla="*/ 10327 h 20000"/>
                <a:gd name="T58" fmla="*/ 19898 w 20000"/>
                <a:gd name="T59" fmla="*/ 8758 h 20000"/>
                <a:gd name="T60" fmla="*/ 19488 w 20000"/>
                <a:gd name="T61" fmla="*/ 7582 h 20000"/>
                <a:gd name="T62" fmla="*/ 18645 w 20000"/>
                <a:gd name="T63" fmla="*/ 5490 h 20000"/>
                <a:gd name="T64" fmla="*/ 17391 w 20000"/>
                <a:gd name="T65" fmla="*/ 4052 h 20000"/>
                <a:gd name="T66" fmla="*/ 15524 w 20000"/>
                <a:gd name="T67" fmla="*/ 2353 h 20000"/>
                <a:gd name="T68" fmla="*/ 14476 w 20000"/>
                <a:gd name="T69" fmla="*/ 1699 h 20000"/>
                <a:gd name="T70" fmla="*/ 12302 w 20000"/>
                <a:gd name="T71" fmla="*/ 523 h 20000"/>
                <a:gd name="T72" fmla="*/ 11151 w 20000"/>
                <a:gd name="T73" fmla="*/ 131 h 20000"/>
                <a:gd name="T74" fmla="*/ 10000 w 20000"/>
                <a:gd name="T75" fmla="*/ 0 h 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00" h="20000">
                  <a:moveTo>
                    <a:pt x="10000" y="0"/>
                  </a:moveTo>
                  <a:lnTo>
                    <a:pt x="9488" y="131"/>
                  </a:lnTo>
                  <a:lnTo>
                    <a:pt x="8849" y="261"/>
                  </a:lnTo>
                  <a:lnTo>
                    <a:pt x="8338" y="392"/>
                  </a:lnTo>
                  <a:lnTo>
                    <a:pt x="7698" y="654"/>
                  </a:lnTo>
                  <a:lnTo>
                    <a:pt x="6675" y="1176"/>
                  </a:lnTo>
                  <a:lnTo>
                    <a:pt x="5524" y="1830"/>
                  </a:lnTo>
                  <a:lnTo>
                    <a:pt x="4476" y="2484"/>
                  </a:lnTo>
                  <a:lnTo>
                    <a:pt x="3427" y="3268"/>
                  </a:lnTo>
                  <a:lnTo>
                    <a:pt x="2506" y="4052"/>
                  </a:lnTo>
                  <a:lnTo>
                    <a:pt x="1765" y="4837"/>
                  </a:lnTo>
                  <a:lnTo>
                    <a:pt x="1253" y="5490"/>
                  </a:lnTo>
                  <a:lnTo>
                    <a:pt x="844" y="6144"/>
                  </a:lnTo>
                  <a:lnTo>
                    <a:pt x="307" y="7582"/>
                  </a:lnTo>
                  <a:lnTo>
                    <a:pt x="102" y="8889"/>
                  </a:lnTo>
                  <a:lnTo>
                    <a:pt x="102" y="9673"/>
                  </a:lnTo>
                  <a:lnTo>
                    <a:pt x="102" y="10458"/>
                  </a:lnTo>
                  <a:lnTo>
                    <a:pt x="205" y="10850"/>
                  </a:lnTo>
                  <a:lnTo>
                    <a:pt x="307" y="11373"/>
                  </a:lnTo>
                  <a:lnTo>
                    <a:pt x="512" y="12418"/>
                  </a:lnTo>
                  <a:lnTo>
                    <a:pt x="844" y="13464"/>
                  </a:lnTo>
                  <a:lnTo>
                    <a:pt x="1049" y="13856"/>
                  </a:lnTo>
                  <a:lnTo>
                    <a:pt x="1151" y="14248"/>
                  </a:lnTo>
                  <a:lnTo>
                    <a:pt x="1253" y="14641"/>
                  </a:lnTo>
                  <a:lnTo>
                    <a:pt x="1458" y="14902"/>
                  </a:lnTo>
                  <a:lnTo>
                    <a:pt x="1662" y="15294"/>
                  </a:lnTo>
                  <a:lnTo>
                    <a:pt x="1867" y="15686"/>
                  </a:lnTo>
                  <a:lnTo>
                    <a:pt x="2302" y="16078"/>
                  </a:lnTo>
                  <a:lnTo>
                    <a:pt x="2813" y="16732"/>
                  </a:lnTo>
                  <a:lnTo>
                    <a:pt x="3529" y="17255"/>
                  </a:lnTo>
                  <a:lnTo>
                    <a:pt x="4271" y="17908"/>
                  </a:lnTo>
                  <a:lnTo>
                    <a:pt x="5115" y="18431"/>
                  </a:lnTo>
                  <a:lnTo>
                    <a:pt x="6138" y="18954"/>
                  </a:lnTo>
                  <a:lnTo>
                    <a:pt x="7391" y="19346"/>
                  </a:lnTo>
                  <a:lnTo>
                    <a:pt x="8031" y="19608"/>
                  </a:lnTo>
                  <a:lnTo>
                    <a:pt x="8645" y="19869"/>
                  </a:lnTo>
                  <a:lnTo>
                    <a:pt x="9156" y="19869"/>
                  </a:lnTo>
                  <a:lnTo>
                    <a:pt x="9795" y="20000"/>
                  </a:lnTo>
                  <a:lnTo>
                    <a:pt x="10409" y="20000"/>
                  </a:lnTo>
                  <a:lnTo>
                    <a:pt x="11049" y="19869"/>
                  </a:lnTo>
                  <a:lnTo>
                    <a:pt x="11662" y="19739"/>
                  </a:lnTo>
                  <a:lnTo>
                    <a:pt x="12199" y="19477"/>
                  </a:lnTo>
                  <a:lnTo>
                    <a:pt x="13325" y="19085"/>
                  </a:lnTo>
                  <a:lnTo>
                    <a:pt x="14271" y="18562"/>
                  </a:lnTo>
                  <a:lnTo>
                    <a:pt x="15115" y="18039"/>
                  </a:lnTo>
                  <a:lnTo>
                    <a:pt x="15831" y="17516"/>
                  </a:lnTo>
                  <a:lnTo>
                    <a:pt x="16982" y="16340"/>
                  </a:lnTo>
                  <a:lnTo>
                    <a:pt x="17596" y="15817"/>
                  </a:lnTo>
                  <a:lnTo>
                    <a:pt x="18031" y="15425"/>
                  </a:lnTo>
                  <a:lnTo>
                    <a:pt x="18440" y="14902"/>
                  </a:lnTo>
                  <a:lnTo>
                    <a:pt x="18645" y="14510"/>
                  </a:lnTo>
                  <a:lnTo>
                    <a:pt x="18849" y="14118"/>
                  </a:lnTo>
                  <a:lnTo>
                    <a:pt x="19054" y="13725"/>
                  </a:lnTo>
                  <a:lnTo>
                    <a:pt x="19156" y="13333"/>
                  </a:lnTo>
                  <a:lnTo>
                    <a:pt x="19488" y="12288"/>
                  </a:lnTo>
                  <a:lnTo>
                    <a:pt x="19795" y="11242"/>
                  </a:lnTo>
                  <a:lnTo>
                    <a:pt x="19898" y="10719"/>
                  </a:lnTo>
                  <a:lnTo>
                    <a:pt x="19898" y="10327"/>
                  </a:lnTo>
                  <a:lnTo>
                    <a:pt x="19898" y="9542"/>
                  </a:lnTo>
                  <a:lnTo>
                    <a:pt x="19898" y="8758"/>
                  </a:lnTo>
                  <a:lnTo>
                    <a:pt x="19693" y="8235"/>
                  </a:lnTo>
                  <a:lnTo>
                    <a:pt x="19488" y="7582"/>
                  </a:lnTo>
                  <a:lnTo>
                    <a:pt x="19054" y="6144"/>
                  </a:lnTo>
                  <a:lnTo>
                    <a:pt x="18645" y="5490"/>
                  </a:lnTo>
                  <a:lnTo>
                    <a:pt x="18133" y="4706"/>
                  </a:lnTo>
                  <a:lnTo>
                    <a:pt x="17391" y="4052"/>
                  </a:lnTo>
                  <a:lnTo>
                    <a:pt x="16471" y="3137"/>
                  </a:lnTo>
                  <a:lnTo>
                    <a:pt x="15524" y="2353"/>
                  </a:lnTo>
                  <a:lnTo>
                    <a:pt x="15013" y="1961"/>
                  </a:lnTo>
                  <a:lnTo>
                    <a:pt x="14476" y="1699"/>
                  </a:lnTo>
                  <a:lnTo>
                    <a:pt x="13427" y="1046"/>
                  </a:lnTo>
                  <a:lnTo>
                    <a:pt x="12302" y="523"/>
                  </a:lnTo>
                  <a:lnTo>
                    <a:pt x="11662" y="261"/>
                  </a:lnTo>
                  <a:lnTo>
                    <a:pt x="11151" y="131"/>
                  </a:lnTo>
                  <a:lnTo>
                    <a:pt x="10614" y="0"/>
                  </a:lnTo>
                  <a:lnTo>
                    <a:pt x="10000" y="0"/>
                  </a:lnTo>
                  <a:close/>
                </a:path>
              </a:pathLst>
            </a:custGeom>
            <a:solidFill>
              <a:srgbClr val="66FFFF"/>
            </a:solidFill>
            <a:ln w="12700" cap="flat">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8" name="Freeform 75">
              <a:extLst>
                <a:ext uri="{FF2B5EF4-FFF2-40B4-BE49-F238E27FC236}">
                  <a16:creationId xmlns:a16="http://schemas.microsoft.com/office/drawing/2014/main" id="{18E9F0D6-19B4-4925-BF89-1501F72D617E}"/>
                </a:ext>
              </a:extLst>
            </p:cNvPr>
            <p:cNvSpPr>
              <a:spLocks noChangeAspect="1"/>
            </p:cNvSpPr>
            <p:nvPr/>
          </p:nvSpPr>
          <p:spPr bwMode="auto">
            <a:xfrm>
              <a:off x="5550" y="4710"/>
              <a:ext cx="826" cy="3248"/>
            </a:xfrm>
            <a:custGeom>
              <a:avLst/>
              <a:gdLst>
                <a:gd name="T0" fmla="*/ 19831 w 20000"/>
                <a:gd name="T1" fmla="*/ 20000 h 20000"/>
                <a:gd name="T2" fmla="*/ 20000 w 20000"/>
                <a:gd name="T3" fmla="*/ 16626 h 20000"/>
                <a:gd name="T4" fmla="*/ 10000 w 20000"/>
                <a:gd name="T5" fmla="*/ 9329 h 20000"/>
                <a:gd name="T6" fmla="*/ 0 w 20000"/>
                <a:gd name="T7" fmla="*/ 0 h 20000"/>
              </a:gdLst>
              <a:ahLst/>
              <a:cxnLst>
                <a:cxn ang="0">
                  <a:pos x="T0" y="T1"/>
                </a:cxn>
                <a:cxn ang="0">
                  <a:pos x="T2" y="T3"/>
                </a:cxn>
                <a:cxn ang="0">
                  <a:pos x="T4" y="T5"/>
                </a:cxn>
                <a:cxn ang="0">
                  <a:pos x="T6" y="T7"/>
                </a:cxn>
              </a:cxnLst>
              <a:rect l="0" t="0" r="r" b="b"/>
              <a:pathLst>
                <a:path w="20000" h="20000">
                  <a:moveTo>
                    <a:pt x="19831" y="20000"/>
                  </a:moveTo>
                  <a:lnTo>
                    <a:pt x="20000" y="16626"/>
                  </a:lnTo>
                  <a:lnTo>
                    <a:pt x="10000" y="9329"/>
                  </a:lnTo>
                  <a:lnTo>
                    <a:pt x="0" y="0"/>
                  </a:lnTo>
                </a:path>
              </a:pathLst>
            </a:custGeom>
            <a:noFill/>
            <a:ln w="1270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39" name="Freeform 76">
              <a:extLst>
                <a:ext uri="{FF2B5EF4-FFF2-40B4-BE49-F238E27FC236}">
                  <a16:creationId xmlns:a16="http://schemas.microsoft.com/office/drawing/2014/main" id="{6A6A6852-C157-4C9B-B11C-24393103D00E}"/>
                </a:ext>
              </a:extLst>
            </p:cNvPr>
            <p:cNvSpPr>
              <a:spLocks noChangeAspect="1"/>
            </p:cNvSpPr>
            <p:nvPr/>
          </p:nvSpPr>
          <p:spPr bwMode="auto">
            <a:xfrm>
              <a:off x="5565" y="4718"/>
              <a:ext cx="983" cy="6892"/>
            </a:xfrm>
            <a:custGeom>
              <a:avLst/>
              <a:gdLst>
                <a:gd name="T0" fmla="*/ 5473 w 20000"/>
                <a:gd name="T1" fmla="*/ 20000 h 20000"/>
                <a:gd name="T2" fmla="*/ 5473 w 20000"/>
                <a:gd name="T3" fmla="*/ 16561 h 20000"/>
                <a:gd name="T4" fmla="*/ 20000 w 20000"/>
                <a:gd name="T5" fmla="*/ 7812 h 20000"/>
                <a:gd name="T6" fmla="*/ 13591 w 20000"/>
                <a:gd name="T7" fmla="*/ 4417 h 20000"/>
                <a:gd name="T8" fmla="*/ 0 w 20000"/>
                <a:gd name="T9" fmla="*/ 0 h 20000"/>
              </a:gdLst>
              <a:ahLst/>
              <a:cxnLst>
                <a:cxn ang="0">
                  <a:pos x="T0" y="T1"/>
                </a:cxn>
                <a:cxn ang="0">
                  <a:pos x="T2" y="T3"/>
                </a:cxn>
                <a:cxn ang="0">
                  <a:pos x="T4" y="T5"/>
                </a:cxn>
                <a:cxn ang="0">
                  <a:pos x="T6" y="T7"/>
                </a:cxn>
                <a:cxn ang="0">
                  <a:pos x="T8" y="T9"/>
                </a:cxn>
              </a:cxnLst>
              <a:rect l="0" t="0" r="r" b="b"/>
              <a:pathLst>
                <a:path w="20000" h="20000">
                  <a:moveTo>
                    <a:pt x="5473" y="20000"/>
                  </a:moveTo>
                  <a:lnTo>
                    <a:pt x="5473" y="16561"/>
                  </a:lnTo>
                  <a:lnTo>
                    <a:pt x="20000" y="7812"/>
                  </a:lnTo>
                  <a:lnTo>
                    <a:pt x="13591" y="4417"/>
                  </a:lnTo>
                  <a:lnTo>
                    <a:pt x="0" y="0"/>
                  </a:lnTo>
                </a:path>
              </a:pathLst>
            </a:custGeom>
            <a:noFill/>
            <a:ln w="1270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sp>
          <p:nvSpPr>
            <p:cNvPr id="40" name="Line 77">
              <a:extLst>
                <a:ext uri="{FF2B5EF4-FFF2-40B4-BE49-F238E27FC236}">
                  <a16:creationId xmlns:a16="http://schemas.microsoft.com/office/drawing/2014/main" id="{20A11892-4D90-4A97-8FEB-0861D12E5452}"/>
                </a:ext>
              </a:extLst>
            </p:cNvPr>
            <p:cNvSpPr>
              <a:spLocks noChangeAspect="1" noChangeShapeType="1"/>
            </p:cNvSpPr>
            <p:nvPr/>
          </p:nvSpPr>
          <p:spPr bwMode="auto">
            <a:xfrm>
              <a:off x="6017" y="4580"/>
              <a:ext cx="1" cy="7356"/>
            </a:xfrm>
            <a:prstGeom prst="line">
              <a:avLst/>
            </a:prstGeom>
            <a:noFill/>
            <a:ln w="12700">
              <a:solidFill>
                <a:srgbClr val="000000"/>
              </a:solidFill>
              <a:prstDash val="sys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sk-SK"/>
            </a:p>
          </p:txBody>
        </p:sp>
      </p:grpSp>
      <p:pic>
        <p:nvPicPr>
          <p:cNvPr id="41" name="Obrázok 40">
            <a:extLst>
              <a:ext uri="{FF2B5EF4-FFF2-40B4-BE49-F238E27FC236}">
                <a16:creationId xmlns:a16="http://schemas.microsoft.com/office/drawing/2014/main" id="{D4C10C44-1000-481A-A7AF-D6D3191273FE}"/>
              </a:ext>
            </a:extLst>
          </p:cNvPr>
          <p:cNvPicPr>
            <a:picLocks noChangeAspect="1"/>
          </p:cNvPicPr>
          <p:nvPr/>
        </p:nvPicPr>
        <p:blipFill>
          <a:blip r:embed="rId4"/>
          <a:stretch>
            <a:fillRect/>
          </a:stretch>
        </p:blipFill>
        <p:spPr>
          <a:xfrm>
            <a:off x="5629529" y="737237"/>
            <a:ext cx="3152965" cy="4010572"/>
          </a:xfrm>
          <a:prstGeom prst="rect">
            <a:avLst/>
          </a:prstGeom>
        </p:spPr>
      </p:pic>
      <p:pic>
        <p:nvPicPr>
          <p:cNvPr id="43" name="Obrázok 42">
            <a:extLst>
              <a:ext uri="{FF2B5EF4-FFF2-40B4-BE49-F238E27FC236}">
                <a16:creationId xmlns:a16="http://schemas.microsoft.com/office/drawing/2014/main" id="{0D4F90DF-BA69-45CB-95D9-ED1BB016061F}"/>
              </a:ext>
            </a:extLst>
          </p:cNvPr>
          <p:cNvPicPr>
            <a:picLocks noChangeAspect="1"/>
          </p:cNvPicPr>
          <p:nvPr/>
        </p:nvPicPr>
        <p:blipFill>
          <a:blip r:embed="rId5"/>
          <a:stretch>
            <a:fillRect/>
          </a:stretch>
        </p:blipFill>
        <p:spPr>
          <a:xfrm>
            <a:off x="6367426" y="4768853"/>
            <a:ext cx="1323975" cy="1828800"/>
          </a:xfrm>
          <a:prstGeom prst="rect">
            <a:avLst/>
          </a:prstGeom>
        </p:spPr>
      </p:pic>
    </p:spTree>
    <p:extLst>
      <p:ext uri="{BB962C8B-B14F-4D97-AF65-F5344CB8AC3E}">
        <p14:creationId xmlns:p14="http://schemas.microsoft.com/office/powerpoint/2010/main" val="136156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426" name="Group 34">
            <a:extLst>
              <a:ext uri="{FF2B5EF4-FFF2-40B4-BE49-F238E27FC236}">
                <a16:creationId xmlns:a16="http://schemas.microsoft.com/office/drawing/2014/main" id="{B2A97389-3E5E-4ED5-9A1E-6B0989EB90D1}"/>
              </a:ext>
            </a:extLst>
          </p:cNvPr>
          <p:cNvGrpSpPr>
            <a:grpSpLocks/>
          </p:cNvGrpSpPr>
          <p:nvPr/>
        </p:nvGrpSpPr>
        <p:grpSpPr bwMode="auto">
          <a:xfrm>
            <a:off x="6997701" y="2009776"/>
            <a:ext cx="3133725" cy="2828925"/>
            <a:chOff x="3448" y="1266"/>
            <a:chExt cx="1974" cy="1782"/>
          </a:xfrm>
        </p:grpSpPr>
        <p:grpSp>
          <p:nvGrpSpPr>
            <p:cNvPr id="187407" name="Group 15">
              <a:extLst>
                <a:ext uri="{FF2B5EF4-FFF2-40B4-BE49-F238E27FC236}">
                  <a16:creationId xmlns:a16="http://schemas.microsoft.com/office/drawing/2014/main" id="{A5DAE075-B663-4BA1-A9C7-0F8B1474D9A7}"/>
                </a:ext>
              </a:extLst>
            </p:cNvPr>
            <p:cNvGrpSpPr>
              <a:grpSpLocks/>
            </p:cNvGrpSpPr>
            <p:nvPr/>
          </p:nvGrpSpPr>
          <p:grpSpPr bwMode="auto">
            <a:xfrm>
              <a:off x="3448" y="1266"/>
              <a:ext cx="1974" cy="1782"/>
              <a:chOff x="3420" y="1199"/>
              <a:chExt cx="1974" cy="1782"/>
            </a:xfrm>
          </p:grpSpPr>
          <p:sp>
            <p:nvSpPr>
              <p:cNvPr id="187408" name="Oval 16">
                <a:extLst>
                  <a:ext uri="{FF2B5EF4-FFF2-40B4-BE49-F238E27FC236}">
                    <a16:creationId xmlns:a16="http://schemas.microsoft.com/office/drawing/2014/main" id="{A73E3E60-5E27-449B-9ECC-EE250318A961}"/>
                  </a:ext>
                </a:extLst>
              </p:cNvPr>
              <p:cNvSpPr>
                <a:spLocks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09" name="Oval 17">
                <a:extLst>
                  <a:ext uri="{FF2B5EF4-FFF2-40B4-BE49-F238E27FC236}">
                    <a16:creationId xmlns:a16="http://schemas.microsoft.com/office/drawing/2014/main" id="{0AD9734D-2CAF-4F14-8A79-B6383291EF65}"/>
                  </a:ext>
                </a:extLst>
              </p:cNvPr>
              <p:cNvSpPr>
                <a:spLocks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10" name="Freeform 18">
                <a:extLst>
                  <a:ext uri="{FF2B5EF4-FFF2-40B4-BE49-F238E27FC236}">
                    <a16:creationId xmlns:a16="http://schemas.microsoft.com/office/drawing/2014/main" id="{EA27E60E-A720-40AC-AA6B-B377490C14E8}"/>
                  </a:ext>
                </a:extLst>
              </p:cNvPr>
              <p:cNvSpPr>
                <a:spLocks/>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87412" name="Freeform 20">
              <a:extLst>
                <a:ext uri="{FF2B5EF4-FFF2-40B4-BE49-F238E27FC236}">
                  <a16:creationId xmlns:a16="http://schemas.microsoft.com/office/drawing/2014/main" id="{F54B06D4-01A1-45DA-9851-3CF570AD334E}"/>
                </a:ext>
              </a:extLst>
            </p:cNvPr>
            <p:cNvSpPr>
              <a:spLocks/>
            </p:cNvSpPr>
            <p:nvPr/>
          </p:nvSpPr>
          <p:spPr bwMode="auto">
            <a:xfrm>
              <a:off x="3679" y="1589"/>
              <a:ext cx="127" cy="284"/>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13" name="Freeform 21">
              <a:extLst>
                <a:ext uri="{FF2B5EF4-FFF2-40B4-BE49-F238E27FC236}">
                  <a16:creationId xmlns:a16="http://schemas.microsoft.com/office/drawing/2014/main" id="{BAC977B1-1222-4548-875F-8EABC110BD2C}"/>
                </a:ext>
              </a:extLst>
            </p:cNvPr>
            <p:cNvSpPr>
              <a:spLocks/>
            </p:cNvSpPr>
            <p:nvPr/>
          </p:nvSpPr>
          <p:spPr bwMode="auto">
            <a:xfrm>
              <a:off x="3675" y="2449"/>
              <a:ext cx="127" cy="284"/>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11" name="Freeform 19">
              <a:extLst>
                <a:ext uri="{FF2B5EF4-FFF2-40B4-BE49-F238E27FC236}">
                  <a16:creationId xmlns:a16="http://schemas.microsoft.com/office/drawing/2014/main" id="{4FA9D32B-00A9-4F95-93B6-D5958D2C18FE}"/>
                </a:ext>
              </a:extLst>
            </p:cNvPr>
            <p:cNvSpPr>
              <a:spLocks/>
            </p:cNvSpPr>
            <p:nvPr/>
          </p:nvSpPr>
          <p:spPr bwMode="auto">
            <a:xfrm>
              <a:off x="3630" y="1783"/>
              <a:ext cx="192" cy="74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187419" name="Line 27">
            <a:extLst>
              <a:ext uri="{FF2B5EF4-FFF2-40B4-BE49-F238E27FC236}">
                <a16:creationId xmlns:a16="http://schemas.microsoft.com/office/drawing/2014/main" id="{23876D29-00EA-46F8-833D-0F9B09665029}"/>
              </a:ext>
            </a:extLst>
          </p:cNvPr>
          <p:cNvSpPr>
            <a:spLocks noChangeShapeType="1"/>
          </p:cNvSpPr>
          <p:nvPr/>
        </p:nvSpPr>
        <p:spPr bwMode="auto">
          <a:xfrm>
            <a:off x="2798764" y="2906714"/>
            <a:ext cx="7310437" cy="784225"/>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20" name="Line 28">
            <a:extLst>
              <a:ext uri="{FF2B5EF4-FFF2-40B4-BE49-F238E27FC236}">
                <a16:creationId xmlns:a16="http://schemas.microsoft.com/office/drawing/2014/main" id="{FF28BB7D-729C-40D2-A88C-063B6312D94C}"/>
              </a:ext>
            </a:extLst>
          </p:cNvPr>
          <p:cNvSpPr>
            <a:spLocks noChangeShapeType="1"/>
          </p:cNvSpPr>
          <p:nvPr/>
        </p:nvSpPr>
        <p:spPr bwMode="auto">
          <a:xfrm flipV="1">
            <a:off x="2800350" y="2892426"/>
            <a:ext cx="0" cy="504825"/>
          </a:xfrm>
          <a:prstGeom prst="line">
            <a:avLst/>
          </a:prstGeom>
          <a:noFill/>
          <a:ln w="5715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21" name="Line 29">
            <a:extLst>
              <a:ext uri="{FF2B5EF4-FFF2-40B4-BE49-F238E27FC236}">
                <a16:creationId xmlns:a16="http://schemas.microsoft.com/office/drawing/2014/main" id="{98F0A9E2-3993-4D34-99BF-FDD016F896EE}"/>
              </a:ext>
            </a:extLst>
          </p:cNvPr>
          <p:cNvSpPr>
            <a:spLocks noChangeShapeType="1"/>
          </p:cNvSpPr>
          <p:nvPr/>
        </p:nvSpPr>
        <p:spPr bwMode="auto">
          <a:xfrm>
            <a:off x="10115550" y="3394076"/>
            <a:ext cx="0" cy="301625"/>
          </a:xfrm>
          <a:prstGeom prst="line">
            <a:avLst/>
          </a:prstGeom>
          <a:noFill/>
          <a:ln w="25400">
            <a:solidFill>
              <a:srgbClr val="FF33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7422" name="Text Box 30">
            <a:extLst>
              <a:ext uri="{FF2B5EF4-FFF2-40B4-BE49-F238E27FC236}">
                <a16:creationId xmlns:a16="http://schemas.microsoft.com/office/drawing/2014/main" id="{4C6657CB-1E88-443C-A422-37ABFCD06B9E}"/>
              </a:ext>
            </a:extLst>
          </p:cNvPr>
          <p:cNvSpPr txBox="1">
            <a:spLocks noChangeArrowheads="1"/>
          </p:cNvSpPr>
          <p:nvPr/>
        </p:nvSpPr>
        <p:spPr bwMode="auto">
          <a:xfrm>
            <a:off x="1735138" y="227013"/>
            <a:ext cx="9797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Oko</a:t>
            </a:r>
            <a:endParaRPr lang="cs-CZ" altLang="sk-SK" sz="3600" b="1" i="1" u="sng" dirty="0">
              <a:solidFill>
                <a:srgbClr val="FF0000"/>
              </a:solidFill>
            </a:endParaRPr>
          </a:p>
        </p:txBody>
      </p:sp>
      <p:sp>
        <p:nvSpPr>
          <p:cNvPr id="187423" name="Text Box 31">
            <a:extLst>
              <a:ext uri="{FF2B5EF4-FFF2-40B4-BE49-F238E27FC236}">
                <a16:creationId xmlns:a16="http://schemas.microsoft.com/office/drawing/2014/main" id="{7CA2F465-FBE6-4E11-80DF-BC9682599B26}"/>
              </a:ext>
            </a:extLst>
          </p:cNvPr>
          <p:cNvSpPr txBox="1">
            <a:spLocks noChangeArrowheads="1"/>
          </p:cNvSpPr>
          <p:nvPr/>
        </p:nvSpPr>
        <p:spPr bwMode="auto">
          <a:xfrm>
            <a:off x="1587500" y="5794376"/>
            <a:ext cx="92368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sk-SK" altLang="sk-SK" sz="3000" i="1" dirty="0">
                <a:solidFill>
                  <a:srgbClr val="0070C0"/>
                </a:solidFill>
              </a:rPr>
              <a:t> spojná optická sústava, ktorá na citlivej matnici - sietnici</a:t>
            </a:r>
          </a:p>
          <a:p>
            <a:r>
              <a:rPr lang="sk-SK" altLang="sk-SK" sz="3000" i="1" dirty="0">
                <a:solidFill>
                  <a:srgbClr val="0070C0"/>
                </a:solidFill>
              </a:rPr>
              <a:t>  utvára skutočné, zmenšené prevrátené obrazy predmetov.</a:t>
            </a:r>
            <a:endParaRPr lang="cs-CZ" altLang="sk-SK" sz="3000" i="1" dirty="0">
              <a:solidFill>
                <a:srgbClr val="0070C0"/>
              </a:solidFill>
            </a:endParaRPr>
          </a:p>
        </p:txBody>
      </p:sp>
      <p:sp>
        <p:nvSpPr>
          <p:cNvPr id="187414" name="Line 22">
            <a:extLst>
              <a:ext uri="{FF2B5EF4-FFF2-40B4-BE49-F238E27FC236}">
                <a16:creationId xmlns:a16="http://schemas.microsoft.com/office/drawing/2014/main" id="{8FA571A5-EE61-4598-89ED-381CB2A8F9D4}"/>
              </a:ext>
            </a:extLst>
          </p:cNvPr>
          <p:cNvSpPr>
            <a:spLocks noChangeShapeType="1"/>
          </p:cNvSpPr>
          <p:nvPr/>
        </p:nvSpPr>
        <p:spPr bwMode="auto">
          <a:xfrm flipV="1">
            <a:off x="2328864" y="3397250"/>
            <a:ext cx="7800975"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7414"/>
                                        </p:tgtEl>
                                        <p:attrNameLst>
                                          <p:attrName>style.visibility</p:attrName>
                                        </p:attrNameLst>
                                      </p:cBhvr>
                                      <p:to>
                                        <p:strVal val="visible"/>
                                      </p:to>
                                    </p:set>
                                    <p:animEffect transition="in" filter="wipe(left)">
                                      <p:cBhvr>
                                        <p:cTn id="7" dur="500"/>
                                        <p:tgtEl>
                                          <p:spTgt spid="187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7420"/>
                                        </p:tgtEl>
                                        <p:attrNameLst>
                                          <p:attrName>style.visibility</p:attrName>
                                        </p:attrNameLst>
                                      </p:cBhvr>
                                      <p:to>
                                        <p:strVal val="visible"/>
                                      </p:to>
                                    </p:set>
                                    <p:animEffect transition="in" filter="dissolve">
                                      <p:cBhvr>
                                        <p:cTn id="12" dur="500"/>
                                        <p:tgtEl>
                                          <p:spTgt spid="187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7419"/>
                                        </p:tgtEl>
                                        <p:attrNameLst>
                                          <p:attrName>style.visibility</p:attrName>
                                        </p:attrNameLst>
                                      </p:cBhvr>
                                      <p:to>
                                        <p:strVal val="visible"/>
                                      </p:to>
                                    </p:set>
                                    <p:animEffect transition="in" filter="wipe(left)">
                                      <p:cBhvr>
                                        <p:cTn id="17" dur="500"/>
                                        <p:tgtEl>
                                          <p:spTgt spid="187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87421"/>
                                        </p:tgtEl>
                                        <p:attrNameLst>
                                          <p:attrName>style.visibility</p:attrName>
                                        </p:attrNameLst>
                                      </p:cBhvr>
                                      <p:to>
                                        <p:strVal val="visible"/>
                                      </p:to>
                                    </p:set>
                                    <p:animEffect transition="in" filter="dissolve">
                                      <p:cBhvr>
                                        <p:cTn id="22" dur="500"/>
                                        <p:tgtEl>
                                          <p:spTgt spid="1874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7423">
                                            <p:txEl>
                                              <p:pRg st="0" end="0"/>
                                            </p:txEl>
                                          </p:spTgt>
                                        </p:tgtEl>
                                        <p:attrNameLst>
                                          <p:attrName>style.visibility</p:attrName>
                                        </p:attrNameLst>
                                      </p:cBhvr>
                                      <p:to>
                                        <p:strVal val="visible"/>
                                      </p:to>
                                    </p:set>
                                    <p:animEffect transition="in" filter="wipe(left)">
                                      <p:cBhvr>
                                        <p:cTn id="27" dur="500"/>
                                        <p:tgtEl>
                                          <p:spTgt spid="187423">
                                            <p:txEl>
                                              <p:pRg st="0" end="0"/>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87423">
                                            <p:txEl>
                                              <p:pRg st="1" end="1"/>
                                            </p:txEl>
                                          </p:spTgt>
                                        </p:tgtEl>
                                        <p:attrNameLst>
                                          <p:attrName>style.visibility</p:attrName>
                                        </p:attrNameLst>
                                      </p:cBhvr>
                                      <p:to>
                                        <p:strVal val="visible"/>
                                      </p:to>
                                    </p:set>
                                    <p:animEffect transition="in" filter="wipe(left)">
                                      <p:cBhvr>
                                        <p:cTn id="31" dur="500"/>
                                        <p:tgtEl>
                                          <p:spTgt spid="1874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3" grpId="0" uiExpand="1" build="allAtOnce"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3" name="Group 33">
            <a:extLst>
              <a:ext uri="{FF2B5EF4-FFF2-40B4-BE49-F238E27FC236}">
                <a16:creationId xmlns:a16="http://schemas.microsoft.com/office/drawing/2014/main" id="{46A4247C-AA58-4985-BF35-3F32696B145E}"/>
              </a:ext>
            </a:extLst>
          </p:cNvPr>
          <p:cNvGrpSpPr>
            <a:grpSpLocks/>
          </p:cNvGrpSpPr>
          <p:nvPr/>
        </p:nvGrpSpPr>
        <p:grpSpPr bwMode="auto">
          <a:xfrm>
            <a:off x="2792414" y="3363914"/>
            <a:ext cx="7316787" cy="2078037"/>
            <a:chOff x="799" y="2119"/>
            <a:chExt cx="4609" cy="1309"/>
          </a:xfrm>
        </p:grpSpPr>
        <p:sp>
          <p:nvSpPr>
            <p:cNvPr id="204824" name="Line 24">
              <a:extLst>
                <a:ext uri="{FF2B5EF4-FFF2-40B4-BE49-F238E27FC236}">
                  <a16:creationId xmlns:a16="http://schemas.microsoft.com/office/drawing/2014/main" id="{EB1A1093-12E6-4143-AEE6-F0E164538F3C}"/>
                </a:ext>
              </a:extLst>
            </p:cNvPr>
            <p:cNvSpPr>
              <a:spLocks noChangeShapeType="1"/>
            </p:cNvSpPr>
            <p:nvPr/>
          </p:nvSpPr>
          <p:spPr bwMode="auto">
            <a:xfrm flipV="1">
              <a:off x="5408" y="2250"/>
              <a:ext cx="0" cy="117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26" name="Line 26">
              <a:extLst>
                <a:ext uri="{FF2B5EF4-FFF2-40B4-BE49-F238E27FC236}">
                  <a16:creationId xmlns:a16="http://schemas.microsoft.com/office/drawing/2014/main" id="{A5F49ED3-655A-4467-B09A-097C538B543F}"/>
                </a:ext>
              </a:extLst>
            </p:cNvPr>
            <p:cNvSpPr>
              <a:spLocks noChangeShapeType="1"/>
            </p:cNvSpPr>
            <p:nvPr/>
          </p:nvSpPr>
          <p:spPr bwMode="auto">
            <a:xfrm flipV="1">
              <a:off x="2920" y="2139"/>
              <a:ext cx="0" cy="665"/>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31" name="Line 31">
              <a:extLst>
                <a:ext uri="{FF2B5EF4-FFF2-40B4-BE49-F238E27FC236}">
                  <a16:creationId xmlns:a16="http://schemas.microsoft.com/office/drawing/2014/main" id="{0DB15384-682C-409F-AE50-4C767A951D71}"/>
                </a:ext>
              </a:extLst>
            </p:cNvPr>
            <p:cNvSpPr>
              <a:spLocks noChangeShapeType="1"/>
            </p:cNvSpPr>
            <p:nvPr/>
          </p:nvSpPr>
          <p:spPr bwMode="auto">
            <a:xfrm flipV="1">
              <a:off x="3719" y="2412"/>
              <a:ext cx="0" cy="101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32" name="Line 32">
              <a:extLst>
                <a:ext uri="{FF2B5EF4-FFF2-40B4-BE49-F238E27FC236}">
                  <a16:creationId xmlns:a16="http://schemas.microsoft.com/office/drawing/2014/main" id="{5D51C0AC-916C-4208-974B-02E981EE197B}"/>
                </a:ext>
              </a:extLst>
            </p:cNvPr>
            <p:cNvSpPr>
              <a:spLocks noChangeShapeType="1"/>
            </p:cNvSpPr>
            <p:nvPr/>
          </p:nvSpPr>
          <p:spPr bwMode="auto">
            <a:xfrm flipV="1">
              <a:off x="799" y="2119"/>
              <a:ext cx="8" cy="130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4841" name="Group 41">
            <a:extLst>
              <a:ext uri="{FF2B5EF4-FFF2-40B4-BE49-F238E27FC236}">
                <a16:creationId xmlns:a16="http://schemas.microsoft.com/office/drawing/2014/main" id="{3FF7E892-0562-4077-9AC2-5F2914B7F0F4}"/>
              </a:ext>
            </a:extLst>
          </p:cNvPr>
          <p:cNvGrpSpPr>
            <a:grpSpLocks/>
          </p:cNvGrpSpPr>
          <p:nvPr/>
        </p:nvGrpSpPr>
        <p:grpSpPr bwMode="auto">
          <a:xfrm>
            <a:off x="2328863" y="2009776"/>
            <a:ext cx="7802562" cy="2828925"/>
            <a:chOff x="507" y="1266"/>
            <a:chExt cx="4915" cy="1782"/>
          </a:xfrm>
        </p:grpSpPr>
        <p:grpSp>
          <p:nvGrpSpPr>
            <p:cNvPr id="204840" name="Group 40">
              <a:extLst>
                <a:ext uri="{FF2B5EF4-FFF2-40B4-BE49-F238E27FC236}">
                  <a16:creationId xmlns:a16="http://schemas.microsoft.com/office/drawing/2014/main" id="{94FC35CF-CFAA-460E-96DF-51E85E95BE23}"/>
                </a:ext>
              </a:extLst>
            </p:cNvPr>
            <p:cNvGrpSpPr>
              <a:grpSpLocks/>
            </p:cNvGrpSpPr>
            <p:nvPr/>
          </p:nvGrpSpPr>
          <p:grpSpPr bwMode="auto">
            <a:xfrm>
              <a:off x="3448" y="1266"/>
              <a:ext cx="1974" cy="1782"/>
              <a:chOff x="3448" y="1266"/>
              <a:chExt cx="1974" cy="1782"/>
            </a:xfrm>
          </p:grpSpPr>
          <p:grpSp>
            <p:nvGrpSpPr>
              <p:cNvPr id="204802" name="Group 2">
                <a:extLst>
                  <a:ext uri="{FF2B5EF4-FFF2-40B4-BE49-F238E27FC236}">
                    <a16:creationId xmlns:a16="http://schemas.microsoft.com/office/drawing/2014/main" id="{E311CA96-4F25-4942-9B25-6425653D9796}"/>
                  </a:ext>
                </a:extLst>
              </p:cNvPr>
              <p:cNvGrpSpPr>
                <a:grpSpLocks/>
              </p:cNvGrpSpPr>
              <p:nvPr/>
            </p:nvGrpSpPr>
            <p:grpSpPr bwMode="auto">
              <a:xfrm>
                <a:off x="3448" y="1266"/>
                <a:ext cx="1974" cy="1782"/>
                <a:chOff x="3420" y="1199"/>
                <a:chExt cx="1974" cy="1782"/>
              </a:xfrm>
            </p:grpSpPr>
            <p:sp>
              <p:nvSpPr>
                <p:cNvPr id="204803" name="Oval 3">
                  <a:extLst>
                    <a:ext uri="{FF2B5EF4-FFF2-40B4-BE49-F238E27FC236}">
                      <a16:creationId xmlns:a16="http://schemas.microsoft.com/office/drawing/2014/main" id="{B25221E0-0BFC-4276-80F5-2C5202737826}"/>
                    </a:ext>
                  </a:extLst>
                </p:cNvPr>
                <p:cNvSpPr>
                  <a:spLocks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04" name="Oval 4">
                  <a:extLst>
                    <a:ext uri="{FF2B5EF4-FFF2-40B4-BE49-F238E27FC236}">
                      <a16:creationId xmlns:a16="http://schemas.microsoft.com/office/drawing/2014/main" id="{1C0A841D-3C8D-4B63-91BB-A9C71D1E6D40}"/>
                    </a:ext>
                  </a:extLst>
                </p:cNvPr>
                <p:cNvSpPr>
                  <a:spLocks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05" name="Freeform 5">
                  <a:extLst>
                    <a:ext uri="{FF2B5EF4-FFF2-40B4-BE49-F238E27FC236}">
                      <a16:creationId xmlns:a16="http://schemas.microsoft.com/office/drawing/2014/main" id="{F042C071-4304-4C19-B99D-4AB8FF259AC6}"/>
                    </a:ext>
                  </a:extLst>
                </p:cNvPr>
                <p:cNvSpPr>
                  <a:spLocks/>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4806" name="Freeform 6">
                <a:extLst>
                  <a:ext uri="{FF2B5EF4-FFF2-40B4-BE49-F238E27FC236}">
                    <a16:creationId xmlns:a16="http://schemas.microsoft.com/office/drawing/2014/main" id="{06AC2B7B-FAFF-4F78-82F1-DEC18F9EB7C6}"/>
                  </a:ext>
                </a:extLst>
              </p:cNvPr>
              <p:cNvSpPr>
                <a:spLocks/>
              </p:cNvSpPr>
              <p:nvPr/>
            </p:nvSpPr>
            <p:spPr bwMode="auto">
              <a:xfrm>
                <a:off x="3679" y="1589"/>
                <a:ext cx="127" cy="284"/>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07" name="Freeform 7">
                <a:extLst>
                  <a:ext uri="{FF2B5EF4-FFF2-40B4-BE49-F238E27FC236}">
                    <a16:creationId xmlns:a16="http://schemas.microsoft.com/office/drawing/2014/main" id="{C9112D0F-C8BA-408E-A30F-5A007BD35E39}"/>
                  </a:ext>
                </a:extLst>
              </p:cNvPr>
              <p:cNvSpPr>
                <a:spLocks/>
              </p:cNvSpPr>
              <p:nvPr/>
            </p:nvSpPr>
            <p:spPr bwMode="auto">
              <a:xfrm>
                <a:off x="3674" y="2449"/>
                <a:ext cx="127" cy="284"/>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4808" name="Line 8">
              <a:extLst>
                <a:ext uri="{FF2B5EF4-FFF2-40B4-BE49-F238E27FC236}">
                  <a16:creationId xmlns:a16="http://schemas.microsoft.com/office/drawing/2014/main" id="{82743E40-F594-4997-9675-EF2CBB99D1E5}"/>
                </a:ext>
              </a:extLst>
            </p:cNvPr>
            <p:cNvSpPr>
              <a:spLocks noChangeShapeType="1"/>
            </p:cNvSpPr>
            <p:nvPr/>
          </p:nvSpPr>
          <p:spPr bwMode="auto">
            <a:xfrm flipV="1">
              <a:off x="507" y="2140"/>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0" name="Line 10">
              <a:extLst>
                <a:ext uri="{FF2B5EF4-FFF2-40B4-BE49-F238E27FC236}">
                  <a16:creationId xmlns:a16="http://schemas.microsoft.com/office/drawing/2014/main" id="{50042464-B1A4-4687-B06F-EE5F87340B2C}"/>
                </a:ext>
              </a:extLst>
            </p:cNvPr>
            <p:cNvSpPr>
              <a:spLocks noChangeShapeType="1"/>
            </p:cNvSpPr>
            <p:nvPr/>
          </p:nvSpPr>
          <p:spPr bwMode="auto">
            <a:xfrm>
              <a:off x="803" y="1831"/>
              <a:ext cx="4605" cy="494"/>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1" name="Line 11">
              <a:extLst>
                <a:ext uri="{FF2B5EF4-FFF2-40B4-BE49-F238E27FC236}">
                  <a16:creationId xmlns:a16="http://schemas.microsoft.com/office/drawing/2014/main" id="{54D1E529-77F8-4543-9EAD-90247B0AE455}"/>
                </a:ext>
              </a:extLst>
            </p:cNvPr>
            <p:cNvSpPr>
              <a:spLocks noChangeShapeType="1"/>
            </p:cNvSpPr>
            <p:nvPr/>
          </p:nvSpPr>
          <p:spPr bwMode="auto">
            <a:xfrm flipV="1">
              <a:off x="804" y="1822"/>
              <a:ext cx="0" cy="318"/>
            </a:xfrm>
            <a:prstGeom prst="line">
              <a:avLst/>
            </a:prstGeom>
            <a:noFill/>
            <a:ln w="5715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4812" name="Line 12">
            <a:extLst>
              <a:ext uri="{FF2B5EF4-FFF2-40B4-BE49-F238E27FC236}">
                <a16:creationId xmlns:a16="http://schemas.microsoft.com/office/drawing/2014/main" id="{17E33C6C-E51E-41C6-A348-9127175C1056}"/>
              </a:ext>
            </a:extLst>
          </p:cNvPr>
          <p:cNvSpPr>
            <a:spLocks noChangeShapeType="1"/>
          </p:cNvSpPr>
          <p:nvPr/>
        </p:nvSpPr>
        <p:spPr bwMode="auto">
          <a:xfrm>
            <a:off x="10115550" y="3394076"/>
            <a:ext cx="0" cy="301625"/>
          </a:xfrm>
          <a:prstGeom prst="line">
            <a:avLst/>
          </a:prstGeom>
          <a:noFill/>
          <a:ln w="25400">
            <a:solidFill>
              <a:srgbClr val="FF33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3" name="Text Box 13">
            <a:extLst>
              <a:ext uri="{FF2B5EF4-FFF2-40B4-BE49-F238E27FC236}">
                <a16:creationId xmlns:a16="http://schemas.microsoft.com/office/drawing/2014/main" id="{73829601-A2D7-449E-BFBC-20C38EF4B4F1}"/>
              </a:ext>
            </a:extLst>
          </p:cNvPr>
          <p:cNvSpPr txBox="1">
            <a:spLocks noChangeArrowheads="1"/>
          </p:cNvSpPr>
          <p:nvPr/>
        </p:nvSpPr>
        <p:spPr bwMode="auto">
          <a:xfrm>
            <a:off x="1735138" y="227013"/>
            <a:ext cx="366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i="1" u="sng" dirty="0">
                <a:solidFill>
                  <a:srgbClr val="FF0000"/>
                </a:solidFill>
              </a:rPr>
              <a:t>Oko - zaostrovanie</a:t>
            </a:r>
            <a:endParaRPr lang="cs-CZ" altLang="sk-SK" sz="3600" i="1" u="sng" dirty="0">
              <a:solidFill>
                <a:srgbClr val="FF0000"/>
              </a:solidFill>
            </a:endParaRPr>
          </a:p>
        </p:txBody>
      </p:sp>
      <p:sp>
        <p:nvSpPr>
          <p:cNvPr id="204814" name="Text Box 14">
            <a:extLst>
              <a:ext uri="{FF2B5EF4-FFF2-40B4-BE49-F238E27FC236}">
                <a16:creationId xmlns:a16="http://schemas.microsoft.com/office/drawing/2014/main" id="{E2FE46E9-6304-4773-868C-ADFD64F699CD}"/>
              </a:ext>
            </a:extLst>
          </p:cNvPr>
          <p:cNvSpPr txBox="1">
            <a:spLocks noChangeArrowheads="1"/>
          </p:cNvSpPr>
          <p:nvPr/>
        </p:nvSpPr>
        <p:spPr bwMode="auto">
          <a:xfrm>
            <a:off x="1587501" y="5794376"/>
            <a:ext cx="9096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sk-SK" altLang="sk-SK" sz="3000" i="1" dirty="0">
                <a:solidFill>
                  <a:srgbClr val="0070C0"/>
                </a:solidFill>
              </a:rPr>
              <a:t> akomodácia oka – kruhový </a:t>
            </a:r>
            <a:r>
              <a:rPr lang="sk-SK" altLang="sk-SK" sz="3000" i="1" dirty="0" err="1">
                <a:solidFill>
                  <a:srgbClr val="0070C0"/>
                </a:solidFill>
              </a:rPr>
              <a:t>ciliárny</a:t>
            </a:r>
            <a:r>
              <a:rPr lang="sk-SK" altLang="sk-SK" sz="3000" i="1" dirty="0">
                <a:solidFill>
                  <a:srgbClr val="0070C0"/>
                </a:solidFill>
              </a:rPr>
              <a:t> sval sťahuje šošovku</a:t>
            </a:r>
          </a:p>
          <a:p>
            <a:r>
              <a:rPr lang="sk-SK" altLang="sk-SK" sz="3000" i="1" dirty="0">
                <a:solidFill>
                  <a:srgbClr val="0070C0"/>
                </a:solidFill>
              </a:rPr>
              <a:t>  čím sa mení jej zakrivenie a tým aj optická mohutnosť. </a:t>
            </a:r>
            <a:endParaRPr lang="cs-CZ" altLang="sk-SK" sz="3000" i="1" dirty="0">
              <a:solidFill>
                <a:srgbClr val="0070C0"/>
              </a:solidFill>
            </a:endParaRPr>
          </a:p>
        </p:txBody>
      </p:sp>
      <p:sp>
        <p:nvSpPr>
          <p:cNvPr id="204815" name="Freeform 15">
            <a:extLst>
              <a:ext uri="{FF2B5EF4-FFF2-40B4-BE49-F238E27FC236}">
                <a16:creationId xmlns:a16="http://schemas.microsoft.com/office/drawing/2014/main" id="{7AD7508A-2859-4560-9B6F-CFB7E80E2AA9}"/>
              </a:ext>
            </a:extLst>
          </p:cNvPr>
          <p:cNvSpPr>
            <a:spLocks/>
          </p:cNvSpPr>
          <p:nvPr/>
        </p:nvSpPr>
        <p:spPr bwMode="auto">
          <a:xfrm>
            <a:off x="7370763" y="2827339"/>
            <a:ext cx="133350" cy="1177925"/>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6" name="Freeform 16">
            <a:extLst>
              <a:ext uri="{FF2B5EF4-FFF2-40B4-BE49-F238E27FC236}">
                <a16:creationId xmlns:a16="http://schemas.microsoft.com/office/drawing/2014/main" id="{3221ACE0-23A3-43C1-908A-36D21896BEA3}"/>
              </a:ext>
            </a:extLst>
          </p:cNvPr>
          <p:cNvSpPr>
            <a:spLocks/>
          </p:cNvSpPr>
          <p:nvPr/>
        </p:nvSpPr>
        <p:spPr bwMode="auto">
          <a:xfrm>
            <a:off x="7327901" y="2836864"/>
            <a:ext cx="219075" cy="1177925"/>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7" name="Freeform 17">
            <a:extLst>
              <a:ext uri="{FF2B5EF4-FFF2-40B4-BE49-F238E27FC236}">
                <a16:creationId xmlns:a16="http://schemas.microsoft.com/office/drawing/2014/main" id="{7FAC32C7-D744-41A5-8639-A604D056568B}"/>
              </a:ext>
            </a:extLst>
          </p:cNvPr>
          <p:cNvSpPr>
            <a:spLocks/>
          </p:cNvSpPr>
          <p:nvPr/>
        </p:nvSpPr>
        <p:spPr bwMode="auto">
          <a:xfrm>
            <a:off x="7278689" y="2836864"/>
            <a:ext cx="300037" cy="1177925"/>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8" name="Freeform 18">
            <a:extLst>
              <a:ext uri="{FF2B5EF4-FFF2-40B4-BE49-F238E27FC236}">
                <a16:creationId xmlns:a16="http://schemas.microsoft.com/office/drawing/2014/main" id="{50A85F8D-52BD-4DD6-86DD-8CB7A31DD289}"/>
              </a:ext>
            </a:extLst>
          </p:cNvPr>
          <p:cNvSpPr>
            <a:spLocks/>
          </p:cNvSpPr>
          <p:nvPr/>
        </p:nvSpPr>
        <p:spPr bwMode="auto">
          <a:xfrm>
            <a:off x="7256463" y="2836864"/>
            <a:ext cx="366712" cy="1177925"/>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19" name="Freeform 19">
            <a:extLst>
              <a:ext uri="{FF2B5EF4-FFF2-40B4-BE49-F238E27FC236}">
                <a16:creationId xmlns:a16="http://schemas.microsoft.com/office/drawing/2014/main" id="{A8587B8A-358B-4E27-BB92-A7E3EA2DE48F}"/>
              </a:ext>
            </a:extLst>
          </p:cNvPr>
          <p:cNvSpPr>
            <a:spLocks/>
          </p:cNvSpPr>
          <p:nvPr/>
        </p:nvSpPr>
        <p:spPr bwMode="auto">
          <a:xfrm>
            <a:off x="7226300" y="2836864"/>
            <a:ext cx="433388" cy="1177925"/>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22" name="Line 22">
            <a:extLst>
              <a:ext uri="{FF2B5EF4-FFF2-40B4-BE49-F238E27FC236}">
                <a16:creationId xmlns:a16="http://schemas.microsoft.com/office/drawing/2014/main" id="{080949AF-2D94-4EEB-AE63-2E93366F9412}"/>
              </a:ext>
            </a:extLst>
          </p:cNvPr>
          <p:cNvSpPr>
            <a:spLocks noChangeShapeType="1"/>
          </p:cNvSpPr>
          <p:nvPr/>
        </p:nvSpPr>
        <p:spPr bwMode="auto">
          <a:xfrm>
            <a:off x="2800350" y="5308600"/>
            <a:ext cx="4643438"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25" name="Line 25">
            <a:extLst>
              <a:ext uri="{FF2B5EF4-FFF2-40B4-BE49-F238E27FC236}">
                <a16:creationId xmlns:a16="http://schemas.microsoft.com/office/drawing/2014/main" id="{EBC0E239-97B1-4C4A-A83B-E0BBC6289D7E}"/>
              </a:ext>
            </a:extLst>
          </p:cNvPr>
          <p:cNvSpPr>
            <a:spLocks noChangeShapeType="1"/>
          </p:cNvSpPr>
          <p:nvPr/>
        </p:nvSpPr>
        <p:spPr bwMode="auto">
          <a:xfrm>
            <a:off x="7423150" y="5302250"/>
            <a:ext cx="2681288" cy="1588"/>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27" name="Line 27">
            <a:extLst>
              <a:ext uri="{FF2B5EF4-FFF2-40B4-BE49-F238E27FC236}">
                <a16:creationId xmlns:a16="http://schemas.microsoft.com/office/drawing/2014/main" id="{60CD552D-1F4F-4B40-A1B2-E92FF46BC4F9}"/>
              </a:ext>
            </a:extLst>
          </p:cNvPr>
          <p:cNvSpPr>
            <a:spLocks noChangeShapeType="1"/>
          </p:cNvSpPr>
          <p:nvPr/>
        </p:nvSpPr>
        <p:spPr bwMode="auto">
          <a:xfrm flipV="1">
            <a:off x="6170614" y="4344988"/>
            <a:ext cx="1246187"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4828" name="Text Box 28">
            <a:extLst>
              <a:ext uri="{FF2B5EF4-FFF2-40B4-BE49-F238E27FC236}">
                <a16:creationId xmlns:a16="http://schemas.microsoft.com/office/drawing/2014/main" id="{FE7470A0-D1AB-4DD2-83E0-857B31634747}"/>
              </a:ext>
            </a:extLst>
          </p:cNvPr>
          <p:cNvSpPr txBox="1">
            <a:spLocks noChangeArrowheads="1"/>
          </p:cNvSpPr>
          <p:nvPr/>
        </p:nvSpPr>
        <p:spPr bwMode="auto">
          <a:xfrm>
            <a:off x="4849813" y="4754564"/>
            <a:ext cx="461962" cy="579437"/>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a</a:t>
            </a:r>
            <a:endParaRPr lang="cs-CZ" altLang="sk-SK" sz="3200"/>
          </a:p>
        </p:txBody>
      </p:sp>
      <p:sp>
        <p:nvSpPr>
          <p:cNvPr id="204829" name="Text Box 29">
            <a:extLst>
              <a:ext uri="{FF2B5EF4-FFF2-40B4-BE49-F238E27FC236}">
                <a16:creationId xmlns:a16="http://schemas.microsoft.com/office/drawing/2014/main" id="{34A99D57-22B7-4B70-8D9D-9678EF7F424D}"/>
              </a:ext>
            </a:extLst>
          </p:cNvPr>
          <p:cNvSpPr txBox="1">
            <a:spLocks noChangeArrowheads="1"/>
          </p:cNvSpPr>
          <p:nvPr/>
        </p:nvSpPr>
        <p:spPr bwMode="auto">
          <a:xfrm>
            <a:off x="6604001" y="3751264"/>
            <a:ext cx="461963" cy="579437"/>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f</a:t>
            </a:r>
            <a:endParaRPr lang="cs-CZ" altLang="sk-SK" sz="3200"/>
          </a:p>
        </p:txBody>
      </p:sp>
      <p:sp>
        <p:nvSpPr>
          <p:cNvPr id="204830" name="Text Box 30">
            <a:extLst>
              <a:ext uri="{FF2B5EF4-FFF2-40B4-BE49-F238E27FC236}">
                <a16:creationId xmlns:a16="http://schemas.microsoft.com/office/drawing/2014/main" id="{22E749FE-6DD9-406A-912F-E8364443BE68}"/>
              </a:ext>
            </a:extLst>
          </p:cNvPr>
          <p:cNvSpPr txBox="1">
            <a:spLocks noChangeArrowheads="1"/>
          </p:cNvSpPr>
          <p:nvPr/>
        </p:nvSpPr>
        <p:spPr bwMode="auto">
          <a:xfrm>
            <a:off x="8528051" y="4762500"/>
            <a:ext cx="519113" cy="579438"/>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a</a:t>
            </a:r>
            <a:r>
              <a:rPr lang="cs-CZ" altLang="sk-SK" sz="3200" i="1" baseline="30000"/>
              <a:t>/</a:t>
            </a:r>
            <a:endParaRPr lang="cs-CZ" altLang="sk-SK"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16"/>
                                        </p:tgtEl>
                                        <p:attrNameLst>
                                          <p:attrName>style.visibility</p:attrName>
                                        </p:attrNameLst>
                                      </p:cBhvr>
                                      <p:to>
                                        <p:strVal val="visible"/>
                                      </p:to>
                                    </p:set>
                                    <p:animEffect transition="in" filter="dissolve">
                                      <p:cBhvr>
                                        <p:cTn id="7" dur="500"/>
                                        <p:tgtEl>
                                          <p:spTgt spid="204816"/>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204817"/>
                                        </p:tgtEl>
                                        <p:attrNameLst>
                                          <p:attrName>style.visibility</p:attrName>
                                        </p:attrNameLst>
                                      </p:cBhvr>
                                      <p:to>
                                        <p:strVal val="visible"/>
                                      </p:to>
                                    </p:set>
                                    <p:animEffect transition="in" filter="dissolve">
                                      <p:cBhvr>
                                        <p:cTn id="11" dur="500"/>
                                        <p:tgtEl>
                                          <p:spTgt spid="204817"/>
                                        </p:tgtEl>
                                      </p:cBhvr>
                                    </p:animEffect>
                                  </p:childTnLst>
                                </p:cTn>
                              </p:par>
                            </p:childTnLst>
                          </p:cTn>
                        </p:par>
                        <p:par>
                          <p:cTn id="12" fill="hold" nodeType="afterGroup">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204818"/>
                                        </p:tgtEl>
                                        <p:attrNameLst>
                                          <p:attrName>style.visibility</p:attrName>
                                        </p:attrNameLst>
                                      </p:cBhvr>
                                      <p:to>
                                        <p:strVal val="visible"/>
                                      </p:to>
                                    </p:set>
                                    <p:animEffect transition="in" filter="dissolve">
                                      <p:cBhvr>
                                        <p:cTn id="15" dur="500"/>
                                        <p:tgtEl>
                                          <p:spTgt spid="204818"/>
                                        </p:tgtEl>
                                      </p:cBhvr>
                                    </p:animEffect>
                                  </p:childTnLst>
                                </p:cTn>
                              </p:par>
                            </p:childTnLst>
                          </p:cTn>
                        </p:par>
                        <p:par>
                          <p:cTn id="16" fill="hold" nodeType="afterGroup">
                            <p:stCondLst>
                              <p:cond delay="3500"/>
                            </p:stCondLst>
                            <p:childTnLst>
                              <p:par>
                                <p:cTn id="17" presetID="9" presetClass="entr" presetSubtype="0" fill="hold" nodeType="afterEffect">
                                  <p:stCondLst>
                                    <p:cond delay="1000"/>
                                  </p:stCondLst>
                                  <p:childTnLst>
                                    <p:set>
                                      <p:cBhvr>
                                        <p:cTn id="18" dur="1" fill="hold">
                                          <p:stCondLst>
                                            <p:cond delay="0"/>
                                          </p:stCondLst>
                                        </p:cTn>
                                        <p:tgtEl>
                                          <p:spTgt spid="204819"/>
                                        </p:tgtEl>
                                        <p:attrNameLst>
                                          <p:attrName>style.visibility</p:attrName>
                                        </p:attrNameLst>
                                      </p:cBhvr>
                                      <p:to>
                                        <p:strVal val="visible"/>
                                      </p:to>
                                    </p:set>
                                    <p:animEffect transition="in" filter="dissolve">
                                      <p:cBhvr>
                                        <p:cTn id="19" dur="500"/>
                                        <p:tgtEl>
                                          <p:spTgt spid="2048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04833"/>
                                        </p:tgtEl>
                                        <p:attrNameLst>
                                          <p:attrName>style.visibility</p:attrName>
                                        </p:attrNameLst>
                                      </p:cBhvr>
                                      <p:to>
                                        <p:strVal val="visible"/>
                                      </p:to>
                                    </p:set>
                                    <p:animEffect transition="in" filter="wipe(up)">
                                      <p:cBhvr>
                                        <p:cTn id="24" dur="500"/>
                                        <p:tgtEl>
                                          <p:spTgt spid="204833"/>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204827"/>
                                        </p:tgtEl>
                                        <p:attrNameLst>
                                          <p:attrName>style.visibility</p:attrName>
                                        </p:attrNameLst>
                                      </p:cBhvr>
                                      <p:to>
                                        <p:strVal val="visible"/>
                                      </p:to>
                                    </p:set>
                                    <p:animEffect transition="in" filter="dissolve">
                                      <p:cBhvr>
                                        <p:cTn id="28" dur="500"/>
                                        <p:tgtEl>
                                          <p:spTgt spid="204827"/>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04829"/>
                                        </p:tgtEl>
                                        <p:attrNameLst>
                                          <p:attrName>style.visibility</p:attrName>
                                        </p:attrNameLst>
                                      </p:cBhvr>
                                      <p:to>
                                        <p:strVal val="visible"/>
                                      </p:to>
                                    </p:set>
                                    <p:animEffect transition="in" filter="wipe(left)">
                                      <p:cBhvr>
                                        <p:cTn id="32" dur="500"/>
                                        <p:tgtEl>
                                          <p:spTgt spid="204829"/>
                                        </p:tgtEl>
                                      </p:cBhvr>
                                    </p:animEffect>
                                  </p:childTnLst>
                                </p:cTn>
                              </p:par>
                            </p:childTnLst>
                          </p:cTn>
                        </p:par>
                        <p:par>
                          <p:cTn id="33" fill="hold" nodeType="afterGroup">
                            <p:stCondLst>
                              <p:cond delay="1500"/>
                            </p:stCondLst>
                            <p:childTnLst>
                              <p:par>
                                <p:cTn id="34" presetID="9" presetClass="entr" presetSubtype="0" fill="hold" nodeType="afterEffect">
                                  <p:stCondLst>
                                    <p:cond delay="0"/>
                                  </p:stCondLst>
                                  <p:childTnLst>
                                    <p:set>
                                      <p:cBhvr>
                                        <p:cTn id="35" dur="1" fill="hold">
                                          <p:stCondLst>
                                            <p:cond delay="0"/>
                                          </p:stCondLst>
                                        </p:cTn>
                                        <p:tgtEl>
                                          <p:spTgt spid="204822"/>
                                        </p:tgtEl>
                                        <p:attrNameLst>
                                          <p:attrName>style.visibility</p:attrName>
                                        </p:attrNameLst>
                                      </p:cBhvr>
                                      <p:to>
                                        <p:strVal val="visible"/>
                                      </p:to>
                                    </p:set>
                                    <p:animEffect transition="in" filter="dissolve">
                                      <p:cBhvr>
                                        <p:cTn id="36" dur="500"/>
                                        <p:tgtEl>
                                          <p:spTgt spid="204822"/>
                                        </p:tgtEl>
                                      </p:cBhvr>
                                    </p:animEffect>
                                  </p:childTnLst>
                                </p:cTn>
                              </p:par>
                            </p:childTnLst>
                          </p:cTn>
                        </p:par>
                        <p:par>
                          <p:cTn id="37" fill="hold" nodeType="afterGroup">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04828"/>
                                        </p:tgtEl>
                                        <p:attrNameLst>
                                          <p:attrName>style.visibility</p:attrName>
                                        </p:attrNameLst>
                                      </p:cBhvr>
                                      <p:to>
                                        <p:strVal val="visible"/>
                                      </p:to>
                                    </p:set>
                                    <p:animEffect transition="in" filter="wipe(left)">
                                      <p:cBhvr>
                                        <p:cTn id="40" dur="500"/>
                                        <p:tgtEl>
                                          <p:spTgt spid="204828"/>
                                        </p:tgtEl>
                                      </p:cBhvr>
                                    </p:animEffect>
                                  </p:childTnLst>
                                </p:cTn>
                              </p:par>
                            </p:childTnLst>
                          </p:cTn>
                        </p:par>
                        <p:par>
                          <p:cTn id="41" fill="hold" nodeType="afterGroup">
                            <p:stCondLst>
                              <p:cond delay="2500"/>
                            </p:stCondLst>
                            <p:childTnLst>
                              <p:par>
                                <p:cTn id="42" presetID="9" presetClass="entr" presetSubtype="0" fill="hold" nodeType="afterEffect">
                                  <p:stCondLst>
                                    <p:cond delay="0"/>
                                  </p:stCondLst>
                                  <p:childTnLst>
                                    <p:set>
                                      <p:cBhvr>
                                        <p:cTn id="43" dur="1" fill="hold">
                                          <p:stCondLst>
                                            <p:cond delay="0"/>
                                          </p:stCondLst>
                                        </p:cTn>
                                        <p:tgtEl>
                                          <p:spTgt spid="204825"/>
                                        </p:tgtEl>
                                        <p:attrNameLst>
                                          <p:attrName>style.visibility</p:attrName>
                                        </p:attrNameLst>
                                      </p:cBhvr>
                                      <p:to>
                                        <p:strVal val="visible"/>
                                      </p:to>
                                    </p:set>
                                    <p:animEffect transition="in" filter="dissolve">
                                      <p:cBhvr>
                                        <p:cTn id="44" dur="500"/>
                                        <p:tgtEl>
                                          <p:spTgt spid="204825"/>
                                        </p:tgtEl>
                                      </p:cBhvr>
                                    </p:animEffect>
                                  </p:childTnLst>
                                </p:cTn>
                              </p:par>
                            </p:childTnLst>
                          </p:cTn>
                        </p:par>
                        <p:par>
                          <p:cTn id="45" fill="hold" nodeType="afterGroup">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204830"/>
                                        </p:tgtEl>
                                        <p:attrNameLst>
                                          <p:attrName>style.visibility</p:attrName>
                                        </p:attrNameLst>
                                      </p:cBhvr>
                                      <p:to>
                                        <p:strVal val="visible"/>
                                      </p:to>
                                    </p:set>
                                    <p:animEffect transition="in" filter="wipe(left)">
                                      <p:cBhvr>
                                        <p:cTn id="48" dur="500"/>
                                        <p:tgtEl>
                                          <p:spTgt spid="2048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4814">
                                            <p:txEl>
                                              <p:pRg st="0" end="0"/>
                                            </p:txEl>
                                          </p:spTgt>
                                        </p:tgtEl>
                                        <p:attrNameLst>
                                          <p:attrName>style.visibility</p:attrName>
                                        </p:attrNameLst>
                                      </p:cBhvr>
                                      <p:to>
                                        <p:strVal val="visible"/>
                                      </p:to>
                                    </p:set>
                                    <p:animEffect transition="in" filter="wipe(left)">
                                      <p:cBhvr>
                                        <p:cTn id="53" dur="500"/>
                                        <p:tgtEl>
                                          <p:spTgt spid="204814">
                                            <p:txEl>
                                              <p:pRg st="0" end="0"/>
                                            </p:txEl>
                                          </p:spTgt>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204814">
                                            <p:txEl>
                                              <p:pRg st="1" end="1"/>
                                            </p:txEl>
                                          </p:spTgt>
                                        </p:tgtEl>
                                        <p:attrNameLst>
                                          <p:attrName>style.visibility</p:attrName>
                                        </p:attrNameLst>
                                      </p:cBhvr>
                                      <p:to>
                                        <p:strVal val="visible"/>
                                      </p:to>
                                    </p:set>
                                    <p:animEffect transition="in" filter="wipe(left)">
                                      <p:cBhvr>
                                        <p:cTn id="57" dur="500"/>
                                        <p:tgtEl>
                                          <p:spTgt spid="2048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4" grpId="0" uiExpand="1" build="allAtOnce" autoUpdateAnimBg="0"/>
      <p:bldP spid="204828" grpId="0" animBg="1" autoUpdateAnimBg="0"/>
      <p:bldP spid="204829" grpId="0" animBg="1" autoUpdateAnimBg="0"/>
      <p:bldP spid="20483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860" name="Group 36">
            <a:extLst>
              <a:ext uri="{FF2B5EF4-FFF2-40B4-BE49-F238E27FC236}">
                <a16:creationId xmlns:a16="http://schemas.microsoft.com/office/drawing/2014/main" id="{026FC495-9746-4517-96F9-A2302F583EC8}"/>
              </a:ext>
            </a:extLst>
          </p:cNvPr>
          <p:cNvGrpSpPr>
            <a:grpSpLocks/>
          </p:cNvGrpSpPr>
          <p:nvPr/>
        </p:nvGrpSpPr>
        <p:grpSpPr bwMode="auto">
          <a:xfrm>
            <a:off x="2328863" y="2009776"/>
            <a:ext cx="7802562" cy="3432175"/>
            <a:chOff x="507" y="1266"/>
            <a:chExt cx="4915" cy="2162"/>
          </a:xfrm>
        </p:grpSpPr>
        <p:grpSp>
          <p:nvGrpSpPr>
            <p:cNvPr id="205826" name="Group 2">
              <a:extLst>
                <a:ext uri="{FF2B5EF4-FFF2-40B4-BE49-F238E27FC236}">
                  <a16:creationId xmlns:a16="http://schemas.microsoft.com/office/drawing/2014/main" id="{4DE766CA-B69B-4645-875F-53361F685179}"/>
                </a:ext>
              </a:extLst>
            </p:cNvPr>
            <p:cNvGrpSpPr>
              <a:grpSpLocks/>
            </p:cNvGrpSpPr>
            <p:nvPr/>
          </p:nvGrpSpPr>
          <p:grpSpPr bwMode="auto">
            <a:xfrm>
              <a:off x="799" y="2119"/>
              <a:ext cx="4609" cy="1309"/>
              <a:chOff x="799" y="2119"/>
              <a:chExt cx="4609" cy="1309"/>
            </a:xfrm>
          </p:grpSpPr>
          <p:sp>
            <p:nvSpPr>
              <p:cNvPr id="205827" name="Line 3">
                <a:extLst>
                  <a:ext uri="{FF2B5EF4-FFF2-40B4-BE49-F238E27FC236}">
                    <a16:creationId xmlns:a16="http://schemas.microsoft.com/office/drawing/2014/main" id="{967A8220-B611-4BC8-BDFB-75127E8F34F9}"/>
                  </a:ext>
                </a:extLst>
              </p:cNvPr>
              <p:cNvSpPr>
                <a:spLocks noChangeShapeType="1"/>
              </p:cNvSpPr>
              <p:nvPr/>
            </p:nvSpPr>
            <p:spPr bwMode="auto">
              <a:xfrm flipV="1">
                <a:off x="5408" y="2250"/>
                <a:ext cx="0" cy="1173"/>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28" name="Line 4">
                <a:extLst>
                  <a:ext uri="{FF2B5EF4-FFF2-40B4-BE49-F238E27FC236}">
                    <a16:creationId xmlns:a16="http://schemas.microsoft.com/office/drawing/2014/main" id="{9A5FCE6E-1DEC-4E97-A9E7-C6616E50A8AF}"/>
                  </a:ext>
                </a:extLst>
              </p:cNvPr>
              <p:cNvSpPr>
                <a:spLocks noChangeShapeType="1"/>
              </p:cNvSpPr>
              <p:nvPr/>
            </p:nvSpPr>
            <p:spPr bwMode="auto">
              <a:xfrm flipV="1">
                <a:off x="2920" y="2139"/>
                <a:ext cx="0" cy="665"/>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29" name="Line 5">
                <a:extLst>
                  <a:ext uri="{FF2B5EF4-FFF2-40B4-BE49-F238E27FC236}">
                    <a16:creationId xmlns:a16="http://schemas.microsoft.com/office/drawing/2014/main" id="{F06FA407-FB61-4C82-9C64-7FEDE2DD572B}"/>
                  </a:ext>
                </a:extLst>
              </p:cNvPr>
              <p:cNvSpPr>
                <a:spLocks noChangeShapeType="1"/>
              </p:cNvSpPr>
              <p:nvPr/>
            </p:nvSpPr>
            <p:spPr bwMode="auto">
              <a:xfrm flipV="1">
                <a:off x="3719" y="2412"/>
                <a:ext cx="0" cy="1016"/>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30" name="Line 6">
                <a:extLst>
                  <a:ext uri="{FF2B5EF4-FFF2-40B4-BE49-F238E27FC236}">
                    <a16:creationId xmlns:a16="http://schemas.microsoft.com/office/drawing/2014/main" id="{16537D03-B9D6-4ECC-AA4E-F362CE04AB78}"/>
                  </a:ext>
                </a:extLst>
              </p:cNvPr>
              <p:cNvSpPr>
                <a:spLocks noChangeShapeType="1"/>
              </p:cNvSpPr>
              <p:nvPr/>
            </p:nvSpPr>
            <p:spPr bwMode="auto">
              <a:xfrm flipV="1">
                <a:off x="799" y="2119"/>
                <a:ext cx="8" cy="130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5859" name="Group 35">
              <a:extLst>
                <a:ext uri="{FF2B5EF4-FFF2-40B4-BE49-F238E27FC236}">
                  <a16:creationId xmlns:a16="http://schemas.microsoft.com/office/drawing/2014/main" id="{72C243B5-427E-4890-BAF1-769B58D269AB}"/>
                </a:ext>
              </a:extLst>
            </p:cNvPr>
            <p:cNvGrpSpPr>
              <a:grpSpLocks/>
            </p:cNvGrpSpPr>
            <p:nvPr/>
          </p:nvGrpSpPr>
          <p:grpSpPr bwMode="auto">
            <a:xfrm>
              <a:off x="507" y="1266"/>
              <a:ext cx="4915" cy="1782"/>
              <a:chOff x="507" y="1266"/>
              <a:chExt cx="4915" cy="1782"/>
            </a:xfrm>
          </p:grpSpPr>
          <p:grpSp>
            <p:nvGrpSpPr>
              <p:cNvPr id="205858" name="Group 34">
                <a:extLst>
                  <a:ext uri="{FF2B5EF4-FFF2-40B4-BE49-F238E27FC236}">
                    <a16:creationId xmlns:a16="http://schemas.microsoft.com/office/drawing/2014/main" id="{C1A5B14F-4B28-4E46-982B-89B498F3693C}"/>
                  </a:ext>
                </a:extLst>
              </p:cNvPr>
              <p:cNvGrpSpPr>
                <a:grpSpLocks/>
              </p:cNvGrpSpPr>
              <p:nvPr/>
            </p:nvGrpSpPr>
            <p:grpSpPr bwMode="auto">
              <a:xfrm>
                <a:off x="3448" y="1266"/>
                <a:ext cx="1974" cy="1782"/>
                <a:chOff x="3448" y="1266"/>
                <a:chExt cx="1974" cy="1782"/>
              </a:xfrm>
            </p:grpSpPr>
            <p:grpSp>
              <p:nvGrpSpPr>
                <p:cNvPr id="205833" name="Group 9">
                  <a:extLst>
                    <a:ext uri="{FF2B5EF4-FFF2-40B4-BE49-F238E27FC236}">
                      <a16:creationId xmlns:a16="http://schemas.microsoft.com/office/drawing/2014/main" id="{BCF73CF4-93BF-427B-98E2-223424970C34}"/>
                    </a:ext>
                  </a:extLst>
                </p:cNvPr>
                <p:cNvGrpSpPr>
                  <a:grpSpLocks/>
                </p:cNvGrpSpPr>
                <p:nvPr/>
              </p:nvGrpSpPr>
              <p:grpSpPr bwMode="auto">
                <a:xfrm>
                  <a:off x="3448" y="1266"/>
                  <a:ext cx="1974" cy="1782"/>
                  <a:chOff x="3420" y="1199"/>
                  <a:chExt cx="1974" cy="1782"/>
                </a:xfrm>
              </p:grpSpPr>
              <p:sp>
                <p:nvSpPr>
                  <p:cNvPr id="205834" name="Oval 10">
                    <a:extLst>
                      <a:ext uri="{FF2B5EF4-FFF2-40B4-BE49-F238E27FC236}">
                        <a16:creationId xmlns:a16="http://schemas.microsoft.com/office/drawing/2014/main" id="{CF252319-0671-4A82-947A-04E4CB7BB559}"/>
                      </a:ext>
                    </a:extLst>
                  </p:cNvPr>
                  <p:cNvSpPr>
                    <a:spLocks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35" name="Oval 11">
                    <a:extLst>
                      <a:ext uri="{FF2B5EF4-FFF2-40B4-BE49-F238E27FC236}">
                        <a16:creationId xmlns:a16="http://schemas.microsoft.com/office/drawing/2014/main" id="{AB3130D4-14A9-404D-9B52-E9722F59E3A9}"/>
                      </a:ext>
                    </a:extLst>
                  </p:cNvPr>
                  <p:cNvSpPr>
                    <a:spLocks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36" name="Freeform 12">
                    <a:extLst>
                      <a:ext uri="{FF2B5EF4-FFF2-40B4-BE49-F238E27FC236}">
                        <a16:creationId xmlns:a16="http://schemas.microsoft.com/office/drawing/2014/main" id="{3EFAAD55-A992-42DB-A805-43BDC7C1F6CE}"/>
                      </a:ext>
                    </a:extLst>
                  </p:cNvPr>
                  <p:cNvSpPr>
                    <a:spLocks/>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5837" name="Freeform 13">
                  <a:extLst>
                    <a:ext uri="{FF2B5EF4-FFF2-40B4-BE49-F238E27FC236}">
                      <a16:creationId xmlns:a16="http://schemas.microsoft.com/office/drawing/2014/main" id="{54C6890F-9D1A-44A2-BE25-5783D7CF6B62}"/>
                    </a:ext>
                  </a:extLst>
                </p:cNvPr>
                <p:cNvSpPr>
                  <a:spLocks/>
                </p:cNvSpPr>
                <p:nvPr/>
              </p:nvSpPr>
              <p:spPr bwMode="auto">
                <a:xfrm>
                  <a:off x="3679" y="1588"/>
                  <a:ext cx="127" cy="284"/>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38" name="Freeform 14">
                  <a:extLst>
                    <a:ext uri="{FF2B5EF4-FFF2-40B4-BE49-F238E27FC236}">
                      <a16:creationId xmlns:a16="http://schemas.microsoft.com/office/drawing/2014/main" id="{662BC2C8-9733-43AE-AEA7-EC7B6760BBC1}"/>
                    </a:ext>
                  </a:extLst>
                </p:cNvPr>
                <p:cNvSpPr>
                  <a:spLocks/>
                </p:cNvSpPr>
                <p:nvPr/>
              </p:nvSpPr>
              <p:spPr bwMode="auto">
                <a:xfrm>
                  <a:off x="3675" y="2443"/>
                  <a:ext cx="127" cy="284"/>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5839" name="Line 15">
                <a:extLst>
                  <a:ext uri="{FF2B5EF4-FFF2-40B4-BE49-F238E27FC236}">
                    <a16:creationId xmlns:a16="http://schemas.microsoft.com/office/drawing/2014/main" id="{8ED02369-7188-43D7-ABAD-5F2E0FA4B20D}"/>
                  </a:ext>
                </a:extLst>
              </p:cNvPr>
              <p:cNvSpPr>
                <a:spLocks noChangeShapeType="1"/>
              </p:cNvSpPr>
              <p:nvPr/>
            </p:nvSpPr>
            <p:spPr bwMode="auto">
              <a:xfrm flipV="1">
                <a:off x="507" y="2140"/>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40" name="Line 16">
                <a:extLst>
                  <a:ext uri="{FF2B5EF4-FFF2-40B4-BE49-F238E27FC236}">
                    <a16:creationId xmlns:a16="http://schemas.microsoft.com/office/drawing/2014/main" id="{16B1EDEB-D579-4101-80F4-82E0BDEB9D46}"/>
                  </a:ext>
                </a:extLst>
              </p:cNvPr>
              <p:cNvSpPr>
                <a:spLocks noChangeShapeType="1"/>
              </p:cNvSpPr>
              <p:nvPr/>
            </p:nvSpPr>
            <p:spPr bwMode="auto">
              <a:xfrm>
                <a:off x="803" y="1831"/>
                <a:ext cx="4605" cy="494"/>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41" name="Line 17">
                <a:extLst>
                  <a:ext uri="{FF2B5EF4-FFF2-40B4-BE49-F238E27FC236}">
                    <a16:creationId xmlns:a16="http://schemas.microsoft.com/office/drawing/2014/main" id="{FB69CC8B-E153-4580-A94A-041069CDC424}"/>
                  </a:ext>
                </a:extLst>
              </p:cNvPr>
              <p:cNvSpPr>
                <a:spLocks noChangeShapeType="1"/>
              </p:cNvSpPr>
              <p:nvPr/>
            </p:nvSpPr>
            <p:spPr bwMode="auto">
              <a:xfrm flipV="1">
                <a:off x="804" y="1822"/>
                <a:ext cx="0" cy="318"/>
              </a:xfrm>
              <a:prstGeom prst="line">
                <a:avLst/>
              </a:prstGeom>
              <a:noFill/>
              <a:ln w="5715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5842" name="Line 18">
              <a:extLst>
                <a:ext uri="{FF2B5EF4-FFF2-40B4-BE49-F238E27FC236}">
                  <a16:creationId xmlns:a16="http://schemas.microsoft.com/office/drawing/2014/main" id="{11030C04-88C3-430B-A9F5-072670ADE6E4}"/>
                </a:ext>
              </a:extLst>
            </p:cNvPr>
            <p:cNvSpPr>
              <a:spLocks noChangeShapeType="1"/>
            </p:cNvSpPr>
            <p:nvPr/>
          </p:nvSpPr>
          <p:spPr bwMode="auto">
            <a:xfrm>
              <a:off x="5412" y="2138"/>
              <a:ext cx="0" cy="190"/>
            </a:xfrm>
            <a:prstGeom prst="line">
              <a:avLst/>
            </a:prstGeom>
            <a:noFill/>
            <a:ln w="25400">
              <a:solidFill>
                <a:srgbClr val="FF33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49" name="Freeform 25">
              <a:extLst>
                <a:ext uri="{FF2B5EF4-FFF2-40B4-BE49-F238E27FC236}">
                  <a16:creationId xmlns:a16="http://schemas.microsoft.com/office/drawing/2014/main" id="{EF131CFC-60BD-400B-978B-ACD881F6474C}"/>
                </a:ext>
              </a:extLst>
            </p:cNvPr>
            <p:cNvSpPr>
              <a:spLocks/>
            </p:cNvSpPr>
            <p:nvPr/>
          </p:nvSpPr>
          <p:spPr bwMode="auto">
            <a:xfrm>
              <a:off x="3586" y="1787"/>
              <a:ext cx="273" cy="74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50" name="Line 26">
              <a:extLst>
                <a:ext uri="{FF2B5EF4-FFF2-40B4-BE49-F238E27FC236}">
                  <a16:creationId xmlns:a16="http://schemas.microsoft.com/office/drawing/2014/main" id="{64A0FD95-401E-4189-85BC-53F88EA83409}"/>
                </a:ext>
              </a:extLst>
            </p:cNvPr>
            <p:cNvSpPr>
              <a:spLocks noChangeShapeType="1"/>
            </p:cNvSpPr>
            <p:nvPr/>
          </p:nvSpPr>
          <p:spPr bwMode="auto">
            <a:xfrm>
              <a:off x="804" y="3344"/>
              <a:ext cx="2925"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51" name="Line 27">
              <a:extLst>
                <a:ext uri="{FF2B5EF4-FFF2-40B4-BE49-F238E27FC236}">
                  <a16:creationId xmlns:a16="http://schemas.microsoft.com/office/drawing/2014/main" id="{EEEA3121-DF6D-404A-849C-59162E814FAC}"/>
                </a:ext>
              </a:extLst>
            </p:cNvPr>
            <p:cNvSpPr>
              <a:spLocks noChangeShapeType="1"/>
            </p:cNvSpPr>
            <p:nvPr/>
          </p:nvSpPr>
          <p:spPr bwMode="auto">
            <a:xfrm>
              <a:off x="3716" y="3340"/>
              <a:ext cx="1689" cy="1"/>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52" name="Line 28">
              <a:extLst>
                <a:ext uri="{FF2B5EF4-FFF2-40B4-BE49-F238E27FC236}">
                  <a16:creationId xmlns:a16="http://schemas.microsoft.com/office/drawing/2014/main" id="{5C5AB03E-80DB-47BC-B41B-ED3F2EA0A43B}"/>
                </a:ext>
              </a:extLst>
            </p:cNvPr>
            <p:cNvSpPr>
              <a:spLocks noChangeShapeType="1"/>
            </p:cNvSpPr>
            <p:nvPr/>
          </p:nvSpPr>
          <p:spPr bwMode="auto">
            <a:xfrm flipV="1">
              <a:off x="2927" y="2737"/>
              <a:ext cx="785"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5853" name="Text Box 29">
              <a:extLst>
                <a:ext uri="{FF2B5EF4-FFF2-40B4-BE49-F238E27FC236}">
                  <a16:creationId xmlns:a16="http://schemas.microsoft.com/office/drawing/2014/main" id="{4F829048-B042-43BF-BE8D-205D9BE9FFDE}"/>
                </a:ext>
              </a:extLst>
            </p:cNvPr>
            <p:cNvSpPr txBox="1">
              <a:spLocks noChangeArrowheads="1"/>
            </p:cNvSpPr>
            <p:nvPr/>
          </p:nvSpPr>
          <p:spPr bwMode="auto">
            <a:xfrm>
              <a:off x="2095" y="2995"/>
              <a:ext cx="291" cy="365"/>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a</a:t>
              </a:r>
              <a:endParaRPr lang="cs-CZ" altLang="sk-SK" sz="3200"/>
            </a:p>
          </p:txBody>
        </p:sp>
        <p:sp>
          <p:nvSpPr>
            <p:cNvPr id="205854" name="Text Box 30">
              <a:extLst>
                <a:ext uri="{FF2B5EF4-FFF2-40B4-BE49-F238E27FC236}">
                  <a16:creationId xmlns:a16="http://schemas.microsoft.com/office/drawing/2014/main" id="{820B65F9-73EE-4CD8-9FE0-3F7185DBED8F}"/>
                </a:ext>
              </a:extLst>
            </p:cNvPr>
            <p:cNvSpPr txBox="1">
              <a:spLocks noChangeArrowheads="1"/>
            </p:cNvSpPr>
            <p:nvPr/>
          </p:nvSpPr>
          <p:spPr bwMode="auto">
            <a:xfrm>
              <a:off x="3200" y="2363"/>
              <a:ext cx="291" cy="365"/>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f</a:t>
              </a:r>
              <a:endParaRPr lang="cs-CZ" altLang="sk-SK" sz="3200"/>
            </a:p>
          </p:txBody>
        </p:sp>
        <p:sp>
          <p:nvSpPr>
            <p:cNvPr id="205855" name="Text Box 31">
              <a:extLst>
                <a:ext uri="{FF2B5EF4-FFF2-40B4-BE49-F238E27FC236}">
                  <a16:creationId xmlns:a16="http://schemas.microsoft.com/office/drawing/2014/main" id="{A1B34233-143A-4646-BF00-72E3321F0FC9}"/>
                </a:ext>
              </a:extLst>
            </p:cNvPr>
            <p:cNvSpPr txBox="1">
              <a:spLocks noChangeArrowheads="1"/>
            </p:cNvSpPr>
            <p:nvPr/>
          </p:nvSpPr>
          <p:spPr bwMode="auto">
            <a:xfrm>
              <a:off x="4412" y="3000"/>
              <a:ext cx="327" cy="365"/>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cs-CZ" altLang="sk-SK" sz="3200" i="1"/>
                <a:t>a</a:t>
              </a:r>
              <a:r>
                <a:rPr lang="cs-CZ" altLang="sk-SK" sz="3200" i="1" baseline="30000"/>
                <a:t>/</a:t>
              </a:r>
              <a:endParaRPr lang="cs-CZ" altLang="sk-SK" sz="3200"/>
            </a:p>
          </p:txBody>
        </p:sp>
      </p:grpSp>
      <p:sp>
        <p:nvSpPr>
          <p:cNvPr id="205843" name="Text Box 19">
            <a:extLst>
              <a:ext uri="{FF2B5EF4-FFF2-40B4-BE49-F238E27FC236}">
                <a16:creationId xmlns:a16="http://schemas.microsoft.com/office/drawing/2014/main" id="{07E5267A-A030-4798-B640-DB4773D9A06D}"/>
              </a:ext>
            </a:extLst>
          </p:cNvPr>
          <p:cNvSpPr txBox="1">
            <a:spLocks noChangeArrowheads="1"/>
          </p:cNvSpPr>
          <p:nvPr/>
        </p:nvSpPr>
        <p:spPr bwMode="auto">
          <a:xfrm>
            <a:off x="1735138" y="227013"/>
            <a:ext cx="38952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Oko - zaostrovanie</a:t>
            </a:r>
            <a:endParaRPr lang="cs-CZ" altLang="sk-SK" sz="3600" b="1" i="1" u="sng" dirty="0">
              <a:solidFill>
                <a:srgbClr val="FF0000"/>
              </a:solidFill>
            </a:endParaRPr>
          </a:p>
        </p:txBody>
      </p:sp>
      <p:sp>
        <p:nvSpPr>
          <p:cNvPr id="205844" name="Text Box 20">
            <a:extLst>
              <a:ext uri="{FF2B5EF4-FFF2-40B4-BE49-F238E27FC236}">
                <a16:creationId xmlns:a16="http://schemas.microsoft.com/office/drawing/2014/main" id="{BFC841A9-50EC-49F6-A1E0-A907E4564E8D}"/>
              </a:ext>
            </a:extLst>
          </p:cNvPr>
          <p:cNvSpPr txBox="1">
            <a:spLocks noChangeArrowheads="1"/>
          </p:cNvSpPr>
          <p:nvPr/>
        </p:nvSpPr>
        <p:spPr bwMode="auto">
          <a:xfrm>
            <a:off x="1621631" y="5624512"/>
            <a:ext cx="915507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sk-SK" altLang="sk-SK" sz="3000" i="1" dirty="0">
                <a:solidFill>
                  <a:srgbClr val="0070C0"/>
                </a:solidFill>
              </a:rPr>
              <a:t> priblížením predmetu – </a:t>
            </a:r>
            <a:r>
              <a:rPr lang="sk-SK" altLang="sk-SK" sz="3000" i="1" dirty="0" err="1">
                <a:solidFill>
                  <a:srgbClr val="0070C0"/>
                </a:solidFill>
              </a:rPr>
              <a:t>t.j</a:t>
            </a:r>
            <a:r>
              <a:rPr lang="sk-SK" altLang="sk-SK" sz="3000" i="1" dirty="0">
                <a:solidFill>
                  <a:srgbClr val="0070C0"/>
                </a:solidFill>
              </a:rPr>
              <a:t>. zmenšením  a  sa pri </a:t>
            </a:r>
            <a:r>
              <a:rPr lang="sk-SK" altLang="sk-SK" sz="3000" i="1" dirty="0" err="1">
                <a:solidFill>
                  <a:srgbClr val="0070C0"/>
                </a:solidFill>
              </a:rPr>
              <a:t>nezme</a:t>
            </a:r>
            <a:r>
              <a:rPr lang="sk-SK" altLang="sk-SK" sz="3000" i="1" dirty="0">
                <a:solidFill>
                  <a:srgbClr val="0070C0"/>
                </a:solidFill>
              </a:rPr>
              <a:t>-</a:t>
            </a:r>
          </a:p>
          <a:p>
            <a:r>
              <a:rPr lang="sk-SK" altLang="sk-SK" sz="3000" i="1" dirty="0">
                <a:solidFill>
                  <a:srgbClr val="0070C0"/>
                </a:solidFill>
              </a:rPr>
              <a:t>  </a:t>
            </a:r>
            <a:r>
              <a:rPr lang="sk-SK" altLang="sk-SK" sz="3000" i="1" dirty="0" err="1">
                <a:solidFill>
                  <a:srgbClr val="0070C0"/>
                </a:solidFill>
              </a:rPr>
              <a:t>nenom</a:t>
            </a:r>
            <a:r>
              <a:rPr lang="sk-SK" altLang="sk-SK" sz="3000" i="1" dirty="0">
                <a:solidFill>
                  <a:srgbClr val="0070C0"/>
                </a:solidFill>
              </a:rPr>
              <a:t>  a</a:t>
            </a:r>
            <a:r>
              <a:rPr lang="sk-SK" altLang="sk-SK" sz="3000" i="1" baseline="30000" dirty="0">
                <a:solidFill>
                  <a:srgbClr val="0070C0"/>
                </a:solidFill>
              </a:rPr>
              <a:t>/</a:t>
            </a:r>
            <a:r>
              <a:rPr lang="sk-SK" altLang="sk-SK" sz="3000" i="1" dirty="0">
                <a:solidFill>
                  <a:srgbClr val="0070C0"/>
                </a:solidFill>
              </a:rPr>
              <a:t>  mení optická mohutnosť šošovky.</a:t>
            </a:r>
            <a:endParaRPr lang="cs-CZ" altLang="sk-SK" sz="3000" i="1" dirty="0">
              <a:solidFill>
                <a:srgbClr val="0070C0"/>
              </a:solidFill>
            </a:endParaRPr>
          </a:p>
        </p:txBody>
      </p:sp>
      <p:graphicFrame>
        <p:nvGraphicFramePr>
          <p:cNvPr id="205856" name="Object 32">
            <a:extLst>
              <a:ext uri="{FF2B5EF4-FFF2-40B4-BE49-F238E27FC236}">
                <a16:creationId xmlns:a16="http://schemas.microsoft.com/office/drawing/2014/main" id="{C15DC5E5-3476-4FF2-9F5E-D5A9057BF133}"/>
              </a:ext>
            </a:extLst>
          </p:cNvPr>
          <p:cNvGraphicFramePr>
            <a:graphicFrameLocks noChangeAspect="1"/>
          </p:cNvGraphicFramePr>
          <p:nvPr/>
        </p:nvGraphicFramePr>
        <p:xfrm>
          <a:off x="4740276" y="1292225"/>
          <a:ext cx="2157413" cy="1206500"/>
        </p:xfrm>
        <a:graphic>
          <a:graphicData uri="http://schemas.openxmlformats.org/presentationml/2006/ole">
            <mc:AlternateContent xmlns:mc="http://schemas.openxmlformats.org/markup-compatibility/2006">
              <mc:Choice xmlns:v="urn:schemas-microsoft-com:vml" Requires="v">
                <p:oleObj name="Rovnice" r:id="rId2" imgW="749160" imgH="419040" progId="Equation.3">
                  <p:embed/>
                </p:oleObj>
              </mc:Choice>
              <mc:Fallback>
                <p:oleObj name="Rovnice" r:id="rId2" imgW="749160" imgH="419040" progId="Equation.3">
                  <p:embed/>
                  <p:pic>
                    <p:nvPicPr>
                      <p:cNvPr id="205856" name="Object 32">
                        <a:extLst>
                          <a:ext uri="{FF2B5EF4-FFF2-40B4-BE49-F238E27FC236}">
                            <a16:creationId xmlns:a16="http://schemas.microsoft.com/office/drawing/2014/main" id="{C15DC5E5-3476-4FF2-9F5E-D5A9057BF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276" y="1292225"/>
                        <a:ext cx="2157413"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856"/>
                                        </p:tgtEl>
                                        <p:attrNameLst>
                                          <p:attrName>style.visibility</p:attrName>
                                        </p:attrNameLst>
                                      </p:cBhvr>
                                      <p:to>
                                        <p:strVal val="visible"/>
                                      </p:to>
                                    </p:set>
                                    <p:animEffect transition="in" filter="wipe(left)">
                                      <p:cBhvr>
                                        <p:cTn id="7" dur="500"/>
                                        <p:tgtEl>
                                          <p:spTgt spid="2058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44">
                                            <p:txEl>
                                              <p:pRg st="0" end="0"/>
                                            </p:txEl>
                                          </p:spTgt>
                                        </p:tgtEl>
                                        <p:attrNameLst>
                                          <p:attrName>style.visibility</p:attrName>
                                        </p:attrNameLst>
                                      </p:cBhvr>
                                      <p:to>
                                        <p:strVal val="visible"/>
                                      </p:to>
                                    </p:set>
                                    <p:animEffect transition="in" filter="wipe(left)">
                                      <p:cBhvr>
                                        <p:cTn id="12" dur="500"/>
                                        <p:tgtEl>
                                          <p:spTgt spid="205844">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5844">
                                            <p:txEl>
                                              <p:pRg st="1" end="1"/>
                                            </p:txEl>
                                          </p:spTgt>
                                        </p:tgtEl>
                                        <p:attrNameLst>
                                          <p:attrName>style.visibility</p:attrName>
                                        </p:attrNameLst>
                                      </p:cBhvr>
                                      <p:to>
                                        <p:strVal val="visible"/>
                                      </p:to>
                                    </p:set>
                                    <p:animEffect transition="in" filter="wipe(left)">
                                      <p:cBhvr>
                                        <p:cTn id="16" dur="500"/>
                                        <p:tgtEl>
                                          <p:spTgt spid="2058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4" grpId="0" uiExpand="1" build="allAtOnce"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7" name="Text Box 19">
            <a:extLst>
              <a:ext uri="{FF2B5EF4-FFF2-40B4-BE49-F238E27FC236}">
                <a16:creationId xmlns:a16="http://schemas.microsoft.com/office/drawing/2014/main" id="{E3717B84-7CE2-4CE7-9A60-6A4720134E62}"/>
              </a:ext>
            </a:extLst>
          </p:cNvPr>
          <p:cNvSpPr txBox="1">
            <a:spLocks noChangeArrowheads="1"/>
          </p:cNvSpPr>
          <p:nvPr/>
        </p:nvSpPr>
        <p:spPr bwMode="auto">
          <a:xfrm>
            <a:off x="1735138" y="227013"/>
            <a:ext cx="82862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Akomodačná schopnosť normálneho oka</a:t>
            </a:r>
            <a:endParaRPr lang="cs-CZ" altLang="sk-SK" sz="3600" b="1" i="1" u="sng" dirty="0">
              <a:solidFill>
                <a:srgbClr val="FF0000"/>
              </a:solidFill>
            </a:endParaRPr>
          </a:p>
        </p:txBody>
      </p:sp>
      <p:sp>
        <p:nvSpPr>
          <p:cNvPr id="206874" name="Line 26">
            <a:extLst>
              <a:ext uri="{FF2B5EF4-FFF2-40B4-BE49-F238E27FC236}">
                <a16:creationId xmlns:a16="http://schemas.microsoft.com/office/drawing/2014/main" id="{2A2B0C0C-DF54-444D-A7E3-A56874837CA5}"/>
              </a:ext>
            </a:extLst>
          </p:cNvPr>
          <p:cNvSpPr>
            <a:spLocks noChangeShapeType="1"/>
          </p:cNvSpPr>
          <p:nvPr/>
        </p:nvSpPr>
        <p:spPr bwMode="auto">
          <a:xfrm>
            <a:off x="5661026" y="6210300"/>
            <a:ext cx="2874963"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77" name="Text Box 29">
            <a:extLst>
              <a:ext uri="{FF2B5EF4-FFF2-40B4-BE49-F238E27FC236}">
                <a16:creationId xmlns:a16="http://schemas.microsoft.com/office/drawing/2014/main" id="{62438CCD-B992-440D-BD30-7E6D8D295E82}"/>
              </a:ext>
            </a:extLst>
          </p:cNvPr>
          <p:cNvSpPr txBox="1">
            <a:spLocks noChangeArrowheads="1"/>
          </p:cNvSpPr>
          <p:nvPr/>
        </p:nvSpPr>
        <p:spPr bwMode="auto">
          <a:xfrm>
            <a:off x="6280151" y="5657850"/>
            <a:ext cx="1933575" cy="579438"/>
          </a:xfrm>
          <a:prstGeom prst="rect">
            <a:avLst/>
          </a:prstGeom>
          <a:solidFill>
            <a:srgbClr val="FFFF99">
              <a:alpha val="50000"/>
            </a:srgb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k-SK" altLang="sk-SK" sz="3200" i="1"/>
              <a:t>d</a:t>
            </a:r>
            <a:r>
              <a:rPr lang="sk-SK" altLang="sk-SK" sz="3200"/>
              <a:t> = 25cm</a:t>
            </a:r>
            <a:endParaRPr lang="cs-CZ" altLang="sk-SK" sz="3200"/>
          </a:p>
        </p:txBody>
      </p:sp>
      <p:grpSp>
        <p:nvGrpSpPr>
          <p:cNvPr id="206925" name="Group 77">
            <a:extLst>
              <a:ext uri="{FF2B5EF4-FFF2-40B4-BE49-F238E27FC236}">
                <a16:creationId xmlns:a16="http://schemas.microsoft.com/office/drawing/2014/main" id="{3640EF6D-97CF-4193-A192-AB5B07F117CF}"/>
              </a:ext>
            </a:extLst>
          </p:cNvPr>
          <p:cNvGrpSpPr>
            <a:grpSpLocks/>
          </p:cNvGrpSpPr>
          <p:nvPr/>
        </p:nvGrpSpPr>
        <p:grpSpPr bwMode="auto">
          <a:xfrm>
            <a:off x="2051051" y="1065213"/>
            <a:ext cx="7800975" cy="1416050"/>
            <a:chOff x="332" y="671"/>
            <a:chExt cx="4914" cy="892"/>
          </a:xfrm>
        </p:grpSpPr>
        <p:grpSp>
          <p:nvGrpSpPr>
            <p:cNvPr id="206887" name="Group 39">
              <a:extLst>
                <a:ext uri="{FF2B5EF4-FFF2-40B4-BE49-F238E27FC236}">
                  <a16:creationId xmlns:a16="http://schemas.microsoft.com/office/drawing/2014/main" id="{4A59EDBF-51A1-4474-8274-F6047DEA550C}"/>
                </a:ext>
              </a:extLst>
            </p:cNvPr>
            <p:cNvGrpSpPr>
              <a:grpSpLocks/>
            </p:cNvGrpSpPr>
            <p:nvPr/>
          </p:nvGrpSpPr>
          <p:grpSpPr bwMode="auto">
            <a:xfrm>
              <a:off x="4252" y="671"/>
              <a:ext cx="988" cy="892"/>
              <a:chOff x="4105" y="930"/>
              <a:chExt cx="988" cy="892"/>
            </a:xfrm>
          </p:grpSpPr>
          <p:grpSp>
            <p:nvGrpSpPr>
              <p:cNvPr id="206886" name="Group 38">
                <a:extLst>
                  <a:ext uri="{FF2B5EF4-FFF2-40B4-BE49-F238E27FC236}">
                    <a16:creationId xmlns:a16="http://schemas.microsoft.com/office/drawing/2014/main" id="{5C54822C-EFE0-4061-B1D3-0427CC968E33}"/>
                  </a:ext>
                </a:extLst>
              </p:cNvPr>
              <p:cNvGrpSpPr>
                <a:grpSpLocks/>
              </p:cNvGrpSpPr>
              <p:nvPr/>
            </p:nvGrpSpPr>
            <p:grpSpPr bwMode="auto">
              <a:xfrm>
                <a:off x="4105" y="930"/>
                <a:ext cx="988" cy="892"/>
                <a:chOff x="4105" y="930"/>
                <a:chExt cx="988" cy="892"/>
              </a:xfrm>
            </p:grpSpPr>
            <p:grpSp>
              <p:nvGrpSpPr>
                <p:cNvPr id="206857" name="Group 9">
                  <a:extLst>
                    <a:ext uri="{FF2B5EF4-FFF2-40B4-BE49-F238E27FC236}">
                      <a16:creationId xmlns:a16="http://schemas.microsoft.com/office/drawing/2014/main" id="{C3DE1C93-72D0-454B-A90A-800C1A46362E}"/>
                    </a:ext>
                  </a:extLst>
                </p:cNvPr>
                <p:cNvGrpSpPr>
                  <a:grpSpLocks noChangeAspect="1"/>
                </p:cNvGrpSpPr>
                <p:nvPr/>
              </p:nvGrpSpPr>
              <p:grpSpPr bwMode="auto">
                <a:xfrm>
                  <a:off x="4105" y="930"/>
                  <a:ext cx="988" cy="892"/>
                  <a:chOff x="3420" y="1199"/>
                  <a:chExt cx="1974" cy="1782"/>
                </a:xfrm>
              </p:grpSpPr>
              <p:sp>
                <p:nvSpPr>
                  <p:cNvPr id="206858" name="Oval 10">
                    <a:extLst>
                      <a:ext uri="{FF2B5EF4-FFF2-40B4-BE49-F238E27FC236}">
                        <a16:creationId xmlns:a16="http://schemas.microsoft.com/office/drawing/2014/main" id="{0B9C4429-CC1C-4BE5-B55A-94F6BF6B3E57}"/>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59" name="Oval 11">
                    <a:extLst>
                      <a:ext uri="{FF2B5EF4-FFF2-40B4-BE49-F238E27FC236}">
                        <a16:creationId xmlns:a16="http://schemas.microsoft.com/office/drawing/2014/main" id="{266B90DA-0AE8-4F0A-AD04-8581CE6753CA}"/>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60" name="Freeform 12">
                    <a:extLst>
                      <a:ext uri="{FF2B5EF4-FFF2-40B4-BE49-F238E27FC236}">
                        <a16:creationId xmlns:a16="http://schemas.microsoft.com/office/drawing/2014/main" id="{774A330C-9A40-4704-8661-72C75FF3459F}"/>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61" name="Freeform 13">
                  <a:extLst>
                    <a:ext uri="{FF2B5EF4-FFF2-40B4-BE49-F238E27FC236}">
                      <a16:creationId xmlns:a16="http://schemas.microsoft.com/office/drawing/2014/main" id="{FC2A96DE-7C4F-4DA5-B293-B36D61A2F3B1}"/>
                    </a:ext>
                  </a:extLst>
                </p:cNvPr>
                <p:cNvSpPr>
                  <a:spLocks noChangeAspect="1"/>
                </p:cNvSpPr>
                <p:nvPr/>
              </p:nvSpPr>
              <p:spPr bwMode="auto">
                <a:xfrm>
                  <a:off x="4221" y="108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62" name="Freeform 14">
                  <a:extLst>
                    <a:ext uri="{FF2B5EF4-FFF2-40B4-BE49-F238E27FC236}">
                      <a16:creationId xmlns:a16="http://schemas.microsoft.com/office/drawing/2014/main" id="{6C97D217-F5B5-4D82-8C92-DFF818C68B32}"/>
                    </a:ext>
                  </a:extLst>
                </p:cNvPr>
                <p:cNvSpPr>
                  <a:spLocks noChangeAspect="1"/>
                </p:cNvSpPr>
                <p:nvPr/>
              </p:nvSpPr>
              <p:spPr bwMode="auto">
                <a:xfrm>
                  <a:off x="4219" y="1519"/>
                  <a:ext cx="63" cy="142"/>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71" name="Freeform 23">
                <a:extLst>
                  <a:ext uri="{FF2B5EF4-FFF2-40B4-BE49-F238E27FC236}">
                    <a16:creationId xmlns:a16="http://schemas.microsoft.com/office/drawing/2014/main" id="{BABCE39A-2C37-47DE-90D1-768F2A1E1005}"/>
                  </a:ext>
                </a:extLst>
              </p:cNvPr>
              <p:cNvSpPr>
                <a:spLocks noChangeAspect="1"/>
              </p:cNvSpPr>
              <p:nvPr/>
            </p:nvSpPr>
            <p:spPr bwMode="auto">
              <a:xfrm>
                <a:off x="4172" y="1182"/>
                <a:ext cx="14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63" name="Line 15">
              <a:extLst>
                <a:ext uri="{FF2B5EF4-FFF2-40B4-BE49-F238E27FC236}">
                  <a16:creationId xmlns:a16="http://schemas.microsoft.com/office/drawing/2014/main" id="{D86F05A7-0827-4D07-BAA5-3FB3D54DFCCA}"/>
                </a:ext>
              </a:extLst>
            </p:cNvPr>
            <p:cNvSpPr>
              <a:spLocks noChangeShapeType="1"/>
            </p:cNvSpPr>
            <p:nvPr/>
          </p:nvSpPr>
          <p:spPr bwMode="auto">
            <a:xfrm flipV="1">
              <a:off x="332" y="1125"/>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64" name="Line 16">
            <a:extLst>
              <a:ext uri="{FF2B5EF4-FFF2-40B4-BE49-F238E27FC236}">
                <a16:creationId xmlns:a16="http://schemas.microsoft.com/office/drawing/2014/main" id="{E289A107-EDBE-44EE-B417-AEEF04253634}"/>
              </a:ext>
            </a:extLst>
          </p:cNvPr>
          <p:cNvSpPr>
            <a:spLocks noChangeShapeType="1"/>
          </p:cNvSpPr>
          <p:nvPr/>
        </p:nvSpPr>
        <p:spPr bwMode="auto">
          <a:xfrm>
            <a:off x="6959600" y="1449389"/>
            <a:ext cx="2871788" cy="630237"/>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65" name="Line 17">
            <a:extLst>
              <a:ext uri="{FF2B5EF4-FFF2-40B4-BE49-F238E27FC236}">
                <a16:creationId xmlns:a16="http://schemas.microsoft.com/office/drawing/2014/main" id="{BA33E177-6D1B-49AA-A147-C7204A416917}"/>
              </a:ext>
            </a:extLst>
          </p:cNvPr>
          <p:cNvSpPr>
            <a:spLocks noChangeShapeType="1"/>
          </p:cNvSpPr>
          <p:nvPr/>
        </p:nvSpPr>
        <p:spPr bwMode="auto">
          <a:xfrm flipV="1">
            <a:off x="6958013" y="1433513"/>
            <a:ext cx="0" cy="347662"/>
          </a:xfrm>
          <a:prstGeom prst="line">
            <a:avLst/>
          </a:prstGeom>
          <a:noFill/>
          <a:ln w="5715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66" name="Line 18">
            <a:extLst>
              <a:ext uri="{FF2B5EF4-FFF2-40B4-BE49-F238E27FC236}">
                <a16:creationId xmlns:a16="http://schemas.microsoft.com/office/drawing/2014/main" id="{DDF3EB91-318E-40C0-9884-077B5D6B2916}"/>
              </a:ext>
            </a:extLst>
          </p:cNvPr>
          <p:cNvSpPr>
            <a:spLocks noChangeShapeType="1"/>
          </p:cNvSpPr>
          <p:nvPr/>
        </p:nvSpPr>
        <p:spPr bwMode="auto">
          <a:xfrm>
            <a:off x="9828213" y="1782764"/>
            <a:ext cx="0" cy="301625"/>
          </a:xfrm>
          <a:prstGeom prst="line">
            <a:avLst/>
          </a:prstGeom>
          <a:noFill/>
          <a:ln w="25400">
            <a:solidFill>
              <a:srgbClr val="FF33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82" name="Oval 34">
            <a:extLst>
              <a:ext uri="{FF2B5EF4-FFF2-40B4-BE49-F238E27FC236}">
                <a16:creationId xmlns:a16="http://schemas.microsoft.com/office/drawing/2014/main" id="{2E0F6A9B-6153-4309-830E-A5F889414C15}"/>
              </a:ext>
            </a:extLst>
          </p:cNvPr>
          <p:cNvSpPr>
            <a:spLocks noChangeAspect="1" noChangeArrowheads="1"/>
          </p:cNvSpPr>
          <p:nvPr/>
        </p:nvSpPr>
        <p:spPr bwMode="auto">
          <a:xfrm>
            <a:off x="6921500" y="1757364"/>
            <a:ext cx="71438" cy="71437"/>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83" name="Text Box 35">
            <a:extLst>
              <a:ext uri="{FF2B5EF4-FFF2-40B4-BE49-F238E27FC236}">
                <a16:creationId xmlns:a16="http://schemas.microsoft.com/office/drawing/2014/main" id="{CC000656-DFB8-4E08-9911-FF13E324F575}"/>
              </a:ext>
            </a:extLst>
          </p:cNvPr>
          <p:cNvSpPr txBox="1">
            <a:spLocks noChangeArrowheads="1"/>
          </p:cNvSpPr>
          <p:nvPr/>
        </p:nvSpPr>
        <p:spPr bwMode="auto">
          <a:xfrm>
            <a:off x="6161088" y="1844676"/>
            <a:ext cx="1693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blízky bod</a:t>
            </a:r>
            <a:endParaRPr lang="cs-CZ" altLang="sk-SK" sz="2800" i="1" dirty="0">
              <a:solidFill>
                <a:srgbClr val="0070C0"/>
              </a:solidFill>
            </a:endParaRPr>
          </a:p>
        </p:txBody>
      </p:sp>
      <p:grpSp>
        <p:nvGrpSpPr>
          <p:cNvPr id="206926" name="Group 78">
            <a:extLst>
              <a:ext uri="{FF2B5EF4-FFF2-40B4-BE49-F238E27FC236}">
                <a16:creationId xmlns:a16="http://schemas.microsoft.com/office/drawing/2014/main" id="{06F7462A-3C8B-4968-B4CC-04A50B90FEF7}"/>
              </a:ext>
            </a:extLst>
          </p:cNvPr>
          <p:cNvGrpSpPr>
            <a:grpSpLocks/>
          </p:cNvGrpSpPr>
          <p:nvPr/>
        </p:nvGrpSpPr>
        <p:grpSpPr bwMode="auto">
          <a:xfrm>
            <a:off x="2047876" y="2973388"/>
            <a:ext cx="7800975" cy="1416050"/>
            <a:chOff x="330" y="1873"/>
            <a:chExt cx="4914" cy="892"/>
          </a:xfrm>
        </p:grpSpPr>
        <p:grpSp>
          <p:nvGrpSpPr>
            <p:cNvPr id="206905" name="Group 57">
              <a:extLst>
                <a:ext uri="{FF2B5EF4-FFF2-40B4-BE49-F238E27FC236}">
                  <a16:creationId xmlns:a16="http://schemas.microsoft.com/office/drawing/2014/main" id="{C93ABDA2-C64E-4527-9B28-08429C0A70F8}"/>
                </a:ext>
              </a:extLst>
            </p:cNvPr>
            <p:cNvGrpSpPr>
              <a:grpSpLocks/>
            </p:cNvGrpSpPr>
            <p:nvPr/>
          </p:nvGrpSpPr>
          <p:grpSpPr bwMode="auto">
            <a:xfrm>
              <a:off x="4250" y="1873"/>
              <a:ext cx="988" cy="892"/>
              <a:chOff x="4103" y="2181"/>
              <a:chExt cx="988" cy="892"/>
            </a:xfrm>
          </p:grpSpPr>
          <p:grpSp>
            <p:nvGrpSpPr>
              <p:cNvPr id="206891" name="Group 43">
                <a:extLst>
                  <a:ext uri="{FF2B5EF4-FFF2-40B4-BE49-F238E27FC236}">
                    <a16:creationId xmlns:a16="http://schemas.microsoft.com/office/drawing/2014/main" id="{2BFFE549-B53D-47F1-A511-F5B4E887ECB8}"/>
                  </a:ext>
                </a:extLst>
              </p:cNvPr>
              <p:cNvGrpSpPr>
                <a:grpSpLocks/>
              </p:cNvGrpSpPr>
              <p:nvPr/>
            </p:nvGrpSpPr>
            <p:grpSpPr bwMode="auto">
              <a:xfrm>
                <a:off x="4103" y="2181"/>
                <a:ext cx="988" cy="892"/>
                <a:chOff x="4105" y="930"/>
                <a:chExt cx="988" cy="892"/>
              </a:xfrm>
            </p:grpSpPr>
            <p:grpSp>
              <p:nvGrpSpPr>
                <p:cNvPr id="206892" name="Group 44">
                  <a:extLst>
                    <a:ext uri="{FF2B5EF4-FFF2-40B4-BE49-F238E27FC236}">
                      <a16:creationId xmlns:a16="http://schemas.microsoft.com/office/drawing/2014/main" id="{EC2610C8-DAB2-4159-A338-2F18CD5C848B}"/>
                    </a:ext>
                  </a:extLst>
                </p:cNvPr>
                <p:cNvGrpSpPr>
                  <a:grpSpLocks noChangeAspect="1"/>
                </p:cNvGrpSpPr>
                <p:nvPr/>
              </p:nvGrpSpPr>
              <p:grpSpPr bwMode="auto">
                <a:xfrm>
                  <a:off x="4105" y="930"/>
                  <a:ext cx="988" cy="892"/>
                  <a:chOff x="3420" y="1199"/>
                  <a:chExt cx="1974" cy="1782"/>
                </a:xfrm>
              </p:grpSpPr>
              <p:sp>
                <p:nvSpPr>
                  <p:cNvPr id="206893" name="Oval 45">
                    <a:extLst>
                      <a:ext uri="{FF2B5EF4-FFF2-40B4-BE49-F238E27FC236}">
                        <a16:creationId xmlns:a16="http://schemas.microsoft.com/office/drawing/2014/main" id="{4597FB90-2934-4A50-923D-E9AE47AFF0D6}"/>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94" name="Oval 46">
                    <a:extLst>
                      <a:ext uri="{FF2B5EF4-FFF2-40B4-BE49-F238E27FC236}">
                        <a16:creationId xmlns:a16="http://schemas.microsoft.com/office/drawing/2014/main" id="{2C8AA175-7CBF-4DA9-A0BE-02D8095D39C9}"/>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95" name="Freeform 47">
                    <a:extLst>
                      <a:ext uri="{FF2B5EF4-FFF2-40B4-BE49-F238E27FC236}">
                        <a16:creationId xmlns:a16="http://schemas.microsoft.com/office/drawing/2014/main" id="{BC1FD70A-B326-4BCE-98D0-50C89A32E08B}"/>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96" name="Freeform 48">
                  <a:extLst>
                    <a:ext uri="{FF2B5EF4-FFF2-40B4-BE49-F238E27FC236}">
                      <a16:creationId xmlns:a16="http://schemas.microsoft.com/office/drawing/2014/main" id="{BC41A401-3A82-4EF9-A2AF-D43859260A27}"/>
                    </a:ext>
                  </a:extLst>
                </p:cNvPr>
                <p:cNvSpPr>
                  <a:spLocks noChangeAspect="1"/>
                </p:cNvSpPr>
                <p:nvPr/>
              </p:nvSpPr>
              <p:spPr bwMode="auto">
                <a:xfrm>
                  <a:off x="4221" y="108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897" name="Freeform 49">
                  <a:extLst>
                    <a:ext uri="{FF2B5EF4-FFF2-40B4-BE49-F238E27FC236}">
                      <a16:creationId xmlns:a16="http://schemas.microsoft.com/office/drawing/2014/main" id="{9DCA3981-CEFC-4796-9812-E54E482133F5}"/>
                    </a:ext>
                  </a:extLst>
                </p:cNvPr>
                <p:cNvSpPr>
                  <a:spLocks noChangeAspect="1"/>
                </p:cNvSpPr>
                <p:nvPr/>
              </p:nvSpPr>
              <p:spPr bwMode="auto">
                <a:xfrm>
                  <a:off x="4219" y="1519"/>
                  <a:ext cx="63" cy="142"/>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98" name="Freeform 50">
                <a:extLst>
                  <a:ext uri="{FF2B5EF4-FFF2-40B4-BE49-F238E27FC236}">
                    <a16:creationId xmlns:a16="http://schemas.microsoft.com/office/drawing/2014/main" id="{21A62463-B775-44DD-B0A3-6EA4D053B200}"/>
                  </a:ext>
                </a:extLst>
              </p:cNvPr>
              <p:cNvSpPr>
                <a:spLocks noChangeAspect="1"/>
              </p:cNvSpPr>
              <p:nvPr/>
            </p:nvSpPr>
            <p:spPr bwMode="auto">
              <a:xfrm>
                <a:off x="4200" y="2433"/>
                <a:ext cx="82"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899" name="Line 51">
              <a:extLst>
                <a:ext uri="{FF2B5EF4-FFF2-40B4-BE49-F238E27FC236}">
                  <a16:creationId xmlns:a16="http://schemas.microsoft.com/office/drawing/2014/main" id="{6DF8BAA3-4742-4448-9B55-557733A353B0}"/>
                </a:ext>
              </a:extLst>
            </p:cNvPr>
            <p:cNvSpPr>
              <a:spLocks noChangeShapeType="1"/>
            </p:cNvSpPr>
            <p:nvPr/>
          </p:nvSpPr>
          <p:spPr bwMode="auto">
            <a:xfrm flipV="1">
              <a:off x="330" y="2327"/>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900" name="Line 52">
            <a:extLst>
              <a:ext uri="{FF2B5EF4-FFF2-40B4-BE49-F238E27FC236}">
                <a16:creationId xmlns:a16="http://schemas.microsoft.com/office/drawing/2014/main" id="{9614A0B7-663C-4732-A821-0C13AEDD37DB}"/>
              </a:ext>
            </a:extLst>
          </p:cNvPr>
          <p:cNvSpPr>
            <a:spLocks noChangeShapeType="1"/>
          </p:cNvSpPr>
          <p:nvPr/>
        </p:nvSpPr>
        <p:spPr bwMode="auto">
          <a:xfrm>
            <a:off x="2028825" y="3381375"/>
            <a:ext cx="7799388" cy="381000"/>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01" name="Line 53">
            <a:extLst>
              <a:ext uri="{FF2B5EF4-FFF2-40B4-BE49-F238E27FC236}">
                <a16:creationId xmlns:a16="http://schemas.microsoft.com/office/drawing/2014/main" id="{F21264DC-A4D9-407B-BDC4-60CBB5626E20}"/>
              </a:ext>
            </a:extLst>
          </p:cNvPr>
          <p:cNvSpPr>
            <a:spLocks noChangeShapeType="1"/>
          </p:cNvSpPr>
          <p:nvPr/>
        </p:nvSpPr>
        <p:spPr bwMode="auto">
          <a:xfrm flipV="1">
            <a:off x="2022475" y="3362325"/>
            <a:ext cx="1588" cy="344488"/>
          </a:xfrm>
          <a:prstGeom prst="line">
            <a:avLst/>
          </a:prstGeom>
          <a:noFill/>
          <a:ln w="5715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02" name="Line 54">
            <a:extLst>
              <a:ext uri="{FF2B5EF4-FFF2-40B4-BE49-F238E27FC236}">
                <a16:creationId xmlns:a16="http://schemas.microsoft.com/office/drawing/2014/main" id="{BA404BB8-BCBF-46DB-AADF-A6E66647E42F}"/>
              </a:ext>
            </a:extLst>
          </p:cNvPr>
          <p:cNvSpPr>
            <a:spLocks noChangeShapeType="1"/>
          </p:cNvSpPr>
          <p:nvPr/>
        </p:nvSpPr>
        <p:spPr bwMode="auto">
          <a:xfrm>
            <a:off x="9825038" y="3702051"/>
            <a:ext cx="0" cy="79375"/>
          </a:xfrm>
          <a:prstGeom prst="line">
            <a:avLst/>
          </a:prstGeom>
          <a:noFill/>
          <a:ln w="9525">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03" name="Oval 55">
            <a:extLst>
              <a:ext uri="{FF2B5EF4-FFF2-40B4-BE49-F238E27FC236}">
                <a16:creationId xmlns:a16="http://schemas.microsoft.com/office/drawing/2014/main" id="{72B900CD-D71B-44A8-8B7F-D6C62A7CDE38}"/>
              </a:ext>
            </a:extLst>
          </p:cNvPr>
          <p:cNvSpPr>
            <a:spLocks noChangeAspect="1" noChangeArrowheads="1"/>
          </p:cNvSpPr>
          <p:nvPr/>
        </p:nvSpPr>
        <p:spPr bwMode="auto">
          <a:xfrm>
            <a:off x="1987550" y="3665539"/>
            <a:ext cx="71438" cy="71437"/>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04" name="Text Box 56">
            <a:extLst>
              <a:ext uri="{FF2B5EF4-FFF2-40B4-BE49-F238E27FC236}">
                <a16:creationId xmlns:a16="http://schemas.microsoft.com/office/drawing/2014/main" id="{F1B3F517-97FA-4063-9B41-46A7C8AF6299}"/>
              </a:ext>
            </a:extLst>
          </p:cNvPr>
          <p:cNvSpPr txBox="1">
            <a:spLocks noChangeArrowheads="1"/>
          </p:cNvSpPr>
          <p:nvPr/>
        </p:nvSpPr>
        <p:spPr bwMode="auto">
          <a:xfrm>
            <a:off x="1479550" y="3752851"/>
            <a:ext cx="180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ďaleký bod</a:t>
            </a:r>
            <a:endParaRPr lang="cs-CZ" altLang="sk-SK" sz="2800" i="1" dirty="0">
              <a:solidFill>
                <a:srgbClr val="0070C0"/>
              </a:solidFill>
            </a:endParaRPr>
          </a:p>
        </p:txBody>
      </p:sp>
      <p:grpSp>
        <p:nvGrpSpPr>
          <p:cNvPr id="206928" name="Group 80">
            <a:extLst>
              <a:ext uri="{FF2B5EF4-FFF2-40B4-BE49-F238E27FC236}">
                <a16:creationId xmlns:a16="http://schemas.microsoft.com/office/drawing/2014/main" id="{9A524AB0-BC3D-4900-8A80-1EE3035D7AEC}"/>
              </a:ext>
            </a:extLst>
          </p:cNvPr>
          <p:cNvGrpSpPr>
            <a:grpSpLocks/>
          </p:cNvGrpSpPr>
          <p:nvPr/>
        </p:nvGrpSpPr>
        <p:grpSpPr bwMode="auto">
          <a:xfrm>
            <a:off x="5665789" y="5478463"/>
            <a:ext cx="2841625" cy="823912"/>
            <a:chOff x="2609" y="3451"/>
            <a:chExt cx="1790" cy="519"/>
          </a:xfrm>
        </p:grpSpPr>
        <p:sp>
          <p:nvSpPr>
            <p:cNvPr id="206924" name="Line 76">
              <a:extLst>
                <a:ext uri="{FF2B5EF4-FFF2-40B4-BE49-F238E27FC236}">
                  <a16:creationId xmlns:a16="http://schemas.microsoft.com/office/drawing/2014/main" id="{CD754421-5FAE-482F-81E1-4A843F5CF5D4}"/>
                </a:ext>
              </a:extLst>
            </p:cNvPr>
            <p:cNvSpPr>
              <a:spLocks noChangeShapeType="1"/>
            </p:cNvSpPr>
            <p:nvPr/>
          </p:nvSpPr>
          <p:spPr bwMode="auto">
            <a:xfrm flipV="1">
              <a:off x="4399" y="3470"/>
              <a:ext cx="0" cy="5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06" name="Line 58">
              <a:extLst>
                <a:ext uri="{FF2B5EF4-FFF2-40B4-BE49-F238E27FC236}">
                  <a16:creationId xmlns:a16="http://schemas.microsoft.com/office/drawing/2014/main" id="{6675185F-89B1-4274-9BF6-9C8B990AA263}"/>
                </a:ext>
              </a:extLst>
            </p:cNvPr>
            <p:cNvSpPr>
              <a:spLocks noChangeShapeType="1"/>
            </p:cNvSpPr>
            <p:nvPr/>
          </p:nvSpPr>
          <p:spPr bwMode="auto">
            <a:xfrm flipV="1">
              <a:off x="2609" y="3451"/>
              <a:ext cx="0" cy="5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6927" name="Group 79">
            <a:extLst>
              <a:ext uri="{FF2B5EF4-FFF2-40B4-BE49-F238E27FC236}">
                <a16:creationId xmlns:a16="http://schemas.microsoft.com/office/drawing/2014/main" id="{0B75B0C9-2D85-49A5-A267-8523BCF86DA2}"/>
              </a:ext>
            </a:extLst>
          </p:cNvPr>
          <p:cNvGrpSpPr>
            <a:grpSpLocks/>
          </p:cNvGrpSpPr>
          <p:nvPr/>
        </p:nvGrpSpPr>
        <p:grpSpPr bwMode="auto">
          <a:xfrm>
            <a:off x="2058989" y="4795838"/>
            <a:ext cx="7800975" cy="1416050"/>
            <a:chOff x="337" y="3021"/>
            <a:chExt cx="4914" cy="892"/>
          </a:xfrm>
        </p:grpSpPr>
        <p:grpSp>
          <p:nvGrpSpPr>
            <p:cNvPr id="206923" name="Group 75">
              <a:extLst>
                <a:ext uri="{FF2B5EF4-FFF2-40B4-BE49-F238E27FC236}">
                  <a16:creationId xmlns:a16="http://schemas.microsoft.com/office/drawing/2014/main" id="{23F2D976-9F6F-438F-ABCA-085D31830605}"/>
                </a:ext>
              </a:extLst>
            </p:cNvPr>
            <p:cNvGrpSpPr>
              <a:grpSpLocks/>
            </p:cNvGrpSpPr>
            <p:nvPr/>
          </p:nvGrpSpPr>
          <p:grpSpPr bwMode="auto">
            <a:xfrm>
              <a:off x="4257" y="3021"/>
              <a:ext cx="988" cy="892"/>
              <a:chOff x="4257" y="3182"/>
              <a:chExt cx="988" cy="892"/>
            </a:xfrm>
          </p:grpSpPr>
          <p:grpSp>
            <p:nvGrpSpPr>
              <p:cNvPr id="206909" name="Group 61">
                <a:extLst>
                  <a:ext uri="{FF2B5EF4-FFF2-40B4-BE49-F238E27FC236}">
                    <a16:creationId xmlns:a16="http://schemas.microsoft.com/office/drawing/2014/main" id="{7960DBD2-A2F3-4EA1-9B03-76583BE380A1}"/>
                  </a:ext>
                </a:extLst>
              </p:cNvPr>
              <p:cNvGrpSpPr>
                <a:grpSpLocks/>
              </p:cNvGrpSpPr>
              <p:nvPr/>
            </p:nvGrpSpPr>
            <p:grpSpPr bwMode="auto">
              <a:xfrm>
                <a:off x="4257" y="3182"/>
                <a:ext cx="988" cy="892"/>
                <a:chOff x="4105" y="930"/>
                <a:chExt cx="988" cy="892"/>
              </a:xfrm>
            </p:grpSpPr>
            <p:grpSp>
              <p:nvGrpSpPr>
                <p:cNvPr id="206910" name="Group 62">
                  <a:extLst>
                    <a:ext uri="{FF2B5EF4-FFF2-40B4-BE49-F238E27FC236}">
                      <a16:creationId xmlns:a16="http://schemas.microsoft.com/office/drawing/2014/main" id="{FFCBF308-71CD-4B7C-8045-1AD6A229B1BA}"/>
                    </a:ext>
                  </a:extLst>
                </p:cNvPr>
                <p:cNvGrpSpPr>
                  <a:grpSpLocks noChangeAspect="1"/>
                </p:cNvGrpSpPr>
                <p:nvPr/>
              </p:nvGrpSpPr>
              <p:grpSpPr bwMode="auto">
                <a:xfrm>
                  <a:off x="4105" y="930"/>
                  <a:ext cx="988" cy="892"/>
                  <a:chOff x="3420" y="1199"/>
                  <a:chExt cx="1974" cy="1782"/>
                </a:xfrm>
              </p:grpSpPr>
              <p:sp>
                <p:nvSpPr>
                  <p:cNvPr id="206911" name="Oval 63">
                    <a:extLst>
                      <a:ext uri="{FF2B5EF4-FFF2-40B4-BE49-F238E27FC236}">
                        <a16:creationId xmlns:a16="http://schemas.microsoft.com/office/drawing/2014/main" id="{1A189D13-557C-4491-9EBB-4A38D7ABA0A8}"/>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12" name="Oval 64">
                    <a:extLst>
                      <a:ext uri="{FF2B5EF4-FFF2-40B4-BE49-F238E27FC236}">
                        <a16:creationId xmlns:a16="http://schemas.microsoft.com/office/drawing/2014/main" id="{8CA14B83-E96E-4428-859A-BE906146FB17}"/>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13" name="Freeform 65">
                    <a:extLst>
                      <a:ext uri="{FF2B5EF4-FFF2-40B4-BE49-F238E27FC236}">
                        <a16:creationId xmlns:a16="http://schemas.microsoft.com/office/drawing/2014/main" id="{9481B03F-66EC-4824-98BB-838FDFCDF2FC}"/>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914" name="Freeform 66">
                  <a:extLst>
                    <a:ext uri="{FF2B5EF4-FFF2-40B4-BE49-F238E27FC236}">
                      <a16:creationId xmlns:a16="http://schemas.microsoft.com/office/drawing/2014/main" id="{F5CAC7D2-6439-4EBA-A51B-17CF8C8B2162}"/>
                    </a:ext>
                  </a:extLst>
                </p:cNvPr>
                <p:cNvSpPr>
                  <a:spLocks noChangeAspect="1"/>
                </p:cNvSpPr>
                <p:nvPr/>
              </p:nvSpPr>
              <p:spPr bwMode="auto">
                <a:xfrm>
                  <a:off x="4221" y="108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15" name="Freeform 67">
                  <a:extLst>
                    <a:ext uri="{FF2B5EF4-FFF2-40B4-BE49-F238E27FC236}">
                      <a16:creationId xmlns:a16="http://schemas.microsoft.com/office/drawing/2014/main" id="{8FE7C412-F17C-48A6-B030-95B4EAC4560C}"/>
                    </a:ext>
                  </a:extLst>
                </p:cNvPr>
                <p:cNvSpPr>
                  <a:spLocks noChangeAspect="1"/>
                </p:cNvSpPr>
                <p:nvPr/>
              </p:nvSpPr>
              <p:spPr bwMode="auto">
                <a:xfrm>
                  <a:off x="4219" y="1519"/>
                  <a:ext cx="63" cy="142"/>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916" name="Freeform 68">
                <a:extLst>
                  <a:ext uri="{FF2B5EF4-FFF2-40B4-BE49-F238E27FC236}">
                    <a16:creationId xmlns:a16="http://schemas.microsoft.com/office/drawing/2014/main" id="{1DE44EF7-C4C3-4687-BF83-232CDDD41EC7}"/>
                  </a:ext>
                </a:extLst>
              </p:cNvPr>
              <p:cNvSpPr>
                <a:spLocks noChangeAspect="1"/>
              </p:cNvSpPr>
              <p:nvPr/>
            </p:nvSpPr>
            <p:spPr bwMode="auto">
              <a:xfrm>
                <a:off x="4348" y="3434"/>
                <a:ext cx="100"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917" name="Line 69">
              <a:extLst>
                <a:ext uri="{FF2B5EF4-FFF2-40B4-BE49-F238E27FC236}">
                  <a16:creationId xmlns:a16="http://schemas.microsoft.com/office/drawing/2014/main" id="{AD5C2889-C799-4D8F-8E4E-04E5D645DE84}"/>
                </a:ext>
              </a:extLst>
            </p:cNvPr>
            <p:cNvSpPr>
              <a:spLocks noChangeShapeType="1"/>
            </p:cNvSpPr>
            <p:nvPr/>
          </p:nvSpPr>
          <p:spPr bwMode="auto">
            <a:xfrm flipV="1">
              <a:off x="337" y="3475"/>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6918" name="Line 70">
            <a:extLst>
              <a:ext uri="{FF2B5EF4-FFF2-40B4-BE49-F238E27FC236}">
                <a16:creationId xmlns:a16="http://schemas.microsoft.com/office/drawing/2014/main" id="{D74517F5-A04D-48C7-85D1-07DA66BCDFD3}"/>
              </a:ext>
            </a:extLst>
          </p:cNvPr>
          <p:cNvSpPr>
            <a:spLocks noChangeShapeType="1"/>
          </p:cNvSpPr>
          <p:nvPr/>
        </p:nvSpPr>
        <p:spPr bwMode="auto">
          <a:xfrm>
            <a:off x="5678489" y="5178426"/>
            <a:ext cx="4141787" cy="492125"/>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19" name="Line 71">
            <a:extLst>
              <a:ext uri="{FF2B5EF4-FFF2-40B4-BE49-F238E27FC236}">
                <a16:creationId xmlns:a16="http://schemas.microsoft.com/office/drawing/2014/main" id="{18B87BEE-4D01-47DD-AC9B-61677D6BDAA3}"/>
              </a:ext>
            </a:extLst>
          </p:cNvPr>
          <p:cNvSpPr>
            <a:spLocks noChangeShapeType="1"/>
          </p:cNvSpPr>
          <p:nvPr/>
        </p:nvSpPr>
        <p:spPr bwMode="auto">
          <a:xfrm flipV="1">
            <a:off x="5664200" y="5164139"/>
            <a:ext cx="1588" cy="344487"/>
          </a:xfrm>
          <a:prstGeom prst="line">
            <a:avLst/>
          </a:prstGeom>
          <a:noFill/>
          <a:ln w="5715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20" name="Line 72">
            <a:extLst>
              <a:ext uri="{FF2B5EF4-FFF2-40B4-BE49-F238E27FC236}">
                <a16:creationId xmlns:a16="http://schemas.microsoft.com/office/drawing/2014/main" id="{3F239F6E-86DB-4534-B9F4-474EA0E22D97}"/>
              </a:ext>
            </a:extLst>
          </p:cNvPr>
          <p:cNvSpPr>
            <a:spLocks noChangeShapeType="1"/>
          </p:cNvSpPr>
          <p:nvPr/>
        </p:nvSpPr>
        <p:spPr bwMode="auto">
          <a:xfrm>
            <a:off x="9836150" y="5513388"/>
            <a:ext cx="0" cy="165100"/>
          </a:xfrm>
          <a:prstGeom prst="line">
            <a:avLst/>
          </a:prstGeom>
          <a:noFill/>
          <a:ln w="19050">
            <a:solidFill>
              <a:srgbClr val="FF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21" name="Oval 73">
            <a:extLst>
              <a:ext uri="{FF2B5EF4-FFF2-40B4-BE49-F238E27FC236}">
                <a16:creationId xmlns:a16="http://schemas.microsoft.com/office/drawing/2014/main" id="{5E972168-405D-4B2B-888F-F08164D1C871}"/>
              </a:ext>
            </a:extLst>
          </p:cNvPr>
          <p:cNvSpPr>
            <a:spLocks noChangeAspect="1" noChangeArrowheads="1"/>
          </p:cNvSpPr>
          <p:nvPr/>
        </p:nvSpPr>
        <p:spPr bwMode="auto">
          <a:xfrm>
            <a:off x="5634039" y="5487989"/>
            <a:ext cx="71437" cy="71437"/>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6922" name="Text Box 74">
            <a:extLst>
              <a:ext uri="{FF2B5EF4-FFF2-40B4-BE49-F238E27FC236}">
                <a16:creationId xmlns:a16="http://schemas.microsoft.com/office/drawing/2014/main" id="{8C00E0F8-4907-49CF-853F-E03D8707F641}"/>
              </a:ext>
            </a:extLst>
          </p:cNvPr>
          <p:cNvSpPr txBox="1">
            <a:spLocks noChangeArrowheads="1"/>
          </p:cNvSpPr>
          <p:nvPr/>
        </p:nvSpPr>
        <p:spPr bwMode="auto">
          <a:xfrm>
            <a:off x="1590675" y="6283326"/>
            <a:ext cx="516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d - konvenčná zraková vzdialenosť</a:t>
            </a:r>
            <a:endParaRPr lang="cs-CZ" altLang="sk-SK" sz="2800" i="1" dirty="0">
              <a:solidFill>
                <a:srgbClr val="0070C0"/>
              </a:solidFill>
            </a:endParaRPr>
          </a:p>
        </p:txBody>
      </p:sp>
      <p:graphicFrame>
        <p:nvGraphicFramePr>
          <p:cNvPr id="206929" name="Object 81">
            <a:extLst>
              <a:ext uri="{FF2B5EF4-FFF2-40B4-BE49-F238E27FC236}">
                <a16:creationId xmlns:a16="http://schemas.microsoft.com/office/drawing/2014/main" id="{9AC75BE4-5766-42F2-899C-9839E0840D6A}"/>
              </a:ext>
            </a:extLst>
          </p:cNvPr>
          <p:cNvGraphicFramePr>
            <a:graphicFrameLocks noChangeAspect="1"/>
          </p:cNvGraphicFramePr>
          <p:nvPr/>
        </p:nvGraphicFramePr>
        <p:xfrm>
          <a:off x="1557338" y="3394076"/>
          <a:ext cx="508000" cy="354013"/>
        </p:xfrm>
        <a:graphic>
          <a:graphicData uri="http://schemas.openxmlformats.org/presentationml/2006/ole">
            <mc:AlternateContent xmlns:mc="http://schemas.openxmlformats.org/markup-compatibility/2006">
              <mc:Choice xmlns:v="urn:schemas-microsoft-com:vml" Requires="v">
                <p:oleObj name="Rovnice" r:id="rId2" imgW="152280" imgH="126720" progId="Equation.3">
                  <p:embed/>
                </p:oleObj>
              </mc:Choice>
              <mc:Fallback>
                <p:oleObj name="Rovnice" r:id="rId2" imgW="152280" imgH="126720" progId="Equation.3">
                  <p:embed/>
                  <p:pic>
                    <p:nvPicPr>
                      <p:cNvPr id="206929" name="Object 81">
                        <a:extLst>
                          <a:ext uri="{FF2B5EF4-FFF2-40B4-BE49-F238E27FC236}">
                            <a16:creationId xmlns:a16="http://schemas.microsoft.com/office/drawing/2014/main" id="{9AC75BE4-5766-42F2-899C-9839E0840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38" y="3394076"/>
                        <a:ext cx="508000"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6867"/>
                                        </p:tgtEl>
                                        <p:attrNameLst>
                                          <p:attrName>style.visibility</p:attrName>
                                        </p:attrNameLst>
                                      </p:cBhvr>
                                      <p:to>
                                        <p:strVal val="visible"/>
                                      </p:to>
                                    </p:set>
                                    <p:animEffect transition="in" filter="wipe(left)">
                                      <p:cBhvr>
                                        <p:cTn id="7" dur="500"/>
                                        <p:tgtEl>
                                          <p:spTgt spid="206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6925"/>
                                        </p:tgtEl>
                                        <p:attrNameLst>
                                          <p:attrName>style.visibility</p:attrName>
                                        </p:attrNameLst>
                                      </p:cBhvr>
                                      <p:to>
                                        <p:strVal val="visible"/>
                                      </p:to>
                                    </p:set>
                                    <p:animEffect transition="in" filter="dissolve">
                                      <p:cBhvr>
                                        <p:cTn id="12" dur="500"/>
                                        <p:tgtEl>
                                          <p:spTgt spid="206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8" fill="hold" nodeType="clickEffect">
                                  <p:stCondLst>
                                    <p:cond delay="0"/>
                                  </p:stCondLst>
                                  <p:childTnLst>
                                    <p:set>
                                      <p:cBhvr>
                                        <p:cTn id="16" dur="1" fill="hold">
                                          <p:stCondLst>
                                            <p:cond delay="0"/>
                                          </p:stCondLst>
                                        </p:cTn>
                                        <p:tgtEl>
                                          <p:spTgt spid="206865"/>
                                        </p:tgtEl>
                                        <p:attrNameLst>
                                          <p:attrName>style.visibility</p:attrName>
                                        </p:attrNameLst>
                                      </p:cBhvr>
                                      <p:to>
                                        <p:strVal val="visible"/>
                                      </p:to>
                                    </p:set>
                                    <p:anim calcmode="lin" valueType="num">
                                      <p:cBhvr additive="base">
                                        <p:cTn id="17" dur="5000" fill="hold"/>
                                        <p:tgtEl>
                                          <p:spTgt spid="206865"/>
                                        </p:tgtEl>
                                        <p:attrNameLst>
                                          <p:attrName>ppt_x</p:attrName>
                                        </p:attrNameLst>
                                      </p:cBhvr>
                                      <p:tavLst>
                                        <p:tav tm="0">
                                          <p:val>
                                            <p:strVal val="0-#ppt_w/2"/>
                                          </p:val>
                                        </p:tav>
                                        <p:tav tm="100000">
                                          <p:val>
                                            <p:strVal val="#ppt_x"/>
                                          </p:val>
                                        </p:tav>
                                      </p:tavLst>
                                    </p:anim>
                                    <p:anim calcmode="lin" valueType="num">
                                      <p:cBhvr additive="base">
                                        <p:cTn id="18" dur="5000" fill="hold"/>
                                        <p:tgtEl>
                                          <p:spTgt spid="20686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6864"/>
                                        </p:tgtEl>
                                        <p:attrNameLst>
                                          <p:attrName>style.visibility</p:attrName>
                                        </p:attrNameLst>
                                      </p:cBhvr>
                                      <p:to>
                                        <p:strVal val="visible"/>
                                      </p:to>
                                    </p:set>
                                    <p:animEffect transition="in" filter="wipe(left)">
                                      <p:cBhvr>
                                        <p:cTn id="23" dur="500"/>
                                        <p:tgtEl>
                                          <p:spTgt spid="206864"/>
                                        </p:tgtEl>
                                      </p:cBhvr>
                                    </p:animEffect>
                                  </p:childTnLst>
                                </p:cTn>
                              </p:par>
                            </p:childTnLst>
                          </p:cTn>
                        </p:par>
                        <p:par>
                          <p:cTn id="24" fill="hold" nodeType="afterGroup">
                            <p:stCondLst>
                              <p:cond delay="500"/>
                            </p:stCondLst>
                            <p:childTnLst>
                              <p:par>
                                <p:cTn id="25" presetID="9" presetClass="entr" presetSubtype="0" fill="hold" nodeType="afterEffect">
                                  <p:stCondLst>
                                    <p:cond delay="0"/>
                                  </p:stCondLst>
                                  <p:childTnLst>
                                    <p:set>
                                      <p:cBhvr>
                                        <p:cTn id="26" dur="1" fill="hold">
                                          <p:stCondLst>
                                            <p:cond delay="0"/>
                                          </p:stCondLst>
                                        </p:cTn>
                                        <p:tgtEl>
                                          <p:spTgt spid="206866"/>
                                        </p:tgtEl>
                                        <p:attrNameLst>
                                          <p:attrName>style.visibility</p:attrName>
                                        </p:attrNameLst>
                                      </p:cBhvr>
                                      <p:to>
                                        <p:strVal val="visible"/>
                                      </p:to>
                                    </p:set>
                                    <p:animEffect transition="in" filter="dissolve">
                                      <p:cBhvr>
                                        <p:cTn id="27" dur="500"/>
                                        <p:tgtEl>
                                          <p:spTgt spid="2068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6882"/>
                                        </p:tgtEl>
                                        <p:attrNameLst>
                                          <p:attrName>style.visibility</p:attrName>
                                        </p:attrNameLst>
                                      </p:cBhvr>
                                      <p:to>
                                        <p:strVal val="visible"/>
                                      </p:to>
                                    </p:set>
                                    <p:animEffect transition="in" filter="dissolve">
                                      <p:cBhvr>
                                        <p:cTn id="32" dur="500"/>
                                        <p:tgtEl>
                                          <p:spTgt spid="206882"/>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06883"/>
                                        </p:tgtEl>
                                        <p:attrNameLst>
                                          <p:attrName>style.visibility</p:attrName>
                                        </p:attrNameLst>
                                      </p:cBhvr>
                                      <p:to>
                                        <p:strVal val="visible"/>
                                      </p:to>
                                    </p:set>
                                    <p:animEffect transition="in" filter="wipe(left)">
                                      <p:cBhvr>
                                        <p:cTn id="36" dur="500"/>
                                        <p:tgtEl>
                                          <p:spTgt spid="20688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206926"/>
                                        </p:tgtEl>
                                        <p:attrNameLst>
                                          <p:attrName>style.visibility</p:attrName>
                                        </p:attrNameLst>
                                      </p:cBhvr>
                                      <p:to>
                                        <p:strVal val="visible"/>
                                      </p:to>
                                    </p:set>
                                    <p:animEffect transition="in" filter="dissolve">
                                      <p:cBhvr>
                                        <p:cTn id="41" dur="500"/>
                                        <p:tgtEl>
                                          <p:spTgt spid="2069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7" presetClass="entr" presetSubtype="8" fill="hold" nodeType="clickEffect">
                                  <p:stCondLst>
                                    <p:cond delay="0"/>
                                  </p:stCondLst>
                                  <p:childTnLst>
                                    <p:set>
                                      <p:cBhvr>
                                        <p:cTn id="45" dur="1" fill="hold">
                                          <p:stCondLst>
                                            <p:cond delay="0"/>
                                          </p:stCondLst>
                                        </p:cTn>
                                        <p:tgtEl>
                                          <p:spTgt spid="206901"/>
                                        </p:tgtEl>
                                        <p:attrNameLst>
                                          <p:attrName>style.visibility</p:attrName>
                                        </p:attrNameLst>
                                      </p:cBhvr>
                                      <p:to>
                                        <p:strVal val="visible"/>
                                      </p:to>
                                    </p:set>
                                    <p:anim calcmode="lin" valueType="num">
                                      <p:cBhvr additive="base">
                                        <p:cTn id="46" dur="5000" fill="hold"/>
                                        <p:tgtEl>
                                          <p:spTgt spid="206901"/>
                                        </p:tgtEl>
                                        <p:attrNameLst>
                                          <p:attrName>ppt_x</p:attrName>
                                        </p:attrNameLst>
                                      </p:cBhvr>
                                      <p:tavLst>
                                        <p:tav tm="0">
                                          <p:val>
                                            <p:strVal val="0-#ppt_w/2"/>
                                          </p:val>
                                        </p:tav>
                                        <p:tav tm="100000">
                                          <p:val>
                                            <p:strVal val="#ppt_x"/>
                                          </p:val>
                                        </p:tav>
                                      </p:tavLst>
                                    </p:anim>
                                    <p:anim calcmode="lin" valueType="num">
                                      <p:cBhvr additive="base">
                                        <p:cTn id="47" dur="5000" fill="hold"/>
                                        <p:tgtEl>
                                          <p:spTgt spid="20690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6900"/>
                                        </p:tgtEl>
                                        <p:attrNameLst>
                                          <p:attrName>style.visibility</p:attrName>
                                        </p:attrNameLst>
                                      </p:cBhvr>
                                      <p:to>
                                        <p:strVal val="visible"/>
                                      </p:to>
                                    </p:set>
                                    <p:animEffect transition="in" filter="wipe(left)">
                                      <p:cBhvr>
                                        <p:cTn id="52" dur="500"/>
                                        <p:tgtEl>
                                          <p:spTgt spid="206900"/>
                                        </p:tgtEl>
                                      </p:cBhvr>
                                    </p:animEffect>
                                  </p:childTnLst>
                                </p:cTn>
                              </p:par>
                            </p:childTnLst>
                          </p:cTn>
                        </p:par>
                        <p:par>
                          <p:cTn id="53" fill="hold" nodeType="afterGroup">
                            <p:stCondLst>
                              <p:cond delay="500"/>
                            </p:stCondLst>
                            <p:childTnLst>
                              <p:par>
                                <p:cTn id="54" presetID="9" presetClass="entr" presetSubtype="0" fill="hold" nodeType="afterEffect">
                                  <p:stCondLst>
                                    <p:cond delay="0"/>
                                  </p:stCondLst>
                                  <p:childTnLst>
                                    <p:set>
                                      <p:cBhvr>
                                        <p:cTn id="55" dur="1" fill="hold">
                                          <p:stCondLst>
                                            <p:cond delay="0"/>
                                          </p:stCondLst>
                                        </p:cTn>
                                        <p:tgtEl>
                                          <p:spTgt spid="206902"/>
                                        </p:tgtEl>
                                        <p:attrNameLst>
                                          <p:attrName>style.visibility</p:attrName>
                                        </p:attrNameLst>
                                      </p:cBhvr>
                                      <p:to>
                                        <p:strVal val="visible"/>
                                      </p:to>
                                    </p:set>
                                    <p:animEffect transition="in" filter="dissolve">
                                      <p:cBhvr>
                                        <p:cTn id="56" dur="500"/>
                                        <p:tgtEl>
                                          <p:spTgt spid="20690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206903"/>
                                        </p:tgtEl>
                                        <p:attrNameLst>
                                          <p:attrName>style.visibility</p:attrName>
                                        </p:attrNameLst>
                                      </p:cBhvr>
                                      <p:to>
                                        <p:strVal val="visible"/>
                                      </p:to>
                                    </p:set>
                                    <p:animEffect transition="in" filter="dissolve">
                                      <p:cBhvr>
                                        <p:cTn id="61" dur="500"/>
                                        <p:tgtEl>
                                          <p:spTgt spid="206903"/>
                                        </p:tgtEl>
                                      </p:cBhvr>
                                    </p:animEffect>
                                  </p:childTnLst>
                                </p:cTn>
                              </p:par>
                            </p:childTnLst>
                          </p:cTn>
                        </p:par>
                        <p:par>
                          <p:cTn id="62" fill="hold" nodeType="afterGroup">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206904"/>
                                        </p:tgtEl>
                                        <p:attrNameLst>
                                          <p:attrName>style.visibility</p:attrName>
                                        </p:attrNameLst>
                                      </p:cBhvr>
                                      <p:to>
                                        <p:strVal val="visible"/>
                                      </p:to>
                                    </p:set>
                                    <p:animEffect transition="in" filter="wipe(left)">
                                      <p:cBhvr>
                                        <p:cTn id="65" dur="500"/>
                                        <p:tgtEl>
                                          <p:spTgt spid="20690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206929"/>
                                        </p:tgtEl>
                                        <p:attrNameLst>
                                          <p:attrName>style.visibility</p:attrName>
                                        </p:attrNameLst>
                                      </p:cBhvr>
                                      <p:to>
                                        <p:strVal val="visible"/>
                                      </p:to>
                                    </p:set>
                                    <p:animEffect transition="in" filter="dissolve">
                                      <p:cBhvr>
                                        <p:cTn id="70" dur="500"/>
                                        <p:tgtEl>
                                          <p:spTgt spid="20692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nodeType="clickEffect">
                                  <p:stCondLst>
                                    <p:cond delay="0"/>
                                  </p:stCondLst>
                                  <p:childTnLst>
                                    <p:set>
                                      <p:cBhvr>
                                        <p:cTn id="74" dur="1" fill="hold">
                                          <p:stCondLst>
                                            <p:cond delay="0"/>
                                          </p:stCondLst>
                                        </p:cTn>
                                        <p:tgtEl>
                                          <p:spTgt spid="206927"/>
                                        </p:tgtEl>
                                        <p:attrNameLst>
                                          <p:attrName>style.visibility</p:attrName>
                                        </p:attrNameLst>
                                      </p:cBhvr>
                                      <p:to>
                                        <p:strVal val="visible"/>
                                      </p:to>
                                    </p:set>
                                    <p:animEffect transition="in" filter="dissolve">
                                      <p:cBhvr>
                                        <p:cTn id="75" dur="500"/>
                                        <p:tgtEl>
                                          <p:spTgt spid="20692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nodeType="clickEffect">
                                  <p:stCondLst>
                                    <p:cond delay="0"/>
                                  </p:stCondLst>
                                  <p:childTnLst>
                                    <p:set>
                                      <p:cBhvr>
                                        <p:cTn id="79" dur="1" fill="hold">
                                          <p:stCondLst>
                                            <p:cond delay="0"/>
                                          </p:stCondLst>
                                        </p:cTn>
                                        <p:tgtEl>
                                          <p:spTgt spid="206919"/>
                                        </p:tgtEl>
                                        <p:attrNameLst>
                                          <p:attrName>style.visibility</p:attrName>
                                        </p:attrNameLst>
                                      </p:cBhvr>
                                      <p:to>
                                        <p:strVal val="visible"/>
                                      </p:to>
                                    </p:set>
                                    <p:animEffect transition="in" filter="dissolve">
                                      <p:cBhvr>
                                        <p:cTn id="80" dur="500"/>
                                        <p:tgtEl>
                                          <p:spTgt spid="20691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06918"/>
                                        </p:tgtEl>
                                        <p:attrNameLst>
                                          <p:attrName>style.visibility</p:attrName>
                                        </p:attrNameLst>
                                      </p:cBhvr>
                                      <p:to>
                                        <p:strVal val="visible"/>
                                      </p:to>
                                    </p:set>
                                    <p:animEffect transition="in" filter="wipe(left)">
                                      <p:cBhvr>
                                        <p:cTn id="85" dur="500"/>
                                        <p:tgtEl>
                                          <p:spTgt spid="206918"/>
                                        </p:tgtEl>
                                      </p:cBhvr>
                                    </p:animEffect>
                                  </p:childTnLst>
                                </p:cTn>
                              </p:par>
                            </p:childTnLst>
                          </p:cTn>
                        </p:par>
                        <p:par>
                          <p:cTn id="86" fill="hold" nodeType="afterGroup">
                            <p:stCondLst>
                              <p:cond delay="500"/>
                            </p:stCondLst>
                            <p:childTnLst>
                              <p:par>
                                <p:cTn id="87" presetID="9" presetClass="entr" presetSubtype="0" fill="hold" nodeType="afterEffect">
                                  <p:stCondLst>
                                    <p:cond delay="0"/>
                                  </p:stCondLst>
                                  <p:childTnLst>
                                    <p:set>
                                      <p:cBhvr>
                                        <p:cTn id="88" dur="1" fill="hold">
                                          <p:stCondLst>
                                            <p:cond delay="0"/>
                                          </p:stCondLst>
                                        </p:cTn>
                                        <p:tgtEl>
                                          <p:spTgt spid="206920"/>
                                        </p:tgtEl>
                                        <p:attrNameLst>
                                          <p:attrName>style.visibility</p:attrName>
                                        </p:attrNameLst>
                                      </p:cBhvr>
                                      <p:to>
                                        <p:strVal val="visible"/>
                                      </p:to>
                                    </p:set>
                                    <p:animEffect transition="in" filter="dissolve">
                                      <p:cBhvr>
                                        <p:cTn id="89" dur="500"/>
                                        <p:tgtEl>
                                          <p:spTgt spid="20692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206921"/>
                                        </p:tgtEl>
                                        <p:attrNameLst>
                                          <p:attrName>style.visibility</p:attrName>
                                        </p:attrNameLst>
                                      </p:cBhvr>
                                      <p:to>
                                        <p:strVal val="visible"/>
                                      </p:to>
                                    </p:set>
                                    <p:animEffect transition="in" filter="dissolve">
                                      <p:cBhvr>
                                        <p:cTn id="94" dur="500"/>
                                        <p:tgtEl>
                                          <p:spTgt spid="206921"/>
                                        </p:tgtEl>
                                      </p:cBhvr>
                                    </p:animEffect>
                                  </p:childTnLst>
                                </p:cTn>
                              </p:par>
                            </p:childTnLst>
                          </p:cTn>
                        </p:par>
                        <p:par>
                          <p:cTn id="95" fill="hold" nodeType="afterGroup">
                            <p:stCondLst>
                              <p:cond delay="500"/>
                            </p:stCondLst>
                            <p:childTnLst>
                              <p:par>
                                <p:cTn id="96" presetID="22" presetClass="entr" presetSubtype="1" fill="hold" nodeType="afterEffect">
                                  <p:stCondLst>
                                    <p:cond delay="0"/>
                                  </p:stCondLst>
                                  <p:childTnLst>
                                    <p:set>
                                      <p:cBhvr>
                                        <p:cTn id="97" dur="1" fill="hold">
                                          <p:stCondLst>
                                            <p:cond delay="0"/>
                                          </p:stCondLst>
                                        </p:cTn>
                                        <p:tgtEl>
                                          <p:spTgt spid="206928"/>
                                        </p:tgtEl>
                                        <p:attrNameLst>
                                          <p:attrName>style.visibility</p:attrName>
                                        </p:attrNameLst>
                                      </p:cBhvr>
                                      <p:to>
                                        <p:strVal val="visible"/>
                                      </p:to>
                                    </p:set>
                                    <p:animEffect transition="in" filter="wipe(up)">
                                      <p:cBhvr>
                                        <p:cTn id="98" dur="500"/>
                                        <p:tgtEl>
                                          <p:spTgt spid="206928"/>
                                        </p:tgtEl>
                                      </p:cBhvr>
                                    </p:animEffect>
                                  </p:childTnLst>
                                </p:cTn>
                              </p:par>
                            </p:childTnLst>
                          </p:cTn>
                        </p:par>
                        <p:par>
                          <p:cTn id="99" fill="hold" nodeType="afterGroup">
                            <p:stCondLst>
                              <p:cond delay="1000"/>
                            </p:stCondLst>
                            <p:childTnLst>
                              <p:par>
                                <p:cTn id="100" presetID="9" presetClass="entr" presetSubtype="0" fill="hold" nodeType="afterEffect">
                                  <p:stCondLst>
                                    <p:cond delay="0"/>
                                  </p:stCondLst>
                                  <p:childTnLst>
                                    <p:set>
                                      <p:cBhvr>
                                        <p:cTn id="101" dur="1" fill="hold">
                                          <p:stCondLst>
                                            <p:cond delay="0"/>
                                          </p:stCondLst>
                                        </p:cTn>
                                        <p:tgtEl>
                                          <p:spTgt spid="206874"/>
                                        </p:tgtEl>
                                        <p:attrNameLst>
                                          <p:attrName>style.visibility</p:attrName>
                                        </p:attrNameLst>
                                      </p:cBhvr>
                                      <p:to>
                                        <p:strVal val="visible"/>
                                      </p:to>
                                    </p:set>
                                    <p:animEffect transition="in" filter="dissolve">
                                      <p:cBhvr>
                                        <p:cTn id="102" dur="500"/>
                                        <p:tgtEl>
                                          <p:spTgt spid="206874"/>
                                        </p:tgtEl>
                                      </p:cBhvr>
                                    </p:animEffect>
                                  </p:childTnLst>
                                </p:cTn>
                              </p:par>
                            </p:childTnLst>
                          </p:cTn>
                        </p:par>
                        <p:par>
                          <p:cTn id="103" fill="hold" nodeType="afterGroup">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206877"/>
                                        </p:tgtEl>
                                        <p:attrNameLst>
                                          <p:attrName>style.visibility</p:attrName>
                                        </p:attrNameLst>
                                      </p:cBhvr>
                                      <p:to>
                                        <p:strVal val="visible"/>
                                      </p:to>
                                    </p:set>
                                    <p:animEffect transition="in" filter="wipe(left)">
                                      <p:cBhvr>
                                        <p:cTn id="106" dur="500"/>
                                        <p:tgtEl>
                                          <p:spTgt spid="20687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06922"/>
                                        </p:tgtEl>
                                        <p:attrNameLst>
                                          <p:attrName>style.visibility</p:attrName>
                                        </p:attrNameLst>
                                      </p:cBhvr>
                                      <p:to>
                                        <p:strVal val="visible"/>
                                      </p:to>
                                    </p:set>
                                    <p:animEffect transition="in" filter="wipe(left)">
                                      <p:cBhvr>
                                        <p:cTn id="111" dur="500"/>
                                        <p:tgtEl>
                                          <p:spTgt spid="20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7" grpId="0" autoUpdateAnimBg="0"/>
      <p:bldP spid="206877" grpId="0" animBg="1" autoUpdateAnimBg="0"/>
      <p:bldP spid="206883" grpId="0" autoUpdateAnimBg="0"/>
      <p:bldP spid="206904" grpId="0" autoUpdateAnimBg="0"/>
      <p:bldP spid="20692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a:extLst>
              <a:ext uri="{FF2B5EF4-FFF2-40B4-BE49-F238E27FC236}">
                <a16:creationId xmlns:a16="http://schemas.microsoft.com/office/drawing/2014/main" id="{D3FB9118-D46C-4078-9E1F-93D8DF1F2E3E}"/>
              </a:ext>
            </a:extLst>
          </p:cNvPr>
          <p:cNvSpPr txBox="1">
            <a:spLocks noChangeArrowheads="1"/>
          </p:cNvSpPr>
          <p:nvPr/>
        </p:nvSpPr>
        <p:spPr bwMode="auto">
          <a:xfrm>
            <a:off x="1735138" y="227013"/>
            <a:ext cx="21980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Chyby oka</a:t>
            </a:r>
            <a:endParaRPr lang="cs-CZ" altLang="sk-SK" sz="3600" b="1" i="1" u="sng" dirty="0">
              <a:solidFill>
                <a:srgbClr val="FF0000"/>
              </a:solidFill>
            </a:endParaRPr>
          </a:p>
        </p:txBody>
      </p:sp>
      <p:grpSp>
        <p:nvGrpSpPr>
          <p:cNvPr id="207935" name="Group 63">
            <a:extLst>
              <a:ext uri="{FF2B5EF4-FFF2-40B4-BE49-F238E27FC236}">
                <a16:creationId xmlns:a16="http://schemas.microsoft.com/office/drawing/2014/main" id="{2411CC34-3D13-418F-A668-91FA0F92E09B}"/>
              </a:ext>
            </a:extLst>
          </p:cNvPr>
          <p:cNvGrpSpPr>
            <a:grpSpLocks/>
          </p:cNvGrpSpPr>
          <p:nvPr/>
        </p:nvGrpSpPr>
        <p:grpSpPr bwMode="auto">
          <a:xfrm>
            <a:off x="2051050" y="942975"/>
            <a:ext cx="6496050" cy="1416050"/>
            <a:chOff x="332" y="671"/>
            <a:chExt cx="4092" cy="892"/>
          </a:xfrm>
        </p:grpSpPr>
        <p:grpSp>
          <p:nvGrpSpPr>
            <p:cNvPr id="207879" name="Group 7">
              <a:extLst>
                <a:ext uri="{FF2B5EF4-FFF2-40B4-BE49-F238E27FC236}">
                  <a16:creationId xmlns:a16="http://schemas.microsoft.com/office/drawing/2014/main" id="{083D15EC-4EF2-41A6-B44A-3E70E4D6F90F}"/>
                </a:ext>
              </a:extLst>
            </p:cNvPr>
            <p:cNvGrpSpPr>
              <a:grpSpLocks/>
            </p:cNvGrpSpPr>
            <p:nvPr/>
          </p:nvGrpSpPr>
          <p:grpSpPr bwMode="auto">
            <a:xfrm>
              <a:off x="3426" y="671"/>
              <a:ext cx="988" cy="892"/>
              <a:chOff x="4105" y="930"/>
              <a:chExt cx="988" cy="892"/>
            </a:xfrm>
          </p:grpSpPr>
          <p:grpSp>
            <p:nvGrpSpPr>
              <p:cNvPr id="207880" name="Group 8">
                <a:extLst>
                  <a:ext uri="{FF2B5EF4-FFF2-40B4-BE49-F238E27FC236}">
                    <a16:creationId xmlns:a16="http://schemas.microsoft.com/office/drawing/2014/main" id="{1C5E1B71-C309-4A87-B216-6C3B8254BBC0}"/>
                  </a:ext>
                </a:extLst>
              </p:cNvPr>
              <p:cNvGrpSpPr>
                <a:grpSpLocks noChangeAspect="1"/>
              </p:cNvGrpSpPr>
              <p:nvPr/>
            </p:nvGrpSpPr>
            <p:grpSpPr bwMode="auto">
              <a:xfrm>
                <a:off x="4105" y="930"/>
                <a:ext cx="988" cy="892"/>
                <a:chOff x="3420" y="1199"/>
                <a:chExt cx="1974" cy="1782"/>
              </a:xfrm>
            </p:grpSpPr>
            <p:sp>
              <p:nvSpPr>
                <p:cNvPr id="207881" name="Oval 9">
                  <a:extLst>
                    <a:ext uri="{FF2B5EF4-FFF2-40B4-BE49-F238E27FC236}">
                      <a16:creationId xmlns:a16="http://schemas.microsoft.com/office/drawing/2014/main" id="{6CB7EFDD-58DE-4A25-9440-DBCABC169D6B}"/>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882" name="Oval 10">
                  <a:extLst>
                    <a:ext uri="{FF2B5EF4-FFF2-40B4-BE49-F238E27FC236}">
                      <a16:creationId xmlns:a16="http://schemas.microsoft.com/office/drawing/2014/main" id="{B681A731-3E81-4B0F-85F9-9F822AC5D1A4}"/>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883" name="Freeform 11">
                  <a:extLst>
                    <a:ext uri="{FF2B5EF4-FFF2-40B4-BE49-F238E27FC236}">
                      <a16:creationId xmlns:a16="http://schemas.microsoft.com/office/drawing/2014/main" id="{D0B6EFA6-B928-47FD-8848-441F58A89977}"/>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884" name="Freeform 12">
                <a:extLst>
                  <a:ext uri="{FF2B5EF4-FFF2-40B4-BE49-F238E27FC236}">
                    <a16:creationId xmlns:a16="http://schemas.microsoft.com/office/drawing/2014/main" id="{4857775B-7053-4438-A654-E8B6EE93D57F}"/>
                  </a:ext>
                </a:extLst>
              </p:cNvPr>
              <p:cNvSpPr>
                <a:spLocks noChangeAspect="1"/>
              </p:cNvSpPr>
              <p:nvPr/>
            </p:nvSpPr>
            <p:spPr bwMode="auto">
              <a:xfrm>
                <a:off x="4221" y="108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885" name="Freeform 13">
                <a:extLst>
                  <a:ext uri="{FF2B5EF4-FFF2-40B4-BE49-F238E27FC236}">
                    <a16:creationId xmlns:a16="http://schemas.microsoft.com/office/drawing/2014/main" id="{9B2CFCE9-353A-4C42-868A-89DCEF500714}"/>
                  </a:ext>
                </a:extLst>
              </p:cNvPr>
              <p:cNvSpPr>
                <a:spLocks noChangeAspect="1"/>
              </p:cNvSpPr>
              <p:nvPr/>
            </p:nvSpPr>
            <p:spPr bwMode="auto">
              <a:xfrm>
                <a:off x="4219" y="1519"/>
                <a:ext cx="63" cy="142"/>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886" name="Freeform 14">
              <a:extLst>
                <a:ext uri="{FF2B5EF4-FFF2-40B4-BE49-F238E27FC236}">
                  <a16:creationId xmlns:a16="http://schemas.microsoft.com/office/drawing/2014/main" id="{8CC998A9-D9DE-4480-814A-C7F813CCEF72}"/>
                </a:ext>
              </a:extLst>
            </p:cNvPr>
            <p:cNvSpPr>
              <a:spLocks noChangeAspect="1"/>
            </p:cNvSpPr>
            <p:nvPr/>
          </p:nvSpPr>
          <p:spPr bwMode="auto">
            <a:xfrm>
              <a:off x="3523" y="935"/>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887" name="Line 15">
              <a:extLst>
                <a:ext uri="{FF2B5EF4-FFF2-40B4-BE49-F238E27FC236}">
                  <a16:creationId xmlns:a16="http://schemas.microsoft.com/office/drawing/2014/main" id="{71C79C23-0AF8-49D4-9191-DC4AD4B77A77}"/>
                </a:ext>
              </a:extLst>
            </p:cNvPr>
            <p:cNvSpPr>
              <a:spLocks noChangeShapeType="1"/>
            </p:cNvSpPr>
            <p:nvPr/>
          </p:nvSpPr>
          <p:spPr bwMode="auto">
            <a:xfrm flipV="1">
              <a:off x="332" y="1125"/>
              <a:ext cx="4092"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892" name="Text Box 20">
            <a:extLst>
              <a:ext uri="{FF2B5EF4-FFF2-40B4-BE49-F238E27FC236}">
                <a16:creationId xmlns:a16="http://schemas.microsoft.com/office/drawing/2014/main" id="{B9CC23B1-9A82-4A13-B5E0-15FB476C8144}"/>
              </a:ext>
            </a:extLst>
          </p:cNvPr>
          <p:cNvSpPr txBox="1">
            <a:spLocks noChangeArrowheads="1"/>
          </p:cNvSpPr>
          <p:nvPr/>
        </p:nvSpPr>
        <p:spPr bwMode="auto">
          <a:xfrm>
            <a:off x="4186238" y="1878013"/>
            <a:ext cx="1560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normálne</a:t>
            </a:r>
            <a:endParaRPr lang="cs-CZ" altLang="sk-SK" sz="2800" i="1" dirty="0">
              <a:solidFill>
                <a:srgbClr val="0070C0"/>
              </a:solidFill>
            </a:endParaRPr>
          </a:p>
        </p:txBody>
      </p:sp>
      <p:sp>
        <p:nvSpPr>
          <p:cNvPr id="207927" name="Text Box 55">
            <a:extLst>
              <a:ext uri="{FF2B5EF4-FFF2-40B4-BE49-F238E27FC236}">
                <a16:creationId xmlns:a16="http://schemas.microsoft.com/office/drawing/2014/main" id="{197CBC3C-7D77-42C2-AB53-9A069F7155C9}"/>
              </a:ext>
            </a:extLst>
          </p:cNvPr>
          <p:cNvSpPr txBox="1">
            <a:spLocks noChangeArrowheads="1"/>
          </p:cNvSpPr>
          <p:nvPr/>
        </p:nvSpPr>
        <p:spPr bwMode="auto">
          <a:xfrm>
            <a:off x="684213" y="5882260"/>
            <a:ext cx="806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 zmenšenie optickej mohutnosti  - vhodnou rozptylkou</a:t>
            </a:r>
            <a:endParaRPr lang="cs-CZ" altLang="sk-SK" sz="2800" i="1" dirty="0">
              <a:solidFill>
                <a:srgbClr val="0070C0"/>
              </a:solidFill>
            </a:endParaRPr>
          </a:p>
        </p:txBody>
      </p:sp>
      <p:grpSp>
        <p:nvGrpSpPr>
          <p:cNvPr id="207936" name="Group 64">
            <a:extLst>
              <a:ext uri="{FF2B5EF4-FFF2-40B4-BE49-F238E27FC236}">
                <a16:creationId xmlns:a16="http://schemas.microsoft.com/office/drawing/2014/main" id="{4FF7E4EB-426D-4527-84B6-CFA4E9C6BE11}"/>
              </a:ext>
            </a:extLst>
          </p:cNvPr>
          <p:cNvGrpSpPr>
            <a:grpSpLocks/>
          </p:cNvGrpSpPr>
          <p:nvPr/>
        </p:nvGrpSpPr>
        <p:grpSpPr bwMode="auto">
          <a:xfrm>
            <a:off x="2019300" y="1484314"/>
            <a:ext cx="6503988" cy="352425"/>
            <a:chOff x="312" y="984"/>
            <a:chExt cx="4097" cy="282"/>
          </a:xfrm>
        </p:grpSpPr>
        <p:sp>
          <p:nvSpPr>
            <p:cNvPr id="207888" name="Freeform 16">
              <a:extLst>
                <a:ext uri="{FF2B5EF4-FFF2-40B4-BE49-F238E27FC236}">
                  <a16:creationId xmlns:a16="http://schemas.microsoft.com/office/drawing/2014/main" id="{47E73EC5-56C2-4F1F-B991-76202DCA5A71}"/>
                </a:ext>
              </a:extLst>
            </p:cNvPr>
            <p:cNvSpPr>
              <a:spLocks/>
            </p:cNvSpPr>
            <p:nvPr/>
          </p:nvSpPr>
          <p:spPr bwMode="auto">
            <a:xfrm>
              <a:off x="312" y="984"/>
              <a:ext cx="4097" cy="135"/>
            </a:xfrm>
            <a:custGeom>
              <a:avLst/>
              <a:gdLst>
                <a:gd name="T0" fmla="*/ 0 w 4097"/>
                <a:gd name="T1" fmla="*/ 0 h 135"/>
                <a:gd name="T2" fmla="*/ 3259 w 4097"/>
                <a:gd name="T3" fmla="*/ 0 h 135"/>
                <a:gd name="T4" fmla="*/ 4097 w 4097"/>
                <a:gd name="T5" fmla="*/ 135 h 135"/>
              </a:gdLst>
              <a:ahLst/>
              <a:cxnLst>
                <a:cxn ang="0">
                  <a:pos x="T0" y="T1"/>
                </a:cxn>
                <a:cxn ang="0">
                  <a:pos x="T2" y="T3"/>
                </a:cxn>
                <a:cxn ang="0">
                  <a:pos x="T4" y="T5"/>
                </a:cxn>
              </a:cxnLst>
              <a:rect l="0" t="0" r="r" b="b"/>
              <a:pathLst>
                <a:path w="4097" h="135">
                  <a:moveTo>
                    <a:pt x="0" y="0"/>
                  </a:moveTo>
                  <a:lnTo>
                    <a:pt x="3259" y="0"/>
                  </a:lnTo>
                  <a:lnTo>
                    <a:pt x="4097" y="135"/>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34" name="Freeform 62">
              <a:extLst>
                <a:ext uri="{FF2B5EF4-FFF2-40B4-BE49-F238E27FC236}">
                  <a16:creationId xmlns:a16="http://schemas.microsoft.com/office/drawing/2014/main" id="{F6280341-0284-485E-9CAB-26E7FDC40364}"/>
                </a:ext>
              </a:extLst>
            </p:cNvPr>
            <p:cNvSpPr>
              <a:spLocks/>
            </p:cNvSpPr>
            <p:nvPr/>
          </p:nvSpPr>
          <p:spPr bwMode="auto">
            <a:xfrm>
              <a:off x="318" y="1131"/>
              <a:ext cx="4088" cy="135"/>
            </a:xfrm>
            <a:custGeom>
              <a:avLst/>
              <a:gdLst>
                <a:gd name="T0" fmla="*/ 0 w 4088"/>
                <a:gd name="T1" fmla="*/ 135 h 135"/>
                <a:gd name="T2" fmla="*/ 3250 w 4088"/>
                <a:gd name="T3" fmla="*/ 135 h 135"/>
                <a:gd name="T4" fmla="*/ 4088 w 4088"/>
                <a:gd name="T5" fmla="*/ 0 h 135"/>
              </a:gdLst>
              <a:ahLst/>
              <a:cxnLst>
                <a:cxn ang="0">
                  <a:pos x="T0" y="T1"/>
                </a:cxn>
                <a:cxn ang="0">
                  <a:pos x="T2" y="T3"/>
                </a:cxn>
                <a:cxn ang="0">
                  <a:pos x="T4" y="T5"/>
                </a:cxn>
              </a:cxnLst>
              <a:rect l="0" t="0" r="r" b="b"/>
              <a:pathLst>
                <a:path w="4088" h="135">
                  <a:moveTo>
                    <a:pt x="0" y="135"/>
                  </a:moveTo>
                  <a:lnTo>
                    <a:pt x="3250" y="135"/>
                  </a:lnTo>
                  <a:lnTo>
                    <a:pt x="4088" y="0"/>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7952" name="Group 80">
            <a:extLst>
              <a:ext uri="{FF2B5EF4-FFF2-40B4-BE49-F238E27FC236}">
                <a16:creationId xmlns:a16="http://schemas.microsoft.com/office/drawing/2014/main" id="{C2FFF8B3-FBDF-4DE5-A5BF-7528B587C853}"/>
              </a:ext>
            </a:extLst>
          </p:cNvPr>
          <p:cNvGrpSpPr>
            <a:grpSpLocks/>
          </p:cNvGrpSpPr>
          <p:nvPr/>
        </p:nvGrpSpPr>
        <p:grpSpPr bwMode="auto">
          <a:xfrm>
            <a:off x="2047875" y="2651125"/>
            <a:ext cx="6681788" cy="1416050"/>
            <a:chOff x="330" y="2055"/>
            <a:chExt cx="4209" cy="892"/>
          </a:xfrm>
        </p:grpSpPr>
        <p:grpSp>
          <p:nvGrpSpPr>
            <p:cNvPr id="207939" name="Group 67">
              <a:extLst>
                <a:ext uri="{FF2B5EF4-FFF2-40B4-BE49-F238E27FC236}">
                  <a16:creationId xmlns:a16="http://schemas.microsoft.com/office/drawing/2014/main" id="{6B1701A4-F550-4DA2-84F7-0D31024C8875}"/>
                </a:ext>
              </a:extLst>
            </p:cNvPr>
            <p:cNvGrpSpPr>
              <a:grpSpLocks noChangeAspect="1"/>
            </p:cNvGrpSpPr>
            <p:nvPr/>
          </p:nvGrpSpPr>
          <p:grpSpPr bwMode="auto">
            <a:xfrm>
              <a:off x="3424" y="2055"/>
              <a:ext cx="1115" cy="892"/>
              <a:chOff x="3420" y="1199"/>
              <a:chExt cx="1974" cy="1782"/>
            </a:xfrm>
          </p:grpSpPr>
          <p:sp>
            <p:nvSpPr>
              <p:cNvPr id="207940" name="Oval 68">
                <a:extLst>
                  <a:ext uri="{FF2B5EF4-FFF2-40B4-BE49-F238E27FC236}">
                    <a16:creationId xmlns:a16="http://schemas.microsoft.com/office/drawing/2014/main" id="{1C3CB5C7-4A00-419B-9A62-22E1632DC4C5}"/>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41" name="Oval 69">
                <a:extLst>
                  <a:ext uri="{FF2B5EF4-FFF2-40B4-BE49-F238E27FC236}">
                    <a16:creationId xmlns:a16="http://schemas.microsoft.com/office/drawing/2014/main" id="{119137BC-C3AF-43EC-860F-D4B5502AC751}"/>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42" name="Freeform 70">
                <a:extLst>
                  <a:ext uri="{FF2B5EF4-FFF2-40B4-BE49-F238E27FC236}">
                    <a16:creationId xmlns:a16="http://schemas.microsoft.com/office/drawing/2014/main" id="{E94810D9-4F8C-4B41-BBAA-B92EB90A1B94}"/>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943" name="Freeform 71">
              <a:extLst>
                <a:ext uri="{FF2B5EF4-FFF2-40B4-BE49-F238E27FC236}">
                  <a16:creationId xmlns:a16="http://schemas.microsoft.com/office/drawing/2014/main" id="{73D0E54B-99AB-4CBC-933C-1882C41C3341}"/>
                </a:ext>
              </a:extLst>
            </p:cNvPr>
            <p:cNvSpPr>
              <a:spLocks noChangeAspect="1"/>
            </p:cNvSpPr>
            <p:nvPr/>
          </p:nvSpPr>
          <p:spPr bwMode="auto">
            <a:xfrm>
              <a:off x="3537" y="222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44" name="Freeform 72">
              <a:extLst>
                <a:ext uri="{FF2B5EF4-FFF2-40B4-BE49-F238E27FC236}">
                  <a16:creationId xmlns:a16="http://schemas.microsoft.com/office/drawing/2014/main" id="{604CBAAA-BA36-4A9B-821A-54DE74C78851}"/>
                </a:ext>
              </a:extLst>
            </p:cNvPr>
            <p:cNvSpPr>
              <a:spLocks noChangeAspect="1"/>
            </p:cNvSpPr>
            <p:nvPr/>
          </p:nvSpPr>
          <p:spPr bwMode="auto">
            <a:xfrm>
              <a:off x="3538" y="2638"/>
              <a:ext cx="56" cy="128"/>
            </a:xfrm>
            <a:custGeom>
              <a:avLst/>
              <a:gdLst>
                <a:gd name="T0" fmla="*/ 56 w 56"/>
                <a:gd name="T1" fmla="*/ 128 h 128"/>
                <a:gd name="T2" fmla="*/ 45 w 56"/>
                <a:gd name="T3" fmla="*/ 96 h 128"/>
                <a:gd name="T4" fmla="*/ 38 w 56"/>
                <a:gd name="T5" fmla="*/ 70 h 128"/>
                <a:gd name="T6" fmla="*/ 38 w 56"/>
                <a:gd name="T7" fmla="*/ 48 h 128"/>
                <a:gd name="T8" fmla="*/ 45 w 56"/>
                <a:gd name="T9" fmla="*/ 16 h 128"/>
                <a:gd name="T10" fmla="*/ 5 w 56"/>
                <a:gd name="T11" fmla="*/ 6 h 128"/>
                <a:gd name="T12" fmla="*/ 14 w 56"/>
                <a:gd name="T13" fmla="*/ 51 h 128"/>
                <a:gd name="T14" fmla="*/ 15 w 56"/>
                <a:gd name="T15" fmla="*/ 69 h 128"/>
                <a:gd name="T16" fmla="*/ 8 w 56"/>
                <a:gd name="T17" fmla="*/ 93 h 128"/>
                <a:gd name="T18" fmla="*/ 27 w 56"/>
                <a:gd name="T19" fmla="*/ 109 h 128"/>
                <a:gd name="T20" fmla="*/ 40 w 56"/>
                <a:gd name="T21" fmla="*/ 114 h 128"/>
                <a:gd name="T22" fmla="*/ 56 w 56"/>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28">
                  <a:moveTo>
                    <a:pt x="56" y="128"/>
                  </a:moveTo>
                  <a:lnTo>
                    <a:pt x="45" y="96"/>
                  </a:lnTo>
                  <a:cubicBezTo>
                    <a:pt x="42" y="86"/>
                    <a:pt x="39" y="78"/>
                    <a:pt x="38" y="70"/>
                  </a:cubicBezTo>
                  <a:cubicBezTo>
                    <a:pt x="37" y="62"/>
                    <a:pt x="37" y="57"/>
                    <a:pt x="38" y="48"/>
                  </a:cubicBezTo>
                  <a:cubicBezTo>
                    <a:pt x="39" y="39"/>
                    <a:pt x="51" y="23"/>
                    <a:pt x="45" y="16"/>
                  </a:cubicBezTo>
                  <a:cubicBezTo>
                    <a:pt x="40" y="9"/>
                    <a:pt x="10" y="0"/>
                    <a:pt x="5" y="6"/>
                  </a:cubicBezTo>
                  <a:cubicBezTo>
                    <a:pt x="0" y="11"/>
                    <a:pt x="12" y="40"/>
                    <a:pt x="14" y="51"/>
                  </a:cubicBezTo>
                  <a:cubicBezTo>
                    <a:pt x="15" y="61"/>
                    <a:pt x="16" y="62"/>
                    <a:pt x="15" y="69"/>
                  </a:cubicBezTo>
                  <a:cubicBezTo>
                    <a:pt x="14" y="76"/>
                    <a:pt x="6" y="86"/>
                    <a:pt x="8" y="93"/>
                  </a:cubicBezTo>
                  <a:lnTo>
                    <a:pt x="27" y="109"/>
                  </a:lnTo>
                  <a:lnTo>
                    <a:pt x="40" y="114"/>
                  </a:lnTo>
                  <a:lnTo>
                    <a:pt x="56" y="128"/>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45" name="Freeform 73">
              <a:extLst>
                <a:ext uri="{FF2B5EF4-FFF2-40B4-BE49-F238E27FC236}">
                  <a16:creationId xmlns:a16="http://schemas.microsoft.com/office/drawing/2014/main" id="{B978F2C4-2668-42F7-AB2B-88E63B73853D}"/>
                </a:ext>
              </a:extLst>
            </p:cNvPr>
            <p:cNvSpPr>
              <a:spLocks noChangeAspect="1"/>
            </p:cNvSpPr>
            <p:nvPr/>
          </p:nvSpPr>
          <p:spPr bwMode="auto">
            <a:xfrm>
              <a:off x="3521" y="2319"/>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46" name="Line 74">
              <a:extLst>
                <a:ext uri="{FF2B5EF4-FFF2-40B4-BE49-F238E27FC236}">
                  <a16:creationId xmlns:a16="http://schemas.microsoft.com/office/drawing/2014/main" id="{BC8673F1-5658-4CFB-A44E-42906B073BCF}"/>
                </a:ext>
              </a:extLst>
            </p:cNvPr>
            <p:cNvSpPr>
              <a:spLocks noChangeShapeType="1"/>
            </p:cNvSpPr>
            <p:nvPr/>
          </p:nvSpPr>
          <p:spPr bwMode="auto">
            <a:xfrm flipV="1">
              <a:off x="330" y="2509"/>
              <a:ext cx="4203"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947" name="Text Box 75">
            <a:extLst>
              <a:ext uri="{FF2B5EF4-FFF2-40B4-BE49-F238E27FC236}">
                <a16:creationId xmlns:a16="http://schemas.microsoft.com/office/drawing/2014/main" id="{2670B5C8-9D7A-46B7-9C26-4BEE8CFDE735}"/>
              </a:ext>
            </a:extLst>
          </p:cNvPr>
          <p:cNvSpPr txBox="1">
            <a:spLocks noChangeArrowheads="1"/>
          </p:cNvSpPr>
          <p:nvPr/>
        </p:nvSpPr>
        <p:spPr bwMode="auto">
          <a:xfrm>
            <a:off x="4186238" y="3643313"/>
            <a:ext cx="1860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krátkozraké</a:t>
            </a:r>
            <a:endParaRPr lang="cs-CZ" altLang="sk-SK" sz="2800" i="1" dirty="0">
              <a:solidFill>
                <a:srgbClr val="0070C0"/>
              </a:solidFill>
            </a:endParaRPr>
          </a:p>
        </p:txBody>
      </p:sp>
      <p:grpSp>
        <p:nvGrpSpPr>
          <p:cNvPr id="207962" name="Group 90">
            <a:extLst>
              <a:ext uri="{FF2B5EF4-FFF2-40B4-BE49-F238E27FC236}">
                <a16:creationId xmlns:a16="http://schemas.microsoft.com/office/drawing/2014/main" id="{CF217136-3F9A-4F9B-AAB5-5E53174CD825}"/>
              </a:ext>
            </a:extLst>
          </p:cNvPr>
          <p:cNvGrpSpPr>
            <a:grpSpLocks/>
          </p:cNvGrpSpPr>
          <p:nvPr/>
        </p:nvGrpSpPr>
        <p:grpSpPr bwMode="auto">
          <a:xfrm>
            <a:off x="2038350" y="3192464"/>
            <a:ext cx="6503988" cy="352425"/>
            <a:chOff x="312" y="984"/>
            <a:chExt cx="4097" cy="282"/>
          </a:xfrm>
        </p:grpSpPr>
        <p:sp>
          <p:nvSpPr>
            <p:cNvPr id="207963" name="Freeform 91">
              <a:extLst>
                <a:ext uri="{FF2B5EF4-FFF2-40B4-BE49-F238E27FC236}">
                  <a16:creationId xmlns:a16="http://schemas.microsoft.com/office/drawing/2014/main" id="{3C3DA87B-2825-493E-9F3E-621087442069}"/>
                </a:ext>
              </a:extLst>
            </p:cNvPr>
            <p:cNvSpPr>
              <a:spLocks/>
            </p:cNvSpPr>
            <p:nvPr/>
          </p:nvSpPr>
          <p:spPr bwMode="auto">
            <a:xfrm>
              <a:off x="312" y="984"/>
              <a:ext cx="4097" cy="135"/>
            </a:xfrm>
            <a:custGeom>
              <a:avLst/>
              <a:gdLst>
                <a:gd name="T0" fmla="*/ 0 w 4097"/>
                <a:gd name="T1" fmla="*/ 0 h 135"/>
                <a:gd name="T2" fmla="*/ 3259 w 4097"/>
                <a:gd name="T3" fmla="*/ 0 h 135"/>
                <a:gd name="T4" fmla="*/ 4097 w 4097"/>
                <a:gd name="T5" fmla="*/ 135 h 135"/>
              </a:gdLst>
              <a:ahLst/>
              <a:cxnLst>
                <a:cxn ang="0">
                  <a:pos x="T0" y="T1"/>
                </a:cxn>
                <a:cxn ang="0">
                  <a:pos x="T2" y="T3"/>
                </a:cxn>
                <a:cxn ang="0">
                  <a:pos x="T4" y="T5"/>
                </a:cxn>
              </a:cxnLst>
              <a:rect l="0" t="0" r="r" b="b"/>
              <a:pathLst>
                <a:path w="4097" h="135">
                  <a:moveTo>
                    <a:pt x="0" y="0"/>
                  </a:moveTo>
                  <a:lnTo>
                    <a:pt x="3259" y="0"/>
                  </a:lnTo>
                  <a:lnTo>
                    <a:pt x="4097" y="135"/>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64" name="Freeform 92">
              <a:extLst>
                <a:ext uri="{FF2B5EF4-FFF2-40B4-BE49-F238E27FC236}">
                  <a16:creationId xmlns:a16="http://schemas.microsoft.com/office/drawing/2014/main" id="{473921B5-EF58-4583-B17A-29499FAFFEBA}"/>
                </a:ext>
              </a:extLst>
            </p:cNvPr>
            <p:cNvSpPr>
              <a:spLocks/>
            </p:cNvSpPr>
            <p:nvPr/>
          </p:nvSpPr>
          <p:spPr bwMode="auto">
            <a:xfrm>
              <a:off x="318" y="1131"/>
              <a:ext cx="4088" cy="135"/>
            </a:xfrm>
            <a:custGeom>
              <a:avLst/>
              <a:gdLst>
                <a:gd name="T0" fmla="*/ 0 w 4088"/>
                <a:gd name="T1" fmla="*/ 135 h 135"/>
                <a:gd name="T2" fmla="*/ 3250 w 4088"/>
                <a:gd name="T3" fmla="*/ 135 h 135"/>
                <a:gd name="T4" fmla="*/ 4088 w 4088"/>
                <a:gd name="T5" fmla="*/ 0 h 135"/>
              </a:gdLst>
              <a:ahLst/>
              <a:cxnLst>
                <a:cxn ang="0">
                  <a:pos x="T0" y="T1"/>
                </a:cxn>
                <a:cxn ang="0">
                  <a:pos x="T2" y="T3"/>
                </a:cxn>
                <a:cxn ang="0">
                  <a:pos x="T4" y="T5"/>
                </a:cxn>
              </a:cxnLst>
              <a:rect l="0" t="0" r="r" b="b"/>
              <a:pathLst>
                <a:path w="4088" h="135">
                  <a:moveTo>
                    <a:pt x="0" y="135"/>
                  </a:moveTo>
                  <a:lnTo>
                    <a:pt x="3250" y="135"/>
                  </a:lnTo>
                  <a:lnTo>
                    <a:pt x="4088" y="0"/>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7966" name="Group 94">
            <a:extLst>
              <a:ext uri="{FF2B5EF4-FFF2-40B4-BE49-F238E27FC236}">
                <a16:creationId xmlns:a16="http://schemas.microsoft.com/office/drawing/2014/main" id="{E7AD3394-72CB-44CA-A75C-75FFE3D62099}"/>
              </a:ext>
            </a:extLst>
          </p:cNvPr>
          <p:cNvGrpSpPr>
            <a:grpSpLocks/>
          </p:cNvGrpSpPr>
          <p:nvPr/>
        </p:nvGrpSpPr>
        <p:grpSpPr bwMode="auto">
          <a:xfrm>
            <a:off x="2044700" y="4170363"/>
            <a:ext cx="6681788" cy="1416050"/>
            <a:chOff x="330" y="2055"/>
            <a:chExt cx="4209" cy="892"/>
          </a:xfrm>
        </p:grpSpPr>
        <p:grpSp>
          <p:nvGrpSpPr>
            <p:cNvPr id="207967" name="Group 95">
              <a:extLst>
                <a:ext uri="{FF2B5EF4-FFF2-40B4-BE49-F238E27FC236}">
                  <a16:creationId xmlns:a16="http://schemas.microsoft.com/office/drawing/2014/main" id="{B7AE8AE6-AE01-4425-8DBB-69284269F83A}"/>
                </a:ext>
              </a:extLst>
            </p:cNvPr>
            <p:cNvGrpSpPr>
              <a:grpSpLocks noChangeAspect="1"/>
            </p:cNvGrpSpPr>
            <p:nvPr/>
          </p:nvGrpSpPr>
          <p:grpSpPr bwMode="auto">
            <a:xfrm>
              <a:off x="3424" y="2055"/>
              <a:ext cx="1115" cy="892"/>
              <a:chOff x="3420" y="1199"/>
              <a:chExt cx="1974" cy="1782"/>
            </a:xfrm>
          </p:grpSpPr>
          <p:sp>
            <p:nvSpPr>
              <p:cNvPr id="207968" name="Oval 96">
                <a:extLst>
                  <a:ext uri="{FF2B5EF4-FFF2-40B4-BE49-F238E27FC236}">
                    <a16:creationId xmlns:a16="http://schemas.microsoft.com/office/drawing/2014/main" id="{FB8D54B9-C99F-49E0-86C2-0AA58E28C9E8}"/>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69" name="Oval 97">
                <a:extLst>
                  <a:ext uri="{FF2B5EF4-FFF2-40B4-BE49-F238E27FC236}">
                    <a16:creationId xmlns:a16="http://schemas.microsoft.com/office/drawing/2014/main" id="{7BC81CE8-B5BA-43CE-9064-DE3CE12A9047}"/>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70" name="Freeform 98">
                <a:extLst>
                  <a:ext uri="{FF2B5EF4-FFF2-40B4-BE49-F238E27FC236}">
                    <a16:creationId xmlns:a16="http://schemas.microsoft.com/office/drawing/2014/main" id="{98BA340D-C96B-4A31-9765-354BBA67FA13}"/>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971" name="Freeform 99">
              <a:extLst>
                <a:ext uri="{FF2B5EF4-FFF2-40B4-BE49-F238E27FC236}">
                  <a16:creationId xmlns:a16="http://schemas.microsoft.com/office/drawing/2014/main" id="{D1F5C0F5-0526-4D0A-BA31-34CCC25D8CF4}"/>
                </a:ext>
              </a:extLst>
            </p:cNvPr>
            <p:cNvSpPr>
              <a:spLocks noChangeAspect="1"/>
            </p:cNvSpPr>
            <p:nvPr/>
          </p:nvSpPr>
          <p:spPr bwMode="auto">
            <a:xfrm>
              <a:off x="3537" y="222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72" name="Freeform 100">
              <a:extLst>
                <a:ext uri="{FF2B5EF4-FFF2-40B4-BE49-F238E27FC236}">
                  <a16:creationId xmlns:a16="http://schemas.microsoft.com/office/drawing/2014/main" id="{DE3D2519-5A52-4347-A151-FB361B13B406}"/>
                </a:ext>
              </a:extLst>
            </p:cNvPr>
            <p:cNvSpPr>
              <a:spLocks noChangeAspect="1"/>
            </p:cNvSpPr>
            <p:nvPr/>
          </p:nvSpPr>
          <p:spPr bwMode="auto">
            <a:xfrm>
              <a:off x="3538" y="2638"/>
              <a:ext cx="56" cy="128"/>
            </a:xfrm>
            <a:custGeom>
              <a:avLst/>
              <a:gdLst>
                <a:gd name="T0" fmla="*/ 56 w 56"/>
                <a:gd name="T1" fmla="*/ 128 h 128"/>
                <a:gd name="T2" fmla="*/ 45 w 56"/>
                <a:gd name="T3" fmla="*/ 96 h 128"/>
                <a:gd name="T4" fmla="*/ 38 w 56"/>
                <a:gd name="T5" fmla="*/ 70 h 128"/>
                <a:gd name="T6" fmla="*/ 38 w 56"/>
                <a:gd name="T7" fmla="*/ 48 h 128"/>
                <a:gd name="T8" fmla="*/ 45 w 56"/>
                <a:gd name="T9" fmla="*/ 16 h 128"/>
                <a:gd name="T10" fmla="*/ 5 w 56"/>
                <a:gd name="T11" fmla="*/ 6 h 128"/>
                <a:gd name="T12" fmla="*/ 14 w 56"/>
                <a:gd name="T13" fmla="*/ 51 h 128"/>
                <a:gd name="T14" fmla="*/ 15 w 56"/>
                <a:gd name="T15" fmla="*/ 69 h 128"/>
                <a:gd name="T16" fmla="*/ 8 w 56"/>
                <a:gd name="T17" fmla="*/ 93 h 128"/>
                <a:gd name="T18" fmla="*/ 27 w 56"/>
                <a:gd name="T19" fmla="*/ 109 h 128"/>
                <a:gd name="T20" fmla="*/ 40 w 56"/>
                <a:gd name="T21" fmla="*/ 114 h 128"/>
                <a:gd name="T22" fmla="*/ 56 w 56"/>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28">
                  <a:moveTo>
                    <a:pt x="56" y="128"/>
                  </a:moveTo>
                  <a:lnTo>
                    <a:pt x="45" y="96"/>
                  </a:lnTo>
                  <a:cubicBezTo>
                    <a:pt x="42" y="86"/>
                    <a:pt x="39" y="78"/>
                    <a:pt x="38" y="70"/>
                  </a:cubicBezTo>
                  <a:cubicBezTo>
                    <a:pt x="37" y="62"/>
                    <a:pt x="37" y="57"/>
                    <a:pt x="38" y="48"/>
                  </a:cubicBezTo>
                  <a:cubicBezTo>
                    <a:pt x="39" y="39"/>
                    <a:pt x="51" y="23"/>
                    <a:pt x="45" y="16"/>
                  </a:cubicBezTo>
                  <a:cubicBezTo>
                    <a:pt x="40" y="9"/>
                    <a:pt x="10" y="0"/>
                    <a:pt x="5" y="6"/>
                  </a:cubicBezTo>
                  <a:cubicBezTo>
                    <a:pt x="0" y="11"/>
                    <a:pt x="12" y="40"/>
                    <a:pt x="14" y="51"/>
                  </a:cubicBezTo>
                  <a:cubicBezTo>
                    <a:pt x="15" y="61"/>
                    <a:pt x="16" y="62"/>
                    <a:pt x="15" y="69"/>
                  </a:cubicBezTo>
                  <a:cubicBezTo>
                    <a:pt x="14" y="76"/>
                    <a:pt x="6" y="86"/>
                    <a:pt x="8" y="93"/>
                  </a:cubicBezTo>
                  <a:lnTo>
                    <a:pt x="27" y="109"/>
                  </a:lnTo>
                  <a:lnTo>
                    <a:pt x="40" y="114"/>
                  </a:lnTo>
                  <a:lnTo>
                    <a:pt x="56" y="128"/>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73" name="Freeform 101">
              <a:extLst>
                <a:ext uri="{FF2B5EF4-FFF2-40B4-BE49-F238E27FC236}">
                  <a16:creationId xmlns:a16="http://schemas.microsoft.com/office/drawing/2014/main" id="{16EF0738-02A3-4C55-A080-28C6E35990A9}"/>
                </a:ext>
              </a:extLst>
            </p:cNvPr>
            <p:cNvSpPr>
              <a:spLocks noChangeAspect="1"/>
            </p:cNvSpPr>
            <p:nvPr/>
          </p:nvSpPr>
          <p:spPr bwMode="auto">
            <a:xfrm>
              <a:off x="3521" y="2319"/>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74" name="Line 102">
              <a:extLst>
                <a:ext uri="{FF2B5EF4-FFF2-40B4-BE49-F238E27FC236}">
                  <a16:creationId xmlns:a16="http://schemas.microsoft.com/office/drawing/2014/main" id="{DD1CBADC-80F2-4D63-ADDE-C794B9F2ABF1}"/>
                </a:ext>
              </a:extLst>
            </p:cNvPr>
            <p:cNvSpPr>
              <a:spLocks noChangeShapeType="1"/>
            </p:cNvSpPr>
            <p:nvPr/>
          </p:nvSpPr>
          <p:spPr bwMode="auto">
            <a:xfrm flipV="1">
              <a:off x="330" y="2509"/>
              <a:ext cx="4203"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7988" name="Group 116">
            <a:extLst>
              <a:ext uri="{FF2B5EF4-FFF2-40B4-BE49-F238E27FC236}">
                <a16:creationId xmlns:a16="http://schemas.microsoft.com/office/drawing/2014/main" id="{EEB885F1-70E3-4BDA-8B4B-11656EF5D28B}"/>
              </a:ext>
            </a:extLst>
          </p:cNvPr>
          <p:cNvGrpSpPr>
            <a:grpSpLocks/>
          </p:cNvGrpSpPr>
          <p:nvPr/>
        </p:nvGrpSpPr>
        <p:grpSpPr bwMode="auto">
          <a:xfrm>
            <a:off x="2035176" y="4652964"/>
            <a:ext cx="6689725" cy="473075"/>
            <a:chOff x="322" y="3246"/>
            <a:chExt cx="4214" cy="298"/>
          </a:xfrm>
        </p:grpSpPr>
        <p:sp>
          <p:nvSpPr>
            <p:cNvPr id="207977" name="Freeform 105">
              <a:extLst>
                <a:ext uri="{FF2B5EF4-FFF2-40B4-BE49-F238E27FC236}">
                  <a16:creationId xmlns:a16="http://schemas.microsoft.com/office/drawing/2014/main" id="{83BFBF13-F386-4308-8865-C412A76C6CF6}"/>
                </a:ext>
              </a:extLst>
            </p:cNvPr>
            <p:cNvSpPr>
              <a:spLocks/>
            </p:cNvSpPr>
            <p:nvPr/>
          </p:nvSpPr>
          <p:spPr bwMode="auto">
            <a:xfrm>
              <a:off x="322" y="3246"/>
              <a:ext cx="4210" cy="144"/>
            </a:xfrm>
            <a:custGeom>
              <a:avLst/>
              <a:gdLst>
                <a:gd name="T0" fmla="*/ 0 w 4210"/>
                <a:gd name="T1" fmla="*/ 37 h 144"/>
                <a:gd name="T2" fmla="*/ 2954 w 4210"/>
                <a:gd name="T3" fmla="*/ 38 h 144"/>
                <a:gd name="T4" fmla="*/ 3240 w 4210"/>
                <a:gd name="T5" fmla="*/ 0 h 144"/>
                <a:gd name="T6" fmla="*/ 4210 w 4210"/>
                <a:gd name="T7" fmla="*/ 144 h 144"/>
              </a:gdLst>
              <a:ahLst/>
              <a:cxnLst>
                <a:cxn ang="0">
                  <a:pos x="T0" y="T1"/>
                </a:cxn>
                <a:cxn ang="0">
                  <a:pos x="T2" y="T3"/>
                </a:cxn>
                <a:cxn ang="0">
                  <a:pos x="T4" y="T5"/>
                </a:cxn>
                <a:cxn ang="0">
                  <a:pos x="T6" y="T7"/>
                </a:cxn>
              </a:cxnLst>
              <a:rect l="0" t="0" r="r" b="b"/>
              <a:pathLst>
                <a:path w="4210" h="144">
                  <a:moveTo>
                    <a:pt x="0" y="37"/>
                  </a:moveTo>
                  <a:lnTo>
                    <a:pt x="2954" y="38"/>
                  </a:lnTo>
                  <a:lnTo>
                    <a:pt x="3240" y="0"/>
                  </a:lnTo>
                  <a:lnTo>
                    <a:pt x="4210" y="144"/>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87" name="Freeform 115">
              <a:extLst>
                <a:ext uri="{FF2B5EF4-FFF2-40B4-BE49-F238E27FC236}">
                  <a16:creationId xmlns:a16="http://schemas.microsoft.com/office/drawing/2014/main" id="{1592C454-F165-4DBA-B901-08B0BA744E2A}"/>
                </a:ext>
              </a:extLst>
            </p:cNvPr>
            <p:cNvSpPr>
              <a:spLocks/>
            </p:cNvSpPr>
            <p:nvPr/>
          </p:nvSpPr>
          <p:spPr bwMode="auto">
            <a:xfrm flipV="1">
              <a:off x="326" y="3400"/>
              <a:ext cx="4210" cy="144"/>
            </a:xfrm>
            <a:custGeom>
              <a:avLst/>
              <a:gdLst>
                <a:gd name="T0" fmla="*/ 0 w 4210"/>
                <a:gd name="T1" fmla="*/ 37 h 144"/>
                <a:gd name="T2" fmla="*/ 2954 w 4210"/>
                <a:gd name="T3" fmla="*/ 38 h 144"/>
                <a:gd name="T4" fmla="*/ 3240 w 4210"/>
                <a:gd name="T5" fmla="*/ 0 h 144"/>
                <a:gd name="T6" fmla="*/ 4210 w 4210"/>
                <a:gd name="T7" fmla="*/ 144 h 144"/>
              </a:gdLst>
              <a:ahLst/>
              <a:cxnLst>
                <a:cxn ang="0">
                  <a:pos x="T0" y="T1"/>
                </a:cxn>
                <a:cxn ang="0">
                  <a:pos x="T2" y="T3"/>
                </a:cxn>
                <a:cxn ang="0">
                  <a:pos x="T4" y="T5"/>
                </a:cxn>
                <a:cxn ang="0">
                  <a:pos x="T6" y="T7"/>
                </a:cxn>
              </a:cxnLst>
              <a:rect l="0" t="0" r="r" b="b"/>
              <a:pathLst>
                <a:path w="4210" h="144">
                  <a:moveTo>
                    <a:pt x="0" y="37"/>
                  </a:moveTo>
                  <a:lnTo>
                    <a:pt x="2954" y="38"/>
                  </a:lnTo>
                  <a:lnTo>
                    <a:pt x="3240" y="0"/>
                  </a:lnTo>
                  <a:lnTo>
                    <a:pt x="4210" y="144"/>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7979" name="Oval 107">
            <a:extLst>
              <a:ext uri="{FF2B5EF4-FFF2-40B4-BE49-F238E27FC236}">
                <a16:creationId xmlns:a16="http://schemas.microsoft.com/office/drawing/2014/main" id="{245DE8F8-C098-416C-9848-D78197025CDA}"/>
              </a:ext>
            </a:extLst>
          </p:cNvPr>
          <p:cNvSpPr>
            <a:spLocks noChangeAspect="1" noChangeArrowheads="1"/>
          </p:cNvSpPr>
          <p:nvPr/>
        </p:nvSpPr>
        <p:spPr bwMode="auto">
          <a:xfrm>
            <a:off x="8680450" y="4852989"/>
            <a:ext cx="71438" cy="71437"/>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nvGrpSpPr>
          <p:cNvPr id="207980" name="Group 108">
            <a:extLst>
              <a:ext uri="{FF2B5EF4-FFF2-40B4-BE49-F238E27FC236}">
                <a16:creationId xmlns:a16="http://schemas.microsoft.com/office/drawing/2014/main" id="{BDB84441-E152-43C1-8DB8-53648F841757}"/>
              </a:ext>
            </a:extLst>
          </p:cNvPr>
          <p:cNvGrpSpPr>
            <a:grpSpLocks/>
          </p:cNvGrpSpPr>
          <p:nvPr/>
        </p:nvGrpSpPr>
        <p:grpSpPr bwMode="auto">
          <a:xfrm>
            <a:off x="6580188" y="4473575"/>
            <a:ext cx="292100" cy="827088"/>
            <a:chOff x="829" y="1688"/>
            <a:chExt cx="416" cy="1500"/>
          </a:xfrm>
        </p:grpSpPr>
        <p:sp>
          <p:nvSpPr>
            <p:cNvPr id="207981" name="Freeform 109">
              <a:extLst>
                <a:ext uri="{FF2B5EF4-FFF2-40B4-BE49-F238E27FC236}">
                  <a16:creationId xmlns:a16="http://schemas.microsoft.com/office/drawing/2014/main" id="{C1F23C86-8830-4CAE-916C-83D61BC90301}"/>
                </a:ext>
              </a:extLst>
            </p:cNvPr>
            <p:cNvSpPr>
              <a:spLocks/>
            </p:cNvSpPr>
            <p:nvPr/>
          </p:nvSpPr>
          <p:spPr bwMode="auto">
            <a:xfrm>
              <a:off x="834" y="1689"/>
              <a:ext cx="411" cy="1497"/>
            </a:xfrm>
            <a:custGeom>
              <a:avLst/>
              <a:gdLst>
                <a:gd name="T0" fmla="*/ 0 w 411"/>
                <a:gd name="T1" fmla="*/ 0 h 1497"/>
                <a:gd name="T2" fmla="*/ 411 w 411"/>
                <a:gd name="T3" fmla="*/ 3 h 1497"/>
                <a:gd name="T4" fmla="*/ 366 w 411"/>
                <a:gd name="T5" fmla="*/ 93 h 1497"/>
                <a:gd name="T6" fmla="*/ 318 w 411"/>
                <a:gd name="T7" fmla="*/ 214 h 1497"/>
                <a:gd name="T8" fmla="*/ 270 w 411"/>
                <a:gd name="T9" fmla="*/ 401 h 1497"/>
                <a:gd name="T10" fmla="*/ 258 w 411"/>
                <a:gd name="T11" fmla="*/ 533 h 1497"/>
                <a:gd name="T12" fmla="*/ 246 w 411"/>
                <a:gd name="T13" fmla="*/ 702 h 1497"/>
                <a:gd name="T14" fmla="*/ 255 w 411"/>
                <a:gd name="T15" fmla="*/ 858 h 1497"/>
                <a:gd name="T16" fmla="*/ 261 w 411"/>
                <a:gd name="T17" fmla="*/ 1014 h 1497"/>
                <a:gd name="T18" fmla="*/ 276 w 411"/>
                <a:gd name="T19" fmla="*/ 1160 h 1497"/>
                <a:gd name="T20" fmla="*/ 345 w 411"/>
                <a:gd name="T21" fmla="*/ 1377 h 1497"/>
                <a:gd name="T22" fmla="*/ 378 w 411"/>
                <a:gd name="T23" fmla="*/ 1449 h 1497"/>
                <a:gd name="T24" fmla="*/ 408 w 411"/>
                <a:gd name="T25" fmla="*/ 1497 h 1497"/>
                <a:gd name="T26" fmla="*/ 3 w 411"/>
                <a:gd name="T27" fmla="*/ 1497 h 1497"/>
                <a:gd name="T28" fmla="*/ 84 w 411"/>
                <a:gd name="T29" fmla="*/ 1340 h 1497"/>
                <a:gd name="T30" fmla="*/ 126 w 411"/>
                <a:gd name="T31" fmla="*/ 1166 h 1497"/>
                <a:gd name="T32" fmla="*/ 150 w 411"/>
                <a:gd name="T33" fmla="*/ 967 h 1497"/>
                <a:gd name="T34" fmla="*/ 159 w 411"/>
                <a:gd name="T35" fmla="*/ 753 h 1497"/>
                <a:gd name="T36" fmla="*/ 162 w 411"/>
                <a:gd name="T37" fmla="*/ 617 h 1497"/>
                <a:gd name="T38" fmla="*/ 138 w 411"/>
                <a:gd name="T39" fmla="*/ 407 h 1497"/>
                <a:gd name="T40" fmla="*/ 90 w 411"/>
                <a:gd name="T41" fmla="*/ 226 h 1497"/>
                <a:gd name="T42" fmla="*/ 30 w 411"/>
                <a:gd name="T43" fmla="*/ 63 h 1497"/>
                <a:gd name="T44" fmla="*/ 0 w 411"/>
                <a:gd name="T45"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1" h="1497">
                  <a:moveTo>
                    <a:pt x="0" y="0"/>
                  </a:moveTo>
                  <a:lnTo>
                    <a:pt x="411" y="3"/>
                  </a:lnTo>
                  <a:lnTo>
                    <a:pt x="366" y="93"/>
                  </a:lnTo>
                  <a:cubicBezTo>
                    <a:pt x="351" y="128"/>
                    <a:pt x="334" y="163"/>
                    <a:pt x="318" y="214"/>
                  </a:cubicBezTo>
                  <a:cubicBezTo>
                    <a:pt x="302" y="265"/>
                    <a:pt x="280" y="347"/>
                    <a:pt x="270" y="401"/>
                  </a:cubicBezTo>
                  <a:cubicBezTo>
                    <a:pt x="260" y="454"/>
                    <a:pt x="262" y="483"/>
                    <a:pt x="258" y="533"/>
                  </a:cubicBezTo>
                  <a:cubicBezTo>
                    <a:pt x="254" y="583"/>
                    <a:pt x="246" y="648"/>
                    <a:pt x="246" y="702"/>
                  </a:cubicBezTo>
                  <a:cubicBezTo>
                    <a:pt x="246" y="756"/>
                    <a:pt x="252" y="806"/>
                    <a:pt x="255" y="858"/>
                  </a:cubicBezTo>
                  <a:cubicBezTo>
                    <a:pt x="258" y="910"/>
                    <a:pt x="258" y="964"/>
                    <a:pt x="261" y="1014"/>
                  </a:cubicBezTo>
                  <a:cubicBezTo>
                    <a:pt x="264" y="1064"/>
                    <a:pt x="262" y="1100"/>
                    <a:pt x="276" y="1160"/>
                  </a:cubicBezTo>
                  <a:cubicBezTo>
                    <a:pt x="290" y="1220"/>
                    <a:pt x="328" y="1329"/>
                    <a:pt x="345" y="1377"/>
                  </a:cubicBezTo>
                  <a:cubicBezTo>
                    <a:pt x="362" y="1425"/>
                    <a:pt x="368" y="1429"/>
                    <a:pt x="378" y="1449"/>
                  </a:cubicBezTo>
                  <a:lnTo>
                    <a:pt x="408" y="1497"/>
                  </a:lnTo>
                  <a:lnTo>
                    <a:pt x="3" y="1497"/>
                  </a:lnTo>
                  <a:lnTo>
                    <a:pt x="84" y="1340"/>
                  </a:lnTo>
                  <a:cubicBezTo>
                    <a:pt x="104" y="1285"/>
                    <a:pt x="115" y="1228"/>
                    <a:pt x="126" y="1166"/>
                  </a:cubicBezTo>
                  <a:cubicBezTo>
                    <a:pt x="137" y="1103"/>
                    <a:pt x="145" y="1036"/>
                    <a:pt x="150" y="967"/>
                  </a:cubicBezTo>
                  <a:cubicBezTo>
                    <a:pt x="155" y="898"/>
                    <a:pt x="157" y="811"/>
                    <a:pt x="159" y="753"/>
                  </a:cubicBezTo>
                  <a:cubicBezTo>
                    <a:pt x="161" y="695"/>
                    <a:pt x="166" y="675"/>
                    <a:pt x="162" y="617"/>
                  </a:cubicBezTo>
                  <a:cubicBezTo>
                    <a:pt x="158" y="559"/>
                    <a:pt x="150" y="472"/>
                    <a:pt x="138" y="407"/>
                  </a:cubicBezTo>
                  <a:cubicBezTo>
                    <a:pt x="126" y="341"/>
                    <a:pt x="108" y="283"/>
                    <a:pt x="90" y="226"/>
                  </a:cubicBezTo>
                  <a:cubicBezTo>
                    <a:pt x="72" y="169"/>
                    <a:pt x="45" y="101"/>
                    <a:pt x="30" y="63"/>
                  </a:cubicBezTo>
                  <a:lnTo>
                    <a:pt x="0" y="0"/>
                  </a:lnTo>
                  <a:close/>
                </a:path>
              </a:pathLst>
            </a:custGeom>
            <a:solidFill>
              <a:srgbClr val="00CCFF">
                <a:alpha val="50000"/>
              </a:srgbClr>
            </a:solidFill>
            <a:ln>
              <a:noFill/>
            </a:ln>
            <a:effectLst/>
            <a:extLst>
              <a:ext uri="{91240B29-F687-4F45-9708-019B960494DF}">
                <a14:hiddenLine xmlns:a14="http://schemas.microsoft.com/office/drawing/2010/main" w="1270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nvGrpSpPr>
            <p:cNvPr id="207982" name="Group 110">
              <a:extLst>
                <a:ext uri="{FF2B5EF4-FFF2-40B4-BE49-F238E27FC236}">
                  <a16:creationId xmlns:a16="http://schemas.microsoft.com/office/drawing/2014/main" id="{1DA135C5-DBFC-46F6-BDC9-C10B39E39EEB}"/>
                </a:ext>
              </a:extLst>
            </p:cNvPr>
            <p:cNvGrpSpPr>
              <a:grpSpLocks/>
            </p:cNvGrpSpPr>
            <p:nvPr/>
          </p:nvGrpSpPr>
          <p:grpSpPr bwMode="auto">
            <a:xfrm>
              <a:off x="829" y="1688"/>
              <a:ext cx="416" cy="1500"/>
              <a:chOff x="829" y="1688"/>
              <a:chExt cx="416" cy="1500"/>
            </a:xfrm>
          </p:grpSpPr>
          <p:sp>
            <p:nvSpPr>
              <p:cNvPr id="207983" name="Freeform 111">
                <a:extLst>
                  <a:ext uri="{FF2B5EF4-FFF2-40B4-BE49-F238E27FC236}">
                    <a16:creationId xmlns:a16="http://schemas.microsoft.com/office/drawing/2014/main" id="{CC8909F9-4E2C-432D-B3C7-3B80B028C1F7}"/>
                  </a:ext>
                </a:extLst>
              </p:cNvPr>
              <p:cNvSpPr>
                <a:spLocks/>
              </p:cNvSpPr>
              <p:nvPr/>
            </p:nvSpPr>
            <p:spPr bwMode="auto">
              <a:xfrm>
                <a:off x="1081" y="1688"/>
                <a:ext cx="164" cy="1500"/>
              </a:xfrm>
              <a:custGeom>
                <a:avLst/>
                <a:gdLst>
                  <a:gd name="T0" fmla="*/ 164 w 164"/>
                  <a:gd name="T1" fmla="*/ 0 h 1500"/>
                  <a:gd name="T2" fmla="*/ 92 w 164"/>
                  <a:gd name="T3" fmla="*/ 162 h 1500"/>
                  <a:gd name="T4" fmla="*/ 30 w 164"/>
                  <a:gd name="T5" fmla="*/ 378 h 1500"/>
                  <a:gd name="T6" fmla="*/ 6 w 164"/>
                  <a:gd name="T7" fmla="*/ 570 h 1500"/>
                  <a:gd name="T8" fmla="*/ 2 w 164"/>
                  <a:gd name="T9" fmla="*/ 780 h 1500"/>
                  <a:gd name="T10" fmla="*/ 20 w 164"/>
                  <a:gd name="T11" fmla="*/ 1056 h 1500"/>
                  <a:gd name="T12" fmla="*/ 38 w 164"/>
                  <a:gd name="T13" fmla="*/ 1188 h 1500"/>
                  <a:gd name="T14" fmla="*/ 86 w 164"/>
                  <a:gd name="T15" fmla="*/ 1350 h 1500"/>
                  <a:gd name="T16" fmla="*/ 164 w 164"/>
                  <a:gd name="T17" fmla="*/ 1500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00">
                    <a:moveTo>
                      <a:pt x="164" y="0"/>
                    </a:moveTo>
                    <a:lnTo>
                      <a:pt x="92" y="162"/>
                    </a:lnTo>
                    <a:cubicBezTo>
                      <a:pt x="70" y="225"/>
                      <a:pt x="44" y="310"/>
                      <a:pt x="30" y="378"/>
                    </a:cubicBezTo>
                    <a:cubicBezTo>
                      <a:pt x="16" y="446"/>
                      <a:pt x="11" y="503"/>
                      <a:pt x="6" y="570"/>
                    </a:cubicBezTo>
                    <a:cubicBezTo>
                      <a:pt x="1" y="637"/>
                      <a:pt x="0" y="699"/>
                      <a:pt x="2" y="780"/>
                    </a:cubicBezTo>
                    <a:cubicBezTo>
                      <a:pt x="4" y="861"/>
                      <a:pt x="14" y="988"/>
                      <a:pt x="20" y="1056"/>
                    </a:cubicBezTo>
                    <a:cubicBezTo>
                      <a:pt x="26" y="1124"/>
                      <a:pt x="27" y="1139"/>
                      <a:pt x="38" y="1188"/>
                    </a:cubicBezTo>
                    <a:cubicBezTo>
                      <a:pt x="49" y="1237"/>
                      <a:pt x="65" y="1298"/>
                      <a:pt x="86" y="1350"/>
                    </a:cubicBezTo>
                    <a:lnTo>
                      <a:pt x="164" y="1500"/>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00CC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84" name="Freeform 112">
                <a:extLst>
                  <a:ext uri="{FF2B5EF4-FFF2-40B4-BE49-F238E27FC236}">
                    <a16:creationId xmlns:a16="http://schemas.microsoft.com/office/drawing/2014/main" id="{A206F9FC-24BC-478F-98FF-796F20A6E7CB}"/>
                  </a:ext>
                </a:extLst>
              </p:cNvPr>
              <p:cNvSpPr>
                <a:spLocks/>
              </p:cNvSpPr>
              <p:nvPr/>
            </p:nvSpPr>
            <p:spPr bwMode="auto">
              <a:xfrm flipH="1">
                <a:off x="829" y="1688"/>
                <a:ext cx="164" cy="1500"/>
              </a:xfrm>
              <a:custGeom>
                <a:avLst/>
                <a:gdLst>
                  <a:gd name="T0" fmla="*/ 164 w 164"/>
                  <a:gd name="T1" fmla="*/ 0 h 1500"/>
                  <a:gd name="T2" fmla="*/ 92 w 164"/>
                  <a:gd name="T3" fmla="*/ 162 h 1500"/>
                  <a:gd name="T4" fmla="*/ 30 w 164"/>
                  <a:gd name="T5" fmla="*/ 378 h 1500"/>
                  <a:gd name="T6" fmla="*/ 6 w 164"/>
                  <a:gd name="T7" fmla="*/ 570 h 1500"/>
                  <a:gd name="T8" fmla="*/ 2 w 164"/>
                  <a:gd name="T9" fmla="*/ 780 h 1500"/>
                  <a:gd name="T10" fmla="*/ 20 w 164"/>
                  <a:gd name="T11" fmla="*/ 1056 h 1500"/>
                  <a:gd name="T12" fmla="*/ 38 w 164"/>
                  <a:gd name="T13" fmla="*/ 1188 h 1500"/>
                  <a:gd name="T14" fmla="*/ 86 w 164"/>
                  <a:gd name="T15" fmla="*/ 1350 h 1500"/>
                  <a:gd name="T16" fmla="*/ 164 w 164"/>
                  <a:gd name="T17" fmla="*/ 1500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500">
                    <a:moveTo>
                      <a:pt x="164" y="0"/>
                    </a:moveTo>
                    <a:lnTo>
                      <a:pt x="92" y="162"/>
                    </a:lnTo>
                    <a:cubicBezTo>
                      <a:pt x="70" y="225"/>
                      <a:pt x="44" y="310"/>
                      <a:pt x="30" y="378"/>
                    </a:cubicBezTo>
                    <a:cubicBezTo>
                      <a:pt x="16" y="446"/>
                      <a:pt x="11" y="503"/>
                      <a:pt x="6" y="570"/>
                    </a:cubicBezTo>
                    <a:cubicBezTo>
                      <a:pt x="1" y="637"/>
                      <a:pt x="0" y="699"/>
                      <a:pt x="2" y="780"/>
                    </a:cubicBezTo>
                    <a:cubicBezTo>
                      <a:pt x="4" y="861"/>
                      <a:pt x="14" y="988"/>
                      <a:pt x="20" y="1056"/>
                    </a:cubicBezTo>
                    <a:cubicBezTo>
                      <a:pt x="26" y="1124"/>
                      <a:pt x="27" y="1139"/>
                      <a:pt x="38" y="1188"/>
                    </a:cubicBezTo>
                    <a:cubicBezTo>
                      <a:pt x="49" y="1237"/>
                      <a:pt x="65" y="1298"/>
                      <a:pt x="86" y="1350"/>
                    </a:cubicBezTo>
                    <a:lnTo>
                      <a:pt x="164" y="1500"/>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00CC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cxnSp>
            <p:nvCxnSpPr>
              <p:cNvPr id="207985" name="AutoShape 113">
                <a:extLst>
                  <a:ext uri="{FF2B5EF4-FFF2-40B4-BE49-F238E27FC236}">
                    <a16:creationId xmlns:a16="http://schemas.microsoft.com/office/drawing/2014/main" id="{43B4C7FC-0C61-4020-8B27-9A667AACCC08}"/>
                  </a:ext>
                </a:extLst>
              </p:cNvPr>
              <p:cNvCxnSpPr>
                <a:cxnSpLocks noChangeShapeType="1"/>
                <a:stCxn id="207984" idx="0"/>
                <a:endCxn id="207983" idx="0"/>
              </p:cNvCxnSpPr>
              <p:nvPr/>
            </p:nvCxnSpPr>
            <p:spPr bwMode="auto">
              <a:xfrm>
                <a:off x="829" y="1688"/>
                <a:ext cx="416"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7986" name="AutoShape 114">
                <a:extLst>
                  <a:ext uri="{FF2B5EF4-FFF2-40B4-BE49-F238E27FC236}">
                    <a16:creationId xmlns:a16="http://schemas.microsoft.com/office/drawing/2014/main" id="{9C4E1D45-80BD-42BC-994E-C29CEAE3D8CC}"/>
                  </a:ext>
                </a:extLst>
              </p:cNvPr>
              <p:cNvCxnSpPr>
                <a:cxnSpLocks noChangeShapeType="1"/>
                <a:stCxn id="207984" idx="8"/>
                <a:endCxn id="207983" idx="8"/>
              </p:cNvCxnSpPr>
              <p:nvPr/>
            </p:nvCxnSpPr>
            <p:spPr bwMode="auto">
              <a:xfrm>
                <a:off x="829" y="3187"/>
                <a:ext cx="416" cy="1"/>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07951" name="Line 79">
            <a:extLst>
              <a:ext uri="{FF2B5EF4-FFF2-40B4-BE49-F238E27FC236}">
                <a16:creationId xmlns:a16="http://schemas.microsoft.com/office/drawing/2014/main" id="{F975DFCE-F7B5-448B-BFD0-C07D559DE2E3}"/>
              </a:ext>
            </a:extLst>
          </p:cNvPr>
          <p:cNvSpPr>
            <a:spLocks noChangeShapeType="1"/>
          </p:cNvSpPr>
          <p:nvPr/>
        </p:nvSpPr>
        <p:spPr bwMode="auto">
          <a:xfrm flipH="1">
            <a:off x="8524875" y="935038"/>
            <a:ext cx="1588" cy="4654550"/>
          </a:xfrm>
          <a:prstGeom prst="line">
            <a:avLst/>
          </a:prstGeom>
          <a:noFill/>
          <a:ln w="1905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07953" name="Oval 81">
            <a:extLst>
              <a:ext uri="{FF2B5EF4-FFF2-40B4-BE49-F238E27FC236}">
                <a16:creationId xmlns:a16="http://schemas.microsoft.com/office/drawing/2014/main" id="{9F906661-A36A-4A04-938A-40B2130A27AB}"/>
              </a:ext>
            </a:extLst>
          </p:cNvPr>
          <p:cNvSpPr>
            <a:spLocks noChangeAspect="1" noChangeArrowheads="1"/>
          </p:cNvSpPr>
          <p:nvPr/>
        </p:nvSpPr>
        <p:spPr bwMode="auto">
          <a:xfrm>
            <a:off x="8485189" y="1625600"/>
            <a:ext cx="71437" cy="71438"/>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65" name="Oval 93">
            <a:extLst>
              <a:ext uri="{FF2B5EF4-FFF2-40B4-BE49-F238E27FC236}">
                <a16:creationId xmlns:a16="http://schemas.microsoft.com/office/drawing/2014/main" id="{9EB4A73F-B741-488C-B67E-7F78708112C4}"/>
              </a:ext>
            </a:extLst>
          </p:cNvPr>
          <p:cNvSpPr>
            <a:spLocks noChangeAspect="1" noChangeArrowheads="1"/>
          </p:cNvSpPr>
          <p:nvPr/>
        </p:nvSpPr>
        <p:spPr bwMode="auto">
          <a:xfrm>
            <a:off x="8493125" y="3333750"/>
            <a:ext cx="71438" cy="71438"/>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7989" name="Text Box 117">
            <a:extLst>
              <a:ext uri="{FF2B5EF4-FFF2-40B4-BE49-F238E27FC236}">
                <a16:creationId xmlns:a16="http://schemas.microsoft.com/office/drawing/2014/main" id="{4AEA9950-4DC7-4108-BE18-7A21FD9033A9}"/>
              </a:ext>
            </a:extLst>
          </p:cNvPr>
          <p:cNvSpPr txBox="1">
            <a:spLocks noChangeArrowheads="1"/>
          </p:cNvSpPr>
          <p:nvPr/>
        </p:nvSpPr>
        <p:spPr bwMode="auto">
          <a:xfrm>
            <a:off x="684213" y="5374031"/>
            <a:ext cx="579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 ďaleký bod je v konečnej vzdialenosti</a:t>
            </a:r>
            <a:endParaRPr lang="cs-CZ" altLang="sk-SK" sz="2800" i="1" dirty="0">
              <a:solidFill>
                <a:srgbClr val="0070C0"/>
              </a:solidFill>
            </a:endParaRPr>
          </a:p>
        </p:txBody>
      </p:sp>
      <p:sp>
        <p:nvSpPr>
          <p:cNvPr id="55" name="Text Box 55">
            <a:extLst>
              <a:ext uri="{FF2B5EF4-FFF2-40B4-BE49-F238E27FC236}">
                <a16:creationId xmlns:a16="http://schemas.microsoft.com/office/drawing/2014/main" id="{9BFF7D33-41DF-467F-B251-28FE505F3CB5}"/>
              </a:ext>
            </a:extLst>
          </p:cNvPr>
          <p:cNvSpPr txBox="1">
            <a:spLocks noChangeArrowheads="1"/>
          </p:cNvSpPr>
          <p:nvPr/>
        </p:nvSpPr>
        <p:spPr bwMode="auto">
          <a:xfrm>
            <a:off x="418667" y="6351370"/>
            <a:ext cx="1065522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cs-CZ" altLang="sk-SK" sz="2200" i="1" dirty="0">
                <a:solidFill>
                  <a:srgbClr val="00B050"/>
                </a:solidFill>
              </a:rPr>
              <a:t>POZOR - V </a:t>
            </a:r>
            <a:r>
              <a:rPr lang="cs-CZ" altLang="sk-SK" sz="2200" i="1" dirty="0" err="1">
                <a:solidFill>
                  <a:srgbClr val="00B050"/>
                </a:solidFill>
              </a:rPr>
              <a:t>obrázkoch</a:t>
            </a:r>
            <a:r>
              <a:rPr lang="cs-CZ" altLang="sk-SK" sz="2200" i="1" dirty="0">
                <a:solidFill>
                  <a:srgbClr val="00B050"/>
                </a:solidFill>
              </a:rPr>
              <a:t> </a:t>
            </a:r>
            <a:r>
              <a:rPr lang="cs-CZ" altLang="sk-SK" sz="2200" i="1" dirty="0" err="1">
                <a:solidFill>
                  <a:srgbClr val="00B050"/>
                </a:solidFill>
              </a:rPr>
              <a:t>nezodpovedá</a:t>
            </a:r>
            <a:r>
              <a:rPr lang="cs-CZ" altLang="sk-SK" sz="2200" i="1" dirty="0">
                <a:solidFill>
                  <a:srgbClr val="00B050"/>
                </a:solidFill>
              </a:rPr>
              <a:t> </a:t>
            </a:r>
            <a:r>
              <a:rPr lang="cs-CZ" altLang="sk-SK" sz="2200" i="1" dirty="0" err="1">
                <a:solidFill>
                  <a:srgbClr val="00B050"/>
                </a:solidFill>
              </a:rPr>
              <a:t>skutočnosti</a:t>
            </a:r>
            <a:r>
              <a:rPr lang="cs-CZ" altLang="sk-SK" sz="2200" i="1" dirty="0">
                <a:solidFill>
                  <a:srgbClr val="00B050"/>
                </a:solidFill>
              </a:rPr>
              <a:t> to, že by </a:t>
            </a:r>
            <a:r>
              <a:rPr lang="cs-CZ" altLang="sk-SK" sz="2200" i="1" dirty="0" err="1">
                <a:solidFill>
                  <a:srgbClr val="00B050"/>
                </a:solidFill>
              </a:rPr>
              <a:t>sa</a:t>
            </a:r>
            <a:r>
              <a:rPr lang="cs-CZ" altLang="sk-SK" sz="2200" i="1" dirty="0">
                <a:solidFill>
                  <a:srgbClr val="00B050"/>
                </a:solidFill>
              </a:rPr>
              <a:t> </a:t>
            </a:r>
            <a:r>
              <a:rPr lang="cs-CZ" altLang="sk-SK" sz="2200" i="1" dirty="0" err="1">
                <a:solidFill>
                  <a:srgbClr val="00B050"/>
                </a:solidFill>
              </a:rPr>
              <a:t>menil</a:t>
            </a:r>
            <a:r>
              <a:rPr lang="cs-CZ" altLang="sk-SK" sz="2200" i="1" dirty="0">
                <a:solidFill>
                  <a:srgbClr val="00B050"/>
                </a:solidFill>
              </a:rPr>
              <a:t> tvar oka </a:t>
            </a:r>
            <a:r>
              <a:rPr lang="cs-CZ" altLang="sk-SK" sz="2200" i="1" dirty="0" err="1">
                <a:solidFill>
                  <a:srgbClr val="00B050"/>
                </a:solidFill>
              </a:rPr>
              <a:t>pri</a:t>
            </a:r>
            <a:r>
              <a:rPr lang="cs-CZ" altLang="sk-SK" sz="2200" i="1" dirty="0">
                <a:solidFill>
                  <a:srgbClr val="00B050"/>
                </a:solidFill>
              </a:rPr>
              <a:t> krátkozrakosti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7936"/>
                                        </p:tgtEl>
                                        <p:attrNameLst>
                                          <p:attrName>style.visibility</p:attrName>
                                        </p:attrNameLst>
                                      </p:cBhvr>
                                      <p:to>
                                        <p:strVal val="visible"/>
                                      </p:to>
                                    </p:set>
                                    <p:animEffect transition="in" filter="wipe(left)">
                                      <p:cBhvr>
                                        <p:cTn id="12" dur="500"/>
                                        <p:tgtEl>
                                          <p:spTgt spid="20793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07953"/>
                                        </p:tgtEl>
                                        <p:attrNameLst>
                                          <p:attrName>style.visibility</p:attrName>
                                        </p:attrNameLst>
                                      </p:cBhvr>
                                      <p:to>
                                        <p:strVal val="visible"/>
                                      </p:to>
                                    </p:set>
                                    <p:animEffect transition="in" filter="dissolve">
                                      <p:cBhvr>
                                        <p:cTn id="16" dur="500"/>
                                        <p:tgtEl>
                                          <p:spTgt spid="2079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7892"/>
                                        </p:tgtEl>
                                        <p:attrNameLst>
                                          <p:attrName>style.visibility</p:attrName>
                                        </p:attrNameLst>
                                      </p:cBhvr>
                                      <p:to>
                                        <p:strVal val="visible"/>
                                      </p:to>
                                    </p:set>
                                    <p:animEffect transition="in" filter="wipe(left)">
                                      <p:cBhvr>
                                        <p:cTn id="21" dur="500"/>
                                        <p:tgtEl>
                                          <p:spTgt spid="2078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07952"/>
                                        </p:tgtEl>
                                        <p:attrNameLst>
                                          <p:attrName>style.visibility</p:attrName>
                                        </p:attrNameLst>
                                      </p:cBhvr>
                                      <p:to>
                                        <p:strVal val="visible"/>
                                      </p:to>
                                    </p:set>
                                    <p:animEffect transition="in" filter="dissolve">
                                      <p:cBhvr>
                                        <p:cTn id="26" dur="500"/>
                                        <p:tgtEl>
                                          <p:spTgt spid="207952"/>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207951"/>
                                        </p:tgtEl>
                                        <p:attrNameLst>
                                          <p:attrName>style.visibility</p:attrName>
                                        </p:attrNameLst>
                                      </p:cBhvr>
                                      <p:to>
                                        <p:strVal val="visible"/>
                                      </p:to>
                                    </p:set>
                                    <p:animEffect transition="in" filter="wipe(up)">
                                      <p:cBhvr>
                                        <p:cTn id="30" dur="500"/>
                                        <p:tgtEl>
                                          <p:spTgt spid="2079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07962"/>
                                        </p:tgtEl>
                                        <p:attrNameLst>
                                          <p:attrName>style.visibility</p:attrName>
                                        </p:attrNameLst>
                                      </p:cBhvr>
                                      <p:to>
                                        <p:strVal val="visible"/>
                                      </p:to>
                                    </p:set>
                                    <p:animEffect transition="in" filter="wipe(left)">
                                      <p:cBhvr>
                                        <p:cTn id="35" dur="500"/>
                                        <p:tgtEl>
                                          <p:spTgt spid="207962"/>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207965"/>
                                        </p:tgtEl>
                                        <p:attrNameLst>
                                          <p:attrName>style.visibility</p:attrName>
                                        </p:attrNameLst>
                                      </p:cBhvr>
                                      <p:to>
                                        <p:strVal val="visible"/>
                                      </p:to>
                                    </p:set>
                                    <p:animEffect transition="in" filter="dissolve">
                                      <p:cBhvr>
                                        <p:cTn id="39" dur="500"/>
                                        <p:tgtEl>
                                          <p:spTgt spid="20796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7947"/>
                                        </p:tgtEl>
                                        <p:attrNameLst>
                                          <p:attrName>style.visibility</p:attrName>
                                        </p:attrNameLst>
                                      </p:cBhvr>
                                      <p:to>
                                        <p:strVal val="visible"/>
                                      </p:to>
                                    </p:set>
                                    <p:animEffect transition="in" filter="wipe(left)">
                                      <p:cBhvr>
                                        <p:cTn id="44" dur="500"/>
                                        <p:tgtEl>
                                          <p:spTgt spid="20794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7989"/>
                                        </p:tgtEl>
                                        <p:attrNameLst>
                                          <p:attrName>style.visibility</p:attrName>
                                        </p:attrNameLst>
                                      </p:cBhvr>
                                      <p:to>
                                        <p:strVal val="visible"/>
                                      </p:to>
                                    </p:set>
                                    <p:animEffect transition="in" filter="wipe(left)">
                                      <p:cBhvr>
                                        <p:cTn id="49" dur="500"/>
                                        <p:tgtEl>
                                          <p:spTgt spid="2079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207966"/>
                                        </p:tgtEl>
                                        <p:attrNameLst>
                                          <p:attrName>style.visibility</p:attrName>
                                        </p:attrNameLst>
                                      </p:cBhvr>
                                      <p:to>
                                        <p:strVal val="visible"/>
                                      </p:to>
                                    </p:set>
                                    <p:animEffect transition="in" filter="dissolve">
                                      <p:cBhvr>
                                        <p:cTn id="54" dur="500"/>
                                        <p:tgtEl>
                                          <p:spTgt spid="20796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3" presetClass="entr" presetSubtype="16" fill="hold" nodeType="clickEffect">
                                  <p:stCondLst>
                                    <p:cond delay="0"/>
                                  </p:stCondLst>
                                  <p:childTnLst>
                                    <p:set>
                                      <p:cBhvr>
                                        <p:cTn id="58" dur="1" fill="hold">
                                          <p:stCondLst>
                                            <p:cond delay="0"/>
                                          </p:stCondLst>
                                        </p:cTn>
                                        <p:tgtEl>
                                          <p:spTgt spid="207980"/>
                                        </p:tgtEl>
                                        <p:attrNameLst>
                                          <p:attrName>style.visibility</p:attrName>
                                        </p:attrNameLst>
                                      </p:cBhvr>
                                      <p:to>
                                        <p:strVal val="visible"/>
                                      </p:to>
                                    </p:set>
                                    <p:anim calcmode="lin" valueType="num">
                                      <p:cBhvr>
                                        <p:cTn id="59" dur="500" fill="hold"/>
                                        <p:tgtEl>
                                          <p:spTgt spid="207980"/>
                                        </p:tgtEl>
                                        <p:attrNameLst>
                                          <p:attrName>ppt_w</p:attrName>
                                        </p:attrNameLst>
                                      </p:cBhvr>
                                      <p:tavLst>
                                        <p:tav tm="0">
                                          <p:val>
                                            <p:fltVal val="0"/>
                                          </p:val>
                                        </p:tav>
                                        <p:tav tm="100000">
                                          <p:val>
                                            <p:strVal val="#ppt_w"/>
                                          </p:val>
                                        </p:tav>
                                      </p:tavLst>
                                    </p:anim>
                                    <p:anim calcmode="lin" valueType="num">
                                      <p:cBhvr>
                                        <p:cTn id="60" dur="500" fill="hold"/>
                                        <p:tgtEl>
                                          <p:spTgt spid="20798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07988"/>
                                        </p:tgtEl>
                                        <p:attrNameLst>
                                          <p:attrName>style.visibility</p:attrName>
                                        </p:attrNameLst>
                                      </p:cBhvr>
                                      <p:to>
                                        <p:strVal val="visible"/>
                                      </p:to>
                                    </p:set>
                                    <p:animEffect transition="in" filter="wipe(left)">
                                      <p:cBhvr>
                                        <p:cTn id="65" dur="500"/>
                                        <p:tgtEl>
                                          <p:spTgt spid="207988"/>
                                        </p:tgtEl>
                                      </p:cBhvr>
                                    </p:animEffect>
                                  </p:childTnLst>
                                </p:cTn>
                              </p:par>
                            </p:childTnLst>
                          </p:cTn>
                        </p:par>
                        <p:par>
                          <p:cTn id="66" fill="hold" nodeType="afterGroup">
                            <p:stCondLst>
                              <p:cond delay="500"/>
                            </p:stCondLst>
                            <p:childTnLst>
                              <p:par>
                                <p:cTn id="67" presetID="9" presetClass="entr" presetSubtype="0" fill="hold" nodeType="afterEffect">
                                  <p:stCondLst>
                                    <p:cond delay="0"/>
                                  </p:stCondLst>
                                  <p:childTnLst>
                                    <p:set>
                                      <p:cBhvr>
                                        <p:cTn id="68" dur="1" fill="hold">
                                          <p:stCondLst>
                                            <p:cond delay="0"/>
                                          </p:stCondLst>
                                        </p:cTn>
                                        <p:tgtEl>
                                          <p:spTgt spid="207979"/>
                                        </p:tgtEl>
                                        <p:attrNameLst>
                                          <p:attrName>style.visibility</p:attrName>
                                        </p:attrNameLst>
                                      </p:cBhvr>
                                      <p:to>
                                        <p:strVal val="visible"/>
                                      </p:to>
                                    </p:set>
                                    <p:animEffect transition="in" filter="dissolve">
                                      <p:cBhvr>
                                        <p:cTn id="69" dur="500"/>
                                        <p:tgtEl>
                                          <p:spTgt spid="20797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07927"/>
                                        </p:tgtEl>
                                        <p:attrNameLst>
                                          <p:attrName>style.visibility</p:attrName>
                                        </p:attrNameLst>
                                      </p:cBhvr>
                                      <p:to>
                                        <p:strVal val="visible"/>
                                      </p:to>
                                    </p:set>
                                    <p:animEffect transition="in" filter="wipe(left)">
                                      <p:cBhvr>
                                        <p:cTn id="74" dur="500"/>
                                        <p:tgtEl>
                                          <p:spTgt spid="2079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left)">
                                      <p:cBhvr>
                                        <p:cTn id="7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92" grpId="0" autoUpdateAnimBg="0"/>
      <p:bldP spid="207927" grpId="0" autoUpdateAnimBg="0"/>
      <p:bldP spid="207947" grpId="0" autoUpdateAnimBg="0"/>
      <p:bldP spid="207989" grpId="0" autoUpdateAnimBg="0"/>
      <p:bldP spid="5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954" name="Group 1082">
            <a:extLst>
              <a:ext uri="{FF2B5EF4-FFF2-40B4-BE49-F238E27FC236}">
                <a16:creationId xmlns:a16="http://schemas.microsoft.com/office/drawing/2014/main" id="{6D3D50A9-8F19-4096-85C8-609299E22C8B}"/>
              </a:ext>
            </a:extLst>
          </p:cNvPr>
          <p:cNvGrpSpPr>
            <a:grpSpLocks/>
          </p:cNvGrpSpPr>
          <p:nvPr/>
        </p:nvGrpSpPr>
        <p:grpSpPr bwMode="auto">
          <a:xfrm>
            <a:off x="2044701" y="4170363"/>
            <a:ext cx="6475413" cy="1416050"/>
            <a:chOff x="330" y="1670"/>
            <a:chExt cx="4079" cy="892"/>
          </a:xfrm>
        </p:grpSpPr>
        <p:grpSp>
          <p:nvGrpSpPr>
            <p:cNvPr id="208955" name="Group 1083">
              <a:extLst>
                <a:ext uri="{FF2B5EF4-FFF2-40B4-BE49-F238E27FC236}">
                  <a16:creationId xmlns:a16="http://schemas.microsoft.com/office/drawing/2014/main" id="{9C1624EA-C106-485F-B834-552AB66101BB}"/>
                </a:ext>
              </a:extLst>
            </p:cNvPr>
            <p:cNvGrpSpPr>
              <a:grpSpLocks/>
            </p:cNvGrpSpPr>
            <p:nvPr/>
          </p:nvGrpSpPr>
          <p:grpSpPr bwMode="auto">
            <a:xfrm>
              <a:off x="3424" y="1670"/>
              <a:ext cx="933" cy="892"/>
              <a:chOff x="3424" y="1670"/>
              <a:chExt cx="933" cy="892"/>
            </a:xfrm>
          </p:grpSpPr>
          <p:sp>
            <p:nvSpPr>
              <p:cNvPr id="208956" name="Oval 1084">
                <a:extLst>
                  <a:ext uri="{FF2B5EF4-FFF2-40B4-BE49-F238E27FC236}">
                    <a16:creationId xmlns:a16="http://schemas.microsoft.com/office/drawing/2014/main" id="{E0351D6A-6E1A-4EB3-8E95-DA9E484BE321}"/>
                  </a:ext>
                </a:extLst>
              </p:cNvPr>
              <p:cNvSpPr>
                <a:spLocks noChangeAspect="1" noChangeArrowheads="1"/>
              </p:cNvSpPr>
              <p:nvPr/>
            </p:nvSpPr>
            <p:spPr bwMode="auto">
              <a:xfrm>
                <a:off x="3424" y="1765"/>
                <a:ext cx="911" cy="710"/>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57" name="Oval 1085">
                <a:extLst>
                  <a:ext uri="{FF2B5EF4-FFF2-40B4-BE49-F238E27FC236}">
                    <a16:creationId xmlns:a16="http://schemas.microsoft.com/office/drawing/2014/main" id="{6A19DFB1-99C5-45FB-88FC-E06EAF0D1AF2}"/>
                  </a:ext>
                </a:extLst>
              </p:cNvPr>
              <p:cNvSpPr>
                <a:spLocks noChangeAspect="1" noChangeArrowheads="1"/>
              </p:cNvSpPr>
              <p:nvPr/>
            </p:nvSpPr>
            <p:spPr bwMode="auto">
              <a:xfrm>
                <a:off x="3489" y="1670"/>
                <a:ext cx="868" cy="89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58" name="Freeform 1086">
                <a:extLst>
                  <a:ext uri="{FF2B5EF4-FFF2-40B4-BE49-F238E27FC236}">
                    <a16:creationId xmlns:a16="http://schemas.microsoft.com/office/drawing/2014/main" id="{F420150C-FF2D-4BA4-9F07-F48E8DA4817C}"/>
                  </a:ext>
                </a:extLst>
              </p:cNvPr>
              <p:cNvSpPr>
                <a:spLocks noChangeAspect="1"/>
              </p:cNvSpPr>
              <p:nvPr/>
            </p:nvSpPr>
            <p:spPr bwMode="auto">
              <a:xfrm>
                <a:off x="3470" y="1766"/>
                <a:ext cx="207" cy="636"/>
              </a:xfrm>
              <a:custGeom>
                <a:avLst/>
                <a:gdLst>
                  <a:gd name="T0" fmla="*/ 198 w 207"/>
                  <a:gd name="T1" fmla="*/ 84 h 636"/>
                  <a:gd name="T2" fmla="*/ 70 w 207"/>
                  <a:gd name="T3" fmla="*/ 132 h 636"/>
                  <a:gd name="T4" fmla="*/ 17 w 207"/>
                  <a:gd name="T5" fmla="*/ 204 h 636"/>
                  <a:gd name="T6" fmla="*/ 0 w 207"/>
                  <a:gd name="T7" fmla="*/ 369 h 636"/>
                  <a:gd name="T8" fmla="*/ 17 w 207"/>
                  <a:gd name="T9" fmla="*/ 492 h 636"/>
                  <a:gd name="T10" fmla="*/ 84 w 207"/>
                  <a:gd name="T11" fmla="*/ 601 h 636"/>
                  <a:gd name="T12" fmla="*/ 145 w 207"/>
                  <a:gd name="T13" fmla="*/ 636 h 636"/>
                  <a:gd name="T14" fmla="*/ 198 w 207"/>
                  <a:gd name="T15" fmla="*/ 84 h 6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636">
                    <a:moveTo>
                      <a:pt x="198" y="84"/>
                    </a:moveTo>
                    <a:cubicBezTo>
                      <a:pt x="186" y="0"/>
                      <a:pt x="100" y="112"/>
                      <a:pt x="70" y="132"/>
                    </a:cubicBezTo>
                    <a:cubicBezTo>
                      <a:pt x="40" y="152"/>
                      <a:pt x="29" y="165"/>
                      <a:pt x="17" y="204"/>
                    </a:cubicBezTo>
                    <a:cubicBezTo>
                      <a:pt x="5" y="243"/>
                      <a:pt x="0" y="321"/>
                      <a:pt x="0" y="369"/>
                    </a:cubicBezTo>
                    <a:cubicBezTo>
                      <a:pt x="0" y="417"/>
                      <a:pt x="3" y="453"/>
                      <a:pt x="17" y="492"/>
                    </a:cubicBezTo>
                    <a:cubicBezTo>
                      <a:pt x="31" y="530"/>
                      <a:pt x="62" y="577"/>
                      <a:pt x="84" y="601"/>
                    </a:cubicBezTo>
                    <a:lnTo>
                      <a:pt x="145" y="636"/>
                    </a:lnTo>
                    <a:cubicBezTo>
                      <a:pt x="164" y="549"/>
                      <a:pt x="207" y="172"/>
                      <a:pt x="198" y="84"/>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59" name="Freeform 1087">
              <a:extLst>
                <a:ext uri="{FF2B5EF4-FFF2-40B4-BE49-F238E27FC236}">
                  <a16:creationId xmlns:a16="http://schemas.microsoft.com/office/drawing/2014/main" id="{CC25DAB0-1125-4990-8064-0E49A818871E}"/>
                </a:ext>
              </a:extLst>
            </p:cNvPr>
            <p:cNvSpPr>
              <a:spLocks noChangeAspect="1"/>
            </p:cNvSpPr>
            <p:nvPr/>
          </p:nvSpPr>
          <p:spPr bwMode="auto">
            <a:xfrm>
              <a:off x="3537" y="1823"/>
              <a:ext cx="63" cy="166"/>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60" name="Freeform 1088">
              <a:extLst>
                <a:ext uri="{FF2B5EF4-FFF2-40B4-BE49-F238E27FC236}">
                  <a16:creationId xmlns:a16="http://schemas.microsoft.com/office/drawing/2014/main" id="{A2A3A09E-AF78-4136-A665-249AD232920B}"/>
                </a:ext>
              </a:extLst>
            </p:cNvPr>
            <p:cNvSpPr>
              <a:spLocks noChangeAspect="1"/>
            </p:cNvSpPr>
            <p:nvPr/>
          </p:nvSpPr>
          <p:spPr bwMode="auto">
            <a:xfrm>
              <a:off x="3538" y="2253"/>
              <a:ext cx="56" cy="144"/>
            </a:xfrm>
            <a:custGeom>
              <a:avLst/>
              <a:gdLst>
                <a:gd name="T0" fmla="*/ 56 w 56"/>
                <a:gd name="T1" fmla="*/ 128 h 128"/>
                <a:gd name="T2" fmla="*/ 45 w 56"/>
                <a:gd name="T3" fmla="*/ 96 h 128"/>
                <a:gd name="T4" fmla="*/ 38 w 56"/>
                <a:gd name="T5" fmla="*/ 70 h 128"/>
                <a:gd name="T6" fmla="*/ 38 w 56"/>
                <a:gd name="T7" fmla="*/ 48 h 128"/>
                <a:gd name="T8" fmla="*/ 45 w 56"/>
                <a:gd name="T9" fmla="*/ 16 h 128"/>
                <a:gd name="T10" fmla="*/ 5 w 56"/>
                <a:gd name="T11" fmla="*/ 6 h 128"/>
                <a:gd name="T12" fmla="*/ 14 w 56"/>
                <a:gd name="T13" fmla="*/ 51 h 128"/>
                <a:gd name="T14" fmla="*/ 15 w 56"/>
                <a:gd name="T15" fmla="*/ 69 h 128"/>
                <a:gd name="T16" fmla="*/ 8 w 56"/>
                <a:gd name="T17" fmla="*/ 93 h 128"/>
                <a:gd name="T18" fmla="*/ 27 w 56"/>
                <a:gd name="T19" fmla="*/ 109 h 128"/>
                <a:gd name="T20" fmla="*/ 40 w 56"/>
                <a:gd name="T21" fmla="*/ 114 h 128"/>
                <a:gd name="T22" fmla="*/ 56 w 56"/>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28">
                  <a:moveTo>
                    <a:pt x="56" y="128"/>
                  </a:moveTo>
                  <a:lnTo>
                    <a:pt x="45" y="96"/>
                  </a:lnTo>
                  <a:cubicBezTo>
                    <a:pt x="42" y="86"/>
                    <a:pt x="39" y="78"/>
                    <a:pt x="38" y="70"/>
                  </a:cubicBezTo>
                  <a:cubicBezTo>
                    <a:pt x="37" y="62"/>
                    <a:pt x="37" y="57"/>
                    <a:pt x="38" y="48"/>
                  </a:cubicBezTo>
                  <a:cubicBezTo>
                    <a:pt x="39" y="39"/>
                    <a:pt x="51" y="23"/>
                    <a:pt x="45" y="16"/>
                  </a:cubicBezTo>
                  <a:cubicBezTo>
                    <a:pt x="40" y="9"/>
                    <a:pt x="10" y="0"/>
                    <a:pt x="5" y="6"/>
                  </a:cubicBezTo>
                  <a:cubicBezTo>
                    <a:pt x="0" y="11"/>
                    <a:pt x="12" y="40"/>
                    <a:pt x="14" y="51"/>
                  </a:cubicBezTo>
                  <a:cubicBezTo>
                    <a:pt x="15" y="61"/>
                    <a:pt x="16" y="62"/>
                    <a:pt x="15" y="69"/>
                  </a:cubicBezTo>
                  <a:cubicBezTo>
                    <a:pt x="14" y="76"/>
                    <a:pt x="6" y="86"/>
                    <a:pt x="8" y="93"/>
                  </a:cubicBezTo>
                  <a:lnTo>
                    <a:pt x="27" y="109"/>
                  </a:lnTo>
                  <a:lnTo>
                    <a:pt x="40" y="114"/>
                  </a:lnTo>
                  <a:lnTo>
                    <a:pt x="56" y="128"/>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61" name="Freeform 1089">
              <a:extLst>
                <a:ext uri="{FF2B5EF4-FFF2-40B4-BE49-F238E27FC236}">
                  <a16:creationId xmlns:a16="http://schemas.microsoft.com/office/drawing/2014/main" id="{77768B96-C661-4C89-B761-A3E030C1C47E}"/>
                </a:ext>
              </a:extLst>
            </p:cNvPr>
            <p:cNvSpPr>
              <a:spLocks noChangeAspect="1"/>
            </p:cNvSpPr>
            <p:nvPr/>
          </p:nvSpPr>
          <p:spPr bwMode="auto">
            <a:xfrm>
              <a:off x="3521" y="1934"/>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62" name="Line 1090">
              <a:extLst>
                <a:ext uri="{FF2B5EF4-FFF2-40B4-BE49-F238E27FC236}">
                  <a16:creationId xmlns:a16="http://schemas.microsoft.com/office/drawing/2014/main" id="{CC349A39-B7FD-44FA-84DD-1D82BD12F5A7}"/>
                </a:ext>
              </a:extLst>
            </p:cNvPr>
            <p:cNvSpPr>
              <a:spLocks noChangeShapeType="1"/>
            </p:cNvSpPr>
            <p:nvPr/>
          </p:nvSpPr>
          <p:spPr bwMode="auto">
            <a:xfrm flipV="1">
              <a:off x="330" y="2122"/>
              <a:ext cx="4079" cy="2"/>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10" name="Text Box 1038">
            <a:extLst>
              <a:ext uri="{FF2B5EF4-FFF2-40B4-BE49-F238E27FC236}">
                <a16:creationId xmlns:a16="http://schemas.microsoft.com/office/drawing/2014/main" id="{2E755B40-FB34-42F2-B1A3-8079F4453E57}"/>
              </a:ext>
            </a:extLst>
          </p:cNvPr>
          <p:cNvSpPr txBox="1">
            <a:spLocks noChangeArrowheads="1"/>
          </p:cNvSpPr>
          <p:nvPr/>
        </p:nvSpPr>
        <p:spPr bwMode="auto">
          <a:xfrm>
            <a:off x="419101" y="5883817"/>
            <a:ext cx="753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 zväčšenie optickej mohutnosti  - vhodnou spojkou</a:t>
            </a:r>
            <a:endParaRPr lang="cs-CZ" altLang="sk-SK" sz="2800" i="1" dirty="0">
              <a:solidFill>
                <a:srgbClr val="0070C0"/>
              </a:solidFill>
            </a:endParaRPr>
          </a:p>
        </p:txBody>
      </p:sp>
      <p:grpSp>
        <p:nvGrpSpPr>
          <p:cNvPr id="208953" name="Group 1081">
            <a:extLst>
              <a:ext uri="{FF2B5EF4-FFF2-40B4-BE49-F238E27FC236}">
                <a16:creationId xmlns:a16="http://schemas.microsoft.com/office/drawing/2014/main" id="{446A0049-79E8-4EF9-85C7-4F0F9285A0C1}"/>
              </a:ext>
            </a:extLst>
          </p:cNvPr>
          <p:cNvGrpSpPr>
            <a:grpSpLocks/>
          </p:cNvGrpSpPr>
          <p:nvPr/>
        </p:nvGrpSpPr>
        <p:grpSpPr bwMode="auto">
          <a:xfrm>
            <a:off x="2047876" y="2651125"/>
            <a:ext cx="6475413" cy="1416050"/>
            <a:chOff x="330" y="1670"/>
            <a:chExt cx="4079" cy="892"/>
          </a:xfrm>
        </p:grpSpPr>
        <p:grpSp>
          <p:nvGrpSpPr>
            <p:cNvPr id="208952" name="Group 1080">
              <a:extLst>
                <a:ext uri="{FF2B5EF4-FFF2-40B4-BE49-F238E27FC236}">
                  <a16:creationId xmlns:a16="http://schemas.microsoft.com/office/drawing/2014/main" id="{F2849DA5-D2EA-47C9-86BE-DA053BAE26AF}"/>
                </a:ext>
              </a:extLst>
            </p:cNvPr>
            <p:cNvGrpSpPr>
              <a:grpSpLocks/>
            </p:cNvGrpSpPr>
            <p:nvPr/>
          </p:nvGrpSpPr>
          <p:grpSpPr bwMode="auto">
            <a:xfrm>
              <a:off x="3424" y="1670"/>
              <a:ext cx="933" cy="892"/>
              <a:chOff x="3424" y="1670"/>
              <a:chExt cx="933" cy="892"/>
            </a:xfrm>
          </p:grpSpPr>
          <p:sp>
            <p:nvSpPr>
              <p:cNvPr id="208916" name="Oval 1044">
                <a:extLst>
                  <a:ext uri="{FF2B5EF4-FFF2-40B4-BE49-F238E27FC236}">
                    <a16:creationId xmlns:a16="http://schemas.microsoft.com/office/drawing/2014/main" id="{06E8A66F-F6A8-4483-9B24-9DBCA00A06E2}"/>
                  </a:ext>
                </a:extLst>
              </p:cNvPr>
              <p:cNvSpPr>
                <a:spLocks noChangeAspect="1" noChangeArrowheads="1"/>
              </p:cNvSpPr>
              <p:nvPr/>
            </p:nvSpPr>
            <p:spPr bwMode="auto">
              <a:xfrm>
                <a:off x="3424" y="1765"/>
                <a:ext cx="911" cy="710"/>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17" name="Oval 1045">
                <a:extLst>
                  <a:ext uri="{FF2B5EF4-FFF2-40B4-BE49-F238E27FC236}">
                    <a16:creationId xmlns:a16="http://schemas.microsoft.com/office/drawing/2014/main" id="{A18C229B-37F2-4C7F-B990-4B15C671119B}"/>
                  </a:ext>
                </a:extLst>
              </p:cNvPr>
              <p:cNvSpPr>
                <a:spLocks noChangeAspect="1" noChangeArrowheads="1"/>
              </p:cNvSpPr>
              <p:nvPr/>
            </p:nvSpPr>
            <p:spPr bwMode="auto">
              <a:xfrm>
                <a:off x="3489" y="1670"/>
                <a:ext cx="868" cy="89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18" name="Freeform 1046">
                <a:extLst>
                  <a:ext uri="{FF2B5EF4-FFF2-40B4-BE49-F238E27FC236}">
                    <a16:creationId xmlns:a16="http://schemas.microsoft.com/office/drawing/2014/main" id="{DEADDE4C-6055-4CAF-B663-819712278AFC}"/>
                  </a:ext>
                </a:extLst>
              </p:cNvPr>
              <p:cNvSpPr>
                <a:spLocks noChangeAspect="1"/>
              </p:cNvSpPr>
              <p:nvPr/>
            </p:nvSpPr>
            <p:spPr bwMode="auto">
              <a:xfrm>
                <a:off x="3470" y="1766"/>
                <a:ext cx="207" cy="636"/>
              </a:xfrm>
              <a:custGeom>
                <a:avLst/>
                <a:gdLst>
                  <a:gd name="T0" fmla="*/ 198 w 207"/>
                  <a:gd name="T1" fmla="*/ 84 h 636"/>
                  <a:gd name="T2" fmla="*/ 70 w 207"/>
                  <a:gd name="T3" fmla="*/ 132 h 636"/>
                  <a:gd name="T4" fmla="*/ 17 w 207"/>
                  <a:gd name="T5" fmla="*/ 204 h 636"/>
                  <a:gd name="T6" fmla="*/ 0 w 207"/>
                  <a:gd name="T7" fmla="*/ 369 h 636"/>
                  <a:gd name="T8" fmla="*/ 17 w 207"/>
                  <a:gd name="T9" fmla="*/ 492 h 636"/>
                  <a:gd name="T10" fmla="*/ 84 w 207"/>
                  <a:gd name="T11" fmla="*/ 601 h 636"/>
                  <a:gd name="T12" fmla="*/ 145 w 207"/>
                  <a:gd name="T13" fmla="*/ 636 h 636"/>
                  <a:gd name="T14" fmla="*/ 198 w 207"/>
                  <a:gd name="T15" fmla="*/ 84 h 6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636">
                    <a:moveTo>
                      <a:pt x="198" y="84"/>
                    </a:moveTo>
                    <a:cubicBezTo>
                      <a:pt x="186" y="0"/>
                      <a:pt x="100" y="112"/>
                      <a:pt x="70" y="132"/>
                    </a:cubicBezTo>
                    <a:cubicBezTo>
                      <a:pt x="40" y="152"/>
                      <a:pt x="29" y="165"/>
                      <a:pt x="17" y="204"/>
                    </a:cubicBezTo>
                    <a:cubicBezTo>
                      <a:pt x="5" y="243"/>
                      <a:pt x="0" y="321"/>
                      <a:pt x="0" y="369"/>
                    </a:cubicBezTo>
                    <a:cubicBezTo>
                      <a:pt x="0" y="417"/>
                      <a:pt x="3" y="453"/>
                      <a:pt x="17" y="492"/>
                    </a:cubicBezTo>
                    <a:cubicBezTo>
                      <a:pt x="31" y="530"/>
                      <a:pt x="62" y="577"/>
                      <a:pt x="84" y="601"/>
                    </a:cubicBezTo>
                    <a:lnTo>
                      <a:pt x="145" y="636"/>
                    </a:lnTo>
                    <a:cubicBezTo>
                      <a:pt x="164" y="549"/>
                      <a:pt x="207" y="172"/>
                      <a:pt x="198" y="84"/>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19" name="Freeform 1047">
              <a:extLst>
                <a:ext uri="{FF2B5EF4-FFF2-40B4-BE49-F238E27FC236}">
                  <a16:creationId xmlns:a16="http://schemas.microsoft.com/office/drawing/2014/main" id="{6C5DC991-D62D-4BD2-BF19-28F30CF85085}"/>
                </a:ext>
              </a:extLst>
            </p:cNvPr>
            <p:cNvSpPr>
              <a:spLocks noChangeAspect="1"/>
            </p:cNvSpPr>
            <p:nvPr/>
          </p:nvSpPr>
          <p:spPr bwMode="auto">
            <a:xfrm>
              <a:off x="3537" y="1823"/>
              <a:ext cx="63" cy="166"/>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20" name="Freeform 1048">
              <a:extLst>
                <a:ext uri="{FF2B5EF4-FFF2-40B4-BE49-F238E27FC236}">
                  <a16:creationId xmlns:a16="http://schemas.microsoft.com/office/drawing/2014/main" id="{90F40DB3-6E68-44DC-99D0-56C8A682EB8B}"/>
                </a:ext>
              </a:extLst>
            </p:cNvPr>
            <p:cNvSpPr>
              <a:spLocks noChangeAspect="1"/>
            </p:cNvSpPr>
            <p:nvPr/>
          </p:nvSpPr>
          <p:spPr bwMode="auto">
            <a:xfrm>
              <a:off x="3538" y="2253"/>
              <a:ext cx="56" cy="144"/>
            </a:xfrm>
            <a:custGeom>
              <a:avLst/>
              <a:gdLst>
                <a:gd name="T0" fmla="*/ 56 w 56"/>
                <a:gd name="T1" fmla="*/ 128 h 128"/>
                <a:gd name="T2" fmla="*/ 45 w 56"/>
                <a:gd name="T3" fmla="*/ 96 h 128"/>
                <a:gd name="T4" fmla="*/ 38 w 56"/>
                <a:gd name="T5" fmla="*/ 70 h 128"/>
                <a:gd name="T6" fmla="*/ 38 w 56"/>
                <a:gd name="T7" fmla="*/ 48 h 128"/>
                <a:gd name="T8" fmla="*/ 45 w 56"/>
                <a:gd name="T9" fmla="*/ 16 h 128"/>
                <a:gd name="T10" fmla="*/ 5 w 56"/>
                <a:gd name="T11" fmla="*/ 6 h 128"/>
                <a:gd name="T12" fmla="*/ 14 w 56"/>
                <a:gd name="T13" fmla="*/ 51 h 128"/>
                <a:gd name="T14" fmla="*/ 15 w 56"/>
                <a:gd name="T15" fmla="*/ 69 h 128"/>
                <a:gd name="T16" fmla="*/ 8 w 56"/>
                <a:gd name="T17" fmla="*/ 93 h 128"/>
                <a:gd name="T18" fmla="*/ 27 w 56"/>
                <a:gd name="T19" fmla="*/ 109 h 128"/>
                <a:gd name="T20" fmla="*/ 40 w 56"/>
                <a:gd name="T21" fmla="*/ 114 h 128"/>
                <a:gd name="T22" fmla="*/ 56 w 56"/>
                <a:gd name="T2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28">
                  <a:moveTo>
                    <a:pt x="56" y="128"/>
                  </a:moveTo>
                  <a:lnTo>
                    <a:pt x="45" y="96"/>
                  </a:lnTo>
                  <a:cubicBezTo>
                    <a:pt x="42" y="86"/>
                    <a:pt x="39" y="78"/>
                    <a:pt x="38" y="70"/>
                  </a:cubicBezTo>
                  <a:cubicBezTo>
                    <a:pt x="37" y="62"/>
                    <a:pt x="37" y="57"/>
                    <a:pt x="38" y="48"/>
                  </a:cubicBezTo>
                  <a:cubicBezTo>
                    <a:pt x="39" y="39"/>
                    <a:pt x="51" y="23"/>
                    <a:pt x="45" y="16"/>
                  </a:cubicBezTo>
                  <a:cubicBezTo>
                    <a:pt x="40" y="9"/>
                    <a:pt x="10" y="0"/>
                    <a:pt x="5" y="6"/>
                  </a:cubicBezTo>
                  <a:cubicBezTo>
                    <a:pt x="0" y="11"/>
                    <a:pt x="12" y="40"/>
                    <a:pt x="14" y="51"/>
                  </a:cubicBezTo>
                  <a:cubicBezTo>
                    <a:pt x="15" y="61"/>
                    <a:pt x="16" y="62"/>
                    <a:pt x="15" y="69"/>
                  </a:cubicBezTo>
                  <a:cubicBezTo>
                    <a:pt x="14" y="76"/>
                    <a:pt x="6" y="86"/>
                    <a:pt x="8" y="93"/>
                  </a:cubicBezTo>
                  <a:lnTo>
                    <a:pt x="27" y="109"/>
                  </a:lnTo>
                  <a:lnTo>
                    <a:pt x="40" y="114"/>
                  </a:lnTo>
                  <a:lnTo>
                    <a:pt x="56" y="128"/>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21" name="Freeform 1049">
              <a:extLst>
                <a:ext uri="{FF2B5EF4-FFF2-40B4-BE49-F238E27FC236}">
                  <a16:creationId xmlns:a16="http://schemas.microsoft.com/office/drawing/2014/main" id="{078FB950-29B5-4CFA-B331-794353B1B024}"/>
                </a:ext>
              </a:extLst>
            </p:cNvPr>
            <p:cNvSpPr>
              <a:spLocks noChangeAspect="1"/>
            </p:cNvSpPr>
            <p:nvPr/>
          </p:nvSpPr>
          <p:spPr bwMode="auto">
            <a:xfrm>
              <a:off x="3521" y="1934"/>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22" name="Line 1050">
              <a:extLst>
                <a:ext uri="{FF2B5EF4-FFF2-40B4-BE49-F238E27FC236}">
                  <a16:creationId xmlns:a16="http://schemas.microsoft.com/office/drawing/2014/main" id="{3F33D787-E629-4EFE-BEBE-059E4A578E8F}"/>
                </a:ext>
              </a:extLst>
            </p:cNvPr>
            <p:cNvSpPr>
              <a:spLocks noChangeShapeType="1"/>
            </p:cNvSpPr>
            <p:nvPr/>
          </p:nvSpPr>
          <p:spPr bwMode="auto">
            <a:xfrm flipV="1">
              <a:off x="330" y="2122"/>
              <a:ext cx="4079" cy="2"/>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23" name="Text Box 1051">
            <a:extLst>
              <a:ext uri="{FF2B5EF4-FFF2-40B4-BE49-F238E27FC236}">
                <a16:creationId xmlns:a16="http://schemas.microsoft.com/office/drawing/2014/main" id="{4B1733AD-A476-436D-A1F9-B55D46686230}"/>
              </a:ext>
            </a:extLst>
          </p:cNvPr>
          <p:cNvSpPr txBox="1">
            <a:spLocks noChangeArrowheads="1"/>
          </p:cNvSpPr>
          <p:nvPr/>
        </p:nvSpPr>
        <p:spPr bwMode="auto">
          <a:xfrm>
            <a:off x="4186239" y="3643313"/>
            <a:ext cx="19510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dirty="0">
                <a:solidFill>
                  <a:srgbClr val="0070C0"/>
                </a:solidFill>
              </a:rPr>
              <a:t>ďalekozraké</a:t>
            </a:r>
            <a:endParaRPr lang="cs-CZ" altLang="sk-SK" sz="2800" dirty="0">
              <a:solidFill>
                <a:srgbClr val="0070C0"/>
              </a:solidFill>
            </a:endParaRPr>
          </a:p>
        </p:txBody>
      </p:sp>
      <p:grpSp>
        <p:nvGrpSpPr>
          <p:cNvPr id="208924" name="Group 1052">
            <a:extLst>
              <a:ext uri="{FF2B5EF4-FFF2-40B4-BE49-F238E27FC236}">
                <a16:creationId xmlns:a16="http://schemas.microsoft.com/office/drawing/2014/main" id="{106BA389-8FB2-4C56-B6BE-F04D8172DDEB}"/>
              </a:ext>
            </a:extLst>
          </p:cNvPr>
          <p:cNvGrpSpPr>
            <a:grpSpLocks/>
          </p:cNvGrpSpPr>
          <p:nvPr/>
        </p:nvGrpSpPr>
        <p:grpSpPr bwMode="auto">
          <a:xfrm>
            <a:off x="2038350" y="3192464"/>
            <a:ext cx="6503988" cy="352425"/>
            <a:chOff x="312" y="984"/>
            <a:chExt cx="4097" cy="282"/>
          </a:xfrm>
        </p:grpSpPr>
        <p:sp>
          <p:nvSpPr>
            <p:cNvPr id="208925" name="Freeform 1053">
              <a:extLst>
                <a:ext uri="{FF2B5EF4-FFF2-40B4-BE49-F238E27FC236}">
                  <a16:creationId xmlns:a16="http://schemas.microsoft.com/office/drawing/2014/main" id="{FB3903A5-64FA-4389-AAC9-2987714DDE65}"/>
                </a:ext>
              </a:extLst>
            </p:cNvPr>
            <p:cNvSpPr>
              <a:spLocks/>
            </p:cNvSpPr>
            <p:nvPr/>
          </p:nvSpPr>
          <p:spPr bwMode="auto">
            <a:xfrm>
              <a:off x="312" y="984"/>
              <a:ext cx="4097" cy="135"/>
            </a:xfrm>
            <a:custGeom>
              <a:avLst/>
              <a:gdLst>
                <a:gd name="T0" fmla="*/ 0 w 4097"/>
                <a:gd name="T1" fmla="*/ 0 h 135"/>
                <a:gd name="T2" fmla="*/ 3259 w 4097"/>
                <a:gd name="T3" fmla="*/ 0 h 135"/>
                <a:gd name="T4" fmla="*/ 4097 w 4097"/>
                <a:gd name="T5" fmla="*/ 135 h 135"/>
              </a:gdLst>
              <a:ahLst/>
              <a:cxnLst>
                <a:cxn ang="0">
                  <a:pos x="T0" y="T1"/>
                </a:cxn>
                <a:cxn ang="0">
                  <a:pos x="T2" y="T3"/>
                </a:cxn>
                <a:cxn ang="0">
                  <a:pos x="T4" y="T5"/>
                </a:cxn>
              </a:cxnLst>
              <a:rect l="0" t="0" r="r" b="b"/>
              <a:pathLst>
                <a:path w="4097" h="135">
                  <a:moveTo>
                    <a:pt x="0" y="0"/>
                  </a:moveTo>
                  <a:lnTo>
                    <a:pt x="3259" y="0"/>
                  </a:lnTo>
                  <a:lnTo>
                    <a:pt x="4097" y="135"/>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26" name="Freeform 1054">
              <a:extLst>
                <a:ext uri="{FF2B5EF4-FFF2-40B4-BE49-F238E27FC236}">
                  <a16:creationId xmlns:a16="http://schemas.microsoft.com/office/drawing/2014/main" id="{7A127B81-6BB8-474D-A818-24239E73EB2A}"/>
                </a:ext>
              </a:extLst>
            </p:cNvPr>
            <p:cNvSpPr>
              <a:spLocks/>
            </p:cNvSpPr>
            <p:nvPr/>
          </p:nvSpPr>
          <p:spPr bwMode="auto">
            <a:xfrm>
              <a:off x="318" y="1131"/>
              <a:ext cx="4088" cy="135"/>
            </a:xfrm>
            <a:custGeom>
              <a:avLst/>
              <a:gdLst>
                <a:gd name="T0" fmla="*/ 0 w 4088"/>
                <a:gd name="T1" fmla="*/ 135 h 135"/>
                <a:gd name="T2" fmla="*/ 3250 w 4088"/>
                <a:gd name="T3" fmla="*/ 135 h 135"/>
                <a:gd name="T4" fmla="*/ 4088 w 4088"/>
                <a:gd name="T5" fmla="*/ 0 h 135"/>
              </a:gdLst>
              <a:ahLst/>
              <a:cxnLst>
                <a:cxn ang="0">
                  <a:pos x="T0" y="T1"/>
                </a:cxn>
                <a:cxn ang="0">
                  <a:pos x="T2" y="T3"/>
                </a:cxn>
                <a:cxn ang="0">
                  <a:pos x="T4" y="T5"/>
                </a:cxn>
              </a:cxnLst>
              <a:rect l="0" t="0" r="r" b="b"/>
              <a:pathLst>
                <a:path w="4088" h="135">
                  <a:moveTo>
                    <a:pt x="0" y="135"/>
                  </a:moveTo>
                  <a:lnTo>
                    <a:pt x="3250" y="135"/>
                  </a:lnTo>
                  <a:lnTo>
                    <a:pt x="4088" y="0"/>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08951" name="Group 1079">
            <a:extLst>
              <a:ext uri="{FF2B5EF4-FFF2-40B4-BE49-F238E27FC236}">
                <a16:creationId xmlns:a16="http://schemas.microsoft.com/office/drawing/2014/main" id="{8FAD4CF2-E2F8-4A3B-A144-EBCB3B7B66CF}"/>
              </a:ext>
            </a:extLst>
          </p:cNvPr>
          <p:cNvGrpSpPr>
            <a:grpSpLocks/>
          </p:cNvGrpSpPr>
          <p:nvPr/>
        </p:nvGrpSpPr>
        <p:grpSpPr bwMode="auto">
          <a:xfrm>
            <a:off x="1735139" y="227014"/>
            <a:ext cx="6821487" cy="5362575"/>
            <a:chOff x="133" y="143"/>
            <a:chExt cx="4297" cy="3378"/>
          </a:xfrm>
        </p:grpSpPr>
        <p:sp>
          <p:nvSpPr>
            <p:cNvPr id="208898" name="Text Box 1026">
              <a:extLst>
                <a:ext uri="{FF2B5EF4-FFF2-40B4-BE49-F238E27FC236}">
                  <a16:creationId xmlns:a16="http://schemas.microsoft.com/office/drawing/2014/main" id="{0C9EF6E8-6593-4DFE-BACF-4000F23C45FA}"/>
                </a:ext>
              </a:extLst>
            </p:cNvPr>
            <p:cNvSpPr txBox="1">
              <a:spLocks noChangeArrowheads="1"/>
            </p:cNvSpPr>
            <p:nvPr/>
          </p:nvSpPr>
          <p:spPr bwMode="auto">
            <a:xfrm>
              <a:off x="133" y="143"/>
              <a:ext cx="138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Chyby oka</a:t>
              </a:r>
              <a:endParaRPr lang="cs-CZ" altLang="sk-SK" sz="3600" b="1" i="1" u="sng" dirty="0">
                <a:solidFill>
                  <a:srgbClr val="FF0000"/>
                </a:solidFill>
              </a:endParaRPr>
            </a:p>
          </p:txBody>
        </p:sp>
        <p:grpSp>
          <p:nvGrpSpPr>
            <p:cNvPr id="208899" name="Group 1027">
              <a:extLst>
                <a:ext uri="{FF2B5EF4-FFF2-40B4-BE49-F238E27FC236}">
                  <a16:creationId xmlns:a16="http://schemas.microsoft.com/office/drawing/2014/main" id="{D305E697-3C20-40D5-8B71-69105D20611C}"/>
                </a:ext>
              </a:extLst>
            </p:cNvPr>
            <p:cNvGrpSpPr>
              <a:grpSpLocks/>
            </p:cNvGrpSpPr>
            <p:nvPr/>
          </p:nvGrpSpPr>
          <p:grpSpPr bwMode="auto">
            <a:xfrm>
              <a:off x="332" y="594"/>
              <a:ext cx="4092" cy="892"/>
              <a:chOff x="332" y="671"/>
              <a:chExt cx="4092" cy="892"/>
            </a:xfrm>
          </p:grpSpPr>
          <p:grpSp>
            <p:nvGrpSpPr>
              <p:cNvPr id="208900" name="Group 1028">
                <a:extLst>
                  <a:ext uri="{FF2B5EF4-FFF2-40B4-BE49-F238E27FC236}">
                    <a16:creationId xmlns:a16="http://schemas.microsoft.com/office/drawing/2014/main" id="{029455A0-DFB4-407B-853D-EA6780F82F00}"/>
                  </a:ext>
                </a:extLst>
              </p:cNvPr>
              <p:cNvGrpSpPr>
                <a:grpSpLocks/>
              </p:cNvGrpSpPr>
              <p:nvPr/>
            </p:nvGrpSpPr>
            <p:grpSpPr bwMode="auto">
              <a:xfrm>
                <a:off x="3426" y="671"/>
                <a:ext cx="988" cy="892"/>
                <a:chOff x="4105" y="930"/>
                <a:chExt cx="988" cy="892"/>
              </a:xfrm>
            </p:grpSpPr>
            <p:grpSp>
              <p:nvGrpSpPr>
                <p:cNvPr id="208901" name="Group 1029">
                  <a:extLst>
                    <a:ext uri="{FF2B5EF4-FFF2-40B4-BE49-F238E27FC236}">
                      <a16:creationId xmlns:a16="http://schemas.microsoft.com/office/drawing/2014/main" id="{63405BCA-E67B-4DEB-8855-DAB23FC15C60}"/>
                    </a:ext>
                  </a:extLst>
                </p:cNvPr>
                <p:cNvGrpSpPr>
                  <a:grpSpLocks noChangeAspect="1"/>
                </p:cNvGrpSpPr>
                <p:nvPr/>
              </p:nvGrpSpPr>
              <p:grpSpPr bwMode="auto">
                <a:xfrm>
                  <a:off x="4105" y="930"/>
                  <a:ext cx="988" cy="892"/>
                  <a:chOff x="3420" y="1199"/>
                  <a:chExt cx="1974" cy="1782"/>
                </a:xfrm>
              </p:grpSpPr>
              <p:sp>
                <p:nvSpPr>
                  <p:cNvPr id="208902" name="Oval 1030">
                    <a:extLst>
                      <a:ext uri="{FF2B5EF4-FFF2-40B4-BE49-F238E27FC236}">
                        <a16:creationId xmlns:a16="http://schemas.microsoft.com/office/drawing/2014/main" id="{3D1AD38F-87A4-4839-B9DC-611B121673D6}"/>
                      </a:ext>
                    </a:extLst>
                  </p:cNvPr>
                  <p:cNvSpPr>
                    <a:spLocks noChangeAspect="1"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03" name="Oval 1031">
                    <a:extLst>
                      <a:ext uri="{FF2B5EF4-FFF2-40B4-BE49-F238E27FC236}">
                        <a16:creationId xmlns:a16="http://schemas.microsoft.com/office/drawing/2014/main" id="{8F1CC381-7520-40EE-9639-9339D31807D5}"/>
                      </a:ext>
                    </a:extLst>
                  </p:cNvPr>
                  <p:cNvSpPr>
                    <a:spLocks noChangeAspect="1"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04" name="Freeform 1032">
                    <a:extLst>
                      <a:ext uri="{FF2B5EF4-FFF2-40B4-BE49-F238E27FC236}">
                        <a16:creationId xmlns:a16="http://schemas.microsoft.com/office/drawing/2014/main" id="{83D4805F-31EE-4EE8-B788-772C9A028803}"/>
                      </a:ext>
                    </a:extLst>
                  </p:cNvPr>
                  <p:cNvSpPr>
                    <a:spLocks noChangeAspect="1"/>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05" name="Freeform 1033">
                  <a:extLst>
                    <a:ext uri="{FF2B5EF4-FFF2-40B4-BE49-F238E27FC236}">
                      <a16:creationId xmlns:a16="http://schemas.microsoft.com/office/drawing/2014/main" id="{54511572-E952-414B-AAF7-6BC165699F13}"/>
                    </a:ext>
                  </a:extLst>
                </p:cNvPr>
                <p:cNvSpPr>
                  <a:spLocks noChangeAspect="1"/>
                </p:cNvSpPr>
                <p:nvPr/>
              </p:nvSpPr>
              <p:spPr bwMode="auto">
                <a:xfrm>
                  <a:off x="4221" y="1088"/>
                  <a:ext cx="63" cy="142"/>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06" name="Freeform 1034">
                  <a:extLst>
                    <a:ext uri="{FF2B5EF4-FFF2-40B4-BE49-F238E27FC236}">
                      <a16:creationId xmlns:a16="http://schemas.microsoft.com/office/drawing/2014/main" id="{25A6F175-11A2-4407-A95C-CB274A9DECD7}"/>
                    </a:ext>
                  </a:extLst>
                </p:cNvPr>
                <p:cNvSpPr>
                  <a:spLocks noChangeAspect="1"/>
                </p:cNvSpPr>
                <p:nvPr/>
              </p:nvSpPr>
              <p:spPr bwMode="auto">
                <a:xfrm>
                  <a:off x="4219" y="1519"/>
                  <a:ext cx="63" cy="142"/>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07" name="Freeform 1035">
                <a:extLst>
                  <a:ext uri="{FF2B5EF4-FFF2-40B4-BE49-F238E27FC236}">
                    <a16:creationId xmlns:a16="http://schemas.microsoft.com/office/drawing/2014/main" id="{08EEFD0D-F762-4F37-96F6-81034B1679C7}"/>
                  </a:ext>
                </a:extLst>
              </p:cNvPr>
              <p:cNvSpPr>
                <a:spLocks noChangeAspect="1"/>
              </p:cNvSpPr>
              <p:nvPr/>
            </p:nvSpPr>
            <p:spPr bwMode="auto">
              <a:xfrm>
                <a:off x="3523" y="935"/>
                <a:ext cx="88" cy="37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08" name="Line 1036">
                <a:extLst>
                  <a:ext uri="{FF2B5EF4-FFF2-40B4-BE49-F238E27FC236}">
                    <a16:creationId xmlns:a16="http://schemas.microsoft.com/office/drawing/2014/main" id="{D39B483C-A54F-4FF2-827E-D0E43B070B79}"/>
                  </a:ext>
                </a:extLst>
              </p:cNvPr>
              <p:cNvSpPr>
                <a:spLocks noChangeShapeType="1"/>
              </p:cNvSpPr>
              <p:nvPr/>
            </p:nvSpPr>
            <p:spPr bwMode="auto">
              <a:xfrm flipV="1">
                <a:off x="332" y="1125"/>
                <a:ext cx="4092"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09" name="Text Box 1037">
              <a:extLst>
                <a:ext uri="{FF2B5EF4-FFF2-40B4-BE49-F238E27FC236}">
                  <a16:creationId xmlns:a16="http://schemas.microsoft.com/office/drawing/2014/main" id="{89BAFE20-84E6-4BC4-A73D-E9828E395A5E}"/>
                </a:ext>
              </a:extLst>
            </p:cNvPr>
            <p:cNvSpPr txBox="1">
              <a:spLocks noChangeArrowheads="1"/>
            </p:cNvSpPr>
            <p:nvPr/>
          </p:nvSpPr>
          <p:spPr bwMode="auto">
            <a:xfrm>
              <a:off x="1679" y="1219"/>
              <a:ext cx="98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normálne</a:t>
              </a:r>
              <a:endParaRPr lang="cs-CZ" altLang="sk-SK" sz="2800" i="1" dirty="0">
                <a:solidFill>
                  <a:srgbClr val="0070C0"/>
                </a:solidFill>
              </a:endParaRPr>
            </a:p>
          </p:txBody>
        </p:sp>
        <p:grpSp>
          <p:nvGrpSpPr>
            <p:cNvPr id="208911" name="Group 1039">
              <a:extLst>
                <a:ext uri="{FF2B5EF4-FFF2-40B4-BE49-F238E27FC236}">
                  <a16:creationId xmlns:a16="http://schemas.microsoft.com/office/drawing/2014/main" id="{E38253A8-B866-42B0-97BC-963298BA3BE4}"/>
                </a:ext>
              </a:extLst>
            </p:cNvPr>
            <p:cNvGrpSpPr>
              <a:grpSpLocks/>
            </p:cNvGrpSpPr>
            <p:nvPr/>
          </p:nvGrpSpPr>
          <p:grpSpPr bwMode="auto">
            <a:xfrm>
              <a:off x="312" y="935"/>
              <a:ext cx="4097" cy="222"/>
              <a:chOff x="312" y="984"/>
              <a:chExt cx="4097" cy="282"/>
            </a:xfrm>
          </p:grpSpPr>
          <p:sp>
            <p:nvSpPr>
              <p:cNvPr id="208912" name="Freeform 1040">
                <a:extLst>
                  <a:ext uri="{FF2B5EF4-FFF2-40B4-BE49-F238E27FC236}">
                    <a16:creationId xmlns:a16="http://schemas.microsoft.com/office/drawing/2014/main" id="{ACC4C11F-FA9A-4AFB-A0B1-762E5807BA97}"/>
                  </a:ext>
                </a:extLst>
              </p:cNvPr>
              <p:cNvSpPr>
                <a:spLocks/>
              </p:cNvSpPr>
              <p:nvPr/>
            </p:nvSpPr>
            <p:spPr bwMode="auto">
              <a:xfrm>
                <a:off x="312" y="984"/>
                <a:ext cx="4097" cy="135"/>
              </a:xfrm>
              <a:custGeom>
                <a:avLst/>
                <a:gdLst>
                  <a:gd name="T0" fmla="*/ 0 w 4097"/>
                  <a:gd name="T1" fmla="*/ 0 h 135"/>
                  <a:gd name="T2" fmla="*/ 3259 w 4097"/>
                  <a:gd name="T3" fmla="*/ 0 h 135"/>
                  <a:gd name="T4" fmla="*/ 4097 w 4097"/>
                  <a:gd name="T5" fmla="*/ 135 h 135"/>
                </a:gdLst>
                <a:ahLst/>
                <a:cxnLst>
                  <a:cxn ang="0">
                    <a:pos x="T0" y="T1"/>
                  </a:cxn>
                  <a:cxn ang="0">
                    <a:pos x="T2" y="T3"/>
                  </a:cxn>
                  <a:cxn ang="0">
                    <a:pos x="T4" y="T5"/>
                  </a:cxn>
                </a:cxnLst>
                <a:rect l="0" t="0" r="r" b="b"/>
                <a:pathLst>
                  <a:path w="4097" h="135">
                    <a:moveTo>
                      <a:pt x="0" y="0"/>
                    </a:moveTo>
                    <a:lnTo>
                      <a:pt x="3259" y="0"/>
                    </a:lnTo>
                    <a:lnTo>
                      <a:pt x="4097" y="135"/>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13" name="Freeform 1041">
                <a:extLst>
                  <a:ext uri="{FF2B5EF4-FFF2-40B4-BE49-F238E27FC236}">
                    <a16:creationId xmlns:a16="http://schemas.microsoft.com/office/drawing/2014/main" id="{E97A6677-8BD1-4DC3-91F1-92B32B3CDCE4}"/>
                  </a:ext>
                </a:extLst>
              </p:cNvPr>
              <p:cNvSpPr>
                <a:spLocks/>
              </p:cNvSpPr>
              <p:nvPr/>
            </p:nvSpPr>
            <p:spPr bwMode="auto">
              <a:xfrm>
                <a:off x="318" y="1131"/>
                <a:ext cx="4088" cy="135"/>
              </a:xfrm>
              <a:custGeom>
                <a:avLst/>
                <a:gdLst>
                  <a:gd name="T0" fmla="*/ 0 w 4088"/>
                  <a:gd name="T1" fmla="*/ 135 h 135"/>
                  <a:gd name="T2" fmla="*/ 3250 w 4088"/>
                  <a:gd name="T3" fmla="*/ 135 h 135"/>
                  <a:gd name="T4" fmla="*/ 4088 w 4088"/>
                  <a:gd name="T5" fmla="*/ 0 h 135"/>
                </a:gdLst>
                <a:ahLst/>
                <a:cxnLst>
                  <a:cxn ang="0">
                    <a:pos x="T0" y="T1"/>
                  </a:cxn>
                  <a:cxn ang="0">
                    <a:pos x="T2" y="T3"/>
                  </a:cxn>
                  <a:cxn ang="0">
                    <a:pos x="T4" y="T5"/>
                  </a:cxn>
                </a:cxnLst>
                <a:rect l="0" t="0" r="r" b="b"/>
                <a:pathLst>
                  <a:path w="4088" h="135">
                    <a:moveTo>
                      <a:pt x="0" y="135"/>
                    </a:moveTo>
                    <a:lnTo>
                      <a:pt x="3250" y="135"/>
                    </a:lnTo>
                    <a:lnTo>
                      <a:pt x="4088" y="0"/>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47" name="Line 1075">
              <a:extLst>
                <a:ext uri="{FF2B5EF4-FFF2-40B4-BE49-F238E27FC236}">
                  <a16:creationId xmlns:a16="http://schemas.microsoft.com/office/drawing/2014/main" id="{88A11DA1-DBF3-4A8D-82B0-620BD0E7F9A4}"/>
                </a:ext>
              </a:extLst>
            </p:cNvPr>
            <p:cNvSpPr>
              <a:spLocks noChangeShapeType="1"/>
            </p:cNvSpPr>
            <p:nvPr/>
          </p:nvSpPr>
          <p:spPr bwMode="auto">
            <a:xfrm flipH="1">
              <a:off x="4410" y="589"/>
              <a:ext cx="1" cy="2932"/>
            </a:xfrm>
            <a:prstGeom prst="line">
              <a:avLst/>
            </a:prstGeom>
            <a:noFill/>
            <a:ln w="19050">
              <a:solidFill>
                <a:srgbClr val="808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08948" name="Oval 1076">
              <a:extLst>
                <a:ext uri="{FF2B5EF4-FFF2-40B4-BE49-F238E27FC236}">
                  <a16:creationId xmlns:a16="http://schemas.microsoft.com/office/drawing/2014/main" id="{4BD92FDD-B07E-437D-91E0-DDD1C2DE6B1A}"/>
                </a:ext>
              </a:extLst>
            </p:cNvPr>
            <p:cNvSpPr>
              <a:spLocks noChangeAspect="1" noChangeArrowheads="1"/>
            </p:cNvSpPr>
            <p:nvPr/>
          </p:nvSpPr>
          <p:spPr bwMode="auto">
            <a:xfrm>
              <a:off x="4385" y="1024"/>
              <a:ext cx="45" cy="45"/>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49" name="Oval 1077">
            <a:extLst>
              <a:ext uri="{FF2B5EF4-FFF2-40B4-BE49-F238E27FC236}">
                <a16:creationId xmlns:a16="http://schemas.microsoft.com/office/drawing/2014/main" id="{62F423A1-2262-4995-BF9E-30F7F9A65B86}"/>
              </a:ext>
            </a:extLst>
          </p:cNvPr>
          <p:cNvSpPr>
            <a:spLocks noChangeAspect="1" noChangeArrowheads="1"/>
          </p:cNvSpPr>
          <p:nvPr/>
        </p:nvSpPr>
        <p:spPr bwMode="auto">
          <a:xfrm>
            <a:off x="8493125" y="3333750"/>
            <a:ext cx="71438" cy="71438"/>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50" name="Text Box 1078">
            <a:extLst>
              <a:ext uri="{FF2B5EF4-FFF2-40B4-BE49-F238E27FC236}">
                <a16:creationId xmlns:a16="http://schemas.microsoft.com/office/drawing/2014/main" id="{C182F0E1-18BA-4E3E-B749-8DAF71238A69}"/>
              </a:ext>
            </a:extLst>
          </p:cNvPr>
          <p:cNvSpPr txBox="1">
            <a:spLocks noChangeArrowheads="1"/>
          </p:cNvSpPr>
          <p:nvPr/>
        </p:nvSpPr>
        <p:spPr bwMode="auto">
          <a:xfrm>
            <a:off x="414751" y="5432427"/>
            <a:ext cx="8716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2800" i="1" dirty="0">
                <a:solidFill>
                  <a:srgbClr val="0070C0"/>
                </a:solidFill>
              </a:rPr>
              <a:t>-  blízky bod je v značnej vzdialenosti od oka (50 – 100 cm)</a:t>
            </a:r>
            <a:endParaRPr lang="cs-CZ" altLang="sk-SK" sz="2800" i="1" dirty="0">
              <a:solidFill>
                <a:srgbClr val="0070C0"/>
              </a:solidFill>
            </a:endParaRPr>
          </a:p>
        </p:txBody>
      </p:sp>
      <p:sp>
        <p:nvSpPr>
          <p:cNvPr id="208963" name="Freeform 1091">
            <a:extLst>
              <a:ext uri="{FF2B5EF4-FFF2-40B4-BE49-F238E27FC236}">
                <a16:creationId xmlns:a16="http://schemas.microsoft.com/office/drawing/2014/main" id="{797C2E96-D08C-445B-B931-227ED0F39262}"/>
              </a:ext>
            </a:extLst>
          </p:cNvPr>
          <p:cNvSpPr>
            <a:spLocks/>
          </p:cNvSpPr>
          <p:nvPr/>
        </p:nvSpPr>
        <p:spPr bwMode="auto">
          <a:xfrm>
            <a:off x="6657975" y="4452938"/>
            <a:ext cx="165100" cy="863600"/>
          </a:xfrm>
          <a:custGeom>
            <a:avLst/>
            <a:gdLst>
              <a:gd name="T0" fmla="*/ 164 w 334"/>
              <a:gd name="T1" fmla="*/ 0 h 1500"/>
              <a:gd name="T2" fmla="*/ 92 w 334"/>
              <a:gd name="T3" fmla="*/ 162 h 1500"/>
              <a:gd name="T4" fmla="*/ 30 w 334"/>
              <a:gd name="T5" fmla="*/ 378 h 1500"/>
              <a:gd name="T6" fmla="*/ 6 w 334"/>
              <a:gd name="T7" fmla="*/ 570 h 1500"/>
              <a:gd name="T8" fmla="*/ 2 w 334"/>
              <a:gd name="T9" fmla="*/ 780 h 1500"/>
              <a:gd name="T10" fmla="*/ 20 w 334"/>
              <a:gd name="T11" fmla="*/ 1056 h 1500"/>
              <a:gd name="T12" fmla="*/ 38 w 334"/>
              <a:gd name="T13" fmla="*/ 1188 h 1500"/>
              <a:gd name="T14" fmla="*/ 86 w 334"/>
              <a:gd name="T15" fmla="*/ 1350 h 1500"/>
              <a:gd name="T16" fmla="*/ 164 w 334"/>
              <a:gd name="T17" fmla="*/ 1500 h 1500"/>
              <a:gd name="T18" fmla="*/ 238 w 334"/>
              <a:gd name="T19" fmla="*/ 1362 h 1500"/>
              <a:gd name="T20" fmla="*/ 284 w 334"/>
              <a:gd name="T21" fmla="*/ 1206 h 1500"/>
              <a:gd name="T22" fmla="*/ 314 w 334"/>
              <a:gd name="T23" fmla="*/ 1048 h 1500"/>
              <a:gd name="T24" fmla="*/ 332 w 334"/>
              <a:gd name="T25" fmla="*/ 768 h 1500"/>
              <a:gd name="T26" fmla="*/ 326 w 334"/>
              <a:gd name="T27" fmla="*/ 570 h 1500"/>
              <a:gd name="T28" fmla="*/ 302 w 334"/>
              <a:gd name="T29" fmla="*/ 372 h 1500"/>
              <a:gd name="T30" fmla="*/ 242 w 334"/>
              <a:gd name="T31" fmla="*/ 150 h 1500"/>
              <a:gd name="T32" fmla="*/ 164 w 334"/>
              <a:gd name="T33" fmla="*/ 0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4" h="1500">
                <a:moveTo>
                  <a:pt x="164" y="0"/>
                </a:moveTo>
                <a:lnTo>
                  <a:pt x="92" y="162"/>
                </a:lnTo>
                <a:cubicBezTo>
                  <a:pt x="70" y="225"/>
                  <a:pt x="44" y="310"/>
                  <a:pt x="30" y="378"/>
                </a:cubicBezTo>
                <a:cubicBezTo>
                  <a:pt x="16" y="446"/>
                  <a:pt x="11" y="503"/>
                  <a:pt x="6" y="570"/>
                </a:cubicBezTo>
                <a:cubicBezTo>
                  <a:pt x="1" y="637"/>
                  <a:pt x="0" y="699"/>
                  <a:pt x="2" y="780"/>
                </a:cubicBezTo>
                <a:cubicBezTo>
                  <a:pt x="4" y="861"/>
                  <a:pt x="14" y="988"/>
                  <a:pt x="20" y="1056"/>
                </a:cubicBezTo>
                <a:cubicBezTo>
                  <a:pt x="26" y="1124"/>
                  <a:pt x="27" y="1139"/>
                  <a:pt x="38" y="1188"/>
                </a:cubicBezTo>
                <a:cubicBezTo>
                  <a:pt x="49" y="1237"/>
                  <a:pt x="65" y="1298"/>
                  <a:pt x="86" y="1350"/>
                </a:cubicBezTo>
                <a:lnTo>
                  <a:pt x="164" y="1500"/>
                </a:lnTo>
                <a:lnTo>
                  <a:pt x="238" y="1362"/>
                </a:lnTo>
                <a:cubicBezTo>
                  <a:pt x="258" y="1313"/>
                  <a:pt x="271" y="1258"/>
                  <a:pt x="284" y="1206"/>
                </a:cubicBezTo>
                <a:cubicBezTo>
                  <a:pt x="297" y="1154"/>
                  <a:pt x="306" y="1121"/>
                  <a:pt x="314" y="1048"/>
                </a:cubicBezTo>
                <a:cubicBezTo>
                  <a:pt x="322" y="975"/>
                  <a:pt x="330" y="848"/>
                  <a:pt x="332" y="768"/>
                </a:cubicBezTo>
                <a:cubicBezTo>
                  <a:pt x="334" y="688"/>
                  <a:pt x="331" y="636"/>
                  <a:pt x="326" y="570"/>
                </a:cubicBezTo>
                <a:cubicBezTo>
                  <a:pt x="321" y="504"/>
                  <a:pt x="316" y="442"/>
                  <a:pt x="302" y="372"/>
                </a:cubicBezTo>
                <a:cubicBezTo>
                  <a:pt x="288" y="302"/>
                  <a:pt x="265" y="212"/>
                  <a:pt x="242" y="150"/>
                </a:cubicBezTo>
                <a:lnTo>
                  <a:pt x="164" y="0"/>
                </a:lnTo>
                <a:close/>
              </a:path>
            </a:pathLst>
          </a:custGeom>
          <a:solidFill>
            <a:srgbClr val="00CCFF">
              <a:alpha val="50000"/>
            </a:srgbClr>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nvGrpSpPr>
          <p:cNvPr id="208965" name="Group 1093">
            <a:extLst>
              <a:ext uri="{FF2B5EF4-FFF2-40B4-BE49-F238E27FC236}">
                <a16:creationId xmlns:a16="http://schemas.microsoft.com/office/drawing/2014/main" id="{FA97FB81-ADEF-4A4A-86E9-BB098083E513}"/>
              </a:ext>
            </a:extLst>
          </p:cNvPr>
          <p:cNvGrpSpPr>
            <a:grpSpLocks/>
          </p:cNvGrpSpPr>
          <p:nvPr/>
        </p:nvGrpSpPr>
        <p:grpSpPr bwMode="auto">
          <a:xfrm>
            <a:off x="2035176" y="4711701"/>
            <a:ext cx="6437313" cy="346075"/>
            <a:chOff x="322" y="2968"/>
            <a:chExt cx="4055" cy="218"/>
          </a:xfrm>
        </p:grpSpPr>
        <p:sp>
          <p:nvSpPr>
            <p:cNvPr id="208937" name="Freeform 1065">
              <a:extLst>
                <a:ext uri="{FF2B5EF4-FFF2-40B4-BE49-F238E27FC236}">
                  <a16:creationId xmlns:a16="http://schemas.microsoft.com/office/drawing/2014/main" id="{20C2DADA-EA33-4142-8BE4-A59CD7C5C94B}"/>
                </a:ext>
              </a:extLst>
            </p:cNvPr>
            <p:cNvSpPr>
              <a:spLocks/>
            </p:cNvSpPr>
            <p:nvPr/>
          </p:nvSpPr>
          <p:spPr bwMode="auto">
            <a:xfrm>
              <a:off x="322" y="2968"/>
              <a:ext cx="4036" cy="108"/>
            </a:xfrm>
            <a:custGeom>
              <a:avLst/>
              <a:gdLst>
                <a:gd name="T0" fmla="*/ 0 w 4036"/>
                <a:gd name="T1" fmla="*/ 0 h 108"/>
                <a:gd name="T2" fmla="*/ 2954 w 4036"/>
                <a:gd name="T3" fmla="*/ 1 h 108"/>
                <a:gd name="T4" fmla="*/ 3240 w 4036"/>
                <a:gd name="T5" fmla="*/ 14 h 108"/>
                <a:gd name="T6" fmla="*/ 4036 w 4036"/>
                <a:gd name="T7" fmla="*/ 108 h 108"/>
              </a:gdLst>
              <a:ahLst/>
              <a:cxnLst>
                <a:cxn ang="0">
                  <a:pos x="T0" y="T1"/>
                </a:cxn>
                <a:cxn ang="0">
                  <a:pos x="T2" y="T3"/>
                </a:cxn>
                <a:cxn ang="0">
                  <a:pos x="T4" y="T5"/>
                </a:cxn>
                <a:cxn ang="0">
                  <a:pos x="T6" y="T7"/>
                </a:cxn>
              </a:cxnLst>
              <a:rect l="0" t="0" r="r" b="b"/>
              <a:pathLst>
                <a:path w="4036" h="108">
                  <a:moveTo>
                    <a:pt x="0" y="0"/>
                  </a:moveTo>
                  <a:lnTo>
                    <a:pt x="2954" y="1"/>
                  </a:lnTo>
                  <a:lnTo>
                    <a:pt x="3240" y="14"/>
                  </a:lnTo>
                  <a:lnTo>
                    <a:pt x="4036" y="108"/>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08964" name="Freeform 1092">
              <a:extLst>
                <a:ext uri="{FF2B5EF4-FFF2-40B4-BE49-F238E27FC236}">
                  <a16:creationId xmlns:a16="http://schemas.microsoft.com/office/drawing/2014/main" id="{600C5921-89C0-40E9-B0F2-BC2DB0407E9C}"/>
                </a:ext>
              </a:extLst>
            </p:cNvPr>
            <p:cNvSpPr>
              <a:spLocks/>
            </p:cNvSpPr>
            <p:nvPr/>
          </p:nvSpPr>
          <p:spPr bwMode="auto">
            <a:xfrm flipV="1">
              <a:off x="341" y="3078"/>
              <a:ext cx="4036" cy="108"/>
            </a:xfrm>
            <a:custGeom>
              <a:avLst/>
              <a:gdLst>
                <a:gd name="T0" fmla="*/ 0 w 4036"/>
                <a:gd name="T1" fmla="*/ 0 h 108"/>
                <a:gd name="T2" fmla="*/ 2954 w 4036"/>
                <a:gd name="T3" fmla="*/ 1 h 108"/>
                <a:gd name="T4" fmla="*/ 3240 w 4036"/>
                <a:gd name="T5" fmla="*/ 14 h 108"/>
                <a:gd name="T6" fmla="*/ 4036 w 4036"/>
                <a:gd name="T7" fmla="*/ 108 h 108"/>
              </a:gdLst>
              <a:ahLst/>
              <a:cxnLst>
                <a:cxn ang="0">
                  <a:pos x="T0" y="T1"/>
                </a:cxn>
                <a:cxn ang="0">
                  <a:pos x="T2" y="T3"/>
                </a:cxn>
                <a:cxn ang="0">
                  <a:pos x="T4" y="T5"/>
                </a:cxn>
                <a:cxn ang="0">
                  <a:pos x="T6" y="T7"/>
                </a:cxn>
              </a:cxnLst>
              <a:rect l="0" t="0" r="r" b="b"/>
              <a:pathLst>
                <a:path w="4036" h="108">
                  <a:moveTo>
                    <a:pt x="0" y="0"/>
                  </a:moveTo>
                  <a:lnTo>
                    <a:pt x="2954" y="1"/>
                  </a:lnTo>
                  <a:lnTo>
                    <a:pt x="3240" y="14"/>
                  </a:lnTo>
                  <a:lnTo>
                    <a:pt x="4036" y="108"/>
                  </a:lnTo>
                </a:path>
              </a:pathLst>
            </a:custGeom>
            <a:noFill/>
            <a:ln w="12700">
              <a:solidFill>
                <a:srgbClr val="FF0000"/>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08939" name="Oval 1067">
            <a:extLst>
              <a:ext uri="{FF2B5EF4-FFF2-40B4-BE49-F238E27FC236}">
                <a16:creationId xmlns:a16="http://schemas.microsoft.com/office/drawing/2014/main" id="{7A1BCBCA-382C-4144-A7E9-CEA274932FEF}"/>
              </a:ext>
            </a:extLst>
          </p:cNvPr>
          <p:cNvSpPr>
            <a:spLocks noChangeAspect="1" noChangeArrowheads="1"/>
          </p:cNvSpPr>
          <p:nvPr/>
        </p:nvSpPr>
        <p:spPr bwMode="auto">
          <a:xfrm>
            <a:off x="8391525" y="4852989"/>
            <a:ext cx="71438" cy="71437"/>
          </a:xfrm>
          <a:prstGeom prst="ellipse">
            <a:avLst/>
          </a:prstGeom>
          <a:solidFill>
            <a:schemeClr val="tx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50" name="Text Box 55">
            <a:extLst>
              <a:ext uri="{FF2B5EF4-FFF2-40B4-BE49-F238E27FC236}">
                <a16:creationId xmlns:a16="http://schemas.microsoft.com/office/drawing/2014/main" id="{31CB5406-762C-48BF-8D69-5D159B2264EB}"/>
              </a:ext>
            </a:extLst>
          </p:cNvPr>
          <p:cNvSpPr txBox="1">
            <a:spLocks noChangeArrowheads="1"/>
          </p:cNvSpPr>
          <p:nvPr/>
        </p:nvSpPr>
        <p:spPr bwMode="auto">
          <a:xfrm>
            <a:off x="418667" y="6351370"/>
            <a:ext cx="107882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cs-CZ" altLang="sk-SK" sz="2200" i="1" dirty="0">
                <a:solidFill>
                  <a:srgbClr val="00B050"/>
                </a:solidFill>
              </a:rPr>
              <a:t>POZOR - V </a:t>
            </a:r>
            <a:r>
              <a:rPr lang="cs-CZ" altLang="sk-SK" sz="2200" i="1" dirty="0" err="1">
                <a:solidFill>
                  <a:srgbClr val="00B050"/>
                </a:solidFill>
              </a:rPr>
              <a:t>obrázkoch</a:t>
            </a:r>
            <a:r>
              <a:rPr lang="cs-CZ" altLang="sk-SK" sz="2200" i="1" dirty="0">
                <a:solidFill>
                  <a:srgbClr val="00B050"/>
                </a:solidFill>
              </a:rPr>
              <a:t> </a:t>
            </a:r>
            <a:r>
              <a:rPr lang="cs-CZ" altLang="sk-SK" sz="2200" i="1" dirty="0" err="1">
                <a:solidFill>
                  <a:srgbClr val="00B050"/>
                </a:solidFill>
              </a:rPr>
              <a:t>nezodpovedá</a:t>
            </a:r>
            <a:r>
              <a:rPr lang="cs-CZ" altLang="sk-SK" sz="2200" i="1" dirty="0">
                <a:solidFill>
                  <a:srgbClr val="00B050"/>
                </a:solidFill>
              </a:rPr>
              <a:t> </a:t>
            </a:r>
            <a:r>
              <a:rPr lang="cs-CZ" altLang="sk-SK" sz="2200" i="1" dirty="0" err="1">
                <a:solidFill>
                  <a:srgbClr val="00B050"/>
                </a:solidFill>
              </a:rPr>
              <a:t>skutočnosti</a:t>
            </a:r>
            <a:r>
              <a:rPr lang="cs-CZ" altLang="sk-SK" sz="2200" i="1" dirty="0">
                <a:solidFill>
                  <a:srgbClr val="00B050"/>
                </a:solidFill>
              </a:rPr>
              <a:t> to, že by </a:t>
            </a:r>
            <a:r>
              <a:rPr lang="cs-CZ" altLang="sk-SK" sz="2200" i="1" dirty="0" err="1">
                <a:solidFill>
                  <a:srgbClr val="00B050"/>
                </a:solidFill>
              </a:rPr>
              <a:t>sa</a:t>
            </a:r>
            <a:r>
              <a:rPr lang="cs-CZ" altLang="sk-SK" sz="2200" i="1" dirty="0">
                <a:solidFill>
                  <a:srgbClr val="00B050"/>
                </a:solidFill>
              </a:rPr>
              <a:t> </a:t>
            </a:r>
            <a:r>
              <a:rPr lang="cs-CZ" altLang="sk-SK" sz="2200" i="1" dirty="0" err="1">
                <a:solidFill>
                  <a:srgbClr val="00B050"/>
                </a:solidFill>
              </a:rPr>
              <a:t>menil</a:t>
            </a:r>
            <a:r>
              <a:rPr lang="cs-CZ" altLang="sk-SK" sz="2200" i="1" dirty="0">
                <a:solidFill>
                  <a:srgbClr val="00B050"/>
                </a:solidFill>
              </a:rPr>
              <a:t> tvar oka </a:t>
            </a:r>
            <a:r>
              <a:rPr lang="cs-CZ" altLang="sk-SK" sz="2200" i="1" dirty="0" err="1">
                <a:solidFill>
                  <a:srgbClr val="00B050"/>
                </a:solidFill>
              </a:rPr>
              <a:t>pri</a:t>
            </a:r>
            <a:r>
              <a:rPr lang="cs-CZ" altLang="sk-SK" sz="2200" i="1" dirty="0">
                <a:solidFill>
                  <a:srgbClr val="00B050"/>
                </a:solidFill>
              </a:rPr>
              <a:t> </a:t>
            </a:r>
            <a:r>
              <a:rPr lang="cs-CZ" altLang="sk-SK" sz="2200" i="1" dirty="0" err="1">
                <a:solidFill>
                  <a:srgbClr val="00B050"/>
                </a:solidFill>
              </a:rPr>
              <a:t>ďalekozrakosti</a:t>
            </a:r>
            <a:endParaRPr lang="cs-CZ" altLang="sk-SK" sz="2200" i="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8953"/>
                                        </p:tgtEl>
                                        <p:attrNameLst>
                                          <p:attrName>style.visibility</p:attrName>
                                        </p:attrNameLst>
                                      </p:cBhvr>
                                      <p:to>
                                        <p:strVal val="visible"/>
                                      </p:to>
                                    </p:set>
                                    <p:animEffect transition="in" filter="dissolve">
                                      <p:cBhvr>
                                        <p:cTn id="7" dur="500"/>
                                        <p:tgtEl>
                                          <p:spTgt spid="208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8924"/>
                                        </p:tgtEl>
                                        <p:attrNameLst>
                                          <p:attrName>style.visibility</p:attrName>
                                        </p:attrNameLst>
                                      </p:cBhvr>
                                      <p:to>
                                        <p:strVal val="visible"/>
                                      </p:to>
                                    </p:set>
                                    <p:animEffect transition="in" filter="wipe(left)">
                                      <p:cBhvr>
                                        <p:cTn id="12" dur="500"/>
                                        <p:tgtEl>
                                          <p:spTgt spid="208924"/>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08949"/>
                                        </p:tgtEl>
                                        <p:attrNameLst>
                                          <p:attrName>style.visibility</p:attrName>
                                        </p:attrNameLst>
                                      </p:cBhvr>
                                      <p:to>
                                        <p:strVal val="visible"/>
                                      </p:to>
                                    </p:set>
                                    <p:animEffect transition="in" filter="dissolve">
                                      <p:cBhvr>
                                        <p:cTn id="16" dur="500"/>
                                        <p:tgtEl>
                                          <p:spTgt spid="2089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8923"/>
                                        </p:tgtEl>
                                        <p:attrNameLst>
                                          <p:attrName>style.visibility</p:attrName>
                                        </p:attrNameLst>
                                      </p:cBhvr>
                                      <p:to>
                                        <p:strVal val="visible"/>
                                      </p:to>
                                    </p:set>
                                    <p:animEffect transition="in" filter="wipe(left)">
                                      <p:cBhvr>
                                        <p:cTn id="21" dur="500"/>
                                        <p:tgtEl>
                                          <p:spTgt spid="208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8950"/>
                                        </p:tgtEl>
                                        <p:attrNameLst>
                                          <p:attrName>style.visibility</p:attrName>
                                        </p:attrNameLst>
                                      </p:cBhvr>
                                      <p:to>
                                        <p:strVal val="visible"/>
                                      </p:to>
                                    </p:set>
                                    <p:animEffect transition="in" filter="wipe(left)">
                                      <p:cBhvr>
                                        <p:cTn id="26" dur="500"/>
                                        <p:tgtEl>
                                          <p:spTgt spid="2089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08954"/>
                                        </p:tgtEl>
                                        <p:attrNameLst>
                                          <p:attrName>style.visibility</p:attrName>
                                        </p:attrNameLst>
                                      </p:cBhvr>
                                      <p:to>
                                        <p:strVal val="visible"/>
                                      </p:to>
                                    </p:set>
                                    <p:animEffect transition="in" filter="dissolve">
                                      <p:cBhvr>
                                        <p:cTn id="31" dur="500"/>
                                        <p:tgtEl>
                                          <p:spTgt spid="2089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208963"/>
                                        </p:tgtEl>
                                        <p:attrNameLst>
                                          <p:attrName>style.visibility</p:attrName>
                                        </p:attrNameLst>
                                      </p:cBhvr>
                                      <p:to>
                                        <p:strVal val="visible"/>
                                      </p:to>
                                    </p:set>
                                    <p:anim calcmode="lin" valueType="num">
                                      <p:cBhvr>
                                        <p:cTn id="36" dur="500" fill="hold"/>
                                        <p:tgtEl>
                                          <p:spTgt spid="208963"/>
                                        </p:tgtEl>
                                        <p:attrNameLst>
                                          <p:attrName>ppt_w</p:attrName>
                                        </p:attrNameLst>
                                      </p:cBhvr>
                                      <p:tavLst>
                                        <p:tav tm="0">
                                          <p:val>
                                            <p:fltVal val="0"/>
                                          </p:val>
                                        </p:tav>
                                        <p:tav tm="100000">
                                          <p:val>
                                            <p:strVal val="#ppt_w"/>
                                          </p:val>
                                        </p:tav>
                                      </p:tavLst>
                                    </p:anim>
                                    <p:anim calcmode="lin" valueType="num">
                                      <p:cBhvr>
                                        <p:cTn id="37" dur="500" fill="hold"/>
                                        <p:tgtEl>
                                          <p:spTgt spid="208963"/>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8965"/>
                                        </p:tgtEl>
                                        <p:attrNameLst>
                                          <p:attrName>style.visibility</p:attrName>
                                        </p:attrNameLst>
                                      </p:cBhvr>
                                      <p:to>
                                        <p:strVal val="visible"/>
                                      </p:to>
                                    </p:set>
                                    <p:animEffect transition="in" filter="wipe(left)">
                                      <p:cBhvr>
                                        <p:cTn id="42" dur="500"/>
                                        <p:tgtEl>
                                          <p:spTgt spid="208965"/>
                                        </p:tgtEl>
                                      </p:cBhvr>
                                    </p:animEffect>
                                  </p:childTnLst>
                                </p:cTn>
                              </p:par>
                            </p:childTnLst>
                          </p:cTn>
                        </p:par>
                        <p:par>
                          <p:cTn id="43" fill="hold" nodeType="afterGroup">
                            <p:stCondLst>
                              <p:cond delay="500"/>
                            </p:stCondLst>
                            <p:childTnLst>
                              <p:par>
                                <p:cTn id="44" presetID="9" presetClass="entr" presetSubtype="0" fill="hold" nodeType="afterEffect">
                                  <p:stCondLst>
                                    <p:cond delay="0"/>
                                  </p:stCondLst>
                                  <p:childTnLst>
                                    <p:set>
                                      <p:cBhvr>
                                        <p:cTn id="45" dur="1" fill="hold">
                                          <p:stCondLst>
                                            <p:cond delay="0"/>
                                          </p:stCondLst>
                                        </p:cTn>
                                        <p:tgtEl>
                                          <p:spTgt spid="208939"/>
                                        </p:tgtEl>
                                        <p:attrNameLst>
                                          <p:attrName>style.visibility</p:attrName>
                                        </p:attrNameLst>
                                      </p:cBhvr>
                                      <p:to>
                                        <p:strVal val="visible"/>
                                      </p:to>
                                    </p:set>
                                    <p:animEffect transition="in" filter="dissolve">
                                      <p:cBhvr>
                                        <p:cTn id="46" dur="500"/>
                                        <p:tgtEl>
                                          <p:spTgt spid="20893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8910"/>
                                        </p:tgtEl>
                                        <p:attrNameLst>
                                          <p:attrName>style.visibility</p:attrName>
                                        </p:attrNameLst>
                                      </p:cBhvr>
                                      <p:to>
                                        <p:strVal val="visible"/>
                                      </p:to>
                                    </p:set>
                                    <p:animEffect transition="in" filter="wipe(left)">
                                      <p:cBhvr>
                                        <p:cTn id="51" dur="500"/>
                                        <p:tgtEl>
                                          <p:spTgt spid="2089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0" grpId="0" autoUpdateAnimBg="0"/>
      <p:bldP spid="208923" grpId="0" autoUpdateAnimBg="0"/>
      <p:bldP spid="208950" grpId="0" autoUpdateAnimBg="0"/>
      <p:bldP spid="5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308" name="oko - zrenička.avi">
            <a:hlinkClick r:id="" action="ppaction://media"/>
            <a:extLst>
              <a:ext uri="{FF2B5EF4-FFF2-40B4-BE49-F238E27FC236}">
                <a16:creationId xmlns:a16="http://schemas.microsoft.com/office/drawing/2014/main" id="{3807971F-03F8-4018-AA14-7B65137A51F7}"/>
              </a:ext>
            </a:extLst>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452939" y="896939"/>
            <a:ext cx="6021387" cy="4516437"/>
          </a:xfrm>
          <a:prstGeom prst="rect">
            <a:avLst/>
          </a:prstGeom>
          <a:noFill/>
          <a:extLst>
            <a:ext uri="{909E8E84-426E-40DD-AFC4-6F175D3DCCD1}">
              <a14:hiddenFill xmlns:a14="http://schemas.microsoft.com/office/drawing/2010/main">
                <a:solidFill>
                  <a:srgbClr val="FFFFFF"/>
                </a:solidFill>
              </a14:hiddenFill>
            </a:ext>
          </a:extLst>
        </p:spPr>
      </p:pic>
      <p:sp>
        <p:nvSpPr>
          <p:cNvPr id="178309" name="Text Box 133">
            <a:extLst>
              <a:ext uri="{FF2B5EF4-FFF2-40B4-BE49-F238E27FC236}">
                <a16:creationId xmlns:a16="http://schemas.microsoft.com/office/drawing/2014/main" id="{8813485D-B25C-446E-84DA-38370290C185}"/>
              </a:ext>
            </a:extLst>
          </p:cNvPr>
          <p:cNvSpPr txBox="1">
            <a:spLocks noChangeArrowheads="1"/>
          </p:cNvSpPr>
          <p:nvPr/>
        </p:nvSpPr>
        <p:spPr bwMode="auto">
          <a:xfrm>
            <a:off x="1579563" y="234950"/>
            <a:ext cx="97594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400" b="1" i="1" u="sng" dirty="0">
                <a:solidFill>
                  <a:srgbClr val="FF0000"/>
                </a:solidFill>
              </a:rPr>
              <a:t>Osvetlenie obrazu na sietnici – adaptáciou dúhovky</a:t>
            </a:r>
            <a:endParaRPr lang="cs-CZ" altLang="sk-SK" sz="3400" b="1" i="1" u="sng" dirty="0">
              <a:solidFill>
                <a:srgbClr val="FF0000"/>
              </a:solidFill>
            </a:endParaRPr>
          </a:p>
        </p:txBody>
      </p:sp>
      <p:sp>
        <p:nvSpPr>
          <p:cNvPr id="178310" name="Text Box 134">
            <a:extLst>
              <a:ext uri="{FF2B5EF4-FFF2-40B4-BE49-F238E27FC236}">
                <a16:creationId xmlns:a16="http://schemas.microsoft.com/office/drawing/2014/main" id="{8EFA4767-9D98-4D20-9E91-60174FF1754B}"/>
              </a:ext>
            </a:extLst>
          </p:cNvPr>
          <p:cNvSpPr txBox="1">
            <a:spLocks noChangeArrowheads="1"/>
          </p:cNvSpPr>
          <p:nvPr/>
        </p:nvSpPr>
        <p:spPr bwMode="auto">
          <a:xfrm>
            <a:off x="1644650" y="2319339"/>
            <a:ext cx="2419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000" i="1" dirty="0">
                <a:solidFill>
                  <a:srgbClr val="00B050"/>
                </a:solidFill>
              </a:rPr>
              <a:t>- denné svetlo </a:t>
            </a:r>
          </a:p>
          <a:p>
            <a:r>
              <a:rPr lang="sk-SK" altLang="sk-SK" sz="3000" i="1" dirty="0">
                <a:solidFill>
                  <a:srgbClr val="00B050"/>
                </a:solidFill>
              </a:rPr>
              <a:t>  d = 2mm</a:t>
            </a:r>
            <a:endParaRPr lang="cs-CZ" altLang="sk-SK" sz="3000" i="1" dirty="0">
              <a:solidFill>
                <a:srgbClr val="00B050"/>
              </a:solidFill>
            </a:endParaRPr>
          </a:p>
        </p:txBody>
      </p:sp>
      <p:sp>
        <p:nvSpPr>
          <p:cNvPr id="178311" name="Text Box 135">
            <a:extLst>
              <a:ext uri="{FF2B5EF4-FFF2-40B4-BE49-F238E27FC236}">
                <a16:creationId xmlns:a16="http://schemas.microsoft.com/office/drawing/2014/main" id="{E5385EBB-68FC-429C-B321-21A96D7ABB31}"/>
              </a:ext>
            </a:extLst>
          </p:cNvPr>
          <p:cNvSpPr txBox="1">
            <a:spLocks noChangeArrowheads="1"/>
          </p:cNvSpPr>
          <p:nvPr/>
        </p:nvSpPr>
        <p:spPr bwMode="auto">
          <a:xfrm>
            <a:off x="1671639" y="3517901"/>
            <a:ext cx="17541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000" i="1" dirty="0">
                <a:solidFill>
                  <a:srgbClr val="00B050"/>
                </a:solidFill>
              </a:rPr>
              <a:t>- v tme </a:t>
            </a:r>
          </a:p>
          <a:p>
            <a:r>
              <a:rPr lang="sk-SK" altLang="sk-SK" sz="3000" i="1" dirty="0">
                <a:solidFill>
                  <a:srgbClr val="00B050"/>
                </a:solidFill>
              </a:rPr>
              <a:t>  d = 6mm</a:t>
            </a:r>
            <a:endParaRPr lang="cs-CZ" altLang="sk-SK" sz="3000" i="1" dirty="0">
              <a:solidFill>
                <a:srgbClr val="00B050"/>
              </a:solidFill>
            </a:endParaRPr>
          </a:p>
        </p:txBody>
      </p:sp>
      <p:sp>
        <p:nvSpPr>
          <p:cNvPr id="178312" name="Text Box 136">
            <a:extLst>
              <a:ext uri="{FF2B5EF4-FFF2-40B4-BE49-F238E27FC236}">
                <a16:creationId xmlns:a16="http://schemas.microsoft.com/office/drawing/2014/main" id="{F32CBF1D-CA20-45CE-8615-A1DFFFD81EF9}"/>
              </a:ext>
            </a:extLst>
          </p:cNvPr>
          <p:cNvSpPr txBox="1">
            <a:spLocks noChangeArrowheads="1"/>
          </p:cNvSpPr>
          <p:nvPr/>
        </p:nvSpPr>
        <p:spPr bwMode="auto">
          <a:xfrm>
            <a:off x="1568451" y="5524501"/>
            <a:ext cx="67786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000" i="1" dirty="0">
                <a:solidFill>
                  <a:srgbClr val="0070C0"/>
                </a:solidFill>
              </a:rPr>
              <a:t>- žltá škvrna – najcitlivejšie miesto sietnice</a:t>
            </a:r>
            <a:endParaRPr lang="cs-CZ" altLang="sk-SK" sz="3000" i="1" dirty="0">
              <a:solidFill>
                <a:srgbClr val="0070C0"/>
              </a:solidFill>
            </a:endParaRPr>
          </a:p>
        </p:txBody>
      </p:sp>
      <p:sp>
        <p:nvSpPr>
          <p:cNvPr id="178313" name="Text Box 137">
            <a:extLst>
              <a:ext uri="{FF2B5EF4-FFF2-40B4-BE49-F238E27FC236}">
                <a16:creationId xmlns:a16="http://schemas.microsoft.com/office/drawing/2014/main" id="{34B3EF99-F705-4523-9627-B8735A49434A}"/>
              </a:ext>
            </a:extLst>
          </p:cNvPr>
          <p:cNvSpPr txBox="1">
            <a:spLocks noChangeArrowheads="1"/>
          </p:cNvSpPr>
          <p:nvPr/>
        </p:nvSpPr>
        <p:spPr bwMode="auto">
          <a:xfrm>
            <a:off x="1787526" y="6032501"/>
            <a:ext cx="6782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0000"/>
              </a:lnSpc>
            </a:pPr>
            <a:r>
              <a:rPr lang="sk-SK" altLang="sk-SK" sz="3000" i="1" dirty="0">
                <a:solidFill>
                  <a:srgbClr val="0070C0"/>
                </a:solidFill>
              </a:rPr>
              <a:t>tyčinky  - orgány citlivé na intenzitu svetla</a:t>
            </a:r>
          </a:p>
          <a:p>
            <a:pPr>
              <a:lnSpc>
                <a:spcPct val="80000"/>
              </a:lnSpc>
            </a:pPr>
            <a:r>
              <a:rPr lang="sk-SK" altLang="sk-SK" sz="3000" i="1" dirty="0">
                <a:solidFill>
                  <a:srgbClr val="0070C0"/>
                </a:solidFill>
              </a:rPr>
              <a:t>čapíky   - orgány na rozpoznávanie farieb</a:t>
            </a:r>
            <a:endParaRPr lang="cs-CZ" altLang="sk-SK" sz="3000" i="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8309"/>
                                        </p:tgtEl>
                                        <p:attrNameLst>
                                          <p:attrName>style.visibility</p:attrName>
                                        </p:attrNameLst>
                                      </p:cBhvr>
                                      <p:to>
                                        <p:strVal val="visible"/>
                                      </p:to>
                                    </p:set>
                                    <p:animEffect transition="in" filter="wipe(left)">
                                      <p:cBhvr>
                                        <p:cTn id="7" dur="500"/>
                                        <p:tgtEl>
                                          <p:spTgt spid="17830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8310"/>
                                        </p:tgtEl>
                                        <p:attrNameLst>
                                          <p:attrName>style.visibility</p:attrName>
                                        </p:attrNameLst>
                                      </p:cBhvr>
                                      <p:to>
                                        <p:strVal val="visible"/>
                                      </p:to>
                                    </p:set>
                                    <p:animEffect transition="in" filter="wipe(left)">
                                      <p:cBhvr>
                                        <p:cTn id="11" dur="500"/>
                                        <p:tgtEl>
                                          <p:spTgt spid="17831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8311"/>
                                        </p:tgtEl>
                                        <p:attrNameLst>
                                          <p:attrName>style.visibility</p:attrName>
                                        </p:attrNameLst>
                                      </p:cBhvr>
                                      <p:to>
                                        <p:strVal val="visible"/>
                                      </p:to>
                                    </p:set>
                                    <p:animEffect transition="in" filter="wipe(left)">
                                      <p:cBhvr>
                                        <p:cTn id="15" dur="500"/>
                                        <p:tgtEl>
                                          <p:spTgt spid="17831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8312"/>
                                        </p:tgtEl>
                                        <p:attrNameLst>
                                          <p:attrName>style.visibility</p:attrName>
                                        </p:attrNameLst>
                                      </p:cBhvr>
                                      <p:to>
                                        <p:strVal val="visible"/>
                                      </p:to>
                                    </p:set>
                                    <p:animEffect transition="in" filter="wipe(left)">
                                      <p:cBhvr>
                                        <p:cTn id="19" dur="500"/>
                                        <p:tgtEl>
                                          <p:spTgt spid="17831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8313"/>
                                        </p:tgtEl>
                                        <p:attrNameLst>
                                          <p:attrName>style.visibility</p:attrName>
                                        </p:attrNameLst>
                                      </p:cBhvr>
                                      <p:to>
                                        <p:strVal val="visible"/>
                                      </p:to>
                                    </p:set>
                                    <p:animEffect transition="in" filter="wipe(left)">
                                      <p:cBhvr>
                                        <p:cTn id="23" dur="500"/>
                                        <p:tgtEl>
                                          <p:spTgt spid="17831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78308"/>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 presetClass="mediacall" presetSubtype="0" fill="hold" nodeType="clickEffect">
                                  <p:stCondLst>
                                    <p:cond delay="0"/>
                                  </p:stCondLst>
                                  <p:childTnLst>
                                    <p:cmd type="call" cmd="togglePause">
                                      <p:cBhvr>
                                        <p:cTn id="28" dur="1" fill="hold"/>
                                        <p:tgtEl>
                                          <p:spTgt spid="178308"/>
                                        </p:tgtEl>
                                      </p:cBhvr>
                                    </p:cmd>
                                  </p:childTnLst>
                                </p:cTn>
                              </p:par>
                            </p:childTnLst>
                          </p:cTn>
                        </p:par>
                      </p:childTnLst>
                    </p:cTn>
                  </p:par>
                </p:childTnLst>
              </p:cTn>
              <p:nextCondLst>
                <p:cond evt="onClick" delay="0">
                  <p:tgtEl>
                    <p:spTgt spid="178308"/>
                  </p:tgtEl>
                </p:cond>
              </p:nextCondLst>
            </p:seq>
            <p:video>
              <p:cMediaNode>
                <p:cTn id="29" fill="hold" display="0">
                  <p:stCondLst>
                    <p:cond delay="indefinite"/>
                  </p:stCondLst>
                  <p:endCondLst>
                    <p:cond evt="onNext" delay="0">
                      <p:tgtEl>
                        <p:sldTgt/>
                      </p:tgtEl>
                    </p:cond>
                    <p:cond evt="onPrev" delay="0">
                      <p:tgtEl>
                        <p:sldTgt/>
                      </p:tgtEl>
                    </p:cond>
                  </p:endCondLst>
                </p:cTn>
                <p:tgtEl>
                  <p:spTgt spid="178308"/>
                </p:tgtEl>
              </p:cMediaNode>
            </p:video>
          </p:childTnLst>
        </p:cTn>
      </p:par>
    </p:tnLst>
    <p:bldLst>
      <p:bldP spid="178309" grpId="0" autoUpdateAnimBg="0"/>
      <p:bldP spid="178310" grpId="0" autoUpdateAnimBg="0"/>
      <p:bldP spid="178311" grpId="0" autoUpdateAnimBg="0"/>
      <p:bldP spid="178312" grpId="0" autoUpdateAnimBg="0"/>
      <p:bldP spid="17831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85" name="Line 17">
            <a:extLst>
              <a:ext uri="{FF2B5EF4-FFF2-40B4-BE49-F238E27FC236}">
                <a16:creationId xmlns:a16="http://schemas.microsoft.com/office/drawing/2014/main" id="{252E35BC-C697-41D6-859C-A6E7B730B0CD}"/>
              </a:ext>
            </a:extLst>
          </p:cNvPr>
          <p:cNvSpPr>
            <a:spLocks noChangeShapeType="1"/>
          </p:cNvSpPr>
          <p:nvPr/>
        </p:nvSpPr>
        <p:spPr bwMode="auto">
          <a:xfrm flipV="1">
            <a:off x="2800350" y="2892426"/>
            <a:ext cx="0" cy="504825"/>
          </a:xfrm>
          <a:prstGeom prst="line">
            <a:avLst/>
          </a:prstGeom>
          <a:noFill/>
          <a:ln w="5715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1987" name="Text Box 19">
            <a:extLst>
              <a:ext uri="{FF2B5EF4-FFF2-40B4-BE49-F238E27FC236}">
                <a16:creationId xmlns:a16="http://schemas.microsoft.com/office/drawing/2014/main" id="{6193C34E-FC19-4F24-9F06-92B5484D678C}"/>
              </a:ext>
            </a:extLst>
          </p:cNvPr>
          <p:cNvSpPr txBox="1">
            <a:spLocks noChangeArrowheads="1"/>
          </p:cNvSpPr>
          <p:nvPr/>
        </p:nvSpPr>
        <p:spPr bwMode="auto">
          <a:xfrm>
            <a:off x="1735138" y="227013"/>
            <a:ext cx="54081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600" b="1" i="1" u="sng" dirty="0">
                <a:solidFill>
                  <a:srgbClr val="FF0000"/>
                </a:solidFill>
              </a:rPr>
              <a:t>Veľkosť obrazu na sietnici</a:t>
            </a:r>
            <a:endParaRPr lang="cs-CZ" altLang="sk-SK" sz="3600" b="1" i="1" u="sng" dirty="0">
              <a:solidFill>
                <a:srgbClr val="FF0000"/>
              </a:solidFill>
            </a:endParaRPr>
          </a:p>
        </p:txBody>
      </p:sp>
      <p:sp>
        <p:nvSpPr>
          <p:cNvPr id="211988" name="Text Box 20">
            <a:extLst>
              <a:ext uri="{FF2B5EF4-FFF2-40B4-BE49-F238E27FC236}">
                <a16:creationId xmlns:a16="http://schemas.microsoft.com/office/drawing/2014/main" id="{EE8E1C58-D2F0-4F86-834F-EEC278429486}"/>
              </a:ext>
            </a:extLst>
          </p:cNvPr>
          <p:cNvSpPr txBox="1">
            <a:spLocks noChangeArrowheads="1"/>
          </p:cNvSpPr>
          <p:nvPr/>
        </p:nvSpPr>
        <p:spPr bwMode="auto">
          <a:xfrm>
            <a:off x="1587501" y="5794376"/>
            <a:ext cx="9117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000" i="1" dirty="0">
                <a:solidFill>
                  <a:srgbClr val="0070C0"/>
                </a:solidFill>
              </a:rPr>
              <a:t>Zorný uhol – uhol, ktorý zvierajú svetelné lúče prechádza-</a:t>
            </a:r>
          </a:p>
          <a:p>
            <a:r>
              <a:rPr lang="sk-SK" altLang="sk-SK" sz="3000" i="1" dirty="0">
                <a:solidFill>
                  <a:srgbClr val="0070C0"/>
                </a:solidFill>
              </a:rPr>
              <a:t>                      </a:t>
            </a:r>
            <a:r>
              <a:rPr lang="sk-SK" altLang="sk-SK" sz="3000" i="1" dirty="0" err="1">
                <a:solidFill>
                  <a:srgbClr val="0070C0"/>
                </a:solidFill>
              </a:rPr>
              <a:t>júce</a:t>
            </a:r>
            <a:r>
              <a:rPr lang="sk-SK" altLang="sk-SK" sz="3000" i="1" dirty="0">
                <a:solidFill>
                  <a:srgbClr val="0070C0"/>
                </a:solidFill>
              </a:rPr>
              <a:t> stredom šošovky a okrajom predmetu.</a:t>
            </a:r>
            <a:endParaRPr lang="cs-CZ" altLang="sk-SK" sz="3000" i="1" dirty="0">
              <a:solidFill>
                <a:srgbClr val="0070C0"/>
              </a:solidFill>
            </a:endParaRPr>
          </a:p>
        </p:txBody>
      </p:sp>
      <p:sp>
        <p:nvSpPr>
          <p:cNvPr id="211997" name="Text Box 29">
            <a:extLst>
              <a:ext uri="{FF2B5EF4-FFF2-40B4-BE49-F238E27FC236}">
                <a16:creationId xmlns:a16="http://schemas.microsoft.com/office/drawing/2014/main" id="{E34A839C-B658-4080-9759-9A09D367626F}"/>
              </a:ext>
            </a:extLst>
          </p:cNvPr>
          <p:cNvSpPr txBox="1">
            <a:spLocks noChangeArrowheads="1"/>
          </p:cNvSpPr>
          <p:nvPr/>
        </p:nvSpPr>
        <p:spPr bwMode="auto">
          <a:xfrm>
            <a:off x="2338388" y="2790825"/>
            <a:ext cx="461962" cy="579438"/>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k-SK" altLang="sk-SK" sz="3200" i="1">
                <a:solidFill>
                  <a:srgbClr val="FF3300"/>
                </a:solidFill>
              </a:rPr>
              <a:t>y</a:t>
            </a:r>
            <a:endParaRPr lang="cs-CZ" altLang="sk-SK" sz="3200">
              <a:solidFill>
                <a:srgbClr val="FF3300"/>
              </a:solidFill>
            </a:endParaRPr>
          </a:p>
        </p:txBody>
      </p:sp>
      <p:sp>
        <p:nvSpPr>
          <p:cNvPr id="212000" name="Freeform 32">
            <a:extLst>
              <a:ext uri="{FF2B5EF4-FFF2-40B4-BE49-F238E27FC236}">
                <a16:creationId xmlns:a16="http://schemas.microsoft.com/office/drawing/2014/main" id="{E3EB1811-965E-406C-8577-F2EFD36E36D2}"/>
              </a:ext>
            </a:extLst>
          </p:cNvPr>
          <p:cNvSpPr>
            <a:spLocks/>
          </p:cNvSpPr>
          <p:nvPr/>
        </p:nvSpPr>
        <p:spPr bwMode="auto">
          <a:xfrm>
            <a:off x="3502026" y="2992439"/>
            <a:ext cx="41275" cy="403225"/>
          </a:xfrm>
          <a:custGeom>
            <a:avLst/>
            <a:gdLst>
              <a:gd name="T0" fmla="*/ 26 w 26"/>
              <a:gd name="T1" fmla="*/ 0 h 254"/>
              <a:gd name="T2" fmla="*/ 4 w 26"/>
              <a:gd name="T3" fmla="*/ 112 h 254"/>
              <a:gd name="T4" fmla="*/ 4 w 26"/>
              <a:gd name="T5" fmla="*/ 254 h 254"/>
            </a:gdLst>
            <a:ahLst/>
            <a:cxnLst>
              <a:cxn ang="0">
                <a:pos x="T0" y="T1"/>
              </a:cxn>
              <a:cxn ang="0">
                <a:pos x="T2" y="T3"/>
              </a:cxn>
              <a:cxn ang="0">
                <a:pos x="T4" y="T5"/>
              </a:cxn>
            </a:cxnLst>
            <a:rect l="0" t="0" r="r" b="b"/>
            <a:pathLst>
              <a:path w="26" h="254">
                <a:moveTo>
                  <a:pt x="26" y="0"/>
                </a:moveTo>
                <a:cubicBezTo>
                  <a:pt x="17" y="35"/>
                  <a:pt x="8" y="70"/>
                  <a:pt x="4" y="112"/>
                </a:cubicBezTo>
                <a:cubicBezTo>
                  <a:pt x="0" y="154"/>
                  <a:pt x="2" y="204"/>
                  <a:pt x="4" y="254"/>
                </a:cubicBezTo>
              </a:path>
            </a:pathLst>
          </a:custGeom>
          <a:noFill/>
          <a:ln w="19050" cap="flat" cmpd="sng">
            <a:solidFill>
              <a:schemeClr val="tx1"/>
            </a:solidFill>
            <a:prstDash val="solid"/>
            <a:round/>
            <a:headEnd type="stealth" w="sm" len="sm"/>
            <a:tailEnd type="stealth"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grpSp>
        <p:nvGrpSpPr>
          <p:cNvPr id="212005" name="Group 37">
            <a:extLst>
              <a:ext uri="{FF2B5EF4-FFF2-40B4-BE49-F238E27FC236}">
                <a16:creationId xmlns:a16="http://schemas.microsoft.com/office/drawing/2014/main" id="{3D1745A1-641E-4B8F-82C1-779E0DF297DD}"/>
              </a:ext>
            </a:extLst>
          </p:cNvPr>
          <p:cNvGrpSpPr>
            <a:grpSpLocks/>
          </p:cNvGrpSpPr>
          <p:nvPr/>
        </p:nvGrpSpPr>
        <p:grpSpPr bwMode="auto">
          <a:xfrm>
            <a:off x="2328863" y="2009776"/>
            <a:ext cx="7802562" cy="2828925"/>
            <a:chOff x="507" y="1266"/>
            <a:chExt cx="4915" cy="1782"/>
          </a:xfrm>
        </p:grpSpPr>
        <p:grpSp>
          <p:nvGrpSpPr>
            <p:cNvPr id="212002" name="Group 34">
              <a:extLst>
                <a:ext uri="{FF2B5EF4-FFF2-40B4-BE49-F238E27FC236}">
                  <a16:creationId xmlns:a16="http://schemas.microsoft.com/office/drawing/2014/main" id="{4B8176C5-521D-4BC4-915D-E0D596AB75C5}"/>
                </a:ext>
              </a:extLst>
            </p:cNvPr>
            <p:cNvGrpSpPr>
              <a:grpSpLocks/>
            </p:cNvGrpSpPr>
            <p:nvPr/>
          </p:nvGrpSpPr>
          <p:grpSpPr bwMode="auto">
            <a:xfrm>
              <a:off x="3448" y="1266"/>
              <a:ext cx="1974" cy="1782"/>
              <a:chOff x="3448" y="1266"/>
              <a:chExt cx="1974" cy="1782"/>
            </a:xfrm>
          </p:grpSpPr>
          <p:grpSp>
            <p:nvGrpSpPr>
              <p:cNvPr id="211976" name="Group 8">
                <a:extLst>
                  <a:ext uri="{FF2B5EF4-FFF2-40B4-BE49-F238E27FC236}">
                    <a16:creationId xmlns:a16="http://schemas.microsoft.com/office/drawing/2014/main" id="{4530B407-D184-4EBE-961A-0A538ADF56E9}"/>
                  </a:ext>
                </a:extLst>
              </p:cNvPr>
              <p:cNvGrpSpPr>
                <a:grpSpLocks/>
              </p:cNvGrpSpPr>
              <p:nvPr/>
            </p:nvGrpSpPr>
            <p:grpSpPr bwMode="auto">
              <a:xfrm>
                <a:off x="3448" y="1266"/>
                <a:ext cx="1974" cy="1782"/>
                <a:chOff x="3448" y="1266"/>
                <a:chExt cx="1974" cy="1782"/>
              </a:xfrm>
            </p:grpSpPr>
            <p:grpSp>
              <p:nvGrpSpPr>
                <p:cNvPr id="211977" name="Group 9">
                  <a:extLst>
                    <a:ext uri="{FF2B5EF4-FFF2-40B4-BE49-F238E27FC236}">
                      <a16:creationId xmlns:a16="http://schemas.microsoft.com/office/drawing/2014/main" id="{47E7B02D-28D2-46EB-A37A-11F6E98BC716}"/>
                    </a:ext>
                  </a:extLst>
                </p:cNvPr>
                <p:cNvGrpSpPr>
                  <a:grpSpLocks/>
                </p:cNvGrpSpPr>
                <p:nvPr/>
              </p:nvGrpSpPr>
              <p:grpSpPr bwMode="auto">
                <a:xfrm>
                  <a:off x="3448" y="1266"/>
                  <a:ext cx="1974" cy="1782"/>
                  <a:chOff x="3420" y="1199"/>
                  <a:chExt cx="1974" cy="1782"/>
                </a:xfrm>
              </p:grpSpPr>
              <p:sp>
                <p:nvSpPr>
                  <p:cNvPr id="211978" name="Oval 10">
                    <a:extLst>
                      <a:ext uri="{FF2B5EF4-FFF2-40B4-BE49-F238E27FC236}">
                        <a16:creationId xmlns:a16="http://schemas.microsoft.com/office/drawing/2014/main" id="{949CBD4F-D2BA-48FF-A8E9-45C9338DF0E2}"/>
                      </a:ext>
                    </a:extLst>
                  </p:cNvPr>
                  <p:cNvSpPr>
                    <a:spLocks noChangeArrowheads="1"/>
                  </p:cNvSpPr>
                  <p:nvPr/>
                </p:nvSpPr>
                <p:spPr bwMode="auto">
                  <a:xfrm>
                    <a:off x="3420" y="1388"/>
                    <a:ext cx="1927" cy="1419"/>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1979" name="Oval 11">
                    <a:extLst>
                      <a:ext uri="{FF2B5EF4-FFF2-40B4-BE49-F238E27FC236}">
                        <a16:creationId xmlns:a16="http://schemas.microsoft.com/office/drawing/2014/main" id="{A438C1A8-E402-4A8D-BB2F-FF3AADA53932}"/>
                      </a:ext>
                    </a:extLst>
                  </p:cNvPr>
                  <p:cNvSpPr>
                    <a:spLocks noChangeArrowheads="1"/>
                  </p:cNvSpPr>
                  <p:nvPr/>
                </p:nvSpPr>
                <p:spPr bwMode="auto">
                  <a:xfrm>
                    <a:off x="3558" y="1199"/>
                    <a:ext cx="1836" cy="1782"/>
                  </a:xfrm>
                  <a:prstGeom prst="ellipse">
                    <a:avLst/>
                  </a:prstGeom>
                  <a:solidFill>
                    <a:srgbClr val="EAEAEA"/>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1980" name="Freeform 12">
                    <a:extLst>
                      <a:ext uri="{FF2B5EF4-FFF2-40B4-BE49-F238E27FC236}">
                        <a16:creationId xmlns:a16="http://schemas.microsoft.com/office/drawing/2014/main" id="{FEA7C50C-07AE-47E3-A1F2-1F876783A4D1}"/>
                      </a:ext>
                    </a:extLst>
                  </p:cNvPr>
                  <p:cNvSpPr>
                    <a:spLocks/>
                  </p:cNvSpPr>
                  <p:nvPr/>
                </p:nvSpPr>
                <p:spPr bwMode="auto">
                  <a:xfrm>
                    <a:off x="3518" y="1380"/>
                    <a:ext cx="438" cy="1281"/>
                  </a:xfrm>
                  <a:custGeom>
                    <a:avLst/>
                    <a:gdLst>
                      <a:gd name="T0" fmla="*/ 420 w 438"/>
                      <a:gd name="T1" fmla="*/ 177 h 1281"/>
                      <a:gd name="T2" fmla="*/ 198 w 438"/>
                      <a:gd name="T3" fmla="*/ 219 h 1281"/>
                      <a:gd name="T4" fmla="*/ 36 w 438"/>
                      <a:gd name="T5" fmla="*/ 417 h 1281"/>
                      <a:gd name="T6" fmla="*/ 0 w 438"/>
                      <a:gd name="T7" fmla="*/ 747 h 1281"/>
                      <a:gd name="T8" fmla="*/ 36 w 438"/>
                      <a:gd name="T9" fmla="*/ 993 h 1281"/>
                      <a:gd name="T10" fmla="*/ 177 w 438"/>
                      <a:gd name="T11" fmla="*/ 1212 h 1281"/>
                      <a:gd name="T12" fmla="*/ 306 w 438"/>
                      <a:gd name="T13" fmla="*/ 1281 h 1281"/>
                      <a:gd name="T14" fmla="*/ 420 w 438"/>
                      <a:gd name="T15" fmla="*/ 177 h 1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1281">
                        <a:moveTo>
                          <a:pt x="420" y="177"/>
                        </a:moveTo>
                        <a:cubicBezTo>
                          <a:pt x="402" y="0"/>
                          <a:pt x="262" y="179"/>
                          <a:pt x="198" y="219"/>
                        </a:cubicBezTo>
                        <a:cubicBezTo>
                          <a:pt x="134" y="259"/>
                          <a:pt x="69" y="329"/>
                          <a:pt x="36" y="417"/>
                        </a:cubicBezTo>
                        <a:cubicBezTo>
                          <a:pt x="3" y="505"/>
                          <a:pt x="0" y="651"/>
                          <a:pt x="0" y="747"/>
                        </a:cubicBezTo>
                        <a:cubicBezTo>
                          <a:pt x="0" y="843"/>
                          <a:pt x="7" y="916"/>
                          <a:pt x="36" y="993"/>
                        </a:cubicBezTo>
                        <a:cubicBezTo>
                          <a:pt x="65" y="1070"/>
                          <a:pt x="132" y="1164"/>
                          <a:pt x="177" y="1212"/>
                        </a:cubicBezTo>
                        <a:lnTo>
                          <a:pt x="306" y="1281"/>
                        </a:lnTo>
                        <a:cubicBezTo>
                          <a:pt x="347" y="1108"/>
                          <a:pt x="438" y="354"/>
                          <a:pt x="420" y="177"/>
                        </a:cubicBezTo>
                        <a:close/>
                      </a:path>
                    </a:pathLst>
                  </a:custGeom>
                  <a:solidFill>
                    <a:srgbClr val="EAEAEA"/>
                  </a:solidFill>
                  <a:ln>
                    <a:noFill/>
                  </a:ln>
                  <a:effectLst/>
                  <a:extLst>
                    <a:ext uri="{91240B29-F687-4F45-9708-019B960494DF}">
                      <a14:hiddenLine xmlns:a14="http://schemas.microsoft.com/office/drawing/2010/main" w="19050" cap="flat" cmpd="sng">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11981" name="Freeform 13">
                  <a:extLst>
                    <a:ext uri="{FF2B5EF4-FFF2-40B4-BE49-F238E27FC236}">
                      <a16:creationId xmlns:a16="http://schemas.microsoft.com/office/drawing/2014/main" id="{D4E18AD2-6536-4E24-B981-3C0B2E82EC70}"/>
                    </a:ext>
                  </a:extLst>
                </p:cNvPr>
                <p:cNvSpPr>
                  <a:spLocks/>
                </p:cNvSpPr>
                <p:nvPr/>
              </p:nvSpPr>
              <p:spPr bwMode="auto">
                <a:xfrm>
                  <a:off x="3679" y="1589"/>
                  <a:ext cx="127" cy="284"/>
                </a:xfrm>
                <a:custGeom>
                  <a:avLst/>
                  <a:gdLst>
                    <a:gd name="T0" fmla="*/ 127 w 127"/>
                    <a:gd name="T1" fmla="*/ 0 h 284"/>
                    <a:gd name="T2" fmla="*/ 91 w 127"/>
                    <a:gd name="T3" fmla="*/ 93 h 284"/>
                    <a:gd name="T4" fmla="*/ 76 w 127"/>
                    <a:gd name="T5" fmla="*/ 144 h 284"/>
                    <a:gd name="T6" fmla="*/ 76 w 127"/>
                    <a:gd name="T7" fmla="*/ 189 h 284"/>
                    <a:gd name="T8" fmla="*/ 91 w 127"/>
                    <a:gd name="T9" fmla="*/ 252 h 284"/>
                    <a:gd name="T10" fmla="*/ 10 w 127"/>
                    <a:gd name="T11" fmla="*/ 273 h 284"/>
                    <a:gd name="T12" fmla="*/ 28 w 127"/>
                    <a:gd name="T13" fmla="*/ 183 h 284"/>
                    <a:gd name="T14" fmla="*/ 31 w 127"/>
                    <a:gd name="T15" fmla="*/ 147 h 284"/>
                    <a:gd name="T16" fmla="*/ 22 w 127"/>
                    <a:gd name="T17" fmla="*/ 108 h 284"/>
                    <a:gd name="T18" fmla="*/ 58 w 127"/>
                    <a:gd name="T19" fmla="*/ 78 h 284"/>
                    <a:gd name="T20" fmla="*/ 127 w 127"/>
                    <a:gd name="T2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84">
                      <a:moveTo>
                        <a:pt x="127" y="0"/>
                      </a:moveTo>
                      <a:lnTo>
                        <a:pt x="91" y="93"/>
                      </a:lnTo>
                      <a:cubicBezTo>
                        <a:pt x="83" y="117"/>
                        <a:pt x="78" y="128"/>
                        <a:pt x="76" y="144"/>
                      </a:cubicBezTo>
                      <a:cubicBezTo>
                        <a:pt x="74" y="160"/>
                        <a:pt x="74" y="171"/>
                        <a:pt x="76" y="189"/>
                      </a:cubicBezTo>
                      <a:cubicBezTo>
                        <a:pt x="78" y="207"/>
                        <a:pt x="102" y="238"/>
                        <a:pt x="91" y="252"/>
                      </a:cubicBezTo>
                      <a:cubicBezTo>
                        <a:pt x="80" y="266"/>
                        <a:pt x="20" y="284"/>
                        <a:pt x="10" y="273"/>
                      </a:cubicBezTo>
                      <a:cubicBezTo>
                        <a:pt x="0" y="262"/>
                        <a:pt x="25" y="204"/>
                        <a:pt x="28" y="183"/>
                      </a:cubicBezTo>
                      <a:cubicBezTo>
                        <a:pt x="31" y="162"/>
                        <a:pt x="32" y="159"/>
                        <a:pt x="31" y="147"/>
                      </a:cubicBezTo>
                      <a:cubicBezTo>
                        <a:pt x="30" y="135"/>
                        <a:pt x="18" y="119"/>
                        <a:pt x="22" y="108"/>
                      </a:cubicBezTo>
                      <a:lnTo>
                        <a:pt x="58" y="78"/>
                      </a:lnTo>
                      <a:lnTo>
                        <a:pt x="127" y="0"/>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1982" name="Freeform 14">
                  <a:extLst>
                    <a:ext uri="{FF2B5EF4-FFF2-40B4-BE49-F238E27FC236}">
                      <a16:creationId xmlns:a16="http://schemas.microsoft.com/office/drawing/2014/main" id="{D625DB17-0E37-4FE3-8EF0-24A78A32F0A7}"/>
                    </a:ext>
                  </a:extLst>
                </p:cNvPr>
                <p:cNvSpPr>
                  <a:spLocks/>
                </p:cNvSpPr>
                <p:nvPr/>
              </p:nvSpPr>
              <p:spPr bwMode="auto">
                <a:xfrm>
                  <a:off x="3674" y="2449"/>
                  <a:ext cx="127" cy="284"/>
                </a:xfrm>
                <a:custGeom>
                  <a:avLst/>
                  <a:gdLst>
                    <a:gd name="T0" fmla="*/ 127 w 127"/>
                    <a:gd name="T1" fmla="*/ 284 h 284"/>
                    <a:gd name="T2" fmla="*/ 91 w 127"/>
                    <a:gd name="T3" fmla="*/ 191 h 284"/>
                    <a:gd name="T4" fmla="*/ 76 w 127"/>
                    <a:gd name="T5" fmla="*/ 140 h 284"/>
                    <a:gd name="T6" fmla="*/ 76 w 127"/>
                    <a:gd name="T7" fmla="*/ 95 h 284"/>
                    <a:gd name="T8" fmla="*/ 91 w 127"/>
                    <a:gd name="T9" fmla="*/ 32 h 284"/>
                    <a:gd name="T10" fmla="*/ 10 w 127"/>
                    <a:gd name="T11" fmla="*/ 11 h 284"/>
                    <a:gd name="T12" fmla="*/ 28 w 127"/>
                    <a:gd name="T13" fmla="*/ 101 h 284"/>
                    <a:gd name="T14" fmla="*/ 31 w 127"/>
                    <a:gd name="T15" fmla="*/ 137 h 284"/>
                    <a:gd name="T16" fmla="*/ 17 w 127"/>
                    <a:gd name="T17" fmla="*/ 185 h 284"/>
                    <a:gd name="T18" fmla="*/ 55 w 127"/>
                    <a:gd name="T19" fmla="*/ 217 h 284"/>
                    <a:gd name="T20" fmla="*/ 81 w 127"/>
                    <a:gd name="T21" fmla="*/ 227 h 284"/>
                    <a:gd name="T22" fmla="*/ 127 w 127"/>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284">
                      <a:moveTo>
                        <a:pt x="127" y="284"/>
                      </a:moveTo>
                      <a:lnTo>
                        <a:pt x="91" y="191"/>
                      </a:lnTo>
                      <a:cubicBezTo>
                        <a:pt x="83" y="167"/>
                        <a:pt x="78" y="156"/>
                        <a:pt x="76" y="140"/>
                      </a:cubicBezTo>
                      <a:cubicBezTo>
                        <a:pt x="74" y="124"/>
                        <a:pt x="74" y="113"/>
                        <a:pt x="76" y="95"/>
                      </a:cubicBezTo>
                      <a:cubicBezTo>
                        <a:pt x="78" y="77"/>
                        <a:pt x="102" y="46"/>
                        <a:pt x="91" y="32"/>
                      </a:cubicBezTo>
                      <a:cubicBezTo>
                        <a:pt x="80" y="18"/>
                        <a:pt x="20" y="0"/>
                        <a:pt x="10" y="11"/>
                      </a:cubicBezTo>
                      <a:cubicBezTo>
                        <a:pt x="0" y="22"/>
                        <a:pt x="25" y="80"/>
                        <a:pt x="28" y="101"/>
                      </a:cubicBezTo>
                      <a:cubicBezTo>
                        <a:pt x="31" y="122"/>
                        <a:pt x="33" y="123"/>
                        <a:pt x="31" y="137"/>
                      </a:cubicBezTo>
                      <a:cubicBezTo>
                        <a:pt x="29" y="151"/>
                        <a:pt x="13" y="172"/>
                        <a:pt x="17" y="185"/>
                      </a:cubicBezTo>
                      <a:lnTo>
                        <a:pt x="55" y="217"/>
                      </a:lnTo>
                      <a:lnTo>
                        <a:pt x="81" y="227"/>
                      </a:lnTo>
                      <a:lnTo>
                        <a:pt x="127" y="284"/>
                      </a:lnTo>
                      <a:close/>
                    </a:path>
                  </a:pathLst>
                </a:custGeom>
                <a:gradFill rotWithShape="0">
                  <a:gsLst>
                    <a:gs pos="0">
                      <a:srgbClr val="FF3300"/>
                    </a:gs>
                    <a:gs pos="50000">
                      <a:srgbClr val="CC6600"/>
                    </a:gs>
                    <a:gs pos="100000">
                      <a:srgbClr val="FF3300"/>
                    </a:gs>
                  </a:gsLst>
                  <a:lin ang="0" scaled="1"/>
                </a:gradFill>
                <a:ln w="635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11990" name="Freeform 22">
                <a:extLst>
                  <a:ext uri="{FF2B5EF4-FFF2-40B4-BE49-F238E27FC236}">
                    <a16:creationId xmlns:a16="http://schemas.microsoft.com/office/drawing/2014/main" id="{8FF62290-76DC-45C8-9273-54357E9EE4B7}"/>
                  </a:ext>
                </a:extLst>
              </p:cNvPr>
              <p:cNvSpPr>
                <a:spLocks/>
              </p:cNvSpPr>
              <p:nvPr/>
            </p:nvSpPr>
            <p:spPr bwMode="auto">
              <a:xfrm>
                <a:off x="3656" y="1787"/>
                <a:ext cx="138" cy="742"/>
              </a:xfrm>
              <a:custGeom>
                <a:avLst/>
                <a:gdLst>
                  <a:gd name="T0" fmla="*/ 96 w 192"/>
                  <a:gd name="T1" fmla="*/ 1 h 742"/>
                  <a:gd name="T2" fmla="*/ 53 w 192"/>
                  <a:gd name="T3" fmla="*/ 69 h 742"/>
                  <a:gd name="T4" fmla="*/ 17 w 192"/>
                  <a:gd name="T5" fmla="*/ 180 h 742"/>
                  <a:gd name="T6" fmla="*/ 3 w 192"/>
                  <a:gd name="T7" fmla="*/ 279 h 742"/>
                  <a:gd name="T8" fmla="*/ 1 w 192"/>
                  <a:gd name="T9" fmla="*/ 387 h 742"/>
                  <a:gd name="T10" fmla="*/ 11 w 192"/>
                  <a:gd name="T11" fmla="*/ 530 h 742"/>
                  <a:gd name="T12" fmla="*/ 22 w 192"/>
                  <a:gd name="T13" fmla="*/ 598 h 742"/>
                  <a:gd name="T14" fmla="*/ 49 w 192"/>
                  <a:gd name="T15" fmla="*/ 682 h 742"/>
                  <a:gd name="T16" fmla="*/ 94 w 192"/>
                  <a:gd name="T17" fmla="*/ 741 h 742"/>
                  <a:gd name="T18" fmla="*/ 137 w 192"/>
                  <a:gd name="T19" fmla="*/ 688 h 742"/>
                  <a:gd name="T20" fmla="*/ 163 w 192"/>
                  <a:gd name="T21" fmla="*/ 607 h 742"/>
                  <a:gd name="T22" fmla="*/ 181 w 192"/>
                  <a:gd name="T23" fmla="*/ 526 h 742"/>
                  <a:gd name="T24" fmla="*/ 191 w 192"/>
                  <a:gd name="T25" fmla="*/ 381 h 742"/>
                  <a:gd name="T26" fmla="*/ 187 w 192"/>
                  <a:gd name="T27" fmla="*/ 279 h 742"/>
                  <a:gd name="T28" fmla="*/ 174 w 192"/>
                  <a:gd name="T29" fmla="*/ 177 h 742"/>
                  <a:gd name="T30" fmla="*/ 139 w 192"/>
                  <a:gd name="T31" fmla="*/ 62 h 742"/>
                  <a:gd name="T32" fmla="*/ 96 w 192"/>
                  <a:gd name="T33" fmla="*/ 1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742">
                    <a:moveTo>
                      <a:pt x="96" y="1"/>
                    </a:moveTo>
                    <a:cubicBezTo>
                      <a:pt x="82" y="2"/>
                      <a:pt x="66" y="39"/>
                      <a:pt x="53" y="69"/>
                    </a:cubicBezTo>
                    <a:cubicBezTo>
                      <a:pt x="40" y="99"/>
                      <a:pt x="25" y="145"/>
                      <a:pt x="17" y="180"/>
                    </a:cubicBezTo>
                    <a:cubicBezTo>
                      <a:pt x="9" y="215"/>
                      <a:pt x="6" y="245"/>
                      <a:pt x="3" y="279"/>
                    </a:cubicBezTo>
                    <a:cubicBezTo>
                      <a:pt x="1" y="314"/>
                      <a:pt x="0" y="346"/>
                      <a:pt x="1" y="387"/>
                    </a:cubicBezTo>
                    <a:cubicBezTo>
                      <a:pt x="2" y="429"/>
                      <a:pt x="8" y="495"/>
                      <a:pt x="11" y="530"/>
                    </a:cubicBezTo>
                    <a:cubicBezTo>
                      <a:pt x="15" y="565"/>
                      <a:pt x="16" y="573"/>
                      <a:pt x="22" y="598"/>
                    </a:cubicBezTo>
                    <a:cubicBezTo>
                      <a:pt x="28" y="623"/>
                      <a:pt x="37" y="658"/>
                      <a:pt x="49" y="682"/>
                    </a:cubicBezTo>
                    <a:cubicBezTo>
                      <a:pt x="61" y="706"/>
                      <a:pt x="79" y="740"/>
                      <a:pt x="94" y="741"/>
                    </a:cubicBezTo>
                    <a:cubicBezTo>
                      <a:pt x="109" y="742"/>
                      <a:pt x="126" y="710"/>
                      <a:pt x="137" y="688"/>
                    </a:cubicBezTo>
                    <a:cubicBezTo>
                      <a:pt x="148" y="666"/>
                      <a:pt x="156" y="634"/>
                      <a:pt x="163" y="607"/>
                    </a:cubicBezTo>
                    <a:cubicBezTo>
                      <a:pt x="171" y="580"/>
                      <a:pt x="176" y="563"/>
                      <a:pt x="181" y="526"/>
                    </a:cubicBezTo>
                    <a:cubicBezTo>
                      <a:pt x="185" y="488"/>
                      <a:pt x="190" y="423"/>
                      <a:pt x="191" y="381"/>
                    </a:cubicBezTo>
                    <a:cubicBezTo>
                      <a:pt x="192" y="340"/>
                      <a:pt x="190" y="313"/>
                      <a:pt x="187" y="279"/>
                    </a:cubicBezTo>
                    <a:cubicBezTo>
                      <a:pt x="185" y="245"/>
                      <a:pt x="182" y="213"/>
                      <a:pt x="174" y="177"/>
                    </a:cubicBezTo>
                    <a:cubicBezTo>
                      <a:pt x="166" y="141"/>
                      <a:pt x="152" y="91"/>
                      <a:pt x="139" y="62"/>
                    </a:cubicBezTo>
                    <a:cubicBezTo>
                      <a:pt x="126" y="33"/>
                      <a:pt x="110" y="0"/>
                      <a:pt x="96" y="1"/>
                    </a:cubicBezTo>
                    <a:close/>
                  </a:path>
                </a:pathLst>
              </a:custGeom>
              <a:solidFill>
                <a:srgbClr val="66FFFF"/>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11983" name="Line 15">
              <a:extLst>
                <a:ext uri="{FF2B5EF4-FFF2-40B4-BE49-F238E27FC236}">
                  <a16:creationId xmlns:a16="http://schemas.microsoft.com/office/drawing/2014/main" id="{60AD862B-1BEB-496C-9DB0-41D9162DA167}"/>
                </a:ext>
              </a:extLst>
            </p:cNvPr>
            <p:cNvSpPr>
              <a:spLocks noChangeShapeType="1"/>
            </p:cNvSpPr>
            <p:nvPr/>
          </p:nvSpPr>
          <p:spPr bwMode="auto">
            <a:xfrm flipV="1">
              <a:off x="507" y="2140"/>
              <a:ext cx="491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grpSp>
        <p:nvGrpSpPr>
          <p:cNvPr id="212006" name="Group 38">
            <a:extLst>
              <a:ext uri="{FF2B5EF4-FFF2-40B4-BE49-F238E27FC236}">
                <a16:creationId xmlns:a16="http://schemas.microsoft.com/office/drawing/2014/main" id="{19674348-08E5-4B22-9ACC-BEF72A9641BC}"/>
              </a:ext>
            </a:extLst>
          </p:cNvPr>
          <p:cNvGrpSpPr>
            <a:grpSpLocks/>
          </p:cNvGrpSpPr>
          <p:nvPr/>
        </p:nvGrpSpPr>
        <p:grpSpPr bwMode="auto">
          <a:xfrm>
            <a:off x="2798764" y="2901951"/>
            <a:ext cx="7312025" cy="784225"/>
            <a:chOff x="803" y="1828"/>
            <a:chExt cx="4606" cy="494"/>
          </a:xfrm>
        </p:grpSpPr>
        <p:sp>
          <p:nvSpPr>
            <p:cNvPr id="212001" name="Line 33">
              <a:extLst>
                <a:ext uri="{FF2B5EF4-FFF2-40B4-BE49-F238E27FC236}">
                  <a16:creationId xmlns:a16="http://schemas.microsoft.com/office/drawing/2014/main" id="{D7E6F794-CB3B-4353-AD47-E8935F2B74B3}"/>
                </a:ext>
              </a:extLst>
            </p:cNvPr>
            <p:cNvSpPr>
              <a:spLocks noChangeShapeType="1"/>
            </p:cNvSpPr>
            <p:nvPr/>
          </p:nvSpPr>
          <p:spPr bwMode="auto">
            <a:xfrm>
              <a:off x="806" y="2139"/>
              <a:ext cx="4603" cy="0"/>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1984" name="Line 16">
              <a:extLst>
                <a:ext uri="{FF2B5EF4-FFF2-40B4-BE49-F238E27FC236}">
                  <a16:creationId xmlns:a16="http://schemas.microsoft.com/office/drawing/2014/main" id="{08B2AF80-9AEC-42B3-8EC9-6296A6D30B5C}"/>
                </a:ext>
              </a:extLst>
            </p:cNvPr>
            <p:cNvSpPr>
              <a:spLocks noChangeShapeType="1"/>
            </p:cNvSpPr>
            <p:nvPr/>
          </p:nvSpPr>
          <p:spPr bwMode="auto">
            <a:xfrm>
              <a:off x="803" y="1828"/>
              <a:ext cx="4605" cy="494"/>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11986" name="Line 18">
            <a:extLst>
              <a:ext uri="{FF2B5EF4-FFF2-40B4-BE49-F238E27FC236}">
                <a16:creationId xmlns:a16="http://schemas.microsoft.com/office/drawing/2014/main" id="{D06C06C9-A7A2-4C3A-9567-2900BE096DF5}"/>
              </a:ext>
            </a:extLst>
          </p:cNvPr>
          <p:cNvSpPr>
            <a:spLocks noChangeShapeType="1"/>
          </p:cNvSpPr>
          <p:nvPr/>
        </p:nvSpPr>
        <p:spPr bwMode="auto">
          <a:xfrm>
            <a:off x="10115550" y="3406776"/>
            <a:ext cx="0" cy="301625"/>
          </a:xfrm>
          <a:prstGeom prst="line">
            <a:avLst/>
          </a:prstGeom>
          <a:noFill/>
          <a:ln w="25400">
            <a:solidFill>
              <a:srgbClr val="FF33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2004" name="Text Box 36">
            <a:extLst>
              <a:ext uri="{FF2B5EF4-FFF2-40B4-BE49-F238E27FC236}">
                <a16:creationId xmlns:a16="http://schemas.microsoft.com/office/drawing/2014/main" id="{CC3661C9-7ED7-4D67-9FEA-D4C510FACD54}"/>
              </a:ext>
            </a:extLst>
          </p:cNvPr>
          <p:cNvSpPr txBox="1">
            <a:spLocks noChangeArrowheads="1"/>
          </p:cNvSpPr>
          <p:nvPr/>
        </p:nvSpPr>
        <p:spPr bwMode="auto">
          <a:xfrm>
            <a:off x="3714751" y="2862264"/>
            <a:ext cx="461963" cy="579437"/>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k-SK" altLang="sk-SK" sz="3200">
                <a:latin typeface="Symbol" panose="05050102010706020507" pitchFamily="18" charset="2"/>
              </a:rPr>
              <a:t>t</a:t>
            </a:r>
            <a:endParaRPr lang="cs-CZ" altLang="sk-SK" sz="3200">
              <a:latin typeface="Symbol" panose="05050102010706020507" pitchFamily="18" charset="2"/>
            </a:endParaRPr>
          </a:p>
        </p:txBody>
      </p:sp>
      <p:sp>
        <p:nvSpPr>
          <p:cNvPr id="212007" name="Line 39">
            <a:extLst>
              <a:ext uri="{FF2B5EF4-FFF2-40B4-BE49-F238E27FC236}">
                <a16:creationId xmlns:a16="http://schemas.microsoft.com/office/drawing/2014/main" id="{BF7E7DB6-81A9-40E8-B2D4-6614AFB1F8F8}"/>
              </a:ext>
            </a:extLst>
          </p:cNvPr>
          <p:cNvSpPr>
            <a:spLocks noChangeShapeType="1"/>
          </p:cNvSpPr>
          <p:nvPr/>
        </p:nvSpPr>
        <p:spPr bwMode="auto">
          <a:xfrm flipV="1">
            <a:off x="5767388" y="2892426"/>
            <a:ext cx="0" cy="504825"/>
          </a:xfrm>
          <a:prstGeom prst="line">
            <a:avLst/>
          </a:prstGeom>
          <a:noFill/>
          <a:ln w="57150">
            <a:solidFill>
              <a:srgbClr val="FF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nvGrpSpPr>
          <p:cNvPr id="212014" name="Group 46">
            <a:extLst>
              <a:ext uri="{FF2B5EF4-FFF2-40B4-BE49-F238E27FC236}">
                <a16:creationId xmlns:a16="http://schemas.microsoft.com/office/drawing/2014/main" id="{C4BA9B08-77D0-4747-BF33-34763AE9CA50}"/>
              </a:ext>
            </a:extLst>
          </p:cNvPr>
          <p:cNvGrpSpPr>
            <a:grpSpLocks/>
          </p:cNvGrpSpPr>
          <p:nvPr/>
        </p:nvGrpSpPr>
        <p:grpSpPr bwMode="auto">
          <a:xfrm>
            <a:off x="5767388" y="2901951"/>
            <a:ext cx="4337050" cy="1247775"/>
            <a:chOff x="2673" y="1828"/>
            <a:chExt cx="2732" cy="786"/>
          </a:xfrm>
        </p:grpSpPr>
        <p:sp>
          <p:nvSpPr>
            <p:cNvPr id="212009" name="Line 41">
              <a:extLst>
                <a:ext uri="{FF2B5EF4-FFF2-40B4-BE49-F238E27FC236}">
                  <a16:creationId xmlns:a16="http://schemas.microsoft.com/office/drawing/2014/main" id="{92800C16-1199-4962-B3E9-DC1D414CDA86}"/>
                </a:ext>
              </a:extLst>
            </p:cNvPr>
            <p:cNvSpPr>
              <a:spLocks noChangeShapeType="1"/>
            </p:cNvSpPr>
            <p:nvPr/>
          </p:nvSpPr>
          <p:spPr bwMode="auto">
            <a:xfrm>
              <a:off x="2675" y="2139"/>
              <a:ext cx="2730" cy="0"/>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212010" name="Line 42">
              <a:extLst>
                <a:ext uri="{FF2B5EF4-FFF2-40B4-BE49-F238E27FC236}">
                  <a16:creationId xmlns:a16="http://schemas.microsoft.com/office/drawing/2014/main" id="{B9226B1E-1190-4A8D-BEBB-BBE7B3A805F9}"/>
                </a:ext>
              </a:extLst>
            </p:cNvPr>
            <p:cNvSpPr>
              <a:spLocks noChangeShapeType="1"/>
            </p:cNvSpPr>
            <p:nvPr/>
          </p:nvSpPr>
          <p:spPr bwMode="auto">
            <a:xfrm>
              <a:off x="2673" y="1828"/>
              <a:ext cx="2608" cy="786"/>
            </a:xfrm>
            <a:prstGeom prst="line">
              <a:avLst/>
            </a:prstGeom>
            <a:noFill/>
            <a:ln w="63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grpSp>
      <p:sp>
        <p:nvSpPr>
          <p:cNvPr id="212011" name="Freeform 43">
            <a:extLst>
              <a:ext uri="{FF2B5EF4-FFF2-40B4-BE49-F238E27FC236}">
                <a16:creationId xmlns:a16="http://schemas.microsoft.com/office/drawing/2014/main" id="{BC8831D1-CC24-44D8-9CC4-BA4DCB62D782}"/>
              </a:ext>
            </a:extLst>
          </p:cNvPr>
          <p:cNvSpPr>
            <a:spLocks/>
          </p:cNvSpPr>
          <p:nvPr/>
        </p:nvSpPr>
        <p:spPr bwMode="auto">
          <a:xfrm>
            <a:off x="6016626" y="2992439"/>
            <a:ext cx="41275" cy="403225"/>
          </a:xfrm>
          <a:custGeom>
            <a:avLst/>
            <a:gdLst>
              <a:gd name="T0" fmla="*/ 26 w 26"/>
              <a:gd name="T1" fmla="*/ 0 h 254"/>
              <a:gd name="T2" fmla="*/ 4 w 26"/>
              <a:gd name="T3" fmla="*/ 112 h 254"/>
              <a:gd name="T4" fmla="*/ 4 w 26"/>
              <a:gd name="T5" fmla="*/ 254 h 254"/>
            </a:gdLst>
            <a:ahLst/>
            <a:cxnLst>
              <a:cxn ang="0">
                <a:pos x="T0" y="T1"/>
              </a:cxn>
              <a:cxn ang="0">
                <a:pos x="T2" y="T3"/>
              </a:cxn>
              <a:cxn ang="0">
                <a:pos x="T4" y="T5"/>
              </a:cxn>
            </a:cxnLst>
            <a:rect l="0" t="0" r="r" b="b"/>
            <a:pathLst>
              <a:path w="26" h="254">
                <a:moveTo>
                  <a:pt x="26" y="0"/>
                </a:moveTo>
                <a:cubicBezTo>
                  <a:pt x="17" y="35"/>
                  <a:pt x="8" y="70"/>
                  <a:pt x="4" y="112"/>
                </a:cubicBezTo>
                <a:cubicBezTo>
                  <a:pt x="0" y="154"/>
                  <a:pt x="2" y="204"/>
                  <a:pt x="4" y="254"/>
                </a:cubicBezTo>
              </a:path>
            </a:pathLst>
          </a:custGeom>
          <a:noFill/>
          <a:ln w="19050" cap="flat" cmpd="sng">
            <a:solidFill>
              <a:schemeClr val="tx1"/>
            </a:solidFill>
            <a:prstDash val="solid"/>
            <a:round/>
            <a:headEnd type="stealth" w="sm" len="sm"/>
            <a:tailEnd type="stealth"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sp>
        <p:nvSpPr>
          <p:cNvPr id="212012" name="Text Box 44">
            <a:extLst>
              <a:ext uri="{FF2B5EF4-FFF2-40B4-BE49-F238E27FC236}">
                <a16:creationId xmlns:a16="http://schemas.microsoft.com/office/drawing/2014/main" id="{62B8231C-AC23-4F60-B78E-216E12D3BF6F}"/>
              </a:ext>
            </a:extLst>
          </p:cNvPr>
          <p:cNvSpPr txBox="1">
            <a:spLocks noChangeArrowheads="1"/>
          </p:cNvSpPr>
          <p:nvPr/>
        </p:nvSpPr>
        <p:spPr bwMode="auto">
          <a:xfrm>
            <a:off x="6026151" y="2862264"/>
            <a:ext cx="461963" cy="579437"/>
          </a:xfrm>
          <a:prstGeom prst="rect">
            <a:avLst/>
          </a:prstGeom>
          <a:noFill/>
          <a:ln>
            <a:noFill/>
          </a:ln>
          <a:effectLst/>
          <a:extLst>
            <a:ext uri="{909E8E84-426E-40DD-AFC4-6F175D3DCCD1}">
              <a14:hiddenFill xmlns:a14="http://schemas.microsoft.com/office/drawing/2010/main">
                <a:solidFill>
                  <a:srgbClr val="FFFF99">
                    <a:alpha val="50000"/>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sk-SK" altLang="sk-SK" sz="3200">
                <a:latin typeface="Symbol" panose="05050102010706020507" pitchFamily="18" charset="2"/>
              </a:rPr>
              <a:t>t</a:t>
            </a:r>
            <a:endParaRPr lang="cs-CZ" altLang="sk-SK" sz="3200">
              <a:latin typeface="Symbol" panose="05050102010706020507" pitchFamily="18" charset="2"/>
            </a:endParaRPr>
          </a:p>
        </p:txBody>
      </p:sp>
      <p:sp>
        <p:nvSpPr>
          <p:cNvPr id="212013" name="Freeform 45">
            <a:extLst>
              <a:ext uri="{FF2B5EF4-FFF2-40B4-BE49-F238E27FC236}">
                <a16:creationId xmlns:a16="http://schemas.microsoft.com/office/drawing/2014/main" id="{4527F79F-5501-4571-81AC-3AB12FAA7726}"/>
              </a:ext>
            </a:extLst>
          </p:cNvPr>
          <p:cNvSpPr>
            <a:spLocks/>
          </p:cNvSpPr>
          <p:nvPr/>
        </p:nvSpPr>
        <p:spPr bwMode="auto">
          <a:xfrm>
            <a:off x="9906001" y="3392489"/>
            <a:ext cx="220663" cy="750887"/>
          </a:xfrm>
          <a:custGeom>
            <a:avLst/>
            <a:gdLst>
              <a:gd name="T0" fmla="*/ 139 w 139"/>
              <a:gd name="T1" fmla="*/ 0 h 473"/>
              <a:gd name="T2" fmla="*/ 120 w 139"/>
              <a:gd name="T3" fmla="*/ 155 h 473"/>
              <a:gd name="T4" fmla="*/ 86 w 139"/>
              <a:gd name="T5" fmla="*/ 291 h 473"/>
              <a:gd name="T6" fmla="*/ 46 w 139"/>
              <a:gd name="T7" fmla="*/ 387 h 473"/>
              <a:gd name="T8" fmla="*/ 0 w 139"/>
              <a:gd name="T9" fmla="*/ 473 h 473"/>
            </a:gdLst>
            <a:ahLst/>
            <a:cxnLst>
              <a:cxn ang="0">
                <a:pos x="T0" y="T1"/>
              </a:cxn>
              <a:cxn ang="0">
                <a:pos x="T2" y="T3"/>
              </a:cxn>
              <a:cxn ang="0">
                <a:pos x="T4" y="T5"/>
              </a:cxn>
              <a:cxn ang="0">
                <a:pos x="T6" y="T7"/>
              </a:cxn>
              <a:cxn ang="0">
                <a:pos x="T8" y="T9"/>
              </a:cxn>
            </a:cxnLst>
            <a:rect l="0" t="0" r="r" b="b"/>
            <a:pathLst>
              <a:path w="139" h="473">
                <a:moveTo>
                  <a:pt x="139" y="0"/>
                </a:moveTo>
                <a:cubicBezTo>
                  <a:pt x="136" y="26"/>
                  <a:pt x="129" y="107"/>
                  <a:pt x="120" y="155"/>
                </a:cubicBezTo>
                <a:cubicBezTo>
                  <a:pt x="111" y="203"/>
                  <a:pt x="98" y="252"/>
                  <a:pt x="86" y="291"/>
                </a:cubicBezTo>
                <a:cubicBezTo>
                  <a:pt x="74" y="330"/>
                  <a:pt x="60" y="357"/>
                  <a:pt x="46" y="387"/>
                </a:cubicBezTo>
                <a:cubicBezTo>
                  <a:pt x="32" y="417"/>
                  <a:pt x="10" y="455"/>
                  <a:pt x="0" y="473"/>
                </a:cubicBezTo>
              </a:path>
            </a:pathLst>
          </a:custGeom>
          <a:noFill/>
          <a:ln w="28575" cap="flat" cmpd="sng">
            <a:solidFill>
              <a:srgbClr val="FF3300"/>
            </a:solidFill>
            <a:prstDash val="solid"/>
            <a:round/>
            <a:headEnd type="none" w="sm" len="sm"/>
            <a:tailEnd type="stealth"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k-SK"/>
          </a:p>
        </p:txBody>
      </p:sp>
      <p:graphicFrame>
        <p:nvGraphicFramePr>
          <p:cNvPr id="212015" name="Object 47">
            <a:extLst>
              <a:ext uri="{FF2B5EF4-FFF2-40B4-BE49-F238E27FC236}">
                <a16:creationId xmlns:a16="http://schemas.microsoft.com/office/drawing/2014/main" id="{DCF76644-2427-4787-AD54-5624E893B816}"/>
              </a:ext>
            </a:extLst>
          </p:cNvPr>
          <p:cNvGraphicFramePr>
            <a:graphicFrameLocks noChangeAspect="1"/>
          </p:cNvGraphicFramePr>
          <p:nvPr/>
        </p:nvGraphicFramePr>
        <p:xfrm>
          <a:off x="4291013" y="3541713"/>
          <a:ext cx="874712" cy="500062"/>
        </p:xfrm>
        <a:graphic>
          <a:graphicData uri="http://schemas.openxmlformats.org/presentationml/2006/ole">
            <mc:AlternateContent xmlns:mc="http://schemas.openxmlformats.org/markup-compatibility/2006">
              <mc:Choice xmlns:v="urn:schemas-microsoft-com:vml" Requires="v">
                <p:oleObj name="Rovnice" r:id="rId2" imgW="355320" imgH="203040" progId="Equation.3">
                  <p:embed/>
                </p:oleObj>
              </mc:Choice>
              <mc:Fallback>
                <p:oleObj name="Rovnice" r:id="rId2" imgW="355320" imgH="203040" progId="Equation.3">
                  <p:embed/>
                  <p:pic>
                    <p:nvPicPr>
                      <p:cNvPr id="212015" name="Object 47">
                        <a:extLst>
                          <a:ext uri="{FF2B5EF4-FFF2-40B4-BE49-F238E27FC236}">
                            <a16:creationId xmlns:a16="http://schemas.microsoft.com/office/drawing/2014/main" id="{DCF76644-2427-4787-AD54-5624E893B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013" y="3541713"/>
                        <a:ext cx="874712"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2016" name="Text Box 48">
            <a:extLst>
              <a:ext uri="{FF2B5EF4-FFF2-40B4-BE49-F238E27FC236}">
                <a16:creationId xmlns:a16="http://schemas.microsoft.com/office/drawing/2014/main" id="{2FB5D866-6ED3-41FA-915B-558E5F74EABF}"/>
              </a:ext>
            </a:extLst>
          </p:cNvPr>
          <p:cNvSpPr txBox="1">
            <a:spLocks noChangeArrowheads="1"/>
          </p:cNvSpPr>
          <p:nvPr/>
        </p:nvSpPr>
        <p:spPr bwMode="auto">
          <a:xfrm>
            <a:off x="1571625" y="4948239"/>
            <a:ext cx="78168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panose="02020603050405020304" pitchFamily="18" charset="0"/>
              </a:defRPr>
            </a:lvl1pPr>
            <a:lvl2pPr marL="571500" defTabSz="762000">
              <a:defRPr sz="2400">
                <a:solidFill>
                  <a:schemeClr val="tx1"/>
                </a:solidFill>
                <a:latin typeface="Times New Roman" panose="02020603050405020304" pitchFamily="18" charset="0"/>
              </a:defRPr>
            </a:lvl2pPr>
            <a:lvl3pPr marL="1143000" defTabSz="762000">
              <a:defRPr sz="2400">
                <a:solidFill>
                  <a:schemeClr val="tx1"/>
                </a:solidFill>
                <a:latin typeface="Times New Roman" panose="02020603050405020304" pitchFamily="18" charset="0"/>
              </a:defRPr>
            </a:lvl3pPr>
            <a:lvl4pPr marL="1714500" defTabSz="762000">
              <a:defRPr sz="2400">
                <a:solidFill>
                  <a:schemeClr val="tx1"/>
                </a:solidFill>
                <a:latin typeface="Times New Roman" panose="02020603050405020304" pitchFamily="18" charset="0"/>
              </a:defRPr>
            </a:lvl4pPr>
            <a:lvl5pPr marL="2286000"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r>
              <a:rPr lang="sk-SK" altLang="sk-SK" sz="3000" i="1" dirty="0">
                <a:solidFill>
                  <a:srgbClr val="0070C0"/>
                </a:solidFill>
              </a:rPr>
              <a:t>Ak je - </a:t>
            </a:r>
            <a:r>
              <a:rPr lang="sk-SK" altLang="sk-SK" sz="3000" i="1" dirty="0">
                <a:solidFill>
                  <a:srgbClr val="0070C0"/>
                </a:solidFill>
                <a:latin typeface="Symbol" panose="05050102010706020507" pitchFamily="18" charset="2"/>
              </a:rPr>
              <a:t>t</a:t>
            </a:r>
            <a:r>
              <a:rPr lang="sk-SK" altLang="sk-SK" sz="3000" i="1" dirty="0">
                <a:solidFill>
                  <a:srgbClr val="0070C0"/>
                </a:solidFill>
              </a:rPr>
              <a:t> </a:t>
            </a:r>
            <a:r>
              <a:rPr lang="sk-SK" altLang="sk-SK" sz="3000" i="1" u="sng" dirty="0">
                <a:solidFill>
                  <a:srgbClr val="0070C0"/>
                </a:solidFill>
                <a:sym typeface="Symbol" panose="05050102010706020507" pitchFamily="18" charset="2"/>
              </a:rPr>
              <a:t></a:t>
            </a:r>
            <a:r>
              <a:rPr lang="sk-SK" altLang="sk-SK" sz="3000" i="1" dirty="0">
                <a:solidFill>
                  <a:srgbClr val="0070C0"/>
                </a:solidFill>
                <a:sym typeface="Symbol" panose="05050102010706020507" pitchFamily="18" charset="2"/>
              </a:rPr>
              <a:t> 1</a:t>
            </a:r>
            <a:r>
              <a:rPr lang="sk-SK" altLang="sk-SK" sz="3000" i="1" baseline="30000" dirty="0">
                <a:solidFill>
                  <a:srgbClr val="0070C0"/>
                </a:solidFill>
                <a:sym typeface="Symbol" panose="05050102010706020507" pitchFamily="18" charset="2"/>
              </a:rPr>
              <a:t>/ </a:t>
            </a:r>
            <a:r>
              <a:rPr lang="sk-SK" altLang="sk-SK" sz="3000" i="1" dirty="0">
                <a:solidFill>
                  <a:srgbClr val="0070C0"/>
                </a:solidFill>
                <a:sym typeface="Symbol" panose="05050102010706020507" pitchFamily="18" charset="2"/>
              </a:rPr>
              <a:t> oko rozlíši dva predmety (body)</a:t>
            </a:r>
          </a:p>
          <a:p>
            <a:r>
              <a:rPr lang="sk-SK" altLang="sk-SK" sz="3000" i="1" dirty="0">
                <a:solidFill>
                  <a:srgbClr val="0070C0"/>
                </a:solidFill>
                <a:sym typeface="Symbol" panose="05050102010706020507" pitchFamily="18" charset="2"/>
              </a:rPr>
              <a:t>          - </a:t>
            </a:r>
            <a:r>
              <a:rPr lang="sk-SK" altLang="sk-SK" sz="3000" i="1" dirty="0">
                <a:solidFill>
                  <a:srgbClr val="0070C0"/>
                </a:solidFill>
                <a:latin typeface="Symbol" panose="05050102010706020507" pitchFamily="18" charset="2"/>
              </a:rPr>
              <a:t>t</a:t>
            </a:r>
            <a:r>
              <a:rPr lang="sk-SK" altLang="sk-SK" sz="3000" i="1" dirty="0">
                <a:solidFill>
                  <a:srgbClr val="0070C0"/>
                </a:solidFill>
              </a:rPr>
              <a:t> </a:t>
            </a:r>
            <a:r>
              <a:rPr lang="en-US" altLang="sk-SK" sz="3000" i="1" dirty="0">
                <a:solidFill>
                  <a:srgbClr val="0070C0"/>
                </a:solidFill>
                <a:sym typeface="Symbol" panose="05050102010706020507" pitchFamily="18" charset="2"/>
              </a:rPr>
              <a:t>&lt;</a:t>
            </a:r>
            <a:r>
              <a:rPr lang="sk-SK" altLang="sk-SK" sz="3000" i="1" dirty="0">
                <a:solidFill>
                  <a:srgbClr val="0070C0"/>
                </a:solidFill>
                <a:sym typeface="Symbol" panose="05050102010706020507" pitchFamily="18" charset="2"/>
              </a:rPr>
              <a:t> 1</a:t>
            </a:r>
            <a:r>
              <a:rPr lang="sk-SK" altLang="sk-SK" sz="3000" i="1" baseline="30000" dirty="0">
                <a:solidFill>
                  <a:srgbClr val="0070C0"/>
                </a:solidFill>
                <a:sym typeface="Symbol" panose="05050102010706020507" pitchFamily="18" charset="2"/>
              </a:rPr>
              <a:t>/ </a:t>
            </a:r>
            <a:r>
              <a:rPr lang="sk-SK" altLang="sk-SK" sz="3000" i="1" dirty="0">
                <a:solidFill>
                  <a:srgbClr val="0070C0"/>
                </a:solidFill>
                <a:sym typeface="Symbol" panose="05050102010706020507" pitchFamily="18" charset="2"/>
              </a:rPr>
              <a:t> oko vníma dva predmety ako jeden.</a:t>
            </a:r>
            <a:endParaRPr lang="cs-CZ" altLang="sk-SK" sz="3000" i="1" dirty="0">
              <a:solidFill>
                <a:srgbClr val="0070C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1987"/>
                                        </p:tgtEl>
                                        <p:attrNameLst>
                                          <p:attrName>style.visibility</p:attrName>
                                        </p:attrNameLst>
                                      </p:cBhvr>
                                      <p:to>
                                        <p:strVal val="visible"/>
                                      </p:to>
                                    </p:set>
                                    <p:animEffect transition="in" filter="wipe(left)">
                                      <p:cBhvr>
                                        <p:cTn id="7" dur="500"/>
                                        <p:tgtEl>
                                          <p:spTgt spid="2119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2006"/>
                                        </p:tgtEl>
                                        <p:attrNameLst>
                                          <p:attrName>style.visibility</p:attrName>
                                        </p:attrNameLst>
                                      </p:cBhvr>
                                      <p:to>
                                        <p:strVal val="visible"/>
                                      </p:to>
                                    </p:set>
                                    <p:animEffect transition="in" filter="wipe(left)">
                                      <p:cBhvr>
                                        <p:cTn id="12" dur="500"/>
                                        <p:tgtEl>
                                          <p:spTgt spid="21200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11986"/>
                                        </p:tgtEl>
                                        <p:attrNameLst>
                                          <p:attrName>style.visibility</p:attrName>
                                        </p:attrNameLst>
                                      </p:cBhvr>
                                      <p:to>
                                        <p:strVal val="visible"/>
                                      </p:to>
                                    </p:set>
                                    <p:animEffect transition="in" filter="dissolve">
                                      <p:cBhvr>
                                        <p:cTn id="16" dur="500"/>
                                        <p:tgtEl>
                                          <p:spTgt spid="211986"/>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212000"/>
                                        </p:tgtEl>
                                        <p:attrNameLst>
                                          <p:attrName>style.visibility</p:attrName>
                                        </p:attrNameLst>
                                      </p:cBhvr>
                                      <p:to>
                                        <p:strVal val="visible"/>
                                      </p:to>
                                    </p:set>
                                    <p:animEffect transition="in" filter="dissolve">
                                      <p:cBhvr>
                                        <p:cTn id="20" dur="500"/>
                                        <p:tgtEl>
                                          <p:spTgt spid="212000"/>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12004"/>
                                        </p:tgtEl>
                                        <p:attrNameLst>
                                          <p:attrName>style.visibility</p:attrName>
                                        </p:attrNameLst>
                                      </p:cBhvr>
                                      <p:to>
                                        <p:strVal val="visible"/>
                                      </p:to>
                                    </p:set>
                                    <p:animEffect transition="in" filter="wipe(left)">
                                      <p:cBhvr>
                                        <p:cTn id="24" dur="500"/>
                                        <p:tgtEl>
                                          <p:spTgt spid="2120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1988"/>
                                        </p:tgtEl>
                                        <p:attrNameLst>
                                          <p:attrName>style.visibility</p:attrName>
                                        </p:attrNameLst>
                                      </p:cBhvr>
                                      <p:to>
                                        <p:strVal val="visible"/>
                                      </p:to>
                                    </p:set>
                                    <p:animEffect transition="in" filter="wipe(left)">
                                      <p:cBhvr>
                                        <p:cTn id="29" dur="500"/>
                                        <p:tgtEl>
                                          <p:spTgt spid="21198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212007"/>
                                        </p:tgtEl>
                                        <p:attrNameLst>
                                          <p:attrName>style.visibility</p:attrName>
                                        </p:attrNameLst>
                                      </p:cBhvr>
                                      <p:to>
                                        <p:strVal val="visible"/>
                                      </p:to>
                                    </p:set>
                                    <p:animEffect transition="in" filter="dissolve">
                                      <p:cBhvr>
                                        <p:cTn id="34" dur="500"/>
                                        <p:tgtEl>
                                          <p:spTgt spid="2120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2014"/>
                                        </p:tgtEl>
                                        <p:attrNameLst>
                                          <p:attrName>style.visibility</p:attrName>
                                        </p:attrNameLst>
                                      </p:cBhvr>
                                      <p:to>
                                        <p:strVal val="visible"/>
                                      </p:to>
                                    </p:set>
                                    <p:animEffect transition="in" filter="wipe(left)">
                                      <p:cBhvr>
                                        <p:cTn id="39" dur="500"/>
                                        <p:tgtEl>
                                          <p:spTgt spid="212014"/>
                                        </p:tgtEl>
                                      </p:cBhvr>
                                    </p:animEffect>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212013"/>
                                        </p:tgtEl>
                                        <p:attrNameLst>
                                          <p:attrName>style.visibility</p:attrName>
                                        </p:attrNameLst>
                                      </p:cBhvr>
                                      <p:to>
                                        <p:strVal val="visible"/>
                                      </p:to>
                                    </p:set>
                                    <p:animEffect transition="in" filter="dissolve">
                                      <p:cBhvr>
                                        <p:cTn id="43" dur="500"/>
                                        <p:tgtEl>
                                          <p:spTgt spid="2120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2016"/>
                                        </p:tgtEl>
                                        <p:attrNameLst>
                                          <p:attrName>style.visibility</p:attrName>
                                        </p:attrNameLst>
                                      </p:cBhvr>
                                      <p:to>
                                        <p:strVal val="visible"/>
                                      </p:to>
                                    </p:set>
                                    <p:animEffect transition="in" filter="wipe(left)">
                                      <p:cBhvr>
                                        <p:cTn id="48" dur="500"/>
                                        <p:tgtEl>
                                          <p:spTgt spid="212016"/>
                                        </p:tgtEl>
                                      </p:cBhvr>
                                    </p:animEffec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212011"/>
                                        </p:tgtEl>
                                        <p:attrNameLst>
                                          <p:attrName>style.visibility</p:attrName>
                                        </p:attrNameLst>
                                      </p:cBhvr>
                                      <p:to>
                                        <p:strVal val="visible"/>
                                      </p:to>
                                    </p:set>
                                    <p:animEffect transition="in" filter="dissolve">
                                      <p:cBhvr>
                                        <p:cTn id="52" dur="500"/>
                                        <p:tgtEl>
                                          <p:spTgt spid="212011"/>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212012"/>
                                        </p:tgtEl>
                                        <p:attrNameLst>
                                          <p:attrName>style.visibility</p:attrName>
                                        </p:attrNameLst>
                                      </p:cBhvr>
                                      <p:to>
                                        <p:strVal val="visible"/>
                                      </p:to>
                                    </p:set>
                                    <p:animEffect transition="in" filter="wipe(left)">
                                      <p:cBhvr>
                                        <p:cTn id="56" dur="500"/>
                                        <p:tgtEl>
                                          <p:spTgt spid="21201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12015"/>
                                        </p:tgtEl>
                                        <p:attrNameLst>
                                          <p:attrName>style.visibility</p:attrName>
                                        </p:attrNameLst>
                                      </p:cBhvr>
                                      <p:to>
                                        <p:strVal val="visible"/>
                                      </p:to>
                                    </p:set>
                                    <p:animEffect transition="in" filter="wipe(left)">
                                      <p:cBhvr>
                                        <p:cTn id="61" dur="500"/>
                                        <p:tgtEl>
                                          <p:spTgt spid="212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7" grpId="0" autoUpdateAnimBg="0"/>
      <p:bldP spid="211988" grpId="0" autoUpdateAnimBg="0"/>
      <p:bldP spid="212004" grpId="0" autoUpdateAnimBg="0"/>
      <p:bldP spid="212012" grpId="0" autoUpdateAnimBg="0"/>
      <p:bldP spid="212016" grpId="0" autoUpdateAnimBg="0"/>
    </p:bld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801BDD26CC574AA873ADE8A1784EC1" ma:contentTypeVersion="2" ma:contentTypeDescription="Create a new document." ma:contentTypeScope="" ma:versionID="b75811ba50774d0f109d696aa96fe03c">
  <xsd:schema xmlns:xsd="http://www.w3.org/2001/XMLSchema" xmlns:xs="http://www.w3.org/2001/XMLSchema" xmlns:p="http://schemas.microsoft.com/office/2006/metadata/properties" xmlns:ns2="b2538184-c2a4-4801-8335-3e30d900dfc4" targetNamespace="http://schemas.microsoft.com/office/2006/metadata/properties" ma:root="true" ma:fieldsID="e63a7e96de163694f861551911441371" ns2:_="">
    <xsd:import namespace="b2538184-c2a4-4801-8335-3e30d900df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38184-c2a4-4801-8335-3e30d900d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580B45-0149-44D1-A0CD-880F19D8CDFD}"/>
</file>

<file path=customXml/itemProps2.xml><?xml version="1.0" encoding="utf-8"?>
<ds:datastoreItem xmlns:ds="http://schemas.openxmlformats.org/officeDocument/2006/customXml" ds:itemID="{FFD00A0F-DE24-43EB-B9E6-0D8317792FE0}"/>
</file>

<file path=customXml/itemProps3.xml><?xml version="1.0" encoding="utf-8"?>
<ds:datastoreItem xmlns:ds="http://schemas.openxmlformats.org/officeDocument/2006/customXml" ds:itemID="{90E6B30A-9A48-41FC-8FBD-DB53060E98F1}"/>
</file>

<file path=docProps/app.xml><?xml version="1.0" encoding="utf-8"?>
<Properties xmlns="http://schemas.openxmlformats.org/officeDocument/2006/extended-properties" xmlns:vt="http://schemas.openxmlformats.org/officeDocument/2006/docPropsVTypes">
  <TotalTime>1171</TotalTime>
  <Words>1114</Words>
  <Application>Microsoft Office PowerPoint</Application>
  <PresentationFormat>Širokouhlá</PresentationFormat>
  <Paragraphs>101</Paragraphs>
  <Slides>18</Slides>
  <Notes>0</Notes>
  <HiddenSlides>0</HiddenSlides>
  <MMClips>1</MMClips>
  <ScaleCrop>false</ScaleCrop>
  <HeadingPairs>
    <vt:vector size="8" baseType="variant">
      <vt:variant>
        <vt:lpstr>Použité písma</vt:lpstr>
      </vt:variant>
      <vt:variant>
        <vt:i4>6</vt:i4>
      </vt:variant>
      <vt:variant>
        <vt:lpstr>Motív</vt:lpstr>
      </vt:variant>
      <vt:variant>
        <vt:i4>1</vt:i4>
      </vt:variant>
      <vt:variant>
        <vt:lpstr>Vložené servery OLE</vt:lpstr>
      </vt:variant>
      <vt:variant>
        <vt:i4>1</vt:i4>
      </vt:variant>
      <vt:variant>
        <vt:lpstr>Nadpisy snímok</vt:lpstr>
      </vt:variant>
      <vt:variant>
        <vt:i4>18</vt:i4>
      </vt:variant>
    </vt:vector>
  </HeadingPairs>
  <TitlesOfParts>
    <vt:vector size="26" baseType="lpstr">
      <vt:lpstr>Arial</vt:lpstr>
      <vt:lpstr>Calibri</vt:lpstr>
      <vt:lpstr>Calibri Light</vt:lpstr>
      <vt:lpstr>Cambria Math</vt:lpstr>
      <vt:lpstr>Symbol</vt:lpstr>
      <vt:lpstr>Times New Roman</vt:lpstr>
      <vt:lpstr>Motív Office</vt:lpstr>
      <vt:lpstr>Rovnice</vt:lpstr>
      <vt:lpstr>Oko, chyby oka, korekcie okuliarmi,  prístroje (lupa, mikroskop, ďalekohľad)</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OKO – korekcie okuliarmi </vt:lpstr>
      <vt:lpstr>OKO – príklady</vt:lpstr>
      <vt:lpstr>Optické prístroje</vt:lpstr>
      <vt:lpstr>Lupa</vt:lpstr>
      <vt:lpstr>Ďalekohľad</vt:lpstr>
      <vt:lpstr>Keplerov hvezdársky ďalekohľad</vt:lpstr>
      <vt:lpstr>Galileiho pozemský, divadelný ďalekohľad</vt:lpstr>
      <vt:lpstr>Newtonov zrkadlový ďalekohľad</vt:lpstr>
      <vt:lpstr>Mikroskop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Oko, chyby oka, korekcie okuliarmi, prístroje (mikroskop, ďalekohľad)</dc:title>
  <dc:creator>PaedDr. Martina Horváthová</dc:creator>
  <cp:lastModifiedBy>PaedDr. Martina Horváthová</cp:lastModifiedBy>
  <cp:revision>26</cp:revision>
  <dcterms:created xsi:type="dcterms:W3CDTF">2021-04-09T08:25:21Z</dcterms:created>
  <dcterms:modified xsi:type="dcterms:W3CDTF">2021-04-19T10:29:32Z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0x010100CA801BDD26CC574AA873ADE8A1784EC1</vt:lpwstr>
  </property>
</Properties>
</file>