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58" r:id="rId8"/>
    <p:sldId id="259" r:id="rId9"/>
    <p:sldId id="267" r:id="rId10"/>
    <p:sldId id="260" r:id="rId11"/>
    <p:sldId id="265" r:id="rId12"/>
    <p:sldId id="266" r:id="rId13"/>
    <p:sldId id="263" r:id="rId14"/>
    <p:sldId id="268" r:id="rId15"/>
    <p:sldId id="269" r:id="rId16"/>
    <p:sldId id="270" r:id="rId17"/>
    <p:sldId id="276" r:id="rId18"/>
    <p:sldId id="271" r:id="rId19"/>
    <p:sldId id="277" r:id="rId20"/>
    <p:sldId id="278" r:id="rId21"/>
    <p:sldId id="273" r:id="rId22"/>
    <p:sldId id="274" r:id="rId23"/>
    <p:sldId id="275" r:id="rId24"/>
  </p:sldIdLst>
  <p:sldSz cx="12192000" cy="6858000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5CFBA-4166-4EED-8151-C1B1A3F5F5F0}" v="11" dt="2020-11-09T19:32:34.962"/>
    <p1510:client id="{41C7DC41-FBD4-4613-A4D5-9BAAD0F289C6}" v="1" dt="2020-11-09T21:45:41.504"/>
    <p1510:client id="{486FE578-665B-45C6-B01B-F558F99ED8D9}" v="5" dt="2020-11-09T20:56:5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ghani Arud" userId="S::abdulghani.arud@student.adlerka.sk::4af87ad2-d622-4ec7-8f1d-9a2acc460639" providerId="AD" clId="Web-{486FE578-665B-45C6-B01B-F558F99ED8D9}"/>
    <pc:docChg chg="modSld">
      <pc:chgData name="Abdulghani Arud" userId="S::abdulghani.arud@student.adlerka.sk::4af87ad2-d622-4ec7-8f1d-9a2acc460639" providerId="AD" clId="Web-{486FE578-665B-45C6-B01B-F558F99ED8D9}" dt="2020-11-09T20:56:56.406" v="4" actId="1076"/>
      <pc:docMkLst>
        <pc:docMk/>
      </pc:docMkLst>
      <pc:sldChg chg="modSp">
        <pc:chgData name="Abdulghani Arud" userId="S::abdulghani.arud@student.adlerka.sk::4af87ad2-d622-4ec7-8f1d-9a2acc460639" providerId="AD" clId="Web-{486FE578-665B-45C6-B01B-F558F99ED8D9}" dt="2020-11-09T20:56:56.406" v="4" actId="1076"/>
        <pc:sldMkLst>
          <pc:docMk/>
          <pc:sldMk cId="55185138" sldId="271"/>
        </pc:sldMkLst>
        <pc:spChg chg="mod">
          <ac:chgData name="Abdulghani Arud" userId="S::abdulghani.arud@student.adlerka.sk::4af87ad2-d622-4ec7-8f1d-9a2acc460639" providerId="AD" clId="Web-{486FE578-665B-45C6-B01B-F558F99ED8D9}" dt="2020-11-09T20:56:56.406" v="4" actId="1076"/>
          <ac:spMkLst>
            <pc:docMk/>
            <pc:sldMk cId="55185138" sldId="271"/>
            <ac:spMk id="6" creationId="{6092A41A-B271-472F-9A19-314872336523}"/>
          </ac:spMkLst>
        </pc:spChg>
      </pc:sldChg>
    </pc:docChg>
  </pc:docChgLst>
  <pc:docChgLst>
    <pc:chgData name="Abdulghani Arud" userId="S::abdulghani.arud@student.adlerka.sk::4af87ad2-d622-4ec7-8f1d-9a2acc460639" providerId="AD" clId="Web-{1A95CFBA-4166-4EED-8151-C1B1A3F5F5F0}"/>
    <pc:docChg chg="modSld">
      <pc:chgData name="Abdulghani Arud" userId="S::abdulghani.arud@student.adlerka.sk::4af87ad2-d622-4ec7-8f1d-9a2acc460639" providerId="AD" clId="Web-{1A95CFBA-4166-4EED-8151-C1B1A3F5F5F0}" dt="2020-11-09T19:32:34.962" v="10" actId="1076"/>
      <pc:docMkLst>
        <pc:docMk/>
      </pc:docMkLst>
      <pc:sldChg chg="modSp">
        <pc:chgData name="Abdulghani Arud" userId="S::abdulghani.arud@student.adlerka.sk::4af87ad2-d622-4ec7-8f1d-9a2acc460639" providerId="AD" clId="Web-{1A95CFBA-4166-4EED-8151-C1B1A3F5F5F0}" dt="2020-11-09T19:02:14.541" v="2" actId="20577"/>
        <pc:sldMkLst>
          <pc:docMk/>
          <pc:sldMk cId="1718801515" sldId="258"/>
        </pc:sldMkLst>
        <pc:spChg chg="mod">
          <ac:chgData name="Abdulghani Arud" userId="S::abdulghani.arud@student.adlerka.sk::4af87ad2-d622-4ec7-8f1d-9a2acc460639" providerId="AD" clId="Web-{1A95CFBA-4166-4EED-8151-C1B1A3F5F5F0}" dt="2020-11-09T19:02:14.541" v="2" actId="20577"/>
          <ac:spMkLst>
            <pc:docMk/>
            <pc:sldMk cId="1718801515" sldId="258"/>
            <ac:spMk id="3" creationId="{03ECF846-49AF-473F-9757-91D756270BF4}"/>
          </ac:spMkLst>
        </pc:spChg>
      </pc:sldChg>
      <pc:sldChg chg="modSp">
        <pc:chgData name="Abdulghani Arud" userId="S::abdulghani.arud@student.adlerka.sk::4af87ad2-d622-4ec7-8f1d-9a2acc460639" providerId="AD" clId="Web-{1A95CFBA-4166-4EED-8151-C1B1A3F5F5F0}" dt="2020-11-09T19:32:34.962" v="10" actId="1076"/>
        <pc:sldMkLst>
          <pc:docMk/>
          <pc:sldMk cId="3325098329" sldId="269"/>
        </pc:sldMkLst>
        <pc:picChg chg="mod">
          <ac:chgData name="Abdulghani Arud" userId="S::abdulghani.arud@student.adlerka.sk::4af87ad2-d622-4ec7-8f1d-9a2acc460639" providerId="AD" clId="Web-{1A95CFBA-4166-4EED-8151-C1B1A3F5F5F0}" dt="2020-11-09T19:32:34.962" v="10" actId="1076"/>
          <ac:picMkLst>
            <pc:docMk/>
            <pc:sldMk cId="3325098329" sldId="269"/>
            <ac:picMk id="5" creationId="{D3174C8C-948A-4E51-9AD0-C4B47581FF05}"/>
          </ac:picMkLst>
        </pc:picChg>
      </pc:sldChg>
    </pc:docChg>
  </pc:docChgLst>
  <pc:docChgLst>
    <pc:chgData name="Daniel Ševčík" userId="S::daniel.sevcik@student.adlerka.sk::724499c7-b698-4c93-87fc-c793759cdcc3" providerId="AD" clId="Web-{41C7DC41-FBD4-4613-A4D5-9BAAD0F289C6}"/>
    <pc:docChg chg="modSld">
      <pc:chgData name="Daniel Ševčík" userId="S::daniel.sevcik@student.adlerka.sk::724499c7-b698-4c93-87fc-c793759cdcc3" providerId="AD" clId="Web-{41C7DC41-FBD4-4613-A4D5-9BAAD0F289C6}" dt="2020-11-09T21:45:41.504" v="0" actId="1076"/>
      <pc:docMkLst>
        <pc:docMk/>
      </pc:docMkLst>
      <pc:sldChg chg="modSp">
        <pc:chgData name="Daniel Ševčík" userId="S::daniel.sevcik@student.adlerka.sk::724499c7-b698-4c93-87fc-c793759cdcc3" providerId="AD" clId="Web-{41C7DC41-FBD4-4613-A4D5-9BAAD0F289C6}" dt="2020-11-09T21:45:41.504" v="0" actId="1076"/>
        <pc:sldMkLst>
          <pc:docMk/>
          <pc:sldMk cId="55185138" sldId="271"/>
        </pc:sldMkLst>
        <pc:spChg chg="mod">
          <ac:chgData name="Daniel Ševčík" userId="S::daniel.sevcik@student.adlerka.sk::724499c7-b698-4c93-87fc-c793759cdcc3" providerId="AD" clId="Web-{41C7DC41-FBD4-4613-A4D5-9BAAD0F289C6}" dt="2020-11-09T21:45:41.504" v="0" actId="1076"/>
          <ac:spMkLst>
            <pc:docMk/>
            <pc:sldMk cId="55185138" sldId="271"/>
            <ac:spMk id="6" creationId="{6092A41A-B271-472F-9A19-3148723365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A9BEC-7F8F-4FDD-A620-261C214C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BC0956-B4F1-45B3-A92F-9E03E97B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046215-2C8D-48D8-9B76-BE06DBC2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42D703-8D33-4617-9DC6-5045476B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AF526D-9F6D-4415-ADF3-3E12F1CB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58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BE2788-1230-41F6-AB99-32DEF64F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E102A3D-B3E7-43B7-8D4A-8102E886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8A08A1B-C702-4F00-A185-0680AF9C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F255556-2BF6-40FA-9CB6-499D3B25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69B7727-D35C-4A1E-ABE2-2643441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56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907A309-4E31-4B26-811F-148647C2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CF6FFA3-9A11-4305-A73C-142DF4AB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A4C2F45-FB89-4816-8D39-F27A685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A73ED9-480B-49A9-B5FC-BBBBA663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375DC4-6409-4790-8599-17DF1039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55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B2E88F-B529-401C-993C-59FBB32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391A7A-7253-46BC-8FCB-FBBC3BAC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847CFA7-9CC5-4230-A9CE-32E7A262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2C60CD-7F66-47D6-8AE4-C6D79033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6BCA6A6-A188-4E4C-9001-98285B9E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482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9DA6CD-A2F5-42AF-BABD-0773C1CA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70368F-63BA-41B3-97FA-5AA0F04F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E30BEE-6D5D-480B-92D8-8CBB4869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CB341C-CAE4-4407-86B2-18E6F679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32A611-3889-4AB8-B9F3-D8246F36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08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C9C62-E628-4034-842A-A9598FC8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782CFE-95B9-4CA5-BBEA-ADCD17B52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4102F31-6ABB-4B32-9975-98FAA565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68D26BD-CD25-42F2-A1DC-83E67419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8B4330D-3D63-4C25-81DF-A854EC6D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50B07AC-78BE-4549-9869-77D0EF84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20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23576-2814-4614-818A-5A38FFBB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B49870-4E43-4418-8E69-608FB1F3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B9950AA-DF45-4EE3-B124-C1594C7D8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46262C0-BC91-4CEF-B814-1D4641AEC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2ECEDB-9992-4807-9F5A-D0663E08A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AEC688F-A2C6-482E-8D70-0BA4313A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545ABE9-44A6-44C8-A848-479332AF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5018CE9-C67E-4902-B55F-CF13BC2D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91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D6EC1-7A8D-41BA-93CB-FDF52AAB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5A8886F-2A08-4882-BEB2-A6EDCB9F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EB40D76-D289-4F66-8CC1-260C71C3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43F8E04-23EA-415C-A5B3-B2FC46AE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3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A28215F-4589-4EC3-83F2-0FCA6104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4503885-E0B8-4384-B7CD-1FAFA4E0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01D181-0691-4DA3-99F8-66C9BF7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08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D449C6-BC51-4CCD-9CCB-80F7128C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BBDE22-6E9B-4AEA-8FBF-8C1DCEB2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05641D4-15A3-48F5-82CB-DA09E28F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025FDC8-0F76-4F41-AF4E-F1504B6D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98DCCB7-76CB-410C-98EC-465AAE82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0AC0212-8EE0-48A0-8E3C-E1AC117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9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93CC3-B1AD-4AC4-B409-5E40CC4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4A5BE84-2961-42D6-B080-0106C8E8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646FD7-B768-4490-BEE2-BB7F1096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B360D36-845F-4829-B13B-AF16BF33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EF9E83A-7282-48C2-BFEC-29AF9874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34434A9-A62D-4740-AAEF-3896393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57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65F1764-21CC-4B8F-8432-58BB3A60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12BF7D-2CB9-41CB-A55B-5B7E0C9A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8F68018-DC55-43EE-A823-047E6AFD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F5AC-1E18-4FEA-816E-20CF0E9FE405}" type="datetimeFigureOut">
              <a:rPr lang="sk-SK" smtClean="0"/>
              <a:t>9.11.2020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F021422-FD9A-4D41-913E-5DD85A7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DE461C-16A1-478D-BD3C-427D66C35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E796-A836-4658-A999-6DF643955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437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NmRfXEFZ#material/aSXTUFq7" TargetMode="External"/><Relationship Id="rId2" Type="http://schemas.openxmlformats.org/officeDocument/2006/relationships/hyperlink" Target="https://www.geogebra.org/m/NmRfXEFZ#material/byjGUgx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klady.eu/sk/Fyzika/Mechanicke-kmitanie-a-vlnenie-/Kmitanie.alej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ogebra.org/m/NmRfXEFZ#material/fRWfXUV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ogebra.org/m/NmRfXEFZ#material/fhvfb2k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37F338-38F0-48D5-86A5-A8B1E25B6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i="1" u="sng">
                <a:solidFill>
                  <a:srgbClr val="FF0000"/>
                </a:solidFill>
              </a:rPr>
              <a:t>Opis kmitavého pohybu – pojmy, grafy – úlohy, </a:t>
            </a:r>
            <a:br>
              <a:rPr lang="sk-SK" b="1" i="1" u="sng">
                <a:solidFill>
                  <a:srgbClr val="FF0000"/>
                </a:solidFill>
              </a:rPr>
            </a:br>
            <a:r>
              <a:rPr lang="sk-SK" b="1" i="1" u="sng">
                <a:solidFill>
                  <a:srgbClr val="FF0000"/>
                </a:solidFill>
              </a:rPr>
              <a:t>Rovnica mechanického kmitania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1FE473-DF27-49DD-A188-FB655E7E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838200"/>
          </a:xfrm>
        </p:spPr>
        <p:txBody>
          <a:bodyPr>
            <a:normAutofit lnSpcReduction="10000"/>
          </a:bodyPr>
          <a:lstStyle/>
          <a:p>
            <a:r>
              <a:rPr lang="sk-SK"/>
              <a:t>Fyzika, 2. ročník, október, november 2020</a:t>
            </a:r>
          </a:p>
          <a:p>
            <a:r>
              <a:rPr lang="sk-SK"/>
              <a:t>Horváthová </a:t>
            </a:r>
          </a:p>
        </p:txBody>
      </p:sp>
    </p:spTree>
    <p:extLst>
      <p:ext uri="{BB962C8B-B14F-4D97-AF65-F5344CB8AC3E}">
        <p14:creationId xmlns:p14="http://schemas.microsoft.com/office/powerpoint/2010/main" val="169499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C - zadanie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624298" cy="5611926"/>
          </a:xfrm>
        </p:spPr>
        <p:txBody>
          <a:bodyPr>
            <a:normAutofit/>
          </a:bodyPr>
          <a:lstStyle/>
          <a:p>
            <a:pPr lvl="0"/>
            <a:r>
              <a:rPr lang="sk-SK" i="1"/>
              <a:t>Načrtnite do jedného obrázka na mm papier graf kmitania, pre ktorý platí</a:t>
            </a:r>
          </a:p>
          <a:p>
            <a:pPr lvl="0"/>
            <a:r>
              <a:rPr lang="sk-SK" i="1"/>
              <a:t>Frekvencia kmitov je 2 Hz, amplitúda 10 cm</a:t>
            </a:r>
          </a:p>
          <a:p>
            <a:pPr lvl="0"/>
            <a:r>
              <a:rPr lang="sk-SK" i="1"/>
              <a:t>Frekvencia kmitov je 0,4 Hz, amplitúda 15 cm. Tip: najprv vypočítajte periódu.</a:t>
            </a:r>
          </a:p>
          <a:p>
            <a:pPr lvl="0"/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1A49963-AA2B-47F0-9D32-34001E9A6D67}"/>
              </a:ext>
            </a:extLst>
          </p:cNvPr>
          <p:cNvPicPr/>
          <p:nvPr/>
        </p:nvPicPr>
        <p:blipFill rotWithShape="1">
          <a:blip r:embed="rId2"/>
          <a:srcRect l="4720" r="4689"/>
          <a:stretch/>
        </p:blipFill>
        <p:spPr bwMode="auto">
          <a:xfrm rot="5400000">
            <a:off x="4093973" y="965709"/>
            <a:ext cx="4389118" cy="7151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665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C  -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624298" cy="5611926"/>
          </a:xfrm>
        </p:spPr>
        <p:txBody>
          <a:bodyPr>
            <a:normAutofit/>
          </a:bodyPr>
          <a:lstStyle/>
          <a:p>
            <a:pPr lvl="0"/>
            <a:r>
              <a:rPr lang="sk-SK" i="1"/>
              <a:t>Načrtnite do jedného obrázka na mm papier graf kmitania, pre ktorý platí</a:t>
            </a:r>
          </a:p>
          <a:p>
            <a:pPr lvl="0"/>
            <a:r>
              <a:rPr lang="sk-SK" i="1"/>
              <a:t>Frekvencia kmitov je 2 Hz, amplitúda 10 cm</a:t>
            </a:r>
          </a:p>
          <a:p>
            <a:pPr lvl="0"/>
            <a:r>
              <a:rPr lang="sk-SK" i="1"/>
              <a:t>Frekvencia kmitov je 0,4 Hz, amplitúda 15 cm. Tip: najprv vypočítajte periódu.</a:t>
            </a:r>
          </a:p>
          <a:p>
            <a:pPr lvl="0"/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0A5014C-561B-488F-92B3-2722C30C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8" y="2592879"/>
            <a:ext cx="7451028" cy="343107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ABB0BD4-1C58-4E11-82FF-05ABDE2D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05" y="2594941"/>
            <a:ext cx="4139410" cy="34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4" y="238805"/>
            <a:ext cx="6579340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371599"/>
            <a:ext cx="5725886" cy="5127171"/>
          </a:xfrm>
        </p:spPr>
        <p:txBody>
          <a:bodyPr>
            <a:normAutofit/>
          </a:bodyPr>
          <a:lstStyle/>
          <a:p>
            <a:r>
              <a:rPr lang="sk-SK" i="1"/>
              <a:t>Analógia medzi kmitavým pohybom a pohybom po kružnici</a:t>
            </a:r>
          </a:p>
          <a:p>
            <a:pPr marL="0" indent="0">
              <a:buNone/>
            </a:pPr>
            <a:r>
              <a:rPr lang="sk-SK" i="1">
                <a:hlinkClick r:id="rId2"/>
              </a:rPr>
              <a:t>https://www.geogebra.org/m/NmRfXEFZ#material/byjGUgxj</a:t>
            </a:r>
            <a:r>
              <a:rPr lang="sk-SK" i="1"/>
              <a:t> </a:t>
            </a:r>
          </a:p>
          <a:p>
            <a:endParaRPr lang="sk-SK" i="1"/>
          </a:p>
          <a:p>
            <a:r>
              <a:rPr lang="sk-SK" i="1"/>
              <a:t>Harmonický kmitavý pohyb – časový rozvoj okamžitej výchylky</a:t>
            </a:r>
          </a:p>
          <a:p>
            <a:pPr marL="0" indent="0">
              <a:buNone/>
            </a:pPr>
            <a:r>
              <a:rPr lang="sk-SK" i="1">
                <a:hlinkClick r:id="rId3"/>
              </a:rPr>
              <a:t>https://www.geogebra.org/m/NmRfXEFZ#material/aSXTUFq7</a:t>
            </a:r>
            <a:r>
              <a:rPr lang="sk-SK" i="1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3174C8C-948A-4E51-9AD0-C4B47581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355" y="-902115"/>
            <a:ext cx="4416661" cy="413533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2C04698-BF5A-42BF-BFB9-E55BC8E11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92777"/>
            <a:ext cx="5980220" cy="28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4" y="238805"/>
            <a:ext cx="6579340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356" y="3625951"/>
                <a:ext cx="11725003" cy="3124199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sk-SK" sz="4800" i="1">
                    <a:solidFill>
                      <a:srgbClr val="00B0F0"/>
                    </a:solidFill>
                  </a:rPr>
                  <a:t>Z témy rovnomerný pohyb po kružnici vieme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5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sk-SK" sz="5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     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sz="5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5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𝑯𝒛</m:t>
                          </m:r>
                        </m:e>
                      </m:d>
                    </m:oMath>
                  </m:oMathPara>
                </a14:m>
                <a:endParaRPr lang="sk-SK" sz="5800" b="1" i="1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sk-SK" sz="4800" i="1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sk-SK" sz="4800" i="1">
                    <a:solidFill>
                      <a:srgbClr val="00B0F0"/>
                    </a:solidFill>
                  </a:rPr>
                  <a:t>Pre okamžitú výchylku oscilátora v čase platí tzv. rovnica kmitania</a:t>
                </a:r>
              </a:p>
              <a:p>
                <a:pPr marL="0" indent="0">
                  <a:buNone/>
                </a:pPr>
                <a:endParaRPr lang="sk-SK" sz="4800" i="1">
                  <a:solidFill>
                    <a:srgbClr val="00B0F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 sz="8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8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func>
                      <m:funcPr>
                        <m:ctrlP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func>
                    <m:r>
                      <a:rPr lang="sk-SK" sz="8400" b="1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sk-SK" sz="8400" b="1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)=</m:t>
                    </m:r>
                  </m:oMath>
                </a14:m>
                <a:r>
                  <a:rPr lang="sk-SK" sz="8400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func>
                      <m:funcPr>
                        <m:ctrlP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k-SK" sz="8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sk-SK" sz="8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8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8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sk-SK" sz="8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sk-SK" sz="8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sk-SK" sz="8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8400" b="1" i="1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sk-SK" sz="8400" b="1" i="1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func>
                          <m:funcPr>
                            <m:ctrlP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</m:fName>
                          <m:e>
                            <m:r>
                              <a:rPr lang="sk-SK" sz="8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8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sk-SK" sz="8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func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sk-SK" sz="8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sk-SK" sz="8400" b="1" i="1">
                  <a:solidFill>
                    <a:srgbClr val="FF0000"/>
                  </a:solidFill>
                </a:endParaRPr>
              </a:p>
              <a:p>
                <a:endParaRPr lang="sk-SK" i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356" y="3625951"/>
                <a:ext cx="11725003" cy="3124199"/>
              </a:xfrm>
              <a:blipFill>
                <a:blip r:embed="rId2"/>
                <a:stretch>
                  <a:fillRect l="-728" t="-4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DC135733-2998-47E6-9323-4F82CA1710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9114" y="951314"/>
            <a:ext cx="7508966" cy="261016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845746A-7E62-4665-BA00-E2E1BF9FB1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9444" y="886845"/>
            <a:ext cx="2895600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96B6FCC-1FA7-41B7-830F-B6A4AFA3C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00" y="1046643"/>
            <a:ext cx="10967172" cy="5669970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406E1BE6-6AA7-4DE4-A0BA-AB0D541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4" y="238805"/>
            <a:ext cx="6579340" cy="648040"/>
          </a:xfrm>
        </p:spPr>
        <p:txBody>
          <a:bodyPr>
            <a:normAutofit fontScale="90000"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 - odvodenie</a:t>
            </a:r>
          </a:p>
        </p:txBody>
      </p:sp>
    </p:spTree>
    <p:extLst>
      <p:ext uri="{BB962C8B-B14F-4D97-AF65-F5344CB8AC3E}">
        <p14:creationId xmlns:p14="http://schemas.microsoft.com/office/powerpoint/2010/main" val="270935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4" y="177845"/>
            <a:ext cx="7199826" cy="690836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 - príklady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func>
                      <m:r>
                        <a:rPr lang="sk-SK" sz="3600" b="1" i="1">
                          <a:solidFill>
                            <a:srgbClr val="92D05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sk-SK" sz="36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3600" b="1" dirty="0">
                          <a:solidFill>
                            <a:srgbClr val="92D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f>
                            <m:f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func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sk-SK" sz="3600" i="1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092A41A-B271-472F-9A19-31487233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806" y="1759268"/>
                <a:ext cx="11389723" cy="4897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i="1" smtClean="0"/>
                      <m:t>Pr</m:t>
                    </m:r>
                    <m:r>
                      <m:rPr>
                        <m:nor/>
                      </m:rPr>
                      <a:rPr lang="sk-SK" i="1" smtClean="0"/>
                      <m:t>. 1. </m:t>
                    </m:r>
                    <m:r>
                      <m:rPr>
                        <m:nor/>
                      </m:rPr>
                      <a:rPr lang="sk-SK" i="1" smtClean="0"/>
                      <m:t>Hmotn</m:t>
                    </m:r>
                    <m:r>
                      <m:rPr>
                        <m:nor/>
                      </m:rPr>
                      <a:rPr lang="sk-SK" i="1" smtClean="0"/>
                      <m:t>ý </m:t>
                    </m:r>
                    <m:r>
                      <m:rPr>
                        <m:nor/>
                      </m:rPr>
                      <a:rPr lang="sk-SK" i="1" smtClean="0"/>
                      <m:t>bod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kmit</m:t>
                    </m:r>
                    <m:r>
                      <m:rPr>
                        <m:nor/>
                      </m:rPr>
                      <a:rPr lang="sk-SK" i="1" smtClean="0"/>
                      <m:t>á </m:t>
                    </m:r>
                    <m:r>
                      <m:rPr>
                        <m:nor/>
                      </m:rPr>
                      <a:rPr lang="sk-SK" i="1" smtClean="0"/>
                      <m:t>harmonicky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s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amplit</m:t>
                    </m:r>
                    <m:r>
                      <m:rPr>
                        <m:nor/>
                      </m:rPr>
                      <a:rPr lang="sk-SK" i="1" smtClean="0"/>
                      <m:t>ú</m:t>
                    </m:r>
                    <m:r>
                      <m:rPr>
                        <m:nor/>
                      </m:rPr>
                      <a:rPr lang="sk-SK" i="1" smtClean="0"/>
                      <m:t>dou</m:t>
                    </m:r>
                    <m:r>
                      <m:rPr>
                        <m:nor/>
                      </m:rPr>
                      <a:rPr lang="sk-SK" i="1" smtClean="0"/>
                      <m:t> 1,5 </m:t>
                    </m:r>
                    <m:r>
                      <m:rPr>
                        <m:nor/>
                      </m:rPr>
                      <a:rPr lang="sk-SK" i="1" smtClean="0"/>
                      <m:t>cm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a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s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peri</m:t>
                    </m:r>
                    <m:r>
                      <m:rPr>
                        <m:nor/>
                      </m:rPr>
                      <a:rPr lang="sk-SK" i="1" smtClean="0"/>
                      <m:t>ó</m:t>
                    </m:r>
                    <m:r>
                      <m:rPr>
                        <m:nor/>
                      </m:rPr>
                      <a:rPr lang="sk-SK" i="1" smtClean="0"/>
                      <m:t>dou</m:t>
                    </m:r>
                    <m:r>
                      <m:rPr>
                        <m:nor/>
                      </m:rPr>
                      <a:rPr lang="sk-SK" i="1" smtClean="0"/>
                      <m:t> 0,2 </m:t>
                    </m:r>
                    <m:r>
                      <m:rPr>
                        <m:nor/>
                      </m:rPr>
                      <a:rPr lang="sk-SK" i="1" smtClean="0"/>
                      <m:t>s</m:t>
                    </m:r>
                    <m:r>
                      <m:rPr>
                        <m:nor/>
                      </m:rPr>
                      <a:rPr lang="sk-SK" i="1" smtClean="0"/>
                      <m:t>. </m:t>
                    </m:r>
                    <m:r>
                      <m:rPr>
                        <m:nor/>
                      </m:rPr>
                      <a:rPr lang="sk-SK" i="1" smtClean="0"/>
                      <m:t>Nap</m:t>
                    </m:r>
                    <m:r>
                      <m:rPr>
                        <m:nor/>
                      </m:rPr>
                      <a:rPr lang="sk-SK" i="1" smtClean="0"/>
                      <m:t>íš</m:t>
                    </m:r>
                    <m:r>
                      <m:rPr>
                        <m:nor/>
                      </m:rPr>
                      <a:rPr lang="sk-SK" i="1" smtClean="0"/>
                      <m:t>te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rovnicu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harmonick</m:t>
                    </m:r>
                    <m:r>
                      <m:rPr>
                        <m:nor/>
                      </m:rPr>
                      <a:rPr lang="sk-SK" i="1" smtClean="0"/>
                      <m:t>é</m:t>
                    </m:r>
                    <m:r>
                      <m:rPr>
                        <m:nor/>
                      </m:rPr>
                      <a:rPr lang="sk-SK" i="1" smtClean="0"/>
                      <m:t>ho</m:t>
                    </m:r>
                    <m:r>
                      <m:rPr>
                        <m:nor/>
                      </m:rPr>
                      <a:rPr lang="sk-SK" i="1" smtClean="0"/>
                      <m:t> </m:t>
                    </m:r>
                    <m:r>
                      <m:rPr>
                        <m:nor/>
                      </m:rPr>
                      <a:rPr lang="sk-SK" i="1" smtClean="0"/>
                      <m:t>kmitania</m:t>
                    </m:r>
                    <m:r>
                      <m:rPr>
                        <m:nor/>
                      </m:rPr>
                      <a:rPr lang="sk-SK" i="1" smtClean="0"/>
                      <m:t>.</m:t>
                    </m:r>
                  </m:oMath>
                </a14:m>
                <a:r>
                  <a:rPr lang="sk-SK" i="1"/>
                  <a:t>	 - vzorovo vyriešené na hodine</a:t>
                </a:r>
              </a:p>
              <a:p>
                <a:endParaRPr lang="sk-SK" sz="3600" i="1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sk-SK" i="1"/>
                  <a:t>Pr.2.	Rovnica harmonického kmitania má tvar:</a:t>
                </a:r>
              </a:p>
              <a:p>
                <a:pPr marL="514350" indent="-514350">
                  <a:buAutoNum type="alphaLcParenR"/>
                </a:pPr>
                <a:r>
                  <a:rPr lang="sk-SK" i="1"/>
                  <a:t>y = 5,0 · 10</a:t>
                </a:r>
                <a:r>
                  <a:rPr lang="sk-SK" i="1" baseline="30000"/>
                  <a:t>−3 </a:t>
                </a:r>
                <a:r>
                  <a:rPr lang="sk-SK" i="1"/>
                  <a:t>sin4πt	- vzorovo vyriešené na hodine</a:t>
                </a:r>
              </a:p>
              <a:p>
                <a:pPr marL="514350" indent="-514350">
                  <a:buAutoNum type="alphaLcParenR"/>
                </a:pPr>
                <a:r>
                  <a:rPr lang="es-ES" i="1">
                    <a:highlight>
                      <a:srgbClr val="FFFF00"/>
                    </a:highlight>
                  </a:rPr>
                  <a:t>y = </a:t>
                </a:r>
                <a:r>
                  <a:rPr lang="sk-SK" i="1">
                    <a:highlight>
                      <a:srgbClr val="FFFF00"/>
                    </a:highlight>
                  </a:rPr>
                  <a:t>0,06</a:t>
                </a:r>
                <a:r>
                  <a:rPr lang="es-ES" i="1">
                    <a:highlight>
                      <a:srgbClr val="FFFF00"/>
                    </a:highlight>
                  </a:rPr>
                  <a:t>.sin(</a:t>
                </a:r>
                <a:r>
                  <a:rPr lang="sk-SK" i="1">
                    <a:highlight>
                      <a:srgbClr val="FFFF00"/>
                    </a:highlight>
                  </a:rPr>
                  <a:t>100</a:t>
                </a:r>
                <a:r>
                  <a:rPr lang="es-ES" i="1">
                    <a:highlight>
                      <a:srgbClr val="FFFF00"/>
                    </a:highlight>
                  </a:rPr>
                  <a:t>πt</a:t>
                </a:r>
                <a:r>
                  <a:rPr lang="sk-SK" i="1">
                    <a:highlight>
                      <a:srgbClr val="FFFF00"/>
                    </a:highlight>
                  </a:rPr>
                  <a:t>)</a:t>
                </a:r>
                <a:r>
                  <a:rPr lang="es-ES" i="1">
                    <a:highlight>
                      <a:srgbClr val="FFFF00"/>
                    </a:highlight>
                  </a:rPr>
                  <a:t> </a:t>
                </a:r>
                <a:r>
                  <a:rPr lang="sk-SK" i="1">
                    <a:highlight>
                      <a:srgbClr val="FFFF00"/>
                    </a:highlight>
                  </a:rPr>
                  <a:t>	-DÚ</a:t>
                </a:r>
              </a:p>
              <a:p>
                <a:pPr marL="514350" indent="-514350">
                  <a:buAutoNum type="alphaLcParenR"/>
                </a:pPr>
                <a:r>
                  <a:rPr lang="es-ES" i="1">
                    <a:highlight>
                      <a:srgbClr val="FFFF00"/>
                    </a:highlight>
                  </a:rPr>
                  <a:t>y = 5.sin(6π.t) cm</a:t>
                </a:r>
                <a:r>
                  <a:rPr lang="sk-SK" i="1">
                    <a:highlight>
                      <a:srgbClr val="FFFF00"/>
                    </a:highlight>
                  </a:rPr>
                  <a:t>		-DÚ</a:t>
                </a:r>
              </a:p>
              <a:p>
                <a:pPr marL="514350" indent="-514350">
                  <a:buAutoNum type="alphaLcParenR"/>
                </a:pPr>
                <a:r>
                  <a:rPr lang="es-ES" i="1">
                    <a:highlight>
                      <a:srgbClr val="FFFF00"/>
                    </a:highlight>
                  </a:rPr>
                  <a:t>y = 4.sin (0,5πt) cm</a:t>
                </a:r>
                <a:r>
                  <a:rPr lang="sk-SK" i="1">
                    <a:highlight>
                      <a:srgbClr val="FFFF00"/>
                    </a:highlight>
                  </a:rPr>
                  <a:t>	-DÚ</a:t>
                </a:r>
              </a:p>
              <a:p>
                <a:pPr marL="0" indent="0">
                  <a:buNone/>
                </a:pPr>
                <a:r>
                  <a:rPr lang="sk-SK" i="1"/>
                  <a:t>Určte 1) amplitúdu výchylky harmonického kmitania, 2) jeho frekvenciu 3) jeho periódu.</a:t>
                </a:r>
              </a:p>
              <a:p>
                <a:endParaRPr lang="sk-SK" i="1"/>
              </a:p>
              <a:p>
                <a:r>
                  <a:rPr lang="sk-SK" i="1"/>
                  <a:t>Príklady:  </a:t>
                </a:r>
                <a:r>
                  <a:rPr lang="sk-SK" i="1" u="sng">
                    <a:hlinkClick r:id="rId3"/>
                  </a:rPr>
                  <a:t>http://www.priklady.eu/sk/Fyzika/Mechanicke-kmitanie-a-vlnenie-/Kmitanie.alej</a:t>
                </a:r>
                <a:endParaRPr lang="sk-SK" i="1" u="sng"/>
              </a:p>
              <a:p>
                <a:endParaRPr lang="sk-SK" i="1"/>
              </a:p>
            </p:txBody>
          </p:sp>
        </mc:Choice>
        <mc:Fallback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092A41A-B271-472F-9A19-3148723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6" y="1759268"/>
                <a:ext cx="11389723" cy="4897076"/>
              </a:xfrm>
              <a:prstGeom prst="rect">
                <a:avLst/>
              </a:prstGeom>
              <a:blipFill>
                <a:blip r:embed="rId4"/>
                <a:stretch>
                  <a:fillRect l="-856" t="-249" b="-14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3" y="177845"/>
            <a:ext cx="9639589" cy="690836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 – príklady -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func>
                      <m:r>
                        <a:rPr lang="sk-SK" sz="3600" b="1" i="1">
                          <a:solidFill>
                            <a:srgbClr val="92D05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sk-SK" sz="36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3600" b="1" dirty="0">
                          <a:solidFill>
                            <a:srgbClr val="92D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f>
                            <m:f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func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sk-SK" sz="3600" i="1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092A41A-B271-472F-9A19-31487233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517" y="1783080"/>
                <a:ext cx="11389723" cy="4897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i="1" smtClean="0"/>
                        <m:t>Pr</m:t>
                      </m:r>
                      <m:r>
                        <m:rPr>
                          <m:nor/>
                        </m:rPr>
                        <a:rPr lang="sk-SK" i="1" smtClean="0"/>
                        <m:t>. 1. </m:t>
                      </m:r>
                      <m:r>
                        <m:rPr>
                          <m:nor/>
                        </m:rPr>
                        <a:rPr lang="sk-SK" i="1" smtClean="0"/>
                        <m:t>Hmotn</m:t>
                      </m:r>
                      <m:r>
                        <m:rPr>
                          <m:nor/>
                        </m:rPr>
                        <a:rPr lang="sk-SK" i="1" smtClean="0"/>
                        <m:t>ý </m:t>
                      </m:r>
                      <m:r>
                        <m:rPr>
                          <m:nor/>
                        </m:rPr>
                        <a:rPr lang="sk-SK" i="1" smtClean="0"/>
                        <m:t>bod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kmit</m:t>
                      </m:r>
                      <m:r>
                        <m:rPr>
                          <m:nor/>
                        </m:rPr>
                        <a:rPr lang="sk-SK" i="1" smtClean="0"/>
                        <m:t>á </m:t>
                      </m:r>
                      <m:r>
                        <m:rPr>
                          <m:nor/>
                        </m:rPr>
                        <a:rPr lang="sk-SK" i="1" smtClean="0"/>
                        <m:t>harmonicky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s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amplit</m:t>
                      </m:r>
                      <m:r>
                        <m:rPr>
                          <m:nor/>
                        </m:rPr>
                        <a:rPr lang="sk-SK" i="1" smtClean="0"/>
                        <m:t>ú</m:t>
                      </m:r>
                      <m:r>
                        <m:rPr>
                          <m:nor/>
                        </m:rPr>
                        <a:rPr lang="sk-SK" i="1" smtClean="0"/>
                        <m:t>dou</m:t>
                      </m:r>
                      <m:r>
                        <m:rPr>
                          <m:nor/>
                        </m:rPr>
                        <a:rPr lang="sk-SK" i="1" smtClean="0"/>
                        <m:t> 1,5 </m:t>
                      </m:r>
                      <m:r>
                        <m:rPr>
                          <m:nor/>
                        </m:rPr>
                        <a:rPr lang="sk-SK" i="1" smtClean="0"/>
                        <m:t>cm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a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s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peri</m:t>
                      </m:r>
                      <m:r>
                        <m:rPr>
                          <m:nor/>
                        </m:rPr>
                        <a:rPr lang="sk-SK" i="1" smtClean="0"/>
                        <m:t>ó</m:t>
                      </m:r>
                      <m:r>
                        <m:rPr>
                          <m:nor/>
                        </m:rPr>
                        <a:rPr lang="sk-SK" i="1" smtClean="0"/>
                        <m:t>dou</m:t>
                      </m:r>
                      <m:r>
                        <m:rPr>
                          <m:nor/>
                        </m:rPr>
                        <a:rPr lang="sk-SK" i="1" smtClean="0"/>
                        <m:t> 0,2 </m:t>
                      </m:r>
                      <m:r>
                        <m:rPr>
                          <m:nor/>
                        </m:rPr>
                        <a:rPr lang="sk-SK" i="1" smtClean="0"/>
                        <m:t>s</m:t>
                      </m:r>
                      <m:r>
                        <m:rPr>
                          <m:nor/>
                        </m:rPr>
                        <a:rPr lang="sk-SK" i="1" smtClean="0"/>
                        <m:t>. </m:t>
                      </m:r>
                      <m:r>
                        <m:rPr>
                          <m:nor/>
                        </m:rPr>
                        <a:rPr lang="sk-SK" i="1" smtClean="0"/>
                        <m:t>Nap</m:t>
                      </m:r>
                      <m:r>
                        <m:rPr>
                          <m:nor/>
                        </m:rPr>
                        <a:rPr lang="sk-SK" i="1" smtClean="0"/>
                        <m:t>íš</m:t>
                      </m:r>
                      <m:r>
                        <m:rPr>
                          <m:nor/>
                        </m:rPr>
                        <a:rPr lang="sk-SK" i="1" smtClean="0"/>
                        <m:t>te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rovnicu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harmonick</m:t>
                      </m:r>
                      <m:r>
                        <m:rPr>
                          <m:nor/>
                        </m:rPr>
                        <a:rPr lang="sk-SK" i="1" smtClean="0"/>
                        <m:t>é</m:t>
                      </m:r>
                      <m:r>
                        <m:rPr>
                          <m:nor/>
                        </m:rPr>
                        <a:rPr lang="sk-SK" i="1" smtClean="0"/>
                        <m:t>ho</m:t>
                      </m:r>
                      <m:r>
                        <m:rPr>
                          <m:nor/>
                        </m:rPr>
                        <a:rPr lang="sk-SK" i="1" smtClean="0"/>
                        <m:t> </m:t>
                      </m:r>
                      <m:r>
                        <m:rPr>
                          <m:nor/>
                        </m:rPr>
                        <a:rPr lang="sk-SK" i="1" smtClean="0"/>
                        <m:t>kmitania</m:t>
                      </m:r>
                      <m:r>
                        <m:rPr>
                          <m:nor/>
                        </m:rPr>
                        <a:rPr lang="sk-SK" i="1" smtClean="0"/>
                        <m:t>.</m:t>
                      </m:r>
                    </m:oMath>
                  </m:oMathPara>
                </a14:m>
                <a:endParaRPr lang="sk-SK" i="1"/>
              </a:p>
              <a:p>
                <a:endParaRPr lang="sk-SK" sz="3600" i="1">
                  <a:solidFill>
                    <a:srgbClr val="00B0F0"/>
                  </a:solidFill>
                </a:endParaRPr>
              </a:p>
              <a:p>
                <a:endParaRPr lang="sk-SK" i="1"/>
              </a:p>
            </p:txBody>
          </p:sp>
        </mc:Choice>
        <mc:Fallback xmlns="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092A41A-B271-472F-9A19-3148723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7" y="1783080"/>
                <a:ext cx="11389723" cy="4897076"/>
              </a:xfrm>
              <a:prstGeom prst="rect">
                <a:avLst/>
              </a:prstGeom>
              <a:blipFill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51F0A034-93B0-4055-9D9F-1E0D9ECC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429" y="2812456"/>
            <a:ext cx="8698142" cy="37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3" y="177845"/>
            <a:ext cx="9639589" cy="690836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Rovnica kmitavého pohybu – príklady -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func>
                      <m:r>
                        <a:rPr lang="sk-SK" sz="3600" b="1" i="1">
                          <a:solidFill>
                            <a:srgbClr val="92D05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sk-SK" sz="36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3600" b="1" dirty="0">
                          <a:solidFill>
                            <a:srgbClr val="92D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f>
                            <m:f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func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sk-SK" sz="3600" i="1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77" y="868681"/>
                <a:ext cx="8186601" cy="888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85B749C3-5837-48A0-8206-05F846AB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87" y="1757636"/>
            <a:ext cx="10522595" cy="48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9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4" y="177845"/>
            <a:ext cx="10933626" cy="690836"/>
          </a:xfrm>
        </p:spPr>
        <p:txBody>
          <a:bodyPr>
            <a:normAutofit fontScale="90000"/>
          </a:bodyPr>
          <a:lstStyle/>
          <a:p>
            <a:r>
              <a:rPr lang="sk-SK" b="1" i="1" u="sng">
                <a:solidFill>
                  <a:srgbClr val="FF0000"/>
                </a:solidFill>
              </a:rPr>
              <a:t>Kmitanie z pohľadu kinematiky (čo? – opis pohybu)</a:t>
            </a:r>
            <a:endParaRPr lang="sk-SK" i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9797" y="5099924"/>
                <a:ext cx="8186601" cy="888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3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func>
                      <m:r>
                        <a:rPr lang="sk-SK" sz="3600" b="1" i="1">
                          <a:solidFill>
                            <a:srgbClr val="92D05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sk-SK" sz="36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3600" b="1" dirty="0">
                          <a:solidFill>
                            <a:srgbClr val="92D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func>
                        <m:funcPr>
                          <m:ctrlP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f>
                            <m:f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sk-SK" sz="36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func>
                          <m:r>
                            <a:rPr lang="sk-SK" sz="3600" b="1" i="1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sk-SK" sz="3600" i="1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3ECF846-49AF-473F-9757-91D756270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9797" y="5099924"/>
                <a:ext cx="8186601" cy="888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6092A41A-B271-472F-9A19-314872336523}"/>
              </a:ext>
            </a:extLst>
          </p:cNvPr>
          <p:cNvSpPr txBox="1">
            <a:spLocks/>
          </p:cNvSpPr>
          <p:nvPr/>
        </p:nvSpPr>
        <p:spPr>
          <a:xfrm>
            <a:off x="557334" y="1432560"/>
            <a:ext cx="11389723" cy="489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i="1" u="sng"/>
              <a:t>Pojmy </a:t>
            </a:r>
            <a:r>
              <a:rPr lang="sk-SK" i="1"/>
              <a:t>– oscilátor, kmit, rovnovážna poloha, okamžitá výchylka (y), maximálna výchylka = amplitúda (</a:t>
            </a:r>
            <a:r>
              <a:rPr lang="sk-SK" i="1" err="1"/>
              <a:t>y</a:t>
            </a:r>
            <a:r>
              <a:rPr lang="sk-SK" i="1" baseline="-25000" err="1"/>
              <a:t>m</a:t>
            </a:r>
            <a:r>
              <a:rPr lang="sk-SK" i="1"/>
              <a:t>), perióda (T), frekvencia (f), časový diagram kmitania       </a:t>
            </a:r>
          </a:p>
          <a:p>
            <a:endParaRPr lang="sk-SK" i="1"/>
          </a:p>
          <a:p>
            <a:endParaRPr lang="sk-SK" i="1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27AAD17-2B99-4A30-AF78-0EE20BE2BB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2860835"/>
            <a:ext cx="5568315" cy="1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6" y="177845"/>
            <a:ext cx="11953603" cy="690836"/>
          </a:xfrm>
        </p:spPr>
        <p:txBody>
          <a:bodyPr>
            <a:normAutofit fontScale="90000"/>
          </a:bodyPr>
          <a:lstStyle/>
          <a:p>
            <a:r>
              <a:rPr lang="sk-SK" b="1" i="1" u="sng">
                <a:solidFill>
                  <a:srgbClr val="FF0000"/>
                </a:solidFill>
              </a:rPr>
              <a:t>Kmitanie z pohľadu dynamiky (prečo? – opis príčin pohybu)</a:t>
            </a:r>
            <a:endParaRPr lang="sk-SK" i="1">
              <a:solidFill>
                <a:srgbClr val="FF0000"/>
              </a:solidFill>
            </a:endParaRP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4523926-94FD-4134-8D6F-55DC4837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37" y="1253331"/>
            <a:ext cx="11430000" cy="986949"/>
          </a:xfrm>
        </p:spPr>
        <p:txBody>
          <a:bodyPr/>
          <a:lstStyle/>
          <a:p>
            <a:r>
              <a:rPr lang="sk-SK" i="1"/>
              <a:t>príčinou kmitania mechanického oscilátora je sila pružnosti, a tiažová sila.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FECCDBF-CA2A-473F-9EF2-0FA7A201BE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2133600"/>
            <a:ext cx="1014984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16" y="238805"/>
            <a:ext cx="10106812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Zopakovanie + obsah dnešnej hodiny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1082040"/>
            <a:ext cx="11820814" cy="5775959"/>
          </a:xfrm>
        </p:spPr>
        <p:txBody>
          <a:bodyPr>
            <a:normAutofit lnSpcReduction="10000"/>
          </a:bodyPr>
          <a:lstStyle/>
          <a:p>
            <a:pPr lvl="0">
              <a:buFontTx/>
              <a:buChar char="-"/>
            </a:pPr>
            <a:r>
              <a:rPr lang="sk-SK" i="1"/>
              <a:t>Máme za sebou hodiny, kde sme sa venovali kyvadlu a mechanickému oscilátoru (závažie na pružine)</a:t>
            </a:r>
          </a:p>
          <a:p>
            <a:pPr lvl="0">
              <a:buFontTx/>
              <a:buChar char="-"/>
            </a:pPr>
            <a:r>
              <a:rPr lang="sk-SK" i="1"/>
              <a:t>Cez súbor pokusov sme zisťovali, ako závisí perióda od rôznych parametrov a následne sme z nameraných dát odvodili vzťah pre periódy. Riešili sme aj viaceré úlohy na výpočet.</a:t>
            </a:r>
          </a:p>
          <a:p>
            <a:pPr lvl="0">
              <a:buFontTx/>
              <a:buChar char="-"/>
            </a:pPr>
            <a:r>
              <a:rPr lang="sk-SK" b="1" i="1"/>
              <a:t>Dnes</a:t>
            </a:r>
            <a:r>
              <a:rPr lang="sk-SK" i="1"/>
              <a:t> nás čaká téma, kde budeme opisovať samotný kmitavý pohyb oscilátora pomocou pojmov, z ktorých viaceré už poznáte (perióda, frekvencia, výchylka, amplitúda) a budeme pohyb zakresľovať pomocou grafu – závislosti výchylky od času </a:t>
            </a:r>
          </a:p>
          <a:p>
            <a:pPr lvl="0">
              <a:buFontTx/>
              <a:buChar char="-"/>
            </a:pPr>
            <a:r>
              <a:rPr lang="sk-SK" i="1"/>
              <a:t>Na prvých </a:t>
            </a:r>
            <a:r>
              <a:rPr lang="sk-SK" i="1" err="1"/>
              <a:t>slajdoch</a:t>
            </a:r>
            <a:r>
              <a:rPr lang="sk-SK" i="1"/>
              <a:t> máte vysvetlené pojmy a tiež spôsob zakreslenia grafu (pustite si k tomu príslušné </a:t>
            </a:r>
            <a:r>
              <a:rPr lang="sk-SK" i="1" err="1"/>
              <a:t>aplety</a:t>
            </a:r>
            <a:r>
              <a:rPr lang="sk-SK" i="1"/>
              <a:t>)</a:t>
            </a:r>
          </a:p>
          <a:p>
            <a:pPr lvl="0">
              <a:buFontTx/>
              <a:buChar char="-"/>
            </a:pPr>
            <a:r>
              <a:rPr lang="sk-SK" i="1"/>
              <a:t>V troch posledných </a:t>
            </a:r>
            <a:r>
              <a:rPr lang="sk-SK" i="1" err="1"/>
              <a:t>slajdoch</a:t>
            </a:r>
            <a:r>
              <a:rPr lang="sk-SK" i="1"/>
              <a:t> máte </a:t>
            </a:r>
            <a:r>
              <a:rPr lang="sk-SK" i="1">
                <a:highlight>
                  <a:srgbClr val="FFFF00"/>
                </a:highlight>
              </a:rPr>
              <a:t>úlohy, ktoré máte v priebehu hodiny urobiť a Vaše vypracovanie mi poslať do časti pridelené úlohy na TEAMS </a:t>
            </a:r>
            <a:r>
              <a:rPr lang="sk-SK" i="1"/>
              <a:t>– (zadania úloh posielam aj v súbore </a:t>
            </a:r>
            <a:r>
              <a:rPr lang="sk-SK" i="1" err="1"/>
              <a:t>word</a:t>
            </a:r>
            <a:r>
              <a:rPr lang="sk-SK" i="1"/>
              <a:t>, keby ste si ich chceli vytlačiť a tak ich vyriešiť)</a:t>
            </a:r>
          </a:p>
          <a:p>
            <a:pPr lvl="0"/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</p:spTree>
    <p:extLst>
      <p:ext uri="{BB962C8B-B14F-4D97-AF65-F5344CB8AC3E}">
        <p14:creationId xmlns:p14="http://schemas.microsoft.com/office/powerpoint/2010/main" val="216813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6" y="177844"/>
            <a:ext cx="11953603" cy="986949"/>
          </a:xfrm>
        </p:spPr>
        <p:txBody>
          <a:bodyPr>
            <a:normAutofit fontScale="90000"/>
          </a:bodyPr>
          <a:lstStyle/>
          <a:p>
            <a:r>
              <a:rPr lang="sk-SK" b="1" i="1" u="sng">
                <a:solidFill>
                  <a:srgbClr val="FF0000"/>
                </a:solidFill>
              </a:rPr>
              <a:t>Kmitanie z pohľadu energií (za čo? – premeny energie)</a:t>
            </a:r>
            <a:endParaRPr lang="sk-SK" i="1">
              <a:solidFill>
                <a:srgbClr val="FF0000"/>
              </a:solidFill>
            </a:endParaRP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4523926-94FD-4134-8D6F-55DC4837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9553"/>
            <a:ext cx="11430000" cy="986949"/>
          </a:xfrm>
        </p:spPr>
        <p:txBody>
          <a:bodyPr/>
          <a:lstStyle/>
          <a:p>
            <a:r>
              <a:rPr lang="sk-SK" i="1"/>
              <a:t>príčinou kmitania mechanického oscilátora je sila pružnosti, a tiažová sila.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8A0D58A-993A-4C67-AB31-1D016A7F8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7" y="1643027"/>
            <a:ext cx="4519613" cy="4199096"/>
          </a:xfrm>
          <a:prstGeom prst="rect">
            <a:avLst/>
          </a:prstGeom>
        </p:spPr>
      </p:pic>
      <p:sp>
        <p:nvSpPr>
          <p:cNvPr id="6" name="Zástupný objekt pre obsah 6">
            <a:extLst>
              <a:ext uri="{FF2B5EF4-FFF2-40B4-BE49-F238E27FC236}">
                <a16:creationId xmlns:a16="http://schemas.microsoft.com/office/drawing/2014/main" id="{A06E6C61-8282-4D82-8835-484551960815}"/>
              </a:ext>
            </a:extLst>
          </p:cNvPr>
          <p:cNvSpPr txBox="1">
            <a:spLocks/>
          </p:cNvSpPr>
          <p:nvPr/>
        </p:nvSpPr>
        <p:spPr>
          <a:xfrm>
            <a:off x="274319" y="1724626"/>
            <a:ext cx="7345681" cy="4955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sk-SK" sz="1800" i="1">
                <a:solidFill>
                  <a:srgbClr val="0070C0"/>
                </a:solidFill>
              </a:rPr>
              <a:t>V priebehu každej periódy kmitania dochádza k premenám energie v súlade so ZZME. V okamihu, kedy oscilátor prechádza rovnovážnou polohou, má najväčšiu rýchlosť a teda tiež najväčšiu kinetickú energiu. Naopak, v najväčšej vzdialenosti od rovnovážnej polohy, kedy sa rýchlosť kmitajúceho telesa rovná nule, má najväčšiu hodnotu potenciálna energia. Pri telese zavesenom na pružine je to potenciálna energia pružnosti a pri kyvadle je to potenciálna energia tiažová. Pri harmonickom kmitavom pohybe mechanického oscilátora sa periodicky mení jeho potenciálna energia na kinetickú energiu a naopak. Ak na oscilátor nepôsobia vonkajšie sily, je mechanická energia kmitania konštantná. Oscilátor kmitá s konštantnou amplitúdou.</a:t>
            </a:r>
          </a:p>
        </p:txBody>
      </p:sp>
    </p:spTree>
    <p:extLst>
      <p:ext uri="{BB962C8B-B14F-4D97-AF65-F5344CB8AC3E}">
        <p14:creationId xmlns:p14="http://schemas.microsoft.com/office/powerpoint/2010/main" val="30483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4" y="238805"/>
            <a:ext cx="6579340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1. Opis kmitavého pohybu -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886845"/>
            <a:ext cx="6193972" cy="5611926"/>
          </a:xfrm>
        </p:spPr>
        <p:txBody>
          <a:bodyPr>
            <a:normAutofit fontScale="92500" lnSpcReduction="20000"/>
          </a:bodyPr>
          <a:lstStyle/>
          <a:p>
            <a:r>
              <a:rPr lang="sk-SK" i="1">
                <a:hlinkClick r:id="rId2"/>
              </a:rPr>
              <a:t>https://www.geogebra.org/m/NmRfXEFZ#material/fRWfXUVX</a:t>
            </a:r>
            <a:r>
              <a:rPr lang="sk-SK" i="1"/>
              <a:t> </a:t>
            </a:r>
          </a:p>
          <a:p>
            <a:r>
              <a:rPr lang="sk-SK" i="1"/>
              <a:t>Na tejto stránke nájdete </a:t>
            </a:r>
            <a:r>
              <a:rPr lang="sk-SK" i="1" err="1"/>
              <a:t>aplet</a:t>
            </a:r>
            <a:r>
              <a:rPr lang="sk-SK" i="1"/>
              <a:t> (postupne prejdite cez 4 kroky), kde sú popísané základné charakteristiky kmitavého pohybu – </a:t>
            </a:r>
          </a:p>
          <a:p>
            <a:r>
              <a:rPr lang="sk-SK" b="1" i="1"/>
              <a:t>amplitúda y</a:t>
            </a:r>
            <a:r>
              <a:rPr lang="sk-SK" b="1" i="1" baseline="-25000"/>
              <a:t>m</a:t>
            </a:r>
            <a:r>
              <a:rPr lang="sk-SK" i="1"/>
              <a:t> = maximálny výchylka,</a:t>
            </a:r>
          </a:p>
          <a:p>
            <a:r>
              <a:rPr lang="sk-SK" b="1" i="1"/>
              <a:t>okamžitá výchylka y</a:t>
            </a:r>
          </a:p>
          <a:p>
            <a:r>
              <a:rPr lang="sk-SK" b="1" i="1"/>
              <a:t>rovnovážna poloha O, </a:t>
            </a:r>
          </a:p>
          <a:p>
            <a:r>
              <a:rPr lang="sk-SK" b="1" i="1"/>
              <a:t>frekvencia f</a:t>
            </a:r>
            <a:r>
              <a:rPr lang="sk-SK" i="1"/>
              <a:t> (môžete meniť hodnotu 0,1Hz, 0,2 Hz, 0,3 Hz)  </a:t>
            </a:r>
          </a:p>
          <a:p>
            <a:r>
              <a:rPr lang="sk-SK" b="1" i="1"/>
              <a:t>perióda T</a:t>
            </a:r>
          </a:p>
          <a:p>
            <a:r>
              <a:rPr lang="sk-SK" i="1"/>
              <a:t>Zopakujme aj vzťah medzi periódou a frekvenciou :  f=1/T  ;  T=1/f)</a:t>
            </a:r>
          </a:p>
          <a:p>
            <a:r>
              <a:rPr lang="sk-SK" i="1"/>
              <a:t>Cieľ tejto časti – porozumieť uvedeným pojmom</a:t>
            </a:r>
          </a:p>
          <a:p>
            <a:endParaRPr lang="sk-SK" i="1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12A5E1A-D9EC-4B70-A8AE-7AF4728F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86" y="0"/>
            <a:ext cx="551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4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 fontScale="90000"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2. Opis kmitavého pohybu – časový rozvoj okamžitej výchylky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7" y="886845"/>
            <a:ext cx="6096000" cy="56119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k-SK" i="1">
                <a:hlinkClick r:id="rId2"/>
              </a:rPr>
              <a:t>https://www.geogebra.org/m/NmRfXEFZ#material/fhvfb2kz</a:t>
            </a:r>
            <a:r>
              <a:rPr lang="sk-SK" i="1"/>
              <a:t> </a:t>
            </a:r>
          </a:p>
          <a:p>
            <a:r>
              <a:rPr lang="sk-SK" i="1"/>
              <a:t>Na tejto stránke nájdete </a:t>
            </a:r>
            <a:r>
              <a:rPr lang="sk-SK" i="1" err="1"/>
              <a:t>aplet</a:t>
            </a:r>
            <a:r>
              <a:rPr lang="sk-SK" i="1"/>
              <a:t> spustite tlačidlom on - </a:t>
            </a:r>
            <a:r>
              <a:rPr lang="sk-SK" i="1" err="1"/>
              <a:t>off</a:t>
            </a:r>
            <a:r>
              <a:rPr lang="sk-SK" i="1"/>
              <a:t>), kde je vykreslený graf okamžitej výchylky mechanického oscilátora (závažie na pružine) v čase</a:t>
            </a:r>
          </a:p>
          <a:p>
            <a:endParaRPr lang="sk-SK" i="1"/>
          </a:p>
          <a:p>
            <a:r>
              <a:rPr lang="sk-SK" i="1"/>
              <a:t>Cieľ tejto časti – porozumieť, že okamžitá výchylka v čase sa mení a jej graf má tvar „vlnovky“ – (</a:t>
            </a:r>
            <a:r>
              <a:rPr lang="sk-SK" sz="3200" b="1" i="1"/>
              <a:t>sínusoidy </a:t>
            </a:r>
            <a:r>
              <a:rPr lang="sk-SK" i="1"/>
              <a:t>– bližšie vysvetlíme nabudúce), </a:t>
            </a:r>
          </a:p>
          <a:p>
            <a:r>
              <a:rPr lang="sk-SK" i="1"/>
              <a:t>Teraz by ste mali byť  pripravení čítať v podobných grafoch, aká bude amplitúda a perióda kmitavého pohybu, a zostrojovať grafy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4136AE3-3157-45CF-B7BB-7189D729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6914"/>
            <a:ext cx="6096000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A - zadanie  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624298" cy="5611926"/>
          </a:xfrm>
        </p:spPr>
        <p:txBody>
          <a:bodyPr>
            <a:normAutofit/>
          </a:bodyPr>
          <a:lstStyle/>
          <a:p>
            <a:r>
              <a:rPr lang="sk-SK" i="1"/>
              <a:t>Oscilátor na obrázku má periódu 2 sekundy a amplitúdu 6 cm, (tieto informácie viete sami vyčítať z grafu – pozrite). </a:t>
            </a:r>
          </a:p>
          <a:p>
            <a:r>
              <a:rPr lang="sk-SK" i="1"/>
              <a:t>Vypočítajte frekvenciu kmitov </a:t>
            </a:r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pPr marL="0" indent="0">
              <a:buNone/>
            </a:pPr>
            <a:endParaRPr lang="sk-SK" i="1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E1797C1-0C9F-484C-A858-C92D00E0F3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2539364"/>
            <a:ext cx="7285372" cy="37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A - riešenie  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624298" cy="5611926"/>
          </a:xfrm>
        </p:spPr>
        <p:txBody>
          <a:bodyPr>
            <a:normAutofit/>
          </a:bodyPr>
          <a:lstStyle/>
          <a:p>
            <a:r>
              <a:rPr lang="sk-SK" i="1"/>
              <a:t>Oscilátor na obrázku má periódu 2 sekundy a amplitúdu 6 cm, (tieto informácie viete sami vyčítať z grafu – pozrite). </a:t>
            </a:r>
          </a:p>
          <a:p>
            <a:r>
              <a:rPr lang="sk-SK" i="1"/>
              <a:t>Vypočítajte frekvenciu kmitov </a:t>
            </a:r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pPr marL="0" indent="0">
              <a:buNone/>
            </a:pPr>
            <a:endParaRPr lang="sk-SK" i="1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E1797C1-0C9F-484C-A858-C92D00E0F3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2539364"/>
            <a:ext cx="7285372" cy="3741119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27EC3CF0-8184-44A2-89AA-8A3ACB99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9" y="2989202"/>
            <a:ext cx="3102502" cy="25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B - zadanie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906828" cy="5611926"/>
          </a:xfrm>
        </p:spPr>
        <p:txBody>
          <a:bodyPr>
            <a:normAutofit/>
          </a:bodyPr>
          <a:lstStyle/>
          <a:p>
            <a:pPr lvl="0"/>
            <a:r>
              <a:rPr lang="sk-SK" i="1"/>
              <a:t>Určte periódu frekvenciu a amplitúd oscilátorov, ktorých graf pohybu je na obrázkoch. Tip: môžete naraz rátať aj celkový čas viacerých periód a periódu určiť ako tento čas </a:t>
            </a:r>
            <a:r>
              <a:rPr lang="sk-SK" i="1" err="1"/>
              <a:t>deleno</a:t>
            </a:r>
            <a:r>
              <a:rPr lang="sk-SK" i="1"/>
              <a:t> počet periód.</a:t>
            </a:r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D3BB26B-1783-4D2C-9407-7B0D15171E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158656"/>
            <a:ext cx="4663440" cy="235749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AFB991F-979C-48E2-A8DA-F23A001975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04" y="2209826"/>
            <a:ext cx="5127625" cy="2291080"/>
          </a:xfrm>
          <a:prstGeom prst="rect">
            <a:avLst/>
          </a:prstGeom>
          <a:noFill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EBB55ADC-5BEA-47A0-B77C-0E4657EBBA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1" y="4670682"/>
            <a:ext cx="5105400" cy="2012315"/>
          </a:xfrm>
          <a:prstGeom prst="rect">
            <a:avLst/>
          </a:prstGeom>
          <a:noFill/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08AC461-7327-4597-B5E7-2C3AB596DC4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05" y="4617025"/>
            <a:ext cx="5127625" cy="2065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3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B -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906828" cy="5611926"/>
          </a:xfrm>
        </p:spPr>
        <p:txBody>
          <a:bodyPr>
            <a:normAutofit/>
          </a:bodyPr>
          <a:lstStyle/>
          <a:p>
            <a:pPr lvl="0"/>
            <a:r>
              <a:rPr lang="sk-SK" i="1"/>
              <a:t>Určte periódu frekvenciu a amplitúd oscilátorov, ktorých graf pohybu je na obrázkoch. Tip: môžete naraz rátať aj celkový čas viacerých periód a periódu určiť ako tento čas </a:t>
            </a:r>
            <a:r>
              <a:rPr lang="sk-SK" i="1" err="1"/>
              <a:t>deleno</a:t>
            </a:r>
            <a:r>
              <a:rPr lang="sk-SK" i="1"/>
              <a:t> počet periód.</a:t>
            </a:r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9F6B8A0-AB81-4E88-A757-635E2DD0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46" y="2283447"/>
            <a:ext cx="1815732" cy="181573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4939D7E-679E-48B3-884E-7E845693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" y="2085096"/>
            <a:ext cx="4063021" cy="2212434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6527D3E1-0A61-4B1B-AD55-893DB360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439" y="4369078"/>
            <a:ext cx="5540599" cy="216386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EA15E35-0B0D-417D-B654-8564F2355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092" y="4297530"/>
            <a:ext cx="1882066" cy="23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CEC6C-A012-4E90-BB8E-CC37D1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3" y="238805"/>
            <a:ext cx="10416555" cy="648040"/>
          </a:xfrm>
        </p:spPr>
        <p:txBody>
          <a:bodyPr>
            <a:normAutofit/>
          </a:bodyPr>
          <a:lstStyle/>
          <a:p>
            <a:r>
              <a:rPr lang="sk-SK" sz="3600" b="1" i="1" u="sng">
                <a:solidFill>
                  <a:srgbClr val="FF0000"/>
                </a:solidFill>
              </a:rPr>
              <a:t>3. Opis kmitavého pohybu – úlohy B -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ECF846-49AF-473F-9757-91D75627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6" y="886845"/>
            <a:ext cx="11906828" cy="5611926"/>
          </a:xfrm>
        </p:spPr>
        <p:txBody>
          <a:bodyPr>
            <a:normAutofit/>
          </a:bodyPr>
          <a:lstStyle/>
          <a:p>
            <a:pPr lvl="0"/>
            <a:r>
              <a:rPr lang="sk-SK" i="1"/>
              <a:t>Určte periódu frekvenciu a amplitúd oscilátorov, ktorých graf pohybu je na obrázkoch. Tip: môžete naraz rátať aj celkový čas viacerých periód a periódu určiť ako tento čas </a:t>
            </a:r>
            <a:r>
              <a:rPr lang="sk-SK" i="1" err="1"/>
              <a:t>deleno</a:t>
            </a:r>
            <a:r>
              <a:rPr lang="sk-SK" i="1"/>
              <a:t> počet periód.</a:t>
            </a:r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  <a:p>
            <a:endParaRPr lang="sk-SK" i="1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B4F82C6-2601-4D46-952F-0BC594C0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03" y="2112886"/>
            <a:ext cx="5434424" cy="238827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61C8C1A8-243C-424E-9478-08830F1A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93" y="2111816"/>
            <a:ext cx="2256955" cy="238934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F124C52-3AE1-42EA-9CB9-3C36051D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55" y="4682059"/>
            <a:ext cx="5257245" cy="2090288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D7D8D3F6-44FB-4292-A489-1142D5846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756" y="4667082"/>
            <a:ext cx="2131425" cy="19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448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0382F-1D15-4F73-A8B6-DC7B2A1D65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8D7110-104B-4A2C-8722-531ADD316A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F38CA-85B7-4B44-9500-0BBCAF4A31D1}">
  <ds:schemaRefs>
    <ds:schemaRef ds:uri="b2538184-c2a4-4801-8335-3e30d900df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Motív Office</vt:lpstr>
      <vt:lpstr>Opis kmitavého pohybu – pojmy, grafy – úlohy,  Rovnica mechanického kmitania</vt:lpstr>
      <vt:lpstr>Zopakovanie + obsah dnešnej hodiny </vt:lpstr>
      <vt:lpstr>1. Opis kmitavého pohybu - pojmy</vt:lpstr>
      <vt:lpstr>2. Opis kmitavého pohybu – časový rozvoj okamžitej výchylky</vt:lpstr>
      <vt:lpstr>3. Opis kmitavého pohybu – úlohy A - zadanie   </vt:lpstr>
      <vt:lpstr>3. Opis kmitavého pohybu – úlohy A - riešenie   </vt:lpstr>
      <vt:lpstr>3. Opis kmitavého pohybu – úlohy B - zadanie</vt:lpstr>
      <vt:lpstr>3. Opis kmitavého pohybu – úlohy B - riešenie</vt:lpstr>
      <vt:lpstr>3. Opis kmitavého pohybu – úlohy B - riešenie</vt:lpstr>
      <vt:lpstr>3. Opis kmitavého pohybu – úlohy C - zadanie </vt:lpstr>
      <vt:lpstr>3. Opis kmitavého pohybu – úlohy C  - riešenie</vt:lpstr>
      <vt:lpstr>Rovnica kmitavého pohybu</vt:lpstr>
      <vt:lpstr>Rovnica kmitavého pohybu</vt:lpstr>
      <vt:lpstr>Rovnica kmitavého pohybu - odvodenie</vt:lpstr>
      <vt:lpstr>Rovnica kmitavého pohybu - príklady</vt:lpstr>
      <vt:lpstr>Rovnica kmitavého pohybu – príklady - riešenie</vt:lpstr>
      <vt:lpstr>Rovnica kmitavého pohybu – príklady - riešenie</vt:lpstr>
      <vt:lpstr>Kmitanie z pohľadu kinematiky (čo? – opis pohybu)</vt:lpstr>
      <vt:lpstr>Kmitanie z pohľadu dynamiky (prečo? – opis príčin pohybu)</vt:lpstr>
      <vt:lpstr>Kmitanie z pohľadu energií (za čo? – premeny energie)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Opis kmitavého pohybu – pojmy, grafy - úlohy</dc:title>
  <dc:creator>Martina Horváthová</dc:creator>
  <cp:revision>2</cp:revision>
  <cp:lastPrinted>2020-11-04T09:49:45Z</cp:lastPrinted>
  <dcterms:created xsi:type="dcterms:W3CDTF">2020-10-25T18:19:19Z</dcterms:created>
  <dcterms:modified xsi:type="dcterms:W3CDTF">2020-11-09T21:45:42Z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