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92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917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786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86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799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660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97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939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405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6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3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91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47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28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61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87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31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BE35-90C0-47A6-8A88-49C523386C84}" type="datetimeFigureOut">
              <a:rPr lang="sk-SK" smtClean="0"/>
              <a:t>20.09.2020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2E9D-BBE4-484B-8265-85B29ED93C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6425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Delenie počítačov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810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</a:t>
            </a:r>
            <a:r>
              <a:rPr lang="sk-SK" dirty="0" smtClean="0"/>
              <a:t>počítačov podľa generácií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3875" cy="3599316"/>
          </a:xfrm>
        </p:spPr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Generácia	Roky				Súčiastky</a:t>
            </a:r>
            <a:r>
              <a:rPr lang="sk-SK" dirty="0" smtClean="0"/>
              <a:t> </a:t>
            </a:r>
          </a:p>
          <a:p>
            <a:pPr lvl="1"/>
            <a:r>
              <a:rPr lang="sk-SK" dirty="0"/>
              <a:t>n</a:t>
            </a:r>
            <a:r>
              <a:rPr lang="sk-SK" dirty="0" smtClean="0"/>
              <a:t>ultá	40 roky 20 storočia		ozubené kolo, elektromagnetické relé 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rvá	50 roky				elektrónky</a:t>
            </a:r>
          </a:p>
          <a:p>
            <a:pPr lvl="1"/>
            <a:r>
              <a:rPr lang="sk-SK" dirty="0"/>
              <a:t>d</a:t>
            </a:r>
            <a:r>
              <a:rPr lang="sk-SK" dirty="0" smtClean="0"/>
              <a:t>ruhá	50 – 60 roky			tranzistory</a:t>
            </a:r>
          </a:p>
          <a:p>
            <a:pPr lvl="1"/>
            <a:r>
              <a:rPr lang="sk-SK" dirty="0"/>
              <a:t>t</a:t>
            </a:r>
            <a:r>
              <a:rPr lang="sk-SK" dirty="0" smtClean="0"/>
              <a:t>retia	koniec 60 roky			integrovane obvody</a:t>
            </a:r>
          </a:p>
          <a:p>
            <a:pPr lvl="1"/>
            <a:r>
              <a:rPr lang="sk-SK" dirty="0"/>
              <a:t>t</a:t>
            </a:r>
            <a:r>
              <a:rPr lang="sk-SK" dirty="0" smtClean="0"/>
              <a:t>ri a pol	70 roky 20 storočia		integrovane obvody (vysoká integrácia)</a:t>
            </a:r>
          </a:p>
          <a:p>
            <a:pPr lvl="1"/>
            <a:r>
              <a:rPr lang="sk-SK" dirty="0" smtClean="0"/>
              <a:t>Štvrtá	od roku 1981 po súčasnosť	integrované obvody (veľmi vysoká integrácia)</a:t>
            </a:r>
          </a:p>
          <a:p>
            <a:pPr marL="914400" lvl="2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11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  <a:p>
            <a:pPr lvl="1"/>
            <a:r>
              <a:rPr lang="sk-SK" dirty="0"/>
              <a:t>Úvod</a:t>
            </a:r>
          </a:p>
          <a:p>
            <a:pPr lvl="1"/>
            <a:r>
              <a:rPr lang="sk-SK" dirty="0"/>
              <a:t>Delenie počítačov </a:t>
            </a:r>
          </a:p>
          <a:p>
            <a:pPr lvl="2"/>
            <a:r>
              <a:rPr lang="sk-SK" dirty="0"/>
              <a:t>podľa oblasti použitia</a:t>
            </a:r>
          </a:p>
          <a:p>
            <a:pPr lvl="2"/>
            <a:r>
              <a:rPr lang="sk-SK" dirty="0"/>
              <a:t>podľa spôsobu zobrazenia informácií</a:t>
            </a:r>
          </a:p>
          <a:p>
            <a:pPr lvl="2"/>
            <a:r>
              <a:rPr lang="sk-SK" dirty="0"/>
              <a:t>podľa spôsobu použitia </a:t>
            </a:r>
          </a:p>
          <a:p>
            <a:pPr lvl="2"/>
            <a:r>
              <a:rPr lang="sk-SK" dirty="0"/>
              <a:t>podľa režimu práce</a:t>
            </a:r>
          </a:p>
          <a:p>
            <a:pPr lvl="2"/>
            <a:r>
              <a:rPr lang="sk-SK" dirty="0"/>
              <a:t>podľa veľkosti, výkonnosti a určenia</a:t>
            </a:r>
          </a:p>
          <a:p>
            <a:pPr lvl="2"/>
            <a:r>
              <a:rPr lang="sk-SK" dirty="0"/>
              <a:t>podľa generácií </a:t>
            </a:r>
          </a:p>
        </p:txBody>
      </p:sp>
    </p:spTree>
    <p:extLst>
      <p:ext uri="{BB962C8B-B14F-4D97-AF65-F5344CB8AC3E}">
        <p14:creationId xmlns:p14="http://schemas.microsoft.com/office/powerpoint/2010/main" val="37371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267324-DDD1-4D9D-BBFD-9A72AB05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FC00C8-86A2-4519-BB87-835BC6F0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Počítač</a:t>
            </a:r>
            <a:r>
              <a:rPr lang="en-US" dirty="0"/>
              <a:t> </a:t>
            </a:r>
            <a:endParaRPr lang="sk-SK" dirty="0"/>
          </a:p>
          <a:p>
            <a:pPr lvl="2"/>
            <a:r>
              <a:rPr lang="en-US" dirty="0" err="1"/>
              <a:t>univerzálne</a:t>
            </a:r>
            <a:r>
              <a:rPr lang="en-US" dirty="0"/>
              <a:t> </a:t>
            </a:r>
            <a:r>
              <a:rPr lang="en-US" dirty="0" err="1"/>
              <a:t>programovateľné</a:t>
            </a:r>
            <a:r>
              <a:rPr lang="en-US" dirty="0"/>
              <a:t> </a:t>
            </a:r>
            <a:r>
              <a:rPr lang="en-US" dirty="0" err="1"/>
              <a:t>zariadenie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, </a:t>
            </a:r>
            <a:r>
              <a:rPr lang="en-US" dirty="0" err="1"/>
              <a:t>grafických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z </a:t>
            </a:r>
            <a:r>
              <a:rPr lang="en-US" dirty="0" err="1"/>
              <a:t>výrobného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. </a:t>
            </a:r>
            <a:endParaRPr lang="sk-SK" dirty="0"/>
          </a:p>
          <a:p>
            <a:pPr lvl="2"/>
            <a:r>
              <a:rPr lang="sk-SK" dirty="0"/>
              <a:t>r</a:t>
            </a:r>
            <a:r>
              <a:rPr lang="en-US" dirty="0" err="1"/>
              <a:t>iadi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vopred</a:t>
            </a:r>
            <a:r>
              <a:rPr lang="en-US" dirty="0"/>
              <a:t> </a:t>
            </a:r>
            <a:r>
              <a:rPr lang="en-US" dirty="0" err="1"/>
              <a:t>pripraveného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nachádza</a:t>
            </a:r>
            <a:r>
              <a:rPr lang="en-US" dirty="0"/>
              <a:t> v </a:t>
            </a:r>
            <a:r>
              <a:rPr lang="en-US" dirty="0" err="1"/>
              <a:t>pamäti</a:t>
            </a:r>
            <a:r>
              <a:rPr lang="en-US" dirty="0"/>
              <a:t> </a:t>
            </a:r>
            <a:r>
              <a:rPr lang="en-US" dirty="0" err="1"/>
              <a:t>počítača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5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 podľa oblasti použitia 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i="1" dirty="0">
                <a:solidFill>
                  <a:srgbClr val="002060"/>
                </a:solidFill>
              </a:rPr>
              <a:t>počítače na riešenie vedecko-technických úloh</a:t>
            </a:r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lvl="1"/>
            <a:r>
              <a:rPr lang="sk-SK" dirty="0"/>
              <a:t>výskumné ústavy, výpočtové strediská pri vysokých školách a iné,</a:t>
            </a:r>
          </a:p>
          <a:p>
            <a:r>
              <a:rPr lang="sk-SK" i="1" dirty="0">
                <a:solidFill>
                  <a:srgbClr val="002060"/>
                </a:solidFill>
              </a:rPr>
              <a:t>počítače na spracovanie hromadných údajov </a:t>
            </a:r>
          </a:p>
          <a:p>
            <a:pPr lvl="1"/>
            <a:r>
              <a:rPr lang="sk-SK" dirty="0"/>
              <a:t>evidencia obyvateľov, štatistika, bankovníctvo, účtovníctvo a iné,</a:t>
            </a:r>
          </a:p>
          <a:p>
            <a:r>
              <a:rPr lang="sk-SK" i="1" dirty="0">
                <a:solidFill>
                  <a:srgbClr val="002060"/>
                </a:solidFill>
              </a:rPr>
              <a:t>počítače na riadenie rôznych technologických procesov  </a:t>
            </a:r>
          </a:p>
          <a:p>
            <a:pPr lvl="1"/>
            <a:r>
              <a:rPr lang="sk-SK" dirty="0"/>
              <a:t>riadenie výroby cementu, ocele a pod</a:t>
            </a:r>
          </a:p>
          <a:p>
            <a:r>
              <a:rPr lang="sk-SK" i="1" dirty="0">
                <a:solidFill>
                  <a:srgbClr val="002060"/>
                </a:solidFill>
              </a:rPr>
              <a:t>počítače používané v nevýrobných oblastiach </a:t>
            </a:r>
          </a:p>
          <a:p>
            <a:pPr lvl="1"/>
            <a:r>
              <a:rPr lang="sk-SK" dirty="0"/>
              <a:t>školstvo, kultúra, zdravotníctvo a iné</a:t>
            </a:r>
          </a:p>
        </p:txBody>
      </p:sp>
    </p:spTree>
    <p:extLst>
      <p:ext uri="{BB962C8B-B14F-4D97-AF65-F5344CB8AC3E}">
        <p14:creationId xmlns:p14="http://schemas.microsoft.com/office/powerpoint/2010/main" val="2561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 podľa spôsobu zobrazenia informácií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i="1" dirty="0">
                <a:solidFill>
                  <a:srgbClr val="002060"/>
                </a:solidFill>
              </a:rPr>
              <a:t>analógové počítače</a:t>
            </a:r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lvl="1"/>
            <a:r>
              <a:rPr lang="sk-SK" dirty="0"/>
              <a:t>pre sledovanie javu používajú spojitý priebeh nejakej fyzikálnej veličiny; riešia matematicky formulované úlohy napr. z automatizačnej a regulačnej techniky, pre riadenie technologických procesov a iné,</a:t>
            </a:r>
          </a:p>
          <a:p>
            <a:r>
              <a:rPr lang="sk-SK" i="1" dirty="0">
                <a:solidFill>
                  <a:srgbClr val="002060"/>
                </a:solidFill>
              </a:rPr>
              <a:t>číslicové počítače</a:t>
            </a:r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lvl="1"/>
            <a:r>
              <a:rPr lang="sk-SK" dirty="0"/>
              <a:t>pre sledovanie javu používajú vopred pripravené digitálne/číslicové hodnoty; riešia úlohy v oblasti ekonomických či vedecko-technických výpočtov a iné,</a:t>
            </a:r>
          </a:p>
          <a:p>
            <a:r>
              <a:rPr lang="sk-SK" i="1" dirty="0">
                <a:solidFill>
                  <a:srgbClr val="002060"/>
                </a:solidFill>
              </a:rPr>
              <a:t>hybridné počítače </a:t>
            </a:r>
          </a:p>
          <a:p>
            <a:pPr lvl="1"/>
            <a:r>
              <a:rPr lang="sk-SK" dirty="0"/>
              <a:t>vlastnosti analógových a číslicových počítačov</a:t>
            </a:r>
          </a:p>
        </p:txBody>
      </p:sp>
    </p:spTree>
    <p:extLst>
      <p:ext uri="{BB962C8B-B14F-4D97-AF65-F5344CB8AC3E}">
        <p14:creationId xmlns:p14="http://schemas.microsoft.com/office/powerpoint/2010/main" val="191246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 podľa spôsobu použitia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57250" cy="3599316"/>
          </a:xfrm>
        </p:spPr>
        <p:txBody>
          <a:bodyPr/>
          <a:lstStyle/>
          <a:p>
            <a:r>
              <a:rPr lang="sk-SK" i="1" dirty="0">
                <a:solidFill>
                  <a:srgbClr val="002060"/>
                </a:solidFill>
              </a:rPr>
              <a:t>univerzálne počítače </a:t>
            </a:r>
          </a:p>
          <a:p>
            <a:pPr lvl="1"/>
            <a:r>
              <a:rPr lang="sk-SK" dirty="0"/>
              <a:t>vhodné na riešenie úloh rôzneho typu</a:t>
            </a:r>
          </a:p>
          <a:p>
            <a:r>
              <a:rPr lang="sk-SK" i="1" dirty="0">
                <a:solidFill>
                  <a:srgbClr val="002060"/>
                </a:solidFill>
              </a:rPr>
              <a:t>problémovo </a:t>
            </a:r>
            <a:r>
              <a:rPr lang="sk-SK" i="1" dirty="0" smtClean="0">
                <a:solidFill>
                  <a:srgbClr val="002060"/>
                </a:solidFill>
              </a:rPr>
              <a:t>orientované počítače</a:t>
            </a:r>
            <a:endParaRPr lang="sk-SK" i="1" dirty="0">
              <a:solidFill>
                <a:srgbClr val="002060"/>
              </a:solidFill>
            </a:endParaRPr>
          </a:p>
          <a:p>
            <a:pPr lvl="1"/>
            <a:r>
              <a:rPr lang="sk-SK" dirty="0"/>
              <a:t>vhodné na riešenie úloh </a:t>
            </a:r>
            <a:r>
              <a:rPr lang="sk-SK" dirty="0" smtClean="0"/>
              <a:t>rovnakého</a:t>
            </a:r>
            <a:r>
              <a:rPr lang="sk-SK" dirty="0" smtClean="0"/>
              <a:t> </a:t>
            </a:r>
            <a:r>
              <a:rPr lang="sk-SK" dirty="0"/>
              <a:t>typu</a:t>
            </a:r>
          </a:p>
          <a:p>
            <a:pPr lvl="1"/>
            <a:r>
              <a:rPr lang="sk-SK" dirty="0"/>
              <a:t>grafické stanice určené na prácu s grafikou</a:t>
            </a:r>
          </a:p>
          <a:p>
            <a:pPr lvl="1"/>
            <a:r>
              <a:rPr lang="sk-SK" dirty="0"/>
              <a:t>počítače na prácu so zvukom</a:t>
            </a:r>
            <a:r>
              <a:rPr lang="sk-SK" i="1" dirty="0">
                <a:solidFill>
                  <a:srgbClr val="002060"/>
                </a:solidFill>
              </a:rPr>
              <a:t> </a:t>
            </a:r>
          </a:p>
          <a:p>
            <a:r>
              <a:rPr lang="sk-SK" i="1" dirty="0" smtClean="0">
                <a:solidFill>
                  <a:srgbClr val="002060"/>
                </a:solidFill>
              </a:rPr>
              <a:t>jednoúčelové</a:t>
            </a:r>
            <a:r>
              <a:rPr lang="sk-SK" i="1" dirty="0" smtClean="0">
                <a:solidFill>
                  <a:srgbClr val="002060"/>
                </a:solidFill>
              </a:rPr>
              <a:t> </a:t>
            </a:r>
            <a:r>
              <a:rPr lang="sk-SK" i="1" dirty="0">
                <a:solidFill>
                  <a:srgbClr val="002060"/>
                </a:solidFill>
              </a:rPr>
              <a:t>počítače </a:t>
            </a:r>
          </a:p>
          <a:p>
            <a:pPr lvl="1"/>
            <a:r>
              <a:rPr lang="sk-SK" dirty="0"/>
              <a:t>vhodné na riešenie jednej úlohy, ktorej sa prispôsobuje hardvér aj </a:t>
            </a:r>
            <a:r>
              <a:rPr lang="sk-SK" dirty="0" smtClean="0"/>
              <a:t>softvér</a:t>
            </a:r>
          </a:p>
          <a:p>
            <a:pPr lvl="1"/>
            <a:r>
              <a:rPr lang="sk-SK" dirty="0"/>
              <a:t>p</a:t>
            </a:r>
            <a:r>
              <a:rPr lang="sk-SK" dirty="0" smtClean="0"/>
              <a:t>očítače na štatistické výpočty, riadenie konkrétneho stroja, riadenie dopravy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12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 podľa režimu práce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i="1" dirty="0">
                <a:solidFill>
                  <a:srgbClr val="002060"/>
                </a:solidFill>
              </a:rPr>
              <a:t>počítače pracujúce v dávkovom režime </a:t>
            </a:r>
          </a:p>
          <a:p>
            <a:pPr lvl="1"/>
            <a:r>
              <a:rPr lang="sk-SK" dirty="0"/>
              <a:t>staršia forma spracovania, kedy je užívateľ fyzicky oddelený od počítača; vstupné dáta sa zhromažďujú za určitý čas do dávky, ktorá sa potom naraz spracuje; dáta, ktoré prídu po stanovenom termíne sa spracujú v nasledujúcej dávke,</a:t>
            </a:r>
          </a:p>
          <a:p>
            <a:r>
              <a:rPr lang="sk-SK" i="1" dirty="0">
                <a:solidFill>
                  <a:srgbClr val="002060"/>
                </a:solidFill>
              </a:rPr>
              <a:t>počítače pracujúce v interaktívnom režime </a:t>
            </a:r>
          </a:p>
          <a:p>
            <a:pPr lvl="1"/>
            <a:r>
              <a:rPr lang="sk-SK" dirty="0"/>
              <a:t>užívateľ je v trvalom kontakte s počítačom; podmienkou je, že po obdŕžaní vstupov musia byť výstupy k dispozícií v rámci požadovaného časového intervalu podľa typu aplikácie (sekunda/minúta/hodina a pod.).</a:t>
            </a:r>
          </a:p>
        </p:txBody>
      </p:sp>
    </p:spTree>
    <p:extLst>
      <p:ext uri="{BB962C8B-B14F-4D97-AF65-F5344CB8AC3E}">
        <p14:creationId xmlns:p14="http://schemas.microsoft.com/office/powerpoint/2010/main" val="28882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 podľa veľkosti, výkonnosti a určenia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188218" cy="4231878"/>
          </a:xfrm>
        </p:spPr>
        <p:txBody>
          <a:bodyPr>
            <a:normAutofit fontScale="92500" lnSpcReduction="10000"/>
          </a:bodyPr>
          <a:lstStyle/>
          <a:p>
            <a:r>
              <a:rPr lang="sk-SK" i="1" dirty="0" err="1">
                <a:solidFill>
                  <a:srgbClr val="002060"/>
                </a:solidFill>
              </a:rPr>
              <a:t>superpočítače</a:t>
            </a:r>
            <a:endParaRPr lang="sk-SK" i="1" dirty="0">
              <a:solidFill>
                <a:srgbClr val="002060"/>
              </a:solidFill>
            </a:endParaRPr>
          </a:p>
          <a:p>
            <a:pPr lvl="1"/>
            <a:r>
              <a:rPr lang="sk-SK" dirty="0"/>
              <a:t>najvýkonnejšie počítače; </a:t>
            </a:r>
          </a:p>
          <a:p>
            <a:pPr lvl="1"/>
            <a:r>
              <a:rPr lang="sk-SK" dirty="0"/>
              <a:t>využívajú sa na vedecké účely,</a:t>
            </a:r>
          </a:p>
          <a:p>
            <a:pPr lvl="2"/>
            <a:r>
              <a:rPr lang="sk-SK" dirty="0"/>
              <a:t>riešenie mimoriadne zložitých technických výpočtov, akými sú napr. genetický výskum, riadenie simulácií v molekulárnej oblasti a pod.; </a:t>
            </a:r>
          </a:p>
          <a:p>
            <a:pPr lvl="1"/>
            <a:r>
              <a:rPr lang="sk-SK" dirty="0"/>
              <a:t>majú zložitú architektúru (paralelná činnosť stoviek procesorov) </a:t>
            </a:r>
          </a:p>
          <a:p>
            <a:pPr lvl="1"/>
            <a:r>
              <a:rPr lang="sk-SK" dirty="0"/>
              <a:t>vysoký výkon (bilióny operácií za sekundu). </a:t>
            </a:r>
          </a:p>
          <a:p>
            <a:pPr lvl="1"/>
            <a:r>
              <a:rPr lang="sk-SK" dirty="0"/>
              <a:t>slovenský superpočítač </a:t>
            </a:r>
            <a:r>
              <a:rPr lang="sk-SK" dirty="0">
                <a:solidFill>
                  <a:srgbClr val="C00000"/>
                </a:solidFill>
              </a:rPr>
              <a:t>AUREL</a:t>
            </a:r>
          </a:p>
          <a:p>
            <a:pPr lvl="2"/>
            <a:r>
              <a:rPr lang="sk-SK" dirty="0"/>
              <a:t>využívaný na možnosti bádania pre vedcov a nových možností pre priemysel</a:t>
            </a:r>
            <a:endParaRPr lang="sk-SK" i="1" dirty="0">
              <a:solidFill>
                <a:srgbClr val="002060"/>
              </a:solidFill>
            </a:endParaRPr>
          </a:p>
          <a:p>
            <a:r>
              <a:rPr lang="sk-SK" i="1" dirty="0">
                <a:solidFill>
                  <a:srgbClr val="002060"/>
                </a:solidFill>
              </a:rPr>
              <a:t>strediskové počítače</a:t>
            </a:r>
            <a:r>
              <a:rPr lang="sk-SK" i="1" dirty="0"/>
              <a:t> </a:t>
            </a:r>
          </a:p>
          <a:p>
            <a:pPr lvl="1"/>
            <a:r>
              <a:rPr lang="sk-SK" dirty="0"/>
              <a:t>využívajú sa vo veľkých firmách na riadenie informačných systémov</a:t>
            </a:r>
          </a:p>
          <a:p>
            <a:pPr lvl="1"/>
            <a:r>
              <a:rPr lang="sk-SK" dirty="0"/>
              <a:t>obsahujú výkonnú základnú jednotku, vysokú kapacitu a  výkon spoločne využívaných periférií</a:t>
            </a:r>
          </a:p>
          <a:p>
            <a:pPr lvl="1"/>
            <a:r>
              <a:rPr lang="sk-SK" dirty="0"/>
              <a:t>paralelne môže byť spracovaný veľký počet úloh.</a:t>
            </a:r>
            <a:endParaRPr lang="sk-SK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2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počítačov podľa veľkosti, výkonnosti a určenia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18490"/>
          </a:xfrm>
        </p:spPr>
        <p:txBody>
          <a:bodyPr>
            <a:normAutofit/>
          </a:bodyPr>
          <a:lstStyle/>
          <a:p>
            <a:r>
              <a:rPr lang="sk-SK" i="1" dirty="0">
                <a:solidFill>
                  <a:srgbClr val="002060"/>
                </a:solidFill>
              </a:rPr>
              <a:t>počítače strednej triedy </a:t>
            </a:r>
          </a:p>
          <a:p>
            <a:pPr lvl="1"/>
            <a:r>
              <a:rPr lang="sk-SK" dirty="0"/>
              <a:t>využívané v stredne veľkých firmách či školách na prácu s graficky náročnými aplikáciami</a:t>
            </a:r>
          </a:p>
          <a:p>
            <a:pPr lvl="1"/>
            <a:r>
              <a:rPr lang="sk-SK" dirty="0"/>
              <a:t>obsahujú výkonné mikroprocesory, majú veľkú kapacitu vonkajších pamätí a viac užívateľské spracovanie.</a:t>
            </a:r>
          </a:p>
          <a:p>
            <a:r>
              <a:rPr lang="sk-SK" i="1" dirty="0">
                <a:solidFill>
                  <a:srgbClr val="002060"/>
                </a:solidFill>
              </a:rPr>
              <a:t>osobné (personálne) počítače</a:t>
            </a:r>
            <a:r>
              <a:rPr lang="sk-SK" i="1" dirty="0"/>
              <a:t> </a:t>
            </a:r>
            <a:endParaRPr lang="sk-SK" dirty="0"/>
          </a:p>
          <a:p>
            <a:pPr lvl="1"/>
            <a:r>
              <a:rPr lang="sk-SK" dirty="0"/>
              <a:t>v súčasnosti je to najrozšírenejšia skupina počítačov</a:t>
            </a:r>
          </a:p>
          <a:p>
            <a:pPr lvl="1"/>
            <a:r>
              <a:rPr lang="sk-SK" dirty="0"/>
              <a:t>ide o klasické počítače typu IBM PC</a:t>
            </a:r>
          </a:p>
          <a:p>
            <a:pPr lvl="1"/>
            <a:r>
              <a:rPr lang="sk-SK" dirty="0"/>
              <a:t>sú určené pre jedného používateľa (osobu)</a:t>
            </a:r>
          </a:p>
          <a:p>
            <a:pPr lvl="1"/>
            <a:r>
              <a:rPr lang="sk-SK" dirty="0"/>
              <a:t>využívajú sa na prácu s kancelárskym, aplikačným softvérom, až po riadenie technologických procesov, tzn. vo firmách, školách, na úradoch, ale aj v domácnostiach na vzdelávanie, komunikáciu či zábavu.</a:t>
            </a:r>
            <a:br>
              <a:rPr lang="sk-SK" dirty="0"/>
            </a:br>
            <a:endParaRPr lang="sk-SK" i="1" dirty="0">
              <a:solidFill>
                <a:srgbClr val="00206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418571" y="324433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suggestions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31520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0" ma:contentTypeDescription="Umožňuje vytvoriť nový dokument." ma:contentTypeScope="" ma:versionID="89e53aced511c02fc43206ef1dc2e3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2ffd0f42943e496e21980a7bc59f7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C47B6A-18B3-4DBA-8AE8-251B365DFB5A}"/>
</file>

<file path=customXml/itemProps2.xml><?xml version="1.0" encoding="utf-8"?>
<ds:datastoreItem xmlns:ds="http://schemas.openxmlformats.org/officeDocument/2006/customXml" ds:itemID="{B795177E-7F2B-4A9E-A126-412143CE5864}"/>
</file>

<file path=customXml/itemProps3.xml><?xml version="1.0" encoding="utf-8"?>
<ds:datastoreItem xmlns:ds="http://schemas.openxmlformats.org/officeDocument/2006/customXml" ds:itemID="{09168C83-E58C-4F5C-B3B4-D5E55184A461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213</TotalTime>
  <Words>175</Words>
  <Application>Microsoft Office PowerPoint</Application>
  <PresentationFormat>Širokouhlá</PresentationFormat>
  <Paragraphs>80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Delenie počítačov</vt:lpstr>
      <vt:lpstr>Delenie počítačov</vt:lpstr>
      <vt:lpstr>Delenie počítačov</vt:lpstr>
      <vt:lpstr>Delenie počítačov podľa oblasti použitia  </vt:lpstr>
      <vt:lpstr>Delenie počítačov podľa spôsobu zobrazenia informácií </vt:lpstr>
      <vt:lpstr>Delenie počítačov podľa spôsobu použitia</vt:lpstr>
      <vt:lpstr>Delenie počítačov podľa režimu práce</vt:lpstr>
      <vt:lpstr>Delenie počítačov podľa veľkosti, výkonnosti a určenia</vt:lpstr>
      <vt:lpstr>Delenie počítačov podľa veľkosti, výkonnosti a určenia</vt:lpstr>
      <vt:lpstr>Delenie počítačov podľa generácií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Delenie počítačov</dc:title>
  <dc:creator>Martin Butkovsky</dc:creator>
  <cp:lastModifiedBy>Martin Butkovsky</cp:lastModifiedBy>
  <cp:revision>18</cp:revision>
  <dcterms:created xsi:type="dcterms:W3CDTF">2020-09-16T18:14:28Z</dcterms:created>
  <dcterms:modified xsi:type="dcterms:W3CDTF">2020-09-20T14:56:44Z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