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0" r:id="rId4"/>
    <p:sldId id="294" r:id="rId5"/>
    <p:sldId id="292" r:id="rId6"/>
    <p:sldId id="295" r:id="rId7"/>
    <p:sldId id="299" r:id="rId8"/>
    <p:sldId id="304" r:id="rId9"/>
    <p:sldId id="300" r:id="rId10"/>
    <p:sldId id="301" r:id="rId11"/>
    <p:sldId id="302" r:id="rId12"/>
    <p:sldId id="296" r:id="rId13"/>
    <p:sldId id="297" r:id="rId14"/>
    <p:sldId id="298" r:id="rId15"/>
    <p:sldId id="258" r:id="rId16"/>
    <p:sldId id="262" r:id="rId17"/>
    <p:sldId id="264" r:id="rId18"/>
    <p:sldId id="265" r:id="rId19"/>
    <p:sldId id="270" r:id="rId20"/>
    <p:sldId id="267" r:id="rId21"/>
    <p:sldId id="268" r:id="rId22"/>
    <p:sldId id="269" r:id="rId23"/>
    <p:sldId id="271" r:id="rId24"/>
    <p:sldId id="272" r:id="rId25"/>
    <p:sldId id="273" r:id="rId26"/>
    <p:sldId id="259" r:id="rId27"/>
    <p:sldId id="274" r:id="rId28"/>
    <p:sldId id="276" r:id="rId29"/>
    <p:sldId id="277" r:id="rId30"/>
    <p:sldId id="278" r:id="rId31"/>
    <p:sldId id="260" r:id="rId32"/>
    <p:sldId id="279" r:id="rId33"/>
    <p:sldId id="280" r:id="rId34"/>
    <p:sldId id="281" r:id="rId35"/>
    <p:sldId id="261" r:id="rId36"/>
    <p:sldId id="282" r:id="rId37"/>
    <p:sldId id="283" r:id="rId38"/>
    <p:sldId id="284" r:id="rId39"/>
    <p:sldId id="285" r:id="rId40"/>
    <p:sldId id="286" r:id="rId41"/>
    <p:sldId id="30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um-Bh3dfE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ruUDIeK6I" TargetMode="External"/><Relationship Id="rId2" Type="http://schemas.openxmlformats.org/officeDocument/2006/relationships/hyperlink" Target="https://www.youtube.com/watch?v=wi9A8_DROW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be1EM3gQkA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1EM3gQkAY" TargetMode="External"/><Relationship Id="rId2" Type="http://schemas.openxmlformats.org/officeDocument/2006/relationships/hyperlink" Target="https://www.idnes.cz/technet/technika/babbageuv-pocitaci-stroj.A130812_150921_tec_technika_pk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historiepocitacu.cz/samocinny-pocitac-sapo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N_uiwO8lT5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GerF-L4dgg" TargetMode="External"/><Relationship Id="rId2" Type="http://schemas.openxmlformats.org/officeDocument/2006/relationships/hyperlink" Target="https://www.youtube.com/watch?v=SeyMTzKYKq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História vývoja počítačov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Ing. Martin </a:t>
            </a:r>
            <a:r>
              <a:rPr lang="sk-SK" dirty="0" err="1" smtClean="0"/>
              <a:t>Butkovský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519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2060"/>
                </a:solidFill>
              </a:rPr>
              <a:t>Pascaline</a:t>
            </a:r>
            <a:endParaRPr lang="sk-SK" dirty="0" smtClean="0">
              <a:solidFill>
                <a:srgbClr val="002060"/>
              </a:solidFill>
            </a:endParaRPr>
          </a:p>
          <a:p>
            <a:pPr lvl="1"/>
            <a:r>
              <a:rPr lang="sk-SK" dirty="0"/>
              <a:t>k</a:t>
            </a:r>
            <a:r>
              <a:rPr lang="sk-SK" dirty="0" smtClean="0"/>
              <a:t>olieska sa môžu otáčať iba v smere hodinových ručičiek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dčítavanie sa nedá urobiť priamo, iba nepriamo metódou kruhového objazdu známou ako deviate doplnky, ktorá sa vykonáva otáčaním kolies do rovnakého smeru</a:t>
            </a:r>
          </a:p>
          <a:p>
            <a:pPr lvl="1"/>
            <a:r>
              <a:rPr lang="sk-SK" dirty="0"/>
              <a:t>s</a:t>
            </a:r>
            <a:r>
              <a:rPr lang="sk-SK" dirty="0" smtClean="0"/>
              <a:t>čítanie</a:t>
            </a:r>
          </a:p>
          <a:p>
            <a:pPr lvl="3"/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www.youtube.com/watch?v=Zum-Bh3dfE4</a:t>
            </a:r>
            <a:endParaRPr lang="sk-SK" dirty="0" smtClean="0"/>
          </a:p>
          <a:p>
            <a:pPr marL="1371600" lvl="3" indent="0">
              <a:buNone/>
            </a:pPr>
            <a:endParaRPr lang="sk-SK" dirty="0" smtClean="0"/>
          </a:p>
          <a:p>
            <a:pPr marL="914400" lvl="2" indent="0">
              <a:buNone/>
            </a:pPr>
            <a:endParaRPr lang="sk-SK" dirty="0" smtClean="0"/>
          </a:p>
          <a:p>
            <a:pPr lvl="3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75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solidFill>
                  <a:srgbClr val="C00000"/>
                </a:solidFill>
              </a:rPr>
              <a:t>Technophobia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strach z pokročilej technológie alebo špeciálnych zariadení ako sú počítadlá. </a:t>
            </a:r>
          </a:p>
          <a:p>
            <a:pPr lvl="1"/>
            <a:r>
              <a:rPr lang="sk-SK" dirty="0"/>
              <a:t>matematici začali mať strach, že vývojom technológií svoju robotu stratia.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443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Step </a:t>
            </a:r>
            <a:r>
              <a:rPr lang="sk-SK" dirty="0" err="1" smtClean="0">
                <a:solidFill>
                  <a:srgbClr val="002060"/>
                </a:solidFill>
              </a:rPr>
              <a:t>Reckoner</a:t>
            </a:r>
            <a:endParaRPr lang="sk-SK" dirty="0" smtClean="0">
              <a:solidFill>
                <a:srgbClr val="002060"/>
              </a:solidFill>
            </a:endParaRPr>
          </a:p>
          <a:p>
            <a:pPr lvl="1"/>
            <a:r>
              <a:rPr lang="sk-SK" dirty="0" smtClean="0"/>
              <a:t>nemecký </a:t>
            </a:r>
            <a:r>
              <a:rPr lang="sk-SK" dirty="0" smtClean="0"/>
              <a:t>matematik </a:t>
            </a:r>
            <a:r>
              <a:rPr lang="sk-SK" dirty="0" err="1">
                <a:solidFill>
                  <a:srgbClr val="C00000"/>
                </a:solidFill>
              </a:rPr>
              <a:t>Gottfried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err="1">
                <a:solidFill>
                  <a:srgbClr val="C00000"/>
                </a:solidFill>
              </a:rPr>
              <a:t>Leibniz</a:t>
            </a:r>
            <a:r>
              <a:rPr lang="sk-SK" dirty="0"/>
              <a:t> </a:t>
            </a:r>
            <a:r>
              <a:rPr lang="sk-SK" dirty="0"/>
              <a:t>inšpirovaný Pascalom v </a:t>
            </a:r>
            <a:r>
              <a:rPr lang="sk-SK" dirty="0"/>
              <a:t>roku </a:t>
            </a:r>
            <a:r>
              <a:rPr lang="sk-SK" dirty="0" smtClean="0"/>
              <a:t>1673 vytvoril svoj vlastný počítací stroj, ktorý bol schopný vykonávať všetky 4 </a:t>
            </a:r>
            <a:r>
              <a:rPr lang="sk-SK" dirty="0"/>
              <a:t>aritmetické operácie +, -, *, </a:t>
            </a:r>
            <a:r>
              <a:rPr lang="sk-SK" dirty="0" smtClean="0"/>
              <a:t>/</a:t>
            </a:r>
            <a:endParaRPr lang="sk-SK" dirty="0" smtClean="0"/>
          </a:p>
          <a:p>
            <a:pPr lvl="1"/>
            <a:r>
              <a:rPr lang="sk-SK" dirty="0"/>
              <a:t>v</a:t>
            </a:r>
            <a:r>
              <a:rPr lang="sk-SK" dirty="0" smtClean="0"/>
              <a:t>ytvoril koncept binárnej aritmetiky</a:t>
            </a:r>
            <a:endParaRPr lang="sk-SK" dirty="0" smtClean="0"/>
          </a:p>
          <a:p>
            <a:pPr lvl="1"/>
            <a:r>
              <a:rPr lang="sk-SK" dirty="0"/>
              <a:t>bol taký úspešný, že sa používal v nasledujúcich troch storočiach </a:t>
            </a:r>
            <a:r>
              <a:rPr lang="sk-SK" dirty="0" smtClean="0"/>
              <a:t>v návrhu </a:t>
            </a:r>
            <a:r>
              <a:rPr lang="sk-SK" dirty="0" smtClean="0"/>
              <a:t>kalkulačky</a:t>
            </a:r>
          </a:p>
          <a:p>
            <a:pPr lvl="1"/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www.youtube.com/watch?v=wi9A8_DROWg</a:t>
            </a:r>
            <a:endParaRPr lang="sk-SK" dirty="0" smtClean="0"/>
          </a:p>
          <a:p>
            <a:pPr lvl="1"/>
            <a:r>
              <a:rPr lang="sk-SK" dirty="0" smtClean="0"/>
              <a:t>animácia počítacieho stroja Step </a:t>
            </a:r>
            <a:r>
              <a:rPr lang="sk-SK" dirty="0" err="1" smtClean="0"/>
              <a:t>Reckoner</a:t>
            </a:r>
            <a:r>
              <a:rPr lang="sk-SK" dirty="0" smtClean="0"/>
              <a:t> </a:t>
            </a:r>
          </a:p>
          <a:p>
            <a:pPr lvl="2"/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www.youtube.com/watch?v=v6ruUDIeK6I</a:t>
            </a:r>
            <a:endParaRPr lang="sk-SK" dirty="0" smtClean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030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Step </a:t>
            </a:r>
            <a:r>
              <a:rPr lang="sk-SK" dirty="0" err="1" smtClean="0">
                <a:solidFill>
                  <a:srgbClr val="002060"/>
                </a:solidFill>
              </a:rPr>
              <a:t>Reckoner</a:t>
            </a:r>
            <a:endParaRPr lang="sk-SK" dirty="0" smtClean="0">
              <a:solidFill>
                <a:srgbClr val="002060"/>
              </a:solidFill>
            </a:endParaRPr>
          </a:p>
          <a:p>
            <a:pPr lvl="1"/>
            <a:r>
              <a:rPr lang="sk-SK" dirty="0">
                <a:solidFill>
                  <a:srgbClr val="C00000"/>
                </a:solidFill>
              </a:rPr>
              <a:t>nevýhody</a:t>
            </a:r>
          </a:p>
          <a:p>
            <a:pPr lvl="2"/>
            <a:r>
              <a:rPr lang="sk-SK" dirty="0"/>
              <a:t>pri mechanických kalkulačkách si väčšina problémov v reálnom svete vyžadovala veľa krokov výpočtu, kým bola stanovená odpoveď</a:t>
            </a:r>
          </a:p>
          <a:p>
            <a:pPr lvl="2"/>
            <a:r>
              <a:rPr lang="sk-SK" dirty="0"/>
              <a:t>vygenerovanie jedného výsledku mohlo trvať hodiny alebo dni</a:t>
            </a:r>
          </a:p>
          <a:p>
            <a:pPr lvl="2"/>
            <a:r>
              <a:rPr lang="sk-SK" dirty="0"/>
              <a:t>ručne vyrábané stroje boli drahé a neboli prístupné väčšine obyvateľstva</a:t>
            </a:r>
          </a:p>
          <a:p>
            <a:pPr lvl="1"/>
            <a:endParaRPr lang="sk-SK" dirty="0" smtClean="0">
              <a:solidFill>
                <a:srgbClr val="002060"/>
              </a:solidFill>
            </a:endParaRPr>
          </a:p>
          <a:p>
            <a:r>
              <a:rPr lang="sk-SK" dirty="0"/>
              <a:t>pred 20. storočím väčšina ľudí zažila prácu s počítačom </a:t>
            </a:r>
            <a:r>
              <a:rPr lang="sk-SK" dirty="0" smtClean="0"/>
              <a:t>prostredníctvom </a:t>
            </a:r>
            <a:r>
              <a:rPr lang="sk-SK" dirty="0">
                <a:solidFill>
                  <a:srgbClr val="002060"/>
                </a:solidFill>
              </a:rPr>
              <a:t>vopred vypočítaných tabuliek</a:t>
            </a:r>
            <a:r>
              <a:rPr lang="sk-SK" dirty="0"/>
              <a:t> zostavených z tých úžasných </a:t>
            </a:r>
            <a:r>
              <a:rPr lang="sk-SK" dirty="0" smtClean="0"/>
              <a:t>„</a:t>
            </a:r>
            <a:r>
              <a:rPr lang="sk-SK" dirty="0"/>
              <a:t>ľudských počítačov</a:t>
            </a:r>
            <a:r>
              <a:rPr lang="sk-SK" dirty="0" smtClean="0"/>
              <a:t>“,</a:t>
            </a:r>
          </a:p>
        </p:txBody>
      </p:sp>
    </p:spTree>
    <p:extLst>
      <p:ext uri="{BB962C8B-B14F-4D97-AF65-F5344CB8AC3E}">
        <p14:creationId xmlns:p14="http://schemas.microsoft.com/office/powerpoint/2010/main" val="168546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Armáda</a:t>
            </a:r>
          </a:p>
          <a:p>
            <a:pPr lvl="1"/>
            <a:r>
              <a:rPr lang="sk-SK" dirty="0" smtClean="0"/>
              <a:t>rýchlosť </a:t>
            </a:r>
            <a:r>
              <a:rPr lang="sk-SK" dirty="0"/>
              <a:t>a presnosť je obzvlášť dôležitá na bojiskách, a preto boli armády medzi prvými, </a:t>
            </a:r>
            <a:r>
              <a:rPr lang="sk-SK" dirty="0" smtClean="0"/>
              <a:t>ktorí </a:t>
            </a:r>
            <a:r>
              <a:rPr lang="sk-SK" dirty="0"/>
              <a:t>začali s výpočtovou technikou pri riešení zložitých problémov.</a:t>
            </a:r>
          </a:p>
          <a:p>
            <a:pPr lvl="1"/>
            <a:r>
              <a:rPr lang="sk-SK" dirty="0" smtClean="0"/>
              <a:t>obzvlášť </a:t>
            </a:r>
            <a:r>
              <a:rPr lang="sk-SK" dirty="0"/>
              <a:t>zložitým problémom je presná streľba z delostreleckých granátov, </a:t>
            </a:r>
            <a:r>
              <a:rPr lang="sk-SK" dirty="0" smtClean="0"/>
              <a:t>ktoré </a:t>
            </a:r>
            <a:r>
              <a:rPr lang="sk-SK" dirty="0"/>
              <a:t>by do 19. storočia mohli prejsť váhou cez kilometer (alebo o niečo viac ako pol míle). </a:t>
            </a:r>
          </a:p>
          <a:p>
            <a:pPr lvl="1"/>
            <a:r>
              <a:rPr lang="sk-SK" dirty="0" smtClean="0"/>
              <a:t>keď </a:t>
            </a:r>
            <a:r>
              <a:rPr lang="sk-SK" dirty="0"/>
              <a:t>sa k tomu prirátajú rôzne veterné podmienky, teplota a atmosférický tlak, bolo ťažké zasiahnuť aj niečo také veľké ako loď. </a:t>
            </a:r>
          </a:p>
          <a:p>
            <a:pPr lvl="1"/>
            <a:r>
              <a:rPr lang="sk-SK" dirty="0" smtClean="0"/>
              <a:t>boli </a:t>
            </a:r>
            <a:r>
              <a:rPr lang="sk-SK" dirty="0"/>
              <a:t>vytvorené strelné tabuľky, ktoré umožňovali strelcom zistiť podmienky prostredia a vzdialenosť, </a:t>
            </a:r>
            <a:r>
              <a:rPr lang="sk-SK" dirty="0" smtClean="0"/>
              <a:t>ktorú </a:t>
            </a:r>
            <a:r>
              <a:rPr lang="sk-SK" dirty="0"/>
              <a:t>chceli vystreliť, a tabuľka im povedala uhol nastavenia </a:t>
            </a:r>
            <a:r>
              <a:rPr lang="sk-SK" dirty="0" smtClean="0"/>
              <a:t>kanónu</a:t>
            </a:r>
          </a:p>
          <a:p>
            <a:pPr lvl="1"/>
            <a:r>
              <a:rPr lang="sk-SK" dirty="0"/>
              <a:t>Tieto tabuľky rozsahu fungovali tak dobre, že boli dobre použité aj do druhej svetovej vojny. </a:t>
            </a:r>
          </a:p>
          <a:p>
            <a:pPr lvl="1"/>
            <a:r>
              <a:rPr lang="sk-SK" dirty="0" smtClean="0"/>
              <a:t>problém </a:t>
            </a:r>
            <a:r>
              <a:rPr lang="sk-SK" dirty="0"/>
              <a:t>bol v tom, že ak ste zmenili dizajn dela alebo granátu, bolo treba vypočítať úplne </a:t>
            </a:r>
            <a:r>
              <a:rPr lang="sk-SK" dirty="0" smtClean="0"/>
              <a:t>nové tabuľky, čo </a:t>
            </a:r>
            <a:r>
              <a:rPr lang="sk-SK" dirty="0"/>
              <a:t>bolo časovo náročné a </a:t>
            </a:r>
            <a:r>
              <a:rPr lang="sk-SK" dirty="0" smtClean="0"/>
              <a:t>viedlo </a:t>
            </a:r>
            <a:r>
              <a:rPr lang="sk-SK" dirty="0"/>
              <a:t>k chybám.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471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</a:rPr>
              <a:t>Charles </a:t>
            </a:r>
            <a:r>
              <a:rPr lang="sk-SK" dirty="0" err="1" smtClean="0">
                <a:solidFill>
                  <a:srgbClr val="002060"/>
                </a:solidFill>
              </a:rPr>
              <a:t>Babbage</a:t>
            </a:r>
            <a:r>
              <a:rPr lang="sk-SK" dirty="0"/>
              <a:t> </a:t>
            </a:r>
          </a:p>
          <a:p>
            <a:pPr lvl="1"/>
            <a:r>
              <a:rPr lang="sk-SK" dirty="0" smtClean="0"/>
              <a:t>jeho </a:t>
            </a:r>
            <a:r>
              <a:rPr lang="sk-SK" dirty="0"/>
              <a:t>životným cieľom bolo automatizovať </a:t>
            </a:r>
            <a:r>
              <a:rPr lang="sk-SK" dirty="0" smtClean="0"/>
              <a:t>počítačové </a:t>
            </a:r>
            <a:r>
              <a:rPr lang="sk-SK" dirty="0"/>
              <a:t>postupy tak, aby sa </a:t>
            </a:r>
            <a:r>
              <a:rPr lang="sk-SK" dirty="0" smtClean="0"/>
              <a:t>ušetril čas </a:t>
            </a:r>
            <a:r>
              <a:rPr lang="sk-SK" dirty="0"/>
              <a:t>a predovšetkým eliminovali </a:t>
            </a:r>
            <a:r>
              <a:rPr lang="sk-SK" dirty="0" smtClean="0"/>
              <a:t>chyby, ktorým sa ľudia nevyhnú pri ručnom počítaní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očas svojho </a:t>
            </a:r>
            <a:r>
              <a:rPr lang="sk-SK" dirty="0"/>
              <a:t>života stihol zostrojiť a sprevádzkovať </a:t>
            </a:r>
            <a:r>
              <a:rPr lang="sk-SK" dirty="0" smtClean="0"/>
              <a:t>niekoľko </a:t>
            </a:r>
            <a:r>
              <a:rPr lang="sk-SK" dirty="0"/>
              <a:t>strojov poháňaných parou, čím dokázal, že tento cieľ je splniteľný. </a:t>
            </a:r>
            <a:endParaRPr lang="sk-SK" dirty="0" smtClean="0"/>
          </a:p>
          <a:p>
            <a:pPr lvl="1"/>
            <a:r>
              <a:rPr lang="sk-SK" dirty="0" smtClean="0"/>
              <a:t>jeho </a:t>
            </a:r>
            <a:r>
              <a:rPr lang="sk-SK" dirty="0"/>
              <a:t>najzaujímavejšie stroje </a:t>
            </a:r>
            <a:r>
              <a:rPr lang="sk-SK" dirty="0" smtClean="0"/>
              <a:t>zostali </a:t>
            </a:r>
            <a:r>
              <a:rPr lang="sk-SK" dirty="0"/>
              <a:t>len "na papieri" - nemohol </a:t>
            </a:r>
            <a:r>
              <a:rPr lang="sk-SK" dirty="0" smtClean="0"/>
              <a:t>ich </a:t>
            </a:r>
            <a:r>
              <a:rPr lang="sk-SK" dirty="0"/>
              <a:t>zostrojiť z finančných dôvodov, ale aj preto, že vyžadovali veľmi jemnú mechanickú prácu, ktorá v tej dobe ani zďaleka nebola bežná </a:t>
            </a:r>
            <a:r>
              <a:rPr lang="sk-SK" dirty="0" smtClean="0"/>
              <a:t>..</a:t>
            </a:r>
          </a:p>
          <a:p>
            <a:pPr lvl="1"/>
            <a:r>
              <a:rPr lang="sk-SK" dirty="0"/>
              <a:t>jedným z týchto strojov, ktoré </a:t>
            </a:r>
            <a:r>
              <a:rPr lang="sk-SK" dirty="0" err="1"/>
              <a:t>Babbage</a:t>
            </a:r>
            <a:r>
              <a:rPr lang="sk-SK" dirty="0"/>
              <a:t> nestihol reálne </a:t>
            </a:r>
            <a:r>
              <a:rPr lang="sk-SK" dirty="0" smtClean="0"/>
              <a:t>dokončiť je práve </a:t>
            </a:r>
            <a:r>
              <a:rPr lang="sk-SK" dirty="0" smtClean="0">
                <a:solidFill>
                  <a:srgbClr val="C00000"/>
                </a:solidFill>
              </a:rPr>
              <a:t>diferenčný </a:t>
            </a:r>
            <a:r>
              <a:rPr lang="sk-SK" dirty="0" smtClean="0">
                <a:solidFill>
                  <a:srgbClr val="C00000"/>
                </a:solidFill>
              </a:rPr>
              <a:t>stroj</a:t>
            </a:r>
            <a:r>
              <a:rPr lang="sk-SK" dirty="0"/>
              <a:t> (stihol len niektoré komponenty). </a:t>
            </a:r>
          </a:p>
        </p:txBody>
      </p:sp>
    </p:spTree>
    <p:extLst>
      <p:ext uri="{BB962C8B-B14F-4D97-AF65-F5344CB8AC3E}">
        <p14:creationId xmlns:p14="http://schemas.microsoft.com/office/powerpoint/2010/main" val="386431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rgbClr val="002060"/>
                </a:solidFill>
              </a:rPr>
              <a:t>Charles </a:t>
            </a:r>
            <a:r>
              <a:rPr lang="sk-SK" dirty="0" err="1" smtClean="0">
                <a:solidFill>
                  <a:srgbClr val="002060"/>
                </a:solidFill>
              </a:rPr>
              <a:t>Babbage</a:t>
            </a:r>
            <a:r>
              <a:rPr lang="sk-SK" dirty="0"/>
              <a:t> </a:t>
            </a:r>
          </a:p>
          <a:p>
            <a:pPr lvl="1"/>
            <a:r>
              <a:rPr lang="sk-SK" dirty="0" smtClean="0"/>
              <a:t>účelom </a:t>
            </a:r>
            <a:r>
              <a:rPr lang="sk-SK" dirty="0" smtClean="0"/>
              <a:t>diferenčného </a:t>
            </a:r>
            <a:r>
              <a:rPr lang="sk-SK" dirty="0" smtClean="0"/>
              <a:t>stroja malo </a:t>
            </a:r>
            <a:r>
              <a:rPr lang="sk-SK" dirty="0"/>
              <a:t>byt </a:t>
            </a:r>
            <a:r>
              <a:rPr lang="sk-SK" dirty="0" smtClean="0"/>
              <a:t>počítanie </a:t>
            </a:r>
            <a:r>
              <a:rPr lang="sk-SK" dirty="0" err="1"/>
              <a:t>polynomických</a:t>
            </a:r>
            <a:r>
              <a:rPr lang="sk-SK" dirty="0"/>
              <a:t> funkcií až 10. </a:t>
            </a:r>
            <a:r>
              <a:rPr lang="sk-SK" dirty="0" smtClean="0"/>
              <a:t>stupňa</a:t>
            </a:r>
            <a:r>
              <a:rPr lang="sk-SK" dirty="0"/>
              <a:t>, </a:t>
            </a:r>
            <a:r>
              <a:rPr lang="sk-SK" dirty="0" smtClean="0"/>
              <a:t>pričom </a:t>
            </a:r>
            <a:r>
              <a:rPr lang="sk-SK" dirty="0"/>
              <a:t>si </a:t>
            </a:r>
            <a:r>
              <a:rPr lang="sk-SK" dirty="0" err="1"/>
              <a:t>Babbage</a:t>
            </a:r>
            <a:r>
              <a:rPr lang="sk-SK" dirty="0"/>
              <a:t> </a:t>
            </a:r>
            <a:r>
              <a:rPr lang="sk-SK" dirty="0" smtClean="0"/>
              <a:t>vystačil </a:t>
            </a:r>
            <a:r>
              <a:rPr lang="sk-SK" dirty="0"/>
              <a:t>s ozubenými kolesami - išlo o </a:t>
            </a:r>
            <a:r>
              <a:rPr lang="sk-SK" dirty="0" smtClean="0"/>
              <a:t>čisté </a:t>
            </a:r>
            <a:r>
              <a:rPr lang="sk-SK" dirty="0"/>
              <a:t>mechanický stroj </a:t>
            </a:r>
            <a:r>
              <a:rPr lang="sk-SK" dirty="0" smtClean="0"/>
              <a:t>poháňaný kľučkou </a:t>
            </a:r>
            <a:r>
              <a:rPr lang="sk-SK" dirty="0"/>
              <a:t>a počítanie bolo realizované dômyselne len s použitím operácie </a:t>
            </a:r>
            <a:r>
              <a:rPr lang="sk-SK" dirty="0" smtClean="0"/>
              <a:t>sčítania</a:t>
            </a:r>
          </a:p>
          <a:p>
            <a:pPr lvl="1"/>
            <a:r>
              <a:rPr lang="sk-SK" dirty="0" smtClean="0"/>
              <a:t>polynómy </a:t>
            </a:r>
            <a:r>
              <a:rPr lang="sk-SK" dirty="0"/>
              <a:t>popisujú vzťah medzi niekoľkými premennými - ako je rozsah a tlak vzduchu</a:t>
            </a:r>
            <a:endParaRPr lang="sk-SK" dirty="0" smtClean="0"/>
          </a:p>
          <a:p>
            <a:pPr lvl="1"/>
            <a:r>
              <a:rPr lang="sk-SK" dirty="0" smtClean="0"/>
              <a:t>diferenčný </a:t>
            </a:r>
            <a:r>
              <a:rPr lang="sk-SK" dirty="0"/>
              <a:t>stroj bol zostrojený a plne sprevádzkovaná </a:t>
            </a:r>
            <a:r>
              <a:rPr lang="sk-SK" dirty="0" smtClean="0"/>
              <a:t>len</a:t>
            </a:r>
            <a:r>
              <a:rPr lang="sk-SK" dirty="0" smtClean="0"/>
              <a:t> </a:t>
            </a:r>
            <a:r>
              <a:rPr lang="sk-SK" dirty="0"/>
              <a:t>nedávno, dokonca </a:t>
            </a:r>
            <a:r>
              <a:rPr lang="sk-SK" dirty="0" smtClean="0"/>
              <a:t>niekoľkokrát</a:t>
            </a:r>
          </a:p>
          <a:p>
            <a:pPr lvl="1"/>
            <a:r>
              <a:rPr lang="sk-SK" dirty="0"/>
              <a:t>v</a:t>
            </a:r>
            <a:r>
              <a:rPr lang="sk-SK" dirty="0" smtClean="0"/>
              <a:t> </a:t>
            </a:r>
            <a:r>
              <a:rPr lang="sk-SK" dirty="0"/>
              <a:t>roku 1991 bol podľa </a:t>
            </a:r>
            <a:r>
              <a:rPr lang="sk-SK" dirty="0" err="1"/>
              <a:t>Babbageových</a:t>
            </a:r>
            <a:r>
              <a:rPr lang="sk-SK" dirty="0"/>
              <a:t> </a:t>
            </a:r>
            <a:r>
              <a:rPr lang="sk-SK" dirty="0" smtClean="0"/>
              <a:t>plánov dokončený </a:t>
            </a:r>
            <a:r>
              <a:rPr lang="sk-SK" dirty="0"/>
              <a:t>tzv. </a:t>
            </a:r>
            <a:r>
              <a:rPr lang="sk-SK" dirty="0" smtClean="0"/>
              <a:t>Diferenčný </a:t>
            </a:r>
            <a:r>
              <a:rPr lang="sk-SK" dirty="0" smtClean="0"/>
              <a:t>stroj číslo 2, </a:t>
            </a:r>
            <a:r>
              <a:rPr lang="sk-SK" dirty="0"/>
              <a:t>ktorý je dnes súčasťou zbierok v </a:t>
            </a:r>
            <a:r>
              <a:rPr lang="sk-SK" dirty="0" err="1"/>
              <a:t>Science</a:t>
            </a:r>
            <a:r>
              <a:rPr lang="sk-SK" dirty="0"/>
              <a:t> </a:t>
            </a:r>
            <a:r>
              <a:rPr lang="sk-SK" dirty="0" err="1"/>
              <a:t>Museum</a:t>
            </a:r>
            <a:r>
              <a:rPr lang="sk-SK" dirty="0"/>
              <a:t> v </a:t>
            </a:r>
            <a:r>
              <a:rPr lang="sk-SK" dirty="0" smtClean="0"/>
              <a:t>Londýne </a:t>
            </a:r>
          </a:p>
          <a:p>
            <a:pPr lvl="1"/>
            <a:r>
              <a:rPr lang="sk-SK" dirty="0"/>
              <a:t>v</a:t>
            </a:r>
            <a:r>
              <a:rPr lang="sk-SK" dirty="0" smtClean="0"/>
              <a:t> </a:t>
            </a:r>
            <a:r>
              <a:rPr lang="sk-SK" dirty="0"/>
              <a:t>roku 2003 k nemu </a:t>
            </a:r>
            <a:r>
              <a:rPr lang="sk-SK" dirty="0" smtClean="0"/>
              <a:t>pribudla </a:t>
            </a:r>
            <a:r>
              <a:rPr lang="sk-SK" dirty="0"/>
              <a:t>aj tlačiareň, tiež podľa originálnych </a:t>
            </a:r>
            <a:r>
              <a:rPr lang="sk-SK" dirty="0" err="1"/>
              <a:t>Babbigeových</a:t>
            </a:r>
            <a:r>
              <a:rPr lang="sk-SK" dirty="0"/>
              <a:t> </a:t>
            </a:r>
            <a:r>
              <a:rPr lang="sk-SK" dirty="0" smtClean="0"/>
              <a:t>plánov</a:t>
            </a:r>
            <a:r>
              <a:rPr lang="sk-SK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81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Diferenčný stroj 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   </a:t>
            </a:r>
            <a:r>
              <a:rPr lang="sk-SK" dirty="0" smtClean="0"/>
              <a:t>Charlesa </a:t>
            </a:r>
            <a:r>
              <a:rPr lang="sk-SK" dirty="0" err="1" smtClean="0"/>
              <a:t>Babbage</a:t>
            </a:r>
            <a:endParaRPr lang="sk-SK" dirty="0"/>
          </a:p>
          <a:p>
            <a:pPr marL="0" indent="0">
              <a:buNone/>
            </a:pPr>
            <a:endParaRPr lang="sk-SK" dirty="0" smtClean="0">
              <a:hlinkClick r:id="rId2"/>
            </a:endParaRPr>
          </a:p>
          <a:p>
            <a:pPr marL="0" indent="0">
              <a:buNone/>
            </a:pPr>
            <a:endParaRPr lang="sk-SK" dirty="0" smtClean="0">
              <a:hlinkClick r:id="rId2"/>
            </a:endParaRPr>
          </a:p>
          <a:p>
            <a:pPr marL="0" indent="0">
              <a:buNone/>
            </a:pPr>
            <a:endParaRPr lang="sk-SK" dirty="0">
              <a:hlinkClick r:id="rId2"/>
            </a:endParaRPr>
          </a:p>
          <a:p>
            <a:pPr marL="0" indent="0">
              <a:buNone/>
            </a:pPr>
            <a:endParaRPr lang="sk-SK" dirty="0" smtClean="0">
              <a:hlinkClick r:id="rId2"/>
            </a:endParaRP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46" y="1970594"/>
            <a:ext cx="6326740" cy="48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lánok o </a:t>
            </a:r>
            <a:r>
              <a:rPr lang="sk-SK" dirty="0" smtClean="0"/>
              <a:t>Diferenčnom </a:t>
            </a:r>
            <a:r>
              <a:rPr lang="sk-SK" dirty="0" smtClean="0"/>
              <a:t>stroji vrátane videa, na ktorom uvidíte tento stroj v prevádzke </a:t>
            </a:r>
          </a:p>
          <a:p>
            <a:pPr marL="228600" lvl="1">
              <a:spcBef>
                <a:spcPts val="1000"/>
              </a:spcBef>
            </a:pPr>
            <a:r>
              <a:rPr lang="sk-SK" dirty="0" smtClean="0"/>
              <a:t> </a:t>
            </a: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www.idnes.cz/technet/technika/babbageuv-pocitaci-stroj.A130812_150921_tec_technika_pka</a:t>
            </a:r>
            <a:endParaRPr lang="sk-SK" dirty="0" smtClean="0"/>
          </a:p>
          <a:p>
            <a:pPr marL="228600" lvl="1">
              <a:spcBef>
                <a:spcPts val="1000"/>
              </a:spcBef>
            </a:pPr>
            <a:r>
              <a:rPr lang="sk-SK" dirty="0"/>
              <a:t>v roku 2002 bol </a:t>
            </a:r>
            <a:r>
              <a:rPr lang="sk-SK" dirty="0" smtClean="0"/>
              <a:t>Diferenčný </a:t>
            </a:r>
            <a:r>
              <a:rPr lang="sk-SK" dirty="0"/>
              <a:t>stroj zostrojený pre zmenu v USA, v súčasnosti tento 5 tonový stroj nájdeme v Kalifornii a jeho kópiu taktiež v </a:t>
            </a:r>
            <a:r>
              <a:rPr lang="sk-SK" dirty="0" smtClean="0"/>
              <a:t>Londýne</a:t>
            </a:r>
          </a:p>
          <a:p>
            <a:pPr marL="685800" lvl="2">
              <a:spcBef>
                <a:spcPts val="1000"/>
              </a:spcBef>
            </a:pPr>
            <a:r>
              <a:rPr lang="sk-SK" dirty="0">
                <a:hlinkClick r:id="rId3"/>
              </a:rPr>
              <a:t>https://www.youtube.com/watch?v=be1EM3gQkAY</a:t>
            </a:r>
            <a:endParaRPr lang="sk-SK" dirty="0" smtClean="0"/>
          </a:p>
          <a:p>
            <a:pPr marL="0" lvl="1" indent="0">
              <a:spcBef>
                <a:spcPts val="1000"/>
              </a:spcBef>
              <a:buNone/>
            </a:pPr>
            <a:endParaRPr lang="sk-SK" dirty="0"/>
          </a:p>
          <a:p>
            <a:pPr marL="228600" lvl="1">
              <a:spcBef>
                <a:spcPts val="1000"/>
              </a:spcBef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871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Nultá generácia počítačov</a:t>
            </a:r>
            <a:br>
              <a:rPr lang="sk-SK" dirty="0" smtClean="0"/>
            </a:br>
            <a:r>
              <a:rPr lang="sk-SK" dirty="0" smtClean="0"/>
              <a:t>Prvé programovateľné stroje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Analytický </a:t>
            </a:r>
            <a:r>
              <a:rPr lang="sk-SK" dirty="0" smtClean="0">
                <a:solidFill>
                  <a:srgbClr val="002060"/>
                </a:solidFill>
              </a:rPr>
              <a:t>stroj</a:t>
            </a:r>
          </a:p>
          <a:p>
            <a:pPr lvl="1"/>
            <a:r>
              <a:rPr lang="sk-SK" dirty="0" smtClean="0"/>
              <a:t>načrtol  Charles </a:t>
            </a:r>
            <a:r>
              <a:rPr lang="sk-SK" dirty="0" err="1" smtClean="0"/>
              <a:t>Babbage</a:t>
            </a:r>
            <a:r>
              <a:rPr lang="sk-SK" dirty="0" smtClean="0"/>
              <a:t> v roku 1837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sk-SK" dirty="0"/>
              <a:t>bol už omnoho dokonalejší ako </a:t>
            </a:r>
          </a:p>
          <a:p>
            <a:pPr marL="457200" lvl="1" indent="0">
              <a:buNone/>
            </a:pPr>
            <a:r>
              <a:rPr lang="sk-SK" dirty="0"/>
              <a:t>   diferenciálny </a:t>
            </a:r>
            <a:r>
              <a:rPr lang="sk-SK" dirty="0" smtClean="0"/>
              <a:t>stroj</a:t>
            </a:r>
          </a:p>
          <a:p>
            <a:pPr lvl="1"/>
            <a:r>
              <a:rPr lang="sk-SK" dirty="0"/>
              <a:t>m</a:t>
            </a:r>
            <a:r>
              <a:rPr lang="sk-SK" dirty="0" smtClean="0"/>
              <a:t>al byť poháňaný na paru a </a:t>
            </a:r>
            <a:r>
              <a:rPr lang="sk-SK" dirty="0"/>
              <a:t>s</a:t>
            </a:r>
            <a:r>
              <a:rPr lang="sk-SK" dirty="0" smtClean="0"/>
              <a:t>konštruovaný</a:t>
            </a:r>
            <a:endParaRPr lang="sk-SK" dirty="0"/>
          </a:p>
          <a:p>
            <a:pPr marL="457200" lvl="1" indent="0">
              <a:buNone/>
            </a:pPr>
            <a:r>
              <a:rPr lang="sk-SK" dirty="0" smtClean="0"/>
              <a:t>   z mosadze a železa</a:t>
            </a:r>
          </a:p>
          <a:p>
            <a:pPr marL="457200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marL="457200" lvl="1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03" y="2664548"/>
            <a:ext cx="4556027" cy="35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História vývoja počítačov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OBSAH</a:t>
            </a:r>
          </a:p>
          <a:p>
            <a:pPr lvl="1"/>
            <a:r>
              <a:rPr lang="sk-SK" dirty="0" smtClean="0"/>
              <a:t>Úvod</a:t>
            </a:r>
          </a:p>
          <a:p>
            <a:pPr lvl="1"/>
            <a:r>
              <a:rPr lang="sk-SK" dirty="0" smtClean="0"/>
              <a:t>Kamenná doba počítačov</a:t>
            </a:r>
          </a:p>
          <a:p>
            <a:pPr lvl="1"/>
            <a:r>
              <a:rPr lang="sk-SK" dirty="0"/>
              <a:t>Nultá generácia </a:t>
            </a:r>
            <a:r>
              <a:rPr lang="sk-SK" dirty="0" smtClean="0"/>
              <a:t>počítačov </a:t>
            </a:r>
          </a:p>
          <a:p>
            <a:pPr lvl="2"/>
            <a:r>
              <a:rPr lang="sk-SK" dirty="0" smtClean="0"/>
              <a:t>Prvé mechanické kalkulátory</a:t>
            </a:r>
          </a:p>
          <a:p>
            <a:pPr lvl="2"/>
            <a:r>
              <a:rPr lang="sk-SK" dirty="0" smtClean="0"/>
              <a:t>Prvé programovateľné stroje</a:t>
            </a:r>
          </a:p>
          <a:p>
            <a:pPr lvl="1"/>
            <a:r>
              <a:rPr lang="sk-SK" dirty="0" smtClean="0"/>
              <a:t>Prvá </a:t>
            </a:r>
            <a:r>
              <a:rPr lang="sk-SK" dirty="0" smtClean="0"/>
              <a:t>generácia</a:t>
            </a:r>
            <a:r>
              <a:rPr lang="sk-SK" dirty="0"/>
              <a:t> počítačov</a:t>
            </a:r>
            <a:endParaRPr lang="sk-SK" dirty="0" smtClean="0"/>
          </a:p>
          <a:p>
            <a:pPr lvl="1"/>
            <a:r>
              <a:rPr lang="sk-SK" dirty="0" smtClean="0"/>
              <a:t>Druhá generácia</a:t>
            </a:r>
            <a:r>
              <a:rPr lang="sk-SK" dirty="0"/>
              <a:t> počítačov</a:t>
            </a:r>
            <a:endParaRPr lang="sk-SK" dirty="0" smtClean="0"/>
          </a:p>
          <a:p>
            <a:pPr lvl="1"/>
            <a:r>
              <a:rPr lang="sk-SK" dirty="0" smtClean="0"/>
              <a:t>Tretia generácia</a:t>
            </a:r>
            <a:r>
              <a:rPr lang="sk-SK" dirty="0"/>
              <a:t> počítačov</a:t>
            </a:r>
            <a:endParaRPr lang="sk-SK" dirty="0" smtClean="0"/>
          </a:p>
          <a:p>
            <a:pPr lvl="1"/>
            <a:r>
              <a:rPr lang="sk-SK" dirty="0" smtClean="0"/>
              <a:t>Tri a pol-ta generácia</a:t>
            </a:r>
            <a:r>
              <a:rPr lang="sk-SK" dirty="0"/>
              <a:t> počítačov</a:t>
            </a:r>
            <a:endParaRPr lang="sk-SK" dirty="0" smtClean="0"/>
          </a:p>
          <a:p>
            <a:pPr lvl="1"/>
            <a:r>
              <a:rPr lang="sk-SK" dirty="0" smtClean="0"/>
              <a:t>Štvrtá generácia </a:t>
            </a:r>
            <a:r>
              <a:rPr lang="sk-SK" dirty="0"/>
              <a:t>počítačov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001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</a:t>
            </a:r>
            <a:br>
              <a:rPr lang="sk-SK" dirty="0"/>
            </a:br>
            <a:r>
              <a:rPr lang="sk-SK" dirty="0"/>
              <a:t>Prvé programovateľné stroje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Analytický </a:t>
            </a:r>
            <a:r>
              <a:rPr lang="sk-SK" dirty="0" smtClean="0">
                <a:solidFill>
                  <a:srgbClr val="002060"/>
                </a:solidFill>
              </a:rPr>
              <a:t>stroj 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sk-SK" dirty="0" smtClean="0"/>
              <a:t>považovaný </a:t>
            </a:r>
            <a:r>
              <a:rPr lang="sk-SK" dirty="0"/>
              <a:t>za prvý univerzálny </a:t>
            </a:r>
            <a:r>
              <a:rPr lang="sk-SK" dirty="0" smtClean="0"/>
              <a:t>počítací stroj </a:t>
            </a:r>
            <a:r>
              <a:rPr lang="sk-SK" dirty="0"/>
              <a:t>sveta (univerzálny v tom zmysle, že dokáže simulovať akýkoľvek iný stroj bez nutnosti </a:t>
            </a:r>
            <a:r>
              <a:rPr lang="sk-SK" dirty="0" smtClean="0"/>
              <a:t>hardvérovej </a:t>
            </a:r>
            <a:r>
              <a:rPr lang="sk-SK" dirty="0"/>
              <a:t>​​prestavby, len s úpravou softvéru), </a:t>
            </a:r>
            <a:endParaRPr lang="sk-SK" dirty="0" smtClean="0"/>
          </a:p>
          <a:p>
            <a:pPr lvl="1"/>
            <a:r>
              <a:rPr lang="sk-SK" dirty="0" smtClean="0"/>
              <a:t>jednalo </a:t>
            </a:r>
            <a:r>
              <a:rPr lang="sk-SK" dirty="0"/>
              <a:t>sa o programové riadenie </a:t>
            </a:r>
            <a:r>
              <a:rPr lang="sk-SK" dirty="0" smtClean="0"/>
              <a:t>mechanicky číslicového počítača </a:t>
            </a:r>
            <a:r>
              <a:rPr lang="sk-SK" dirty="0"/>
              <a:t>(</a:t>
            </a:r>
            <a:r>
              <a:rPr lang="sk-SK" dirty="0" smtClean="0"/>
              <a:t>poháňaného parou a </a:t>
            </a:r>
            <a:r>
              <a:rPr lang="sk-SK" dirty="0"/>
              <a:t>už nie </a:t>
            </a:r>
            <a:r>
              <a:rPr lang="sk-SK" dirty="0" smtClean="0"/>
              <a:t>kľučkou</a:t>
            </a:r>
            <a:r>
              <a:rPr lang="sk-SK" dirty="0"/>
              <a:t>), </a:t>
            </a:r>
            <a:r>
              <a:rPr lang="sk-SK" dirty="0" smtClean="0"/>
              <a:t>mal </a:t>
            </a:r>
            <a:r>
              <a:rPr lang="sk-SK" dirty="0"/>
              <a:t>vlastný procesor, dva registre</a:t>
            </a:r>
            <a:r>
              <a:rPr lang="sk-SK" dirty="0" smtClean="0"/>
              <a:t>, </a:t>
            </a:r>
            <a:r>
              <a:rPr lang="sk-SK" dirty="0"/>
              <a:t>podmienené skoky a cykly. </a:t>
            </a:r>
            <a:endParaRPr lang="sk-SK" dirty="0" smtClean="0"/>
          </a:p>
          <a:p>
            <a:pPr lvl="1"/>
            <a:r>
              <a:rPr lang="sk-SK" dirty="0" smtClean="0"/>
              <a:t>okrem </a:t>
            </a:r>
            <a:r>
              <a:rPr lang="sk-SK" dirty="0"/>
              <a:t>aritmetických operácií tiež dokázal </a:t>
            </a:r>
            <a:r>
              <a:rPr lang="sk-SK" dirty="0" smtClean="0"/>
              <a:t>riešiť </a:t>
            </a:r>
            <a:r>
              <a:rPr lang="sk-SK" dirty="0" smtClean="0"/>
              <a:t>algebrické </a:t>
            </a:r>
            <a:r>
              <a:rPr lang="sk-SK" dirty="0"/>
              <a:t>a numerické </a:t>
            </a:r>
            <a:r>
              <a:rPr lang="sk-SK" dirty="0" smtClean="0"/>
              <a:t>rovnice, </a:t>
            </a:r>
            <a:r>
              <a:rPr lang="sk-SK" dirty="0"/>
              <a:t>dokázal zhodnotiť výsledky a </a:t>
            </a:r>
            <a:r>
              <a:rPr lang="sk-SK" dirty="0" smtClean="0"/>
              <a:t>prispôsobiť </a:t>
            </a:r>
            <a:r>
              <a:rPr lang="sk-SK" dirty="0"/>
              <a:t>im priebeh ďalšieho </a:t>
            </a:r>
            <a:r>
              <a:rPr lang="sk-SK" dirty="0" smtClean="0"/>
              <a:t>výpočtu</a:t>
            </a:r>
          </a:p>
          <a:p>
            <a:pPr lvl="1"/>
            <a:r>
              <a:rPr lang="sk-SK" dirty="0"/>
              <a:t>používal obdobu diernych štítkov </a:t>
            </a:r>
          </a:p>
        </p:txBody>
      </p:sp>
    </p:spTree>
    <p:extLst>
      <p:ext uri="{BB962C8B-B14F-4D97-AF65-F5344CB8AC3E}">
        <p14:creationId xmlns:p14="http://schemas.microsoft.com/office/powerpoint/2010/main" val="167192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</a:t>
            </a:r>
            <a:br>
              <a:rPr lang="sk-SK" dirty="0"/>
            </a:br>
            <a:r>
              <a:rPr lang="sk-SK" dirty="0"/>
              <a:t>Prvé programovateľné stroje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309104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Analytický </a:t>
            </a:r>
            <a:r>
              <a:rPr lang="sk-SK" dirty="0" smtClean="0">
                <a:solidFill>
                  <a:srgbClr val="002060"/>
                </a:solidFill>
              </a:rPr>
              <a:t>stroj </a:t>
            </a:r>
          </a:p>
          <a:p>
            <a:pPr lvl="1"/>
            <a:r>
              <a:rPr lang="sk-SK" dirty="0" smtClean="0"/>
              <a:t>analytický </a:t>
            </a:r>
            <a:r>
              <a:rPr lang="sk-SK" dirty="0"/>
              <a:t>stroj zostal len na papieri, ale už v histórii sa objavili pokusy o jeho </a:t>
            </a:r>
            <a:r>
              <a:rPr lang="sk-SK" dirty="0" smtClean="0"/>
              <a:t>zostrojenie </a:t>
            </a:r>
          </a:p>
          <a:p>
            <a:pPr lvl="1"/>
            <a:r>
              <a:rPr lang="sk-SK" dirty="0"/>
              <a:t>d</a:t>
            </a:r>
            <a:r>
              <a:rPr lang="sk-SK" dirty="0" smtClean="0"/>
              <a:t>onedávna </a:t>
            </a:r>
            <a:r>
              <a:rPr lang="sk-SK" dirty="0"/>
              <a:t>sa darilo zostrojiť skôr jeho </a:t>
            </a:r>
            <a:r>
              <a:rPr lang="sk-SK" dirty="0" smtClean="0"/>
              <a:t>časti</a:t>
            </a:r>
            <a:r>
              <a:rPr lang="sk-SK" dirty="0"/>
              <a:t>, s čím </a:t>
            </a:r>
            <a:r>
              <a:rPr lang="sk-SK" dirty="0" smtClean="0"/>
              <a:t>začal vynálezcov </a:t>
            </a:r>
            <a:r>
              <a:rPr lang="sk-SK" dirty="0"/>
              <a:t>syn (Henry </a:t>
            </a:r>
            <a:r>
              <a:rPr lang="sk-SK" dirty="0" err="1" smtClean="0"/>
              <a:t>Babbage</a:t>
            </a:r>
            <a:r>
              <a:rPr lang="sk-SK" dirty="0" smtClean="0"/>
              <a:t>)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roblémy </a:t>
            </a:r>
            <a:r>
              <a:rPr lang="sk-SK" dirty="0"/>
              <a:t>boli </a:t>
            </a:r>
            <a:r>
              <a:rPr lang="sk-SK" dirty="0" smtClean="0"/>
              <a:t>nielen </a:t>
            </a:r>
            <a:r>
              <a:rPr lang="sk-SK" dirty="0"/>
              <a:t>finančného rázu, </a:t>
            </a:r>
            <a:r>
              <a:rPr lang="sk-SK" dirty="0" smtClean="0"/>
              <a:t>ale aj technologické </a:t>
            </a:r>
            <a:r>
              <a:rPr lang="sk-SK" dirty="0"/>
              <a:t>(ozubené kolieska </a:t>
            </a:r>
            <a:r>
              <a:rPr lang="sk-SK" dirty="0" smtClean="0"/>
              <a:t>praskali)</a:t>
            </a:r>
          </a:p>
          <a:p>
            <a:pPr lvl="1"/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</a:t>
            </a:r>
            <a:br>
              <a:rPr lang="sk-SK" dirty="0"/>
            </a:br>
            <a:r>
              <a:rPr lang="sk-SK" dirty="0"/>
              <a:t>Prvé programovateľné stroje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309104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Analytický </a:t>
            </a:r>
            <a:r>
              <a:rPr lang="sk-SK" dirty="0" smtClean="0">
                <a:solidFill>
                  <a:srgbClr val="002060"/>
                </a:solidFill>
              </a:rPr>
              <a:t>stroj </a:t>
            </a:r>
          </a:p>
          <a:p>
            <a:pPr lvl="1"/>
            <a:r>
              <a:rPr lang="sk-SK" dirty="0" smtClean="0"/>
              <a:t>boli napísane preň prvé programy na svete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rvým </a:t>
            </a:r>
            <a:r>
              <a:rPr lang="sk-SK" dirty="0"/>
              <a:t>programátorom bola žena - Augusta </a:t>
            </a:r>
            <a:r>
              <a:rPr lang="sk-SK" dirty="0" err="1"/>
              <a:t>Ada</a:t>
            </a:r>
            <a:r>
              <a:rPr lang="sk-SK" dirty="0"/>
              <a:t> </a:t>
            </a:r>
            <a:r>
              <a:rPr lang="sk-SK" dirty="0" smtClean="0"/>
              <a:t>King, grófka </a:t>
            </a:r>
            <a:r>
              <a:rPr lang="sk-SK" dirty="0"/>
              <a:t>z </a:t>
            </a:r>
            <a:r>
              <a:rPr lang="sk-SK" dirty="0" err="1" smtClean="0"/>
              <a:t>Lovelace</a:t>
            </a:r>
            <a:r>
              <a:rPr lang="sk-SK" dirty="0" smtClean="0"/>
              <a:t>,  </a:t>
            </a:r>
            <a:r>
              <a:rPr lang="sk-SK" dirty="0"/>
              <a:t>rodená Augusta </a:t>
            </a:r>
            <a:r>
              <a:rPr lang="sk-SK" dirty="0" err="1"/>
              <a:t>Ada</a:t>
            </a:r>
            <a:r>
              <a:rPr lang="sk-SK" dirty="0"/>
              <a:t> </a:t>
            </a:r>
            <a:r>
              <a:rPr lang="sk-SK" dirty="0" err="1"/>
              <a:t>Byron</a:t>
            </a:r>
            <a:r>
              <a:rPr lang="sk-SK" dirty="0"/>
              <a:t> (bola dcérou známeho anglického básnika lorda G. G. </a:t>
            </a:r>
            <a:r>
              <a:rPr lang="sk-SK" dirty="0" err="1"/>
              <a:t>Byrona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prvým </a:t>
            </a:r>
            <a:r>
              <a:rPr lang="sk-SK" dirty="0"/>
              <a:t>programom sveta, ktorý </a:t>
            </a:r>
            <a:r>
              <a:rPr lang="sk-SK" dirty="0" smtClean="0"/>
              <a:t>vytvorila, </a:t>
            </a:r>
            <a:r>
              <a:rPr lang="sk-SK" dirty="0"/>
              <a:t>je program na </a:t>
            </a:r>
            <a:r>
              <a:rPr lang="sk-SK" dirty="0" smtClean="0"/>
              <a:t>výpočet </a:t>
            </a:r>
            <a:r>
              <a:rPr lang="sk-SK" dirty="0" err="1"/>
              <a:t>Bernoulliho</a:t>
            </a:r>
            <a:r>
              <a:rPr lang="sk-SK" dirty="0"/>
              <a:t> </a:t>
            </a:r>
            <a:r>
              <a:rPr lang="sk-SK" dirty="0" smtClean="0"/>
              <a:t>čísel</a:t>
            </a:r>
          </a:p>
          <a:p>
            <a:pPr lvl="1"/>
            <a:r>
              <a:rPr lang="sk-SK" dirty="0" smtClean="0"/>
              <a:t>po </a:t>
            </a:r>
            <a:r>
              <a:rPr lang="sk-SK" dirty="0"/>
              <a:t>grófke </a:t>
            </a:r>
            <a:r>
              <a:rPr lang="sk-SK" dirty="0" err="1"/>
              <a:t>Ade</a:t>
            </a:r>
            <a:r>
              <a:rPr lang="sk-SK" dirty="0"/>
              <a:t> bol pomenovaný programovací jazyk </a:t>
            </a:r>
            <a:r>
              <a:rPr lang="sk-SK" dirty="0" err="1"/>
              <a:t>Ada</a:t>
            </a:r>
            <a:r>
              <a:rPr lang="sk-SK" dirty="0"/>
              <a:t>, </a:t>
            </a:r>
          </a:p>
          <a:p>
            <a:pPr lvl="2"/>
            <a:r>
              <a:rPr lang="sk-SK" dirty="0" smtClean="0"/>
              <a:t>jazyk </a:t>
            </a:r>
            <a:r>
              <a:rPr lang="sk-SK" dirty="0"/>
              <a:t>trochu podobný </a:t>
            </a:r>
            <a:r>
              <a:rPr lang="sk-SK" dirty="0" smtClean="0"/>
              <a:t>Pascalu s </a:t>
            </a:r>
            <a:r>
              <a:rPr lang="sk-SK" dirty="0"/>
              <a:t>výraznými bezpečnostnými mechanizmami </a:t>
            </a:r>
            <a:endParaRPr lang="sk-SK" dirty="0" smtClean="0"/>
          </a:p>
          <a:p>
            <a:pPr lvl="2"/>
            <a:r>
              <a:rPr lang="sk-SK" dirty="0" smtClean="0"/>
              <a:t>tento </a:t>
            </a:r>
            <a:r>
              <a:rPr lang="sk-SK" dirty="0"/>
              <a:t>jazyk vznikol za podpory americkej </a:t>
            </a:r>
            <a:r>
              <a:rPr lang="sk-SK" dirty="0" smtClean="0"/>
              <a:t>armády   </a:t>
            </a:r>
          </a:p>
          <a:p>
            <a:pPr lvl="1"/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7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309104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Elektromagnetické relé </a:t>
            </a:r>
          </a:p>
          <a:p>
            <a:pPr lvl="1"/>
            <a:r>
              <a:rPr lang="sk-SK" dirty="0" smtClean="0"/>
              <a:t>počítače </a:t>
            </a:r>
            <a:r>
              <a:rPr lang="sk-SK" dirty="0"/>
              <a:t>Z1, Z2, Z3 a Z4 </a:t>
            </a:r>
            <a:r>
              <a:rPr lang="sk-SK" dirty="0" smtClean="0"/>
              <a:t>nemeckého </a:t>
            </a:r>
            <a:r>
              <a:rPr lang="sk-SK" dirty="0"/>
              <a:t>vynálezcu Konráda </a:t>
            </a:r>
            <a:r>
              <a:rPr lang="sk-SK" dirty="0" err="1" smtClean="0"/>
              <a:t>Zuseho</a:t>
            </a:r>
            <a:r>
              <a:rPr lang="sk-SK" dirty="0" smtClean="0"/>
              <a:t>, ktorý </a:t>
            </a:r>
            <a:r>
              <a:rPr lang="sk-SK" dirty="0"/>
              <a:t>vynašiel v 30. 40. rokoch 20. </a:t>
            </a:r>
            <a:r>
              <a:rPr lang="sk-SK" dirty="0" smtClean="0"/>
              <a:t>storočia,</a:t>
            </a:r>
          </a:p>
          <a:p>
            <a:pPr lvl="2"/>
            <a:r>
              <a:rPr lang="pl-PL" dirty="0"/>
              <a:t>z nich bol najprínosnejšie počítač Z3 z roku 1941, ktorý ako prvý fungoval tak ako mal</a:t>
            </a:r>
          </a:p>
          <a:p>
            <a:pPr lvl="2"/>
            <a:r>
              <a:rPr lang="sk-SK" dirty="0"/>
              <a:t>bol to prvý elektronický číslicový (digitálny) programovateľný počítač zložený z približne 2000 relé vážiaci jednu tonu</a:t>
            </a:r>
          </a:p>
          <a:p>
            <a:pPr lvl="2"/>
            <a:r>
              <a:rPr lang="sk-SK" dirty="0"/>
              <a:t>jeho úlohou bolo pomáhať pri projektovaní nemeckých bômb, paradoxne jeho koniec bol spôsobený bombou (ale nie nemeckou</a:t>
            </a:r>
            <a:r>
              <a:rPr lang="sk-SK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06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309104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Elektromagnetické relé </a:t>
            </a:r>
          </a:p>
          <a:p>
            <a:pPr lvl="1"/>
            <a:r>
              <a:rPr lang="sk-SK" dirty="0" smtClean="0"/>
              <a:t>americký počítač </a:t>
            </a:r>
            <a:r>
              <a:rPr lang="sk-SK" dirty="0"/>
              <a:t>MARK I od </a:t>
            </a:r>
            <a:r>
              <a:rPr lang="sk-SK" dirty="0" err="1"/>
              <a:t>Howarda</a:t>
            </a:r>
            <a:r>
              <a:rPr lang="sk-SK" dirty="0"/>
              <a:t> </a:t>
            </a:r>
            <a:r>
              <a:rPr lang="sk-SK" dirty="0" err="1"/>
              <a:t>Aiken</a:t>
            </a:r>
            <a:r>
              <a:rPr lang="sk-SK" dirty="0"/>
              <a:t> (rok 1943, vážil 35 ton</a:t>
            </a:r>
            <a:r>
              <a:rPr lang="sk-SK" dirty="0" smtClean="0"/>
              <a:t>)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78" y="3198199"/>
            <a:ext cx="7664131" cy="32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5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2"/>
            <a:ext cx="11000145" cy="413549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Elektromagnetické relé </a:t>
            </a:r>
          </a:p>
          <a:p>
            <a:pPr lvl="1"/>
            <a:r>
              <a:rPr lang="sk-SK" dirty="0" smtClean="0"/>
              <a:t>SAPO </a:t>
            </a:r>
            <a:r>
              <a:rPr lang="sk-SK" dirty="0"/>
              <a:t>(samočinné </a:t>
            </a:r>
            <a:r>
              <a:rPr lang="sk-SK" dirty="0" smtClean="0"/>
              <a:t>Počítač) </a:t>
            </a:r>
          </a:p>
          <a:p>
            <a:pPr lvl="2"/>
            <a:r>
              <a:rPr lang="sk-SK" dirty="0" smtClean="0"/>
              <a:t>prvý </a:t>
            </a:r>
            <a:r>
              <a:rPr lang="sk-SK" dirty="0"/>
              <a:t>československý </a:t>
            </a:r>
            <a:r>
              <a:rPr lang="sk-SK" dirty="0" smtClean="0"/>
              <a:t>počítač </a:t>
            </a:r>
            <a:r>
              <a:rPr lang="sk-SK" dirty="0"/>
              <a:t>z roku </a:t>
            </a:r>
            <a:r>
              <a:rPr lang="sk-SK" dirty="0" smtClean="0"/>
              <a:t>1957</a:t>
            </a:r>
          </a:p>
          <a:p>
            <a:pPr lvl="1"/>
            <a:r>
              <a:rPr lang="sk-SK" dirty="0"/>
              <a:t>bol postavený z približne 7000 elektromagnetických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 </a:t>
            </a:r>
            <a:r>
              <a:rPr lang="sk-SK" dirty="0" smtClean="0"/>
              <a:t>  relé </a:t>
            </a:r>
            <a:r>
              <a:rPr lang="sk-SK" dirty="0"/>
              <a:t>a 400 </a:t>
            </a:r>
            <a:r>
              <a:rPr lang="sk-SK" dirty="0" smtClean="0"/>
              <a:t>elektrónok</a:t>
            </a:r>
          </a:p>
          <a:p>
            <a:pPr lvl="1"/>
            <a:r>
              <a:rPr lang="sk-SK" dirty="0" smtClean="0"/>
              <a:t>vznikol </a:t>
            </a:r>
            <a:r>
              <a:rPr lang="sk-SK" dirty="0"/>
              <a:t>v laboratóriu matematických strojov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 smtClean="0"/>
              <a:t>   Ústredného </a:t>
            </a:r>
            <a:r>
              <a:rPr lang="sk-SK" dirty="0"/>
              <a:t>ústavu matematického,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 </a:t>
            </a:r>
            <a:r>
              <a:rPr lang="sk-SK" dirty="0" smtClean="0"/>
              <a:t>  do </a:t>
            </a:r>
            <a:r>
              <a:rPr lang="sk-SK" dirty="0"/>
              <a:t>prevádzky bol uvedený v roku </a:t>
            </a:r>
            <a:r>
              <a:rPr lang="sk-SK" dirty="0" smtClean="0"/>
              <a:t>1958</a:t>
            </a:r>
          </a:p>
          <a:p>
            <a:pPr lvl="1"/>
            <a:r>
              <a:rPr lang="sk-SK" dirty="0"/>
              <a:t>v päťdesiatych rokoch (hlavne v ich prvej </a:t>
            </a:r>
          </a:p>
          <a:p>
            <a:pPr marL="457200" lvl="1" indent="0">
              <a:buNone/>
            </a:pPr>
            <a:r>
              <a:rPr lang="sk-SK" dirty="0" smtClean="0"/>
              <a:t>   polovici</a:t>
            </a:r>
            <a:r>
              <a:rPr lang="sk-SK" dirty="0"/>
              <a:t>) </a:t>
            </a:r>
            <a:r>
              <a:rPr lang="sk-SK" dirty="0" smtClean="0"/>
              <a:t>sa </a:t>
            </a:r>
            <a:r>
              <a:rPr lang="sk-SK" dirty="0"/>
              <a:t>tomuto odboru moc </a:t>
            </a:r>
            <a:r>
              <a:rPr lang="sk-SK" dirty="0" smtClean="0"/>
              <a:t>neprialo</a:t>
            </a:r>
          </a:p>
          <a:p>
            <a:pPr lvl="1"/>
            <a:r>
              <a:rPr lang="sk-SK" dirty="0"/>
              <a:t>kybernetika bola dokonca označovaná za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 </a:t>
            </a:r>
            <a:r>
              <a:rPr lang="sk-SK" dirty="0" smtClean="0"/>
              <a:t>  "</a:t>
            </a:r>
            <a:r>
              <a:rPr lang="sk-SK" dirty="0"/>
              <a:t>buržoázny </a:t>
            </a:r>
            <a:r>
              <a:rPr lang="sk-SK" dirty="0" err="1"/>
              <a:t>paved</a:t>
            </a:r>
            <a:r>
              <a:rPr lang="sk-SK" dirty="0" smtClean="0"/>
              <a:t>"</a:t>
            </a:r>
            <a:endParaRPr lang="sk-SK" dirty="0" smtClean="0">
              <a:hlinkClick r:id="rId2"/>
            </a:endParaRPr>
          </a:p>
          <a:p>
            <a:pPr lvl="1"/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www.historiepocitacu.cz/samocinny-pocitac-sapo.html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 smtClean="0"/>
              <a:t> 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27" y="2336872"/>
            <a:ext cx="4546855" cy="28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3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</a:t>
            </a:r>
            <a:r>
              <a:rPr lang="sk-SK" dirty="0" smtClean="0"/>
              <a:t>očítače </a:t>
            </a:r>
            <a:r>
              <a:rPr lang="sk-SK" dirty="0"/>
              <a:t>prvej generácie </a:t>
            </a:r>
            <a:r>
              <a:rPr lang="sk-SK" dirty="0" smtClean="0"/>
              <a:t>mali </a:t>
            </a:r>
            <a:r>
              <a:rPr lang="sk-SK" dirty="0"/>
              <a:t>tieto vlastnosti:</a:t>
            </a:r>
          </a:p>
          <a:p>
            <a:pPr lvl="1"/>
            <a:r>
              <a:rPr lang="sk-SK" dirty="0" smtClean="0"/>
              <a:t>ako </a:t>
            </a:r>
            <a:r>
              <a:rPr lang="sk-SK" dirty="0"/>
              <a:t>svoj základ používali elektrónky,</a:t>
            </a:r>
          </a:p>
          <a:p>
            <a:pPr lvl="1"/>
            <a:r>
              <a:rPr lang="sk-SK" dirty="0" smtClean="0"/>
              <a:t>žiaden </a:t>
            </a:r>
            <a:r>
              <a:rPr lang="sk-SK" dirty="0"/>
              <a:t>operačný systém, žiadne vyššie </a:t>
            </a:r>
            <a:r>
              <a:rPr lang="sk-SK" dirty="0" err="1"/>
              <a:t>prog</a:t>
            </a:r>
            <a:r>
              <a:rPr lang="sk-SK" dirty="0"/>
              <a:t>. jazykmi, každý stroj mal svoj </a:t>
            </a:r>
            <a:r>
              <a:rPr lang="sk-SK" dirty="0" err="1"/>
              <a:t>assembler</a:t>
            </a:r>
            <a:r>
              <a:rPr lang="sk-SK" dirty="0"/>
              <a:t>,</a:t>
            </a:r>
          </a:p>
          <a:p>
            <a:pPr lvl="1"/>
            <a:r>
              <a:rPr lang="sk-SK" dirty="0" smtClean="0"/>
              <a:t>počítač </a:t>
            </a:r>
            <a:r>
              <a:rPr lang="sk-SK" dirty="0"/>
              <a:t>spracovával vždy jedinú úlohu, ktorú zadával (živý) operátor.</a:t>
            </a:r>
          </a:p>
          <a:p>
            <a:r>
              <a:rPr lang="sk-SK" dirty="0" smtClean="0"/>
              <a:t>stále išlo </a:t>
            </a:r>
            <a:r>
              <a:rPr lang="sk-SK" dirty="0"/>
              <a:t>o </a:t>
            </a:r>
            <a:r>
              <a:rPr lang="sk-SK" dirty="0" smtClean="0"/>
              <a:t>veľké skrine </a:t>
            </a:r>
            <a:r>
              <a:rPr lang="sk-SK" dirty="0"/>
              <a:t>zaberajúce </a:t>
            </a:r>
            <a:r>
              <a:rPr lang="sk-SK" dirty="0" smtClean="0"/>
              <a:t>veľa miesta</a:t>
            </a:r>
          </a:p>
          <a:p>
            <a:r>
              <a:rPr lang="sk-SK" dirty="0" smtClean="0"/>
              <a:t>potrebovali celú </a:t>
            </a:r>
            <a:r>
              <a:rPr lang="sk-SK" dirty="0"/>
              <a:t>miestnosť, ale </a:t>
            </a:r>
            <a:r>
              <a:rPr lang="sk-SK" dirty="0" smtClean="0"/>
              <a:t>na rozdiel </a:t>
            </a:r>
            <a:r>
              <a:rPr lang="sk-SK" dirty="0"/>
              <a:t>od svojich reléových predchodcov sa do tej miestnosti </a:t>
            </a:r>
            <a:r>
              <a:rPr lang="sk-SK" dirty="0" smtClean="0"/>
              <a:t>zmestilo aj niečo iné </a:t>
            </a:r>
            <a:r>
              <a:rPr lang="sk-SK" dirty="0"/>
              <a:t>(stoly </a:t>
            </a:r>
            <a:r>
              <a:rPr lang="sk-SK" dirty="0" smtClean="0"/>
              <a:t>zamestnanci </a:t>
            </a:r>
            <a:r>
              <a:rPr lang="sk-SK" dirty="0"/>
              <a:t>a </a:t>
            </a:r>
            <a:r>
              <a:rPr lang="sk-SK" dirty="0" smtClean="0"/>
              <a:t>pod.)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15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Elektrónka</a:t>
            </a:r>
            <a:endParaRPr lang="sk-SK" dirty="0"/>
          </a:p>
          <a:p>
            <a:pPr lvl="1"/>
            <a:r>
              <a:rPr lang="sk-SK" dirty="0" smtClean="0"/>
              <a:t>vákuová trubica, ktorá sa </a:t>
            </a:r>
            <a:r>
              <a:rPr lang="sk-SK" dirty="0"/>
              <a:t>skladá z katódy (žeraviace </a:t>
            </a:r>
            <a:r>
              <a:rPr lang="sk-SK" dirty="0" smtClean="0"/>
              <a:t>vlákno</a:t>
            </a:r>
            <a:r>
              <a:rPr lang="sk-SK" dirty="0"/>
              <a:t>), anódy (pliešok) a </a:t>
            </a:r>
            <a:r>
              <a:rPr lang="sk-SK" dirty="0" smtClean="0"/>
              <a:t>vodivého drôtu uzavretého </a:t>
            </a:r>
            <a:r>
              <a:rPr lang="sk-SK" dirty="0"/>
              <a:t>vo sklenené trubici s vyčerpaným vzduchom </a:t>
            </a:r>
            <a:r>
              <a:rPr lang="sk-SK" dirty="0" smtClean="0"/>
              <a:t>(čiže vo </a:t>
            </a:r>
            <a:r>
              <a:rPr lang="sk-SK" dirty="0"/>
              <a:t>vákuu). </a:t>
            </a:r>
            <a:endParaRPr lang="sk-SK" dirty="0" smtClean="0"/>
          </a:p>
          <a:p>
            <a:pPr lvl="1"/>
            <a:r>
              <a:rPr lang="sk-SK" dirty="0" smtClean="0"/>
              <a:t>keď </a:t>
            </a:r>
            <a:r>
              <a:rPr lang="sk-SK" dirty="0"/>
              <a:t>je katóda </a:t>
            </a:r>
            <a:r>
              <a:rPr lang="sk-SK" dirty="0" smtClean="0"/>
              <a:t>zohriata, </a:t>
            </a:r>
            <a:r>
              <a:rPr lang="sk-SK" dirty="0"/>
              <a:t>dôjde k emisii </a:t>
            </a:r>
            <a:r>
              <a:rPr lang="sk-SK" dirty="0" smtClean="0"/>
              <a:t>elektrónov, </a:t>
            </a:r>
            <a:r>
              <a:rPr lang="sk-SK" dirty="0"/>
              <a:t>ktoré sú priťahované k </a:t>
            </a:r>
            <a:r>
              <a:rPr lang="sk-SK" dirty="0" smtClean="0"/>
              <a:t>anóde </a:t>
            </a:r>
            <a:r>
              <a:rPr lang="sk-SK" dirty="0"/>
              <a:t>a teda prechádza </a:t>
            </a:r>
            <a:r>
              <a:rPr lang="sk-SK" dirty="0" smtClean="0"/>
              <a:t>prúd </a:t>
            </a:r>
          </a:p>
          <a:p>
            <a:pPr lvl="1"/>
            <a:r>
              <a:rPr lang="sk-SK" dirty="0" smtClean="0"/>
              <a:t>veľkosť </a:t>
            </a:r>
            <a:r>
              <a:rPr lang="sk-SK" dirty="0"/>
              <a:t>elektrónky </a:t>
            </a:r>
            <a:r>
              <a:rPr lang="sk-SK" dirty="0" smtClean="0"/>
              <a:t>bola niekoľko centimetrov, </a:t>
            </a:r>
            <a:r>
              <a:rPr lang="sk-SK" dirty="0"/>
              <a:t>a </a:t>
            </a:r>
            <a:r>
              <a:rPr lang="sk-SK" dirty="0" smtClean="0"/>
              <a:t>postaviť </a:t>
            </a:r>
            <a:r>
              <a:rPr lang="sk-SK" dirty="0"/>
              <a:t>celý </a:t>
            </a:r>
            <a:r>
              <a:rPr lang="sk-SK" dirty="0" smtClean="0"/>
              <a:t>počítač vyžadovalo </a:t>
            </a:r>
            <a:r>
              <a:rPr lang="sk-SK" dirty="0"/>
              <a:t>mať dostatok </a:t>
            </a:r>
            <a:r>
              <a:rPr lang="sk-SK" dirty="0" smtClean="0"/>
              <a:t>miesta a museli počítať </a:t>
            </a:r>
            <a:r>
              <a:rPr lang="sk-SK" dirty="0"/>
              <a:t>s vysokou spotrebou elektriny a </a:t>
            </a:r>
            <a:r>
              <a:rPr lang="sk-SK" dirty="0" smtClean="0"/>
              <a:t>s dôkladným chladením </a:t>
            </a:r>
            <a:r>
              <a:rPr lang="sk-SK" dirty="0"/>
              <a:t>(elektrónky </a:t>
            </a:r>
            <a:r>
              <a:rPr lang="sk-SK" dirty="0" smtClean="0"/>
              <a:t>sa zohrievali)</a:t>
            </a:r>
            <a:endParaRPr lang="sk-SK" dirty="0"/>
          </a:p>
          <a:p>
            <a:pPr lvl="1"/>
            <a:r>
              <a:rPr lang="sk-SK" dirty="0" smtClean="0"/>
              <a:t>vzhľadom </a:t>
            </a:r>
            <a:r>
              <a:rPr lang="sk-SK" dirty="0"/>
              <a:t>k vysokej prevádzkovej teplote a celkovej zložitosti boli </a:t>
            </a:r>
            <a:r>
              <a:rPr lang="sk-SK" dirty="0" smtClean="0"/>
              <a:t>počítače </a:t>
            </a:r>
            <a:r>
              <a:rPr lang="sk-SK" dirty="0"/>
              <a:t>prvej generácie veľmi </a:t>
            </a:r>
            <a:r>
              <a:rPr lang="sk-SK" dirty="0" smtClean="0"/>
              <a:t>poruchové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035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212966" cy="3599316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Elektrónka</a:t>
            </a:r>
          </a:p>
          <a:p>
            <a:pPr lvl="1"/>
            <a:r>
              <a:rPr lang="sk-SK" dirty="0"/>
              <a:t>Medzi prvými elektrónkovými </a:t>
            </a:r>
            <a:r>
              <a:rPr lang="sk-SK" dirty="0" smtClean="0"/>
              <a:t>počítačmi boli</a:t>
            </a:r>
          </a:p>
          <a:p>
            <a:pPr lvl="2"/>
            <a:r>
              <a:rPr lang="sk-SK" dirty="0" err="1">
                <a:solidFill>
                  <a:srgbClr val="C00000"/>
                </a:solidFill>
              </a:rPr>
              <a:t>Colossus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/>
              <a:t>(1943) - britský počítač, vypomáhal v druhej svetovej vojne (dešifroval </a:t>
            </a:r>
            <a:r>
              <a:rPr lang="sk-SK" dirty="0" smtClean="0"/>
              <a:t>zachytené správy </a:t>
            </a:r>
            <a:r>
              <a:rPr lang="sk-SK" dirty="0"/>
              <a:t>nemeckej depeše),</a:t>
            </a:r>
          </a:p>
          <a:p>
            <a:pPr lvl="2"/>
            <a:r>
              <a:rPr lang="sk-SK" dirty="0">
                <a:solidFill>
                  <a:srgbClr val="C00000"/>
                </a:solidFill>
              </a:rPr>
              <a:t>ENIAC</a:t>
            </a:r>
            <a:r>
              <a:rPr lang="sk-SK" dirty="0"/>
              <a:t> (1946) - prvý úplne elektrónkový stroj (asi 17 500 elektrónok), vážil 27 ton,</a:t>
            </a:r>
          </a:p>
          <a:p>
            <a:pPr lvl="2"/>
            <a:r>
              <a:rPr lang="sk-SK" dirty="0">
                <a:solidFill>
                  <a:srgbClr val="C00000"/>
                </a:solidFill>
              </a:rPr>
              <a:t>EDVAC</a:t>
            </a:r>
            <a:r>
              <a:rPr lang="sk-SK" dirty="0"/>
              <a:t> (1951) - na rozdiel od ENIAC bol </a:t>
            </a:r>
            <a:r>
              <a:rPr lang="sk-SK" dirty="0" smtClean="0"/>
              <a:t>binárny, </a:t>
            </a:r>
            <a:r>
              <a:rPr lang="sk-SK" dirty="0"/>
              <a:t>s univerzálnejším </a:t>
            </a:r>
            <a:r>
              <a:rPr lang="sk-SK" dirty="0" smtClean="0"/>
              <a:t>použitím</a:t>
            </a:r>
          </a:p>
          <a:p>
            <a:pPr lvl="2"/>
            <a:r>
              <a:rPr lang="sk-SK" dirty="0">
                <a:solidFill>
                  <a:srgbClr val="C00000"/>
                </a:solidFill>
              </a:rPr>
              <a:t>UNIVAC  - </a:t>
            </a:r>
            <a:r>
              <a:rPr lang="sk-SK" dirty="0" err="1">
                <a:solidFill>
                  <a:srgbClr val="C00000"/>
                </a:solidFill>
              </a:rPr>
              <a:t>Universal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err="1">
                <a:solidFill>
                  <a:srgbClr val="C00000"/>
                </a:solidFill>
              </a:rPr>
              <a:t>Automatic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err="1">
                <a:solidFill>
                  <a:srgbClr val="C00000"/>
                </a:solidFill>
              </a:rPr>
              <a:t>Computer</a:t>
            </a:r>
            <a:r>
              <a:rPr lang="sk-SK" dirty="0"/>
              <a:t>, 1951</a:t>
            </a:r>
          </a:p>
          <a:p>
            <a:pPr lvl="3"/>
            <a:r>
              <a:rPr lang="sk-SK" dirty="0"/>
              <a:t>prvým komerčne úspešný počítač prvej generácie </a:t>
            </a:r>
            <a:endParaRPr lang="sk-SK" dirty="0" smtClean="0"/>
          </a:p>
          <a:p>
            <a:pPr lvl="3"/>
            <a:r>
              <a:rPr lang="sk-SK" dirty="0"/>
              <a:t>stroj priamo navrhnutý pre použitie v administratíve a obchodu</a:t>
            </a:r>
          </a:p>
          <a:p>
            <a:pPr lvl="4"/>
            <a:r>
              <a:rPr lang="sk-SK" dirty="0"/>
              <a:t>prvým zákazníkom bol Úrad pre sčítanie ľudu v USA, ďalší zákazníci boli predovšetkým z okruhu americkej armády (letectvo, kartografia, námorníctva a pod.), ale aj veľké americké firmy (</a:t>
            </a:r>
            <a:r>
              <a:rPr lang="sk-SK" dirty="0" err="1"/>
              <a:t>Remington</a:t>
            </a:r>
            <a:r>
              <a:rPr lang="sk-SK" dirty="0"/>
              <a:t> </a:t>
            </a:r>
            <a:r>
              <a:rPr lang="sk-SK" dirty="0" err="1"/>
              <a:t>Rand</a:t>
            </a:r>
            <a:r>
              <a:rPr lang="sk-SK" dirty="0"/>
              <a:t>, General Electric, U.S. Steel, atď.)</a:t>
            </a:r>
          </a:p>
          <a:p>
            <a:pPr lvl="4"/>
            <a:r>
              <a:rPr lang="sk-SK" dirty="0"/>
              <a:t>cena bola pohyblivá (skôr stúpala), postupne prekročila milión </a:t>
            </a:r>
            <a:r>
              <a:rPr lang="sk-SK" dirty="0" smtClean="0"/>
              <a:t>USD</a:t>
            </a:r>
            <a:endParaRPr lang="sk-SK" dirty="0"/>
          </a:p>
          <a:p>
            <a:pPr lvl="2"/>
            <a:endParaRPr lang="sk-SK" dirty="0"/>
          </a:p>
          <a:p>
            <a:pPr marL="914400" lvl="2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09464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103512" cy="4159343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Elektrónka</a:t>
            </a: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UNIVAC  </a:t>
            </a:r>
            <a:r>
              <a:rPr lang="sk-SK" dirty="0" smtClean="0">
                <a:solidFill>
                  <a:srgbClr val="C00000"/>
                </a:solidFill>
              </a:rPr>
              <a:t>- </a:t>
            </a:r>
            <a:r>
              <a:rPr lang="sk-SK" dirty="0" err="1" smtClean="0">
                <a:solidFill>
                  <a:srgbClr val="C00000"/>
                </a:solidFill>
              </a:rPr>
              <a:t>Universal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dirty="0" err="1" smtClean="0">
                <a:solidFill>
                  <a:srgbClr val="C00000"/>
                </a:solidFill>
              </a:rPr>
              <a:t>Automatic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dirty="0" err="1" smtClean="0">
                <a:solidFill>
                  <a:srgbClr val="C00000"/>
                </a:solidFill>
              </a:rPr>
              <a:t>Computer</a:t>
            </a:r>
            <a:endParaRPr lang="sk-SK" dirty="0" smtClean="0"/>
          </a:p>
          <a:p>
            <a:pPr lvl="3"/>
            <a:r>
              <a:rPr lang="sk-SK" dirty="0"/>
              <a:t>bol potomkom ENIAC (zostavili ho tí istí ľudia)</a:t>
            </a:r>
          </a:p>
          <a:p>
            <a:pPr lvl="3"/>
            <a:r>
              <a:rPr lang="sk-SK" dirty="0"/>
              <a:t>pôvodne nebol vybavený zariadením pre prácu </a:t>
            </a:r>
            <a:endParaRPr lang="sk-SK" dirty="0" smtClean="0"/>
          </a:p>
          <a:p>
            <a:pPr marL="1371600" lvl="3" indent="0">
              <a:buNone/>
            </a:pPr>
            <a:r>
              <a:rPr lang="sk-SK" dirty="0"/>
              <a:t> </a:t>
            </a:r>
            <a:r>
              <a:rPr lang="sk-SK" dirty="0" smtClean="0"/>
              <a:t>   s </a:t>
            </a:r>
            <a:r>
              <a:rPr lang="sk-SK" dirty="0"/>
              <a:t>dierkovanými štítkami, čo bol zo začiatku jeho </a:t>
            </a:r>
            <a:endParaRPr lang="sk-SK" dirty="0" smtClean="0"/>
          </a:p>
          <a:p>
            <a:pPr marL="1371600" lvl="3" indent="0">
              <a:buNone/>
            </a:pPr>
            <a:r>
              <a:rPr lang="sk-SK" dirty="0"/>
              <a:t> </a:t>
            </a:r>
            <a:r>
              <a:rPr lang="sk-SK" dirty="0" smtClean="0"/>
              <a:t>   veľký </a:t>
            </a:r>
            <a:r>
              <a:rPr lang="sk-SK" dirty="0" err="1" smtClean="0"/>
              <a:t>handicap</a:t>
            </a:r>
            <a:r>
              <a:rPr lang="sk-SK" dirty="0"/>
              <a:t>. Postupne bol tento problém </a:t>
            </a:r>
            <a:endParaRPr lang="sk-SK" dirty="0" smtClean="0"/>
          </a:p>
          <a:p>
            <a:pPr marL="1371600" lvl="3" indent="0">
              <a:buNone/>
            </a:pPr>
            <a:r>
              <a:rPr lang="sk-SK" dirty="0"/>
              <a:t> </a:t>
            </a:r>
            <a:r>
              <a:rPr lang="sk-SK" dirty="0" smtClean="0"/>
              <a:t>   vyriešený </a:t>
            </a:r>
            <a:r>
              <a:rPr lang="sk-SK" dirty="0"/>
              <a:t>a toto zariadenie </a:t>
            </a:r>
            <a:r>
              <a:rPr lang="sk-SK" dirty="0" smtClean="0"/>
              <a:t>bolo dodávané.</a:t>
            </a:r>
            <a:endParaRPr lang="sk-SK" dirty="0"/>
          </a:p>
          <a:p>
            <a:pPr lvl="3"/>
            <a:r>
              <a:rPr lang="sk-SK" dirty="0"/>
              <a:t>obsahoval približne 5200 elektrónok, </a:t>
            </a:r>
            <a:endParaRPr lang="sk-SK" dirty="0" smtClean="0"/>
          </a:p>
          <a:p>
            <a:pPr lvl="3"/>
            <a:r>
              <a:rPr lang="sk-SK" dirty="0" smtClean="0"/>
              <a:t>vážil </a:t>
            </a:r>
            <a:r>
              <a:rPr lang="sk-SK" dirty="0"/>
              <a:t>13 </a:t>
            </a:r>
            <a:r>
              <a:rPr lang="sk-SK" dirty="0" smtClean="0"/>
              <a:t>ton, pracoval </a:t>
            </a:r>
            <a:r>
              <a:rPr lang="sk-SK" dirty="0"/>
              <a:t>na frekvencii 2,25 MHz</a:t>
            </a:r>
          </a:p>
          <a:p>
            <a:pPr lvl="3"/>
            <a:r>
              <a:rPr lang="sk-SK" dirty="0"/>
              <a:t>pracoval s číslami v dekadickom (desiatkovom) </a:t>
            </a:r>
            <a:endParaRPr lang="sk-SK" dirty="0" smtClean="0"/>
          </a:p>
          <a:p>
            <a:pPr marL="1371600" lvl="3" indent="0">
              <a:buNone/>
            </a:pPr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sk-SK" dirty="0" smtClean="0"/>
              <a:t>zápise</a:t>
            </a:r>
            <a:r>
              <a:rPr lang="sk-SK" dirty="0"/>
              <a:t>, používal tiež </a:t>
            </a:r>
            <a:r>
              <a:rPr lang="sk-SK" dirty="0" smtClean="0"/>
              <a:t>znamienko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3" y="3052491"/>
            <a:ext cx="4876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História vývoja počítačov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759742" cy="3599316"/>
          </a:xfrm>
        </p:spPr>
        <p:txBody>
          <a:bodyPr>
            <a:normAutofit/>
          </a:bodyPr>
          <a:lstStyle/>
          <a:p>
            <a:r>
              <a:rPr lang="sk-SK" dirty="0" smtClean="0"/>
              <a:t>Úvod </a:t>
            </a:r>
          </a:p>
          <a:p>
            <a:pPr marL="457200" lvl="1" indent="0">
              <a:buNone/>
            </a:pPr>
            <a:r>
              <a:rPr lang="sk-SK" dirty="0" smtClean="0"/>
              <a:t>Človek je lenivý tvor a preto sa </a:t>
            </a:r>
            <a:r>
              <a:rPr lang="sk-SK" dirty="0"/>
              <a:t>snaží</a:t>
            </a:r>
            <a:r>
              <a:rPr lang="sk-SK" dirty="0" smtClean="0"/>
              <a:t> </a:t>
            </a:r>
            <a:r>
              <a:rPr lang="sk-SK" dirty="0"/>
              <a:t>svoju prácu </a:t>
            </a:r>
            <a:r>
              <a:rPr lang="sk-SK" dirty="0" smtClean="0"/>
              <a:t>si uľahčiť výrobou rôznych zariadení. Človek pri počítaní robí chyby a preto potrebuje zariadenie, ktoré mu uľahčí počítanie. </a:t>
            </a:r>
          </a:p>
        </p:txBody>
      </p:sp>
    </p:spTree>
    <p:extLst>
      <p:ext uri="{BB962C8B-B14F-4D97-AF65-F5344CB8AC3E}">
        <p14:creationId xmlns:p14="http://schemas.microsoft.com/office/powerpoint/2010/main" val="260568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103512" cy="4159343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Elektrónka</a:t>
            </a: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Epos </a:t>
            </a:r>
            <a:r>
              <a:rPr lang="sk-SK" dirty="0">
                <a:solidFill>
                  <a:srgbClr val="C00000"/>
                </a:solidFill>
              </a:rPr>
              <a:t>1</a:t>
            </a:r>
            <a:r>
              <a:rPr lang="sk-SK" dirty="0"/>
              <a:t> </a:t>
            </a:r>
            <a:r>
              <a:rPr lang="sk-SK" dirty="0" smtClean="0"/>
              <a:t> </a:t>
            </a:r>
            <a:endParaRPr lang="sk-SK" dirty="0" smtClean="0"/>
          </a:p>
          <a:p>
            <a:pPr lvl="2"/>
            <a:r>
              <a:rPr lang="sk-SK" dirty="0" smtClean="0"/>
              <a:t>elektronický </a:t>
            </a:r>
            <a:r>
              <a:rPr lang="sk-SK" dirty="0" smtClean="0"/>
              <a:t>počítač </a:t>
            </a:r>
            <a:r>
              <a:rPr lang="sk-SK" dirty="0"/>
              <a:t>dokončený </a:t>
            </a:r>
            <a:r>
              <a:rPr lang="sk-SK" dirty="0" smtClean="0"/>
              <a:t>v </a:t>
            </a:r>
            <a:r>
              <a:rPr lang="sk-SK" dirty="0"/>
              <a:t>Československu </a:t>
            </a:r>
            <a:r>
              <a:rPr lang="sk-SK" dirty="0" smtClean="0"/>
              <a:t>v roku </a:t>
            </a:r>
            <a:r>
              <a:rPr lang="sk-SK" dirty="0"/>
              <a:t>1963 </a:t>
            </a:r>
            <a:endParaRPr lang="sk-SK" dirty="0"/>
          </a:p>
          <a:p>
            <a:pPr marL="914400" lvl="2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dirty="0" smtClean="0"/>
              <a:t>(</a:t>
            </a:r>
            <a:r>
              <a:rPr lang="sk-SK" dirty="0"/>
              <a:t>rovnaký ústav a </a:t>
            </a:r>
            <a:r>
              <a:rPr lang="sk-SK" dirty="0" smtClean="0"/>
              <a:t>takmer rovnaký tím </a:t>
            </a:r>
            <a:r>
              <a:rPr lang="sk-SK" dirty="0"/>
              <a:t>ako u </a:t>
            </a:r>
            <a:r>
              <a:rPr lang="sk-SK" dirty="0" smtClean="0"/>
              <a:t>počítača </a:t>
            </a:r>
            <a:r>
              <a:rPr lang="sk-SK" dirty="0"/>
              <a:t>SAPO</a:t>
            </a:r>
            <a:r>
              <a:rPr lang="sk-SK" dirty="0" smtClean="0"/>
              <a:t>) </a:t>
            </a:r>
            <a:endParaRPr lang="sk-SK" dirty="0"/>
          </a:p>
          <a:p>
            <a:pPr lvl="2"/>
            <a:r>
              <a:rPr lang="sk-SK" dirty="0" smtClean="0"/>
              <a:t>skladal </a:t>
            </a:r>
            <a:r>
              <a:rPr lang="sk-SK" dirty="0"/>
              <a:t>sa z 8000 elektrónok. </a:t>
            </a:r>
            <a:endParaRPr lang="sk-SK" dirty="0" smtClean="0"/>
          </a:p>
          <a:p>
            <a:pPr lvl="2"/>
            <a:r>
              <a:rPr lang="sk-SK" dirty="0"/>
              <a:t>d</a:t>
            </a:r>
            <a:r>
              <a:rPr lang="sk-SK" dirty="0" smtClean="0"/>
              <a:t>o </a:t>
            </a:r>
            <a:r>
              <a:rPr lang="sk-SK" dirty="0"/>
              <a:t>sériovej výroby sa nedostal, pretože bol </a:t>
            </a:r>
            <a:r>
              <a:rPr lang="sk-SK" dirty="0" smtClean="0"/>
              <a:t>veľmi poruchový</a:t>
            </a:r>
            <a:r>
              <a:rPr lang="sk-SK" dirty="0"/>
              <a:t>, ale jeho prínos spočíval predovšetkým </a:t>
            </a:r>
            <a:r>
              <a:rPr lang="sk-SK" dirty="0" smtClean="0"/>
              <a:t>vo vyskúšaní </a:t>
            </a:r>
            <a:r>
              <a:rPr lang="sk-SK" dirty="0"/>
              <a:t>niektorých originálnych </a:t>
            </a:r>
            <a:r>
              <a:rPr lang="sk-SK" dirty="0" smtClean="0"/>
              <a:t>postupov.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77" y="4575976"/>
            <a:ext cx="243840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60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833169" cy="3599316"/>
          </a:xfrm>
        </p:spPr>
        <p:txBody>
          <a:bodyPr>
            <a:normAutofit/>
          </a:bodyPr>
          <a:lstStyle/>
          <a:p>
            <a:r>
              <a:rPr lang="sk-SK" dirty="0" smtClean="0"/>
              <a:t>50</a:t>
            </a:r>
            <a:r>
              <a:rPr lang="sk-SK" dirty="0"/>
              <a:t>. a </a:t>
            </a:r>
            <a:r>
              <a:rPr lang="sk-SK" dirty="0" smtClean="0"/>
              <a:t>60</a:t>
            </a:r>
            <a:r>
              <a:rPr lang="sk-SK" dirty="0"/>
              <a:t>. </a:t>
            </a:r>
            <a:r>
              <a:rPr lang="sk-SK" dirty="0" smtClean="0"/>
              <a:t>roky </a:t>
            </a:r>
            <a:r>
              <a:rPr lang="sk-SK" dirty="0"/>
              <a:t>20. </a:t>
            </a:r>
            <a:r>
              <a:rPr lang="sk-SK" dirty="0" smtClean="0"/>
              <a:t>storočia </a:t>
            </a:r>
          </a:p>
          <a:p>
            <a:r>
              <a:rPr lang="sk-SK" dirty="0" smtClean="0"/>
              <a:t>prelomové obdobie </a:t>
            </a:r>
          </a:p>
          <a:p>
            <a:pPr lvl="1"/>
            <a:r>
              <a:rPr lang="sk-SK" dirty="0" smtClean="0"/>
              <a:t>začali sa objavovať </a:t>
            </a:r>
            <a:r>
              <a:rPr lang="sk-SK" dirty="0"/>
              <a:t>prvé </a:t>
            </a:r>
            <a:r>
              <a:rPr lang="sk-SK" dirty="0" smtClean="0"/>
              <a:t>stolové počítače, </a:t>
            </a:r>
            <a:r>
              <a:rPr lang="sk-SK" dirty="0"/>
              <a:t>ktoré sa dostávali aj k "obyčajným" ľuďom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 smtClean="0"/>
              <a:t>   (</a:t>
            </a:r>
            <a:r>
              <a:rPr lang="sk-SK" dirty="0"/>
              <a:t>aj keď v žiadnom prípade ešte nešlo o domáce </a:t>
            </a:r>
            <a:r>
              <a:rPr lang="sk-SK" dirty="0" smtClean="0"/>
              <a:t>počítače dnes </a:t>
            </a:r>
            <a:r>
              <a:rPr lang="sk-SK" dirty="0"/>
              <a:t>bežných rozmerov). </a:t>
            </a:r>
            <a:endParaRPr lang="sk-SK" dirty="0" smtClean="0"/>
          </a:p>
          <a:p>
            <a:pPr lvl="1"/>
            <a:r>
              <a:rPr lang="sk-SK" dirty="0" smtClean="0"/>
              <a:t>väčšinu </a:t>
            </a:r>
            <a:r>
              <a:rPr lang="sk-SK" dirty="0"/>
              <a:t>známych </a:t>
            </a:r>
            <a:r>
              <a:rPr lang="sk-SK" dirty="0" smtClean="0"/>
              <a:t>počítačov vtedajšej </a:t>
            </a:r>
            <a:r>
              <a:rPr lang="sk-SK" dirty="0"/>
              <a:t>doby by sme dnes označili </a:t>
            </a:r>
            <a:r>
              <a:rPr lang="sk-SK" dirty="0" smtClean="0"/>
              <a:t>ako </a:t>
            </a:r>
            <a:r>
              <a:rPr lang="sk-SK" dirty="0"/>
              <a:t>"</a:t>
            </a:r>
            <a:r>
              <a:rPr lang="sk-SK" dirty="0" smtClean="0"/>
              <a:t>skriňový" počítač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8243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833169" cy="3599316"/>
          </a:xfrm>
        </p:spPr>
        <p:txBody>
          <a:bodyPr>
            <a:normAutofit/>
          </a:bodyPr>
          <a:lstStyle/>
          <a:p>
            <a:r>
              <a:rPr lang="sk-SK" dirty="0" smtClean="0"/>
              <a:t>počítače </a:t>
            </a:r>
            <a:r>
              <a:rPr lang="sk-SK" dirty="0"/>
              <a:t>druhej generácie boli založené na </a:t>
            </a:r>
            <a:r>
              <a:rPr lang="sk-SK" dirty="0" smtClean="0"/>
              <a:t>tranzistoroch 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olovodič </a:t>
            </a:r>
            <a:r>
              <a:rPr lang="sk-SK" dirty="0"/>
              <a:t>je pevná látka, ktorej elektrická vodivosť závisí na vnútorných alebo vonkajších podmienkach, </a:t>
            </a:r>
            <a:r>
              <a:rPr lang="sk-SK" dirty="0" smtClean="0"/>
              <a:t>to znamená, </a:t>
            </a:r>
            <a:r>
              <a:rPr lang="sk-SK" dirty="0" smtClean="0"/>
              <a:t>že vodivosť </a:t>
            </a:r>
            <a:r>
              <a:rPr lang="sk-SK" dirty="0" smtClean="0"/>
              <a:t>nie </a:t>
            </a:r>
            <a:r>
              <a:rPr lang="sk-SK" dirty="0"/>
              <a:t>je stála a dá sa </a:t>
            </a:r>
            <a:r>
              <a:rPr lang="sk-SK" dirty="0" smtClean="0"/>
              <a:t>ovplyvňovať</a:t>
            </a:r>
          </a:p>
          <a:p>
            <a:pPr lvl="1"/>
            <a:r>
              <a:rPr lang="sk-SK" dirty="0" smtClean="0">
                <a:solidFill>
                  <a:srgbClr val="002060"/>
                </a:solidFill>
              </a:rPr>
              <a:t>Tranzistor</a:t>
            </a:r>
          </a:p>
          <a:p>
            <a:pPr lvl="2"/>
            <a:r>
              <a:rPr lang="sk-SK" dirty="0" smtClean="0"/>
              <a:t>tranzistorový </a:t>
            </a:r>
            <a:r>
              <a:rPr lang="sk-SK" dirty="0"/>
              <a:t>efekt bol objavený roku 1947 v Bellových </a:t>
            </a:r>
            <a:r>
              <a:rPr lang="sk-SK" dirty="0" smtClean="0"/>
              <a:t>laboratóriách</a:t>
            </a:r>
          </a:p>
          <a:p>
            <a:pPr lvl="2"/>
            <a:r>
              <a:rPr lang="sk-SK" dirty="0"/>
              <a:t>z</a:t>
            </a:r>
            <a:r>
              <a:rPr lang="sk-SK" dirty="0" smtClean="0"/>
              <a:t>a </a:t>
            </a:r>
            <a:r>
              <a:rPr lang="sk-SK" dirty="0"/>
              <a:t>tento objav im bola roku 1956 udelená Nobelova cena za fyziku. </a:t>
            </a:r>
            <a:endParaRPr lang="sk-SK" dirty="0" smtClean="0"/>
          </a:p>
          <a:p>
            <a:pPr lvl="2"/>
            <a:r>
              <a:rPr lang="sk-SK" dirty="0" smtClean="0"/>
              <a:t>Tranzistor </a:t>
            </a:r>
            <a:r>
              <a:rPr lang="sk-SK" dirty="0"/>
              <a:t>je </a:t>
            </a:r>
            <a:r>
              <a:rPr lang="sk-SK" dirty="0" smtClean="0"/>
              <a:t>polovodičová súčiastka, </a:t>
            </a:r>
            <a:r>
              <a:rPr lang="sk-SK" dirty="0"/>
              <a:t>používajú sa </a:t>
            </a:r>
            <a:r>
              <a:rPr lang="sk-SK" dirty="0" smtClean="0"/>
              <a:t>polovodiče </a:t>
            </a:r>
            <a:r>
              <a:rPr lang="sk-SK" dirty="0"/>
              <a:t>typu P a </a:t>
            </a:r>
            <a:r>
              <a:rPr lang="sk-SK" dirty="0" smtClean="0"/>
              <a:t>N</a:t>
            </a:r>
            <a:endParaRPr lang="sk-SK" dirty="0"/>
          </a:p>
          <a:p>
            <a:pPr lvl="2"/>
            <a:r>
              <a:rPr lang="sk-SK" dirty="0" smtClean="0"/>
              <a:t>má tri </a:t>
            </a:r>
            <a:r>
              <a:rPr lang="sk-SK" dirty="0"/>
              <a:t>elektródy - kolektor, bázu a </a:t>
            </a:r>
            <a:r>
              <a:rPr lang="sk-SK" dirty="0" err="1"/>
              <a:t>emitor</a:t>
            </a:r>
            <a:r>
              <a:rPr lang="sk-SK" dirty="0"/>
              <a:t> (u bipolárnych tranzistora</a:t>
            </a:r>
            <a:r>
              <a:rPr lang="sk-SK" dirty="0" smtClean="0"/>
              <a:t>) </a:t>
            </a:r>
          </a:p>
          <a:p>
            <a:pPr lvl="2"/>
            <a:r>
              <a:rPr lang="sk-SK" dirty="0" smtClean="0"/>
              <a:t>podľa </a:t>
            </a:r>
            <a:r>
              <a:rPr lang="sk-SK" dirty="0"/>
              <a:t>usporiadania </a:t>
            </a:r>
            <a:r>
              <a:rPr lang="sk-SK" dirty="0" smtClean="0"/>
              <a:t>použitých polovodičov </a:t>
            </a:r>
            <a:r>
              <a:rPr lang="sk-SK" dirty="0"/>
              <a:t>rozlišujeme tranzistory PNP a NPN (prostredných je báza), na báze je pripojený prúd, jeho </a:t>
            </a:r>
            <a:r>
              <a:rPr lang="sk-SK" dirty="0" smtClean="0"/>
              <a:t>veľkosť ovláda </a:t>
            </a:r>
            <a:r>
              <a:rPr lang="sk-SK" dirty="0"/>
              <a:t>prúd medzi </a:t>
            </a:r>
            <a:r>
              <a:rPr lang="sk-SK" dirty="0" err="1"/>
              <a:t>emitorom</a:t>
            </a:r>
            <a:r>
              <a:rPr lang="sk-SK" dirty="0"/>
              <a:t> a kolektorom.</a:t>
            </a:r>
          </a:p>
        </p:txBody>
      </p:sp>
    </p:spTree>
    <p:extLst>
      <p:ext uri="{BB962C8B-B14F-4D97-AF65-F5344CB8AC3E}">
        <p14:creationId xmlns:p14="http://schemas.microsoft.com/office/powerpoint/2010/main" val="308653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833169" cy="3599316"/>
          </a:xfrm>
        </p:spPr>
        <p:txBody>
          <a:bodyPr>
            <a:normAutofit/>
          </a:bodyPr>
          <a:lstStyle/>
          <a:p>
            <a:r>
              <a:rPr lang="sk-SK" dirty="0" smtClean="0"/>
              <a:t>ďalšie vlastnosti počítačov druhej generácie:</a:t>
            </a:r>
          </a:p>
          <a:p>
            <a:pPr lvl="1"/>
            <a:r>
              <a:rPr lang="sk-SK" dirty="0"/>
              <a:t>dávkový systém práce </a:t>
            </a:r>
          </a:p>
          <a:p>
            <a:pPr lvl="2"/>
            <a:r>
              <a:rPr lang="sk-SK" dirty="0"/>
              <a:t>programy s dátami </a:t>
            </a:r>
            <a:r>
              <a:rPr lang="sk-SK" dirty="0" smtClean="0"/>
              <a:t>na</a:t>
            </a:r>
            <a:r>
              <a:rPr lang="sk-SK" dirty="0" smtClean="0"/>
              <a:t> </a:t>
            </a:r>
            <a:r>
              <a:rPr lang="sk-SK" dirty="0"/>
              <a:t>spracovanie sú operátorom naskladané za seba, keď je jeden program dokončený, automaticky sa začne spracovávať ďalší program z dávky,</a:t>
            </a:r>
          </a:p>
          <a:p>
            <a:pPr lvl="1"/>
            <a:r>
              <a:rPr lang="sk-SK" dirty="0"/>
              <a:t>okrem </a:t>
            </a:r>
            <a:r>
              <a:rPr lang="sk-SK" dirty="0" err="1"/>
              <a:t>assembléru</a:t>
            </a:r>
            <a:r>
              <a:rPr lang="sk-SK" dirty="0"/>
              <a:t> sa objavujú ďalšie programovacie jazyky (napríklad FORTRAN, COBOL</a:t>
            </a:r>
            <a:r>
              <a:rPr lang="sk-SK" dirty="0" smtClean="0"/>
              <a:t>).</a:t>
            </a:r>
          </a:p>
          <a:p>
            <a:pPr lvl="1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584519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833169" cy="3599316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počítače druhej generácie:</a:t>
            </a:r>
          </a:p>
          <a:p>
            <a:pPr lvl="1"/>
            <a:r>
              <a:rPr lang="sk-SK" dirty="0">
                <a:solidFill>
                  <a:srgbClr val="C00000"/>
                </a:solidFill>
              </a:rPr>
              <a:t>PDP-1</a:t>
            </a:r>
            <a:r>
              <a:rPr lang="sk-SK" dirty="0"/>
              <a:t> firmy </a:t>
            </a:r>
            <a:r>
              <a:rPr lang="sk-SK" dirty="0" smtClean="0"/>
              <a:t>DEC</a:t>
            </a:r>
          </a:p>
          <a:p>
            <a:pPr lvl="2"/>
            <a:r>
              <a:rPr lang="sk-SK" dirty="0"/>
              <a:t>mal približné rozmery skrine a bol určený pre väčšie firmy </a:t>
            </a:r>
            <a:endParaRPr lang="sk-SK" dirty="0" smtClean="0"/>
          </a:p>
          <a:p>
            <a:pPr lvl="2"/>
            <a:r>
              <a:rPr lang="sk-SK" dirty="0" smtClean="0"/>
              <a:t>predalo </a:t>
            </a:r>
            <a:r>
              <a:rPr lang="sk-SK" dirty="0"/>
              <a:t>sa celkom 55 kusu, bol </a:t>
            </a:r>
            <a:r>
              <a:rPr lang="sk-SK" dirty="0" smtClean="0"/>
              <a:t>to komerčne </a:t>
            </a:r>
            <a:r>
              <a:rPr lang="sk-SK" dirty="0"/>
              <a:t>veľmi úspešný </a:t>
            </a:r>
            <a:r>
              <a:rPr lang="sk-SK" dirty="0" smtClean="0"/>
              <a:t>stroj </a:t>
            </a:r>
            <a:endParaRPr lang="sk-SK" dirty="0"/>
          </a:p>
          <a:p>
            <a:pPr lvl="2"/>
            <a:r>
              <a:rPr lang="sk-SK" dirty="0"/>
              <a:t>pre tento počítač vznikol prvý UNIX  </a:t>
            </a:r>
            <a:endParaRPr lang="sk-SK" dirty="0" smtClean="0"/>
          </a:p>
          <a:p>
            <a:pPr lvl="1"/>
            <a:r>
              <a:rPr lang="sk-SK" dirty="0">
                <a:solidFill>
                  <a:srgbClr val="C00000"/>
                </a:solidFill>
              </a:rPr>
              <a:t>MSP </a:t>
            </a:r>
            <a:r>
              <a:rPr lang="sk-SK" dirty="0"/>
              <a:t>(</a:t>
            </a:r>
            <a:r>
              <a:rPr lang="sk-SK" dirty="0">
                <a:solidFill>
                  <a:srgbClr val="C00000"/>
                </a:solidFill>
              </a:rPr>
              <a:t>M</a:t>
            </a:r>
            <a:r>
              <a:rPr lang="sk-SK" dirty="0"/>
              <a:t>alý </a:t>
            </a:r>
            <a:r>
              <a:rPr lang="sk-SK" dirty="0" smtClean="0">
                <a:solidFill>
                  <a:srgbClr val="C00000"/>
                </a:solidFill>
              </a:rPr>
              <a:t>S</a:t>
            </a:r>
            <a:r>
              <a:rPr lang="sk-SK" dirty="0" smtClean="0"/>
              <a:t>tolný </a:t>
            </a:r>
            <a:r>
              <a:rPr lang="sk-SK" dirty="0">
                <a:solidFill>
                  <a:srgbClr val="C00000"/>
                </a:solidFill>
              </a:rPr>
              <a:t>P</a:t>
            </a:r>
            <a:r>
              <a:rPr lang="sk-SK" dirty="0" smtClean="0"/>
              <a:t>očítač</a:t>
            </a:r>
            <a:r>
              <a:rPr lang="sk-SK" dirty="0"/>
              <a:t>, </a:t>
            </a:r>
            <a:r>
              <a:rPr lang="sk-SK" dirty="0" smtClean="0"/>
              <a:t>1965)</a:t>
            </a:r>
          </a:p>
          <a:p>
            <a:pPr lvl="2"/>
            <a:r>
              <a:rPr lang="sk-SK" dirty="0"/>
              <a:t>prvým komerčne dostupným československým tranzistorovým počítačom </a:t>
            </a:r>
            <a:endParaRPr lang="sk-SK" dirty="0" smtClean="0"/>
          </a:p>
          <a:p>
            <a:pPr lvl="1"/>
            <a:r>
              <a:rPr lang="sk-SK" dirty="0">
                <a:solidFill>
                  <a:srgbClr val="C00000"/>
                </a:solidFill>
              </a:rPr>
              <a:t>DP </a:t>
            </a:r>
            <a:r>
              <a:rPr lang="sk-SK" dirty="0" smtClean="0">
                <a:solidFill>
                  <a:srgbClr val="C00000"/>
                </a:solidFill>
              </a:rPr>
              <a:t>100</a:t>
            </a:r>
          </a:p>
          <a:p>
            <a:pPr lvl="2"/>
            <a:r>
              <a:rPr lang="sk-SK" dirty="0"/>
              <a:t>vyvinutý pre hromadné spracovanie dát, taktiež komerčne úspešný. </a:t>
            </a:r>
            <a:endParaRPr lang="sk-SK" dirty="0" smtClean="0"/>
          </a:p>
          <a:p>
            <a:pPr lvl="1"/>
            <a:r>
              <a:rPr lang="sk-SK" dirty="0">
                <a:solidFill>
                  <a:srgbClr val="C00000"/>
                </a:solidFill>
              </a:rPr>
              <a:t>Epos 2</a:t>
            </a:r>
            <a:endParaRPr lang="sk-SK" dirty="0" smtClean="0">
              <a:solidFill>
                <a:srgbClr val="C00000"/>
              </a:solidFill>
            </a:endParaRPr>
          </a:p>
          <a:p>
            <a:pPr lvl="2"/>
            <a:r>
              <a:rPr lang="sk-SK" dirty="0" smtClean="0"/>
              <a:t>pokračovanie počítača </a:t>
            </a:r>
            <a:r>
              <a:rPr lang="sk-SK" dirty="0"/>
              <a:t>Epos 1 z prvej generácie, </a:t>
            </a:r>
            <a:endParaRPr lang="sk-SK" dirty="0" smtClean="0"/>
          </a:p>
          <a:p>
            <a:pPr lvl="2"/>
            <a:r>
              <a:rPr lang="sk-SK" dirty="0" smtClean="0"/>
              <a:t>bol zložený </a:t>
            </a:r>
            <a:r>
              <a:rPr lang="sk-SK" dirty="0"/>
              <a:t>z polovodičových zariadení (diód a </a:t>
            </a:r>
            <a:r>
              <a:rPr lang="sk-SK" dirty="0" smtClean="0"/>
              <a:t>tranzistora)</a:t>
            </a:r>
          </a:p>
          <a:p>
            <a:pPr lvl="2"/>
            <a:r>
              <a:rPr lang="sk-SK" dirty="0" smtClean="0"/>
              <a:t>jeho </a:t>
            </a:r>
            <a:r>
              <a:rPr lang="sk-SK" dirty="0"/>
              <a:t>sériová výroba začala roku 1969.</a:t>
            </a:r>
            <a:endParaRPr lang="sk-SK" dirty="0" smtClean="0"/>
          </a:p>
          <a:p>
            <a:pPr lvl="1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775502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Tretia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0598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Integrované obvod</a:t>
            </a:r>
          </a:p>
          <a:p>
            <a:pPr lvl="1"/>
            <a:r>
              <a:rPr lang="sk-SK" dirty="0"/>
              <a:t>elektronická súčiastka integrujúca drobnejšie súčiastky (tranzistory, rezistory,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 smtClean="0"/>
              <a:t>   kondenzátory</a:t>
            </a:r>
            <a:r>
              <a:rPr lang="sk-SK" dirty="0"/>
              <a:t>, a pod.) na jednej polovodičovej doske (obvykle kremíkovej), v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dirty="0" smtClean="0"/>
              <a:t>plastovom </a:t>
            </a:r>
            <a:r>
              <a:rPr lang="sk-SK" dirty="0" smtClean="0"/>
              <a:t>puzdre</a:t>
            </a:r>
          </a:p>
          <a:p>
            <a:r>
              <a:rPr lang="sk-SK" dirty="0" smtClean="0"/>
              <a:t>bol </a:t>
            </a:r>
            <a:r>
              <a:rPr lang="sk-SK" dirty="0"/>
              <a:t>vynájdený v </a:t>
            </a:r>
            <a:r>
              <a:rPr lang="sk-SK" dirty="0" smtClean="0"/>
              <a:t>spoločnosti </a:t>
            </a:r>
            <a:r>
              <a:rPr lang="sk-SK" dirty="0"/>
              <a:t>Texas Instruments roku 1958. </a:t>
            </a:r>
            <a:endParaRPr lang="sk-SK" dirty="0" smtClean="0"/>
          </a:p>
          <a:p>
            <a:r>
              <a:rPr lang="sk-SK" dirty="0"/>
              <a:t>v</a:t>
            </a:r>
            <a:r>
              <a:rPr lang="sk-SK" dirty="0" smtClean="0"/>
              <a:t>lastnosti počítačov </a:t>
            </a:r>
            <a:r>
              <a:rPr lang="sk-SK" dirty="0"/>
              <a:t>tretej generácie</a:t>
            </a:r>
            <a:r>
              <a:rPr lang="sk-SK" dirty="0" smtClean="0"/>
              <a:t>:</a:t>
            </a:r>
          </a:p>
          <a:p>
            <a:pPr lvl="1"/>
            <a:r>
              <a:rPr lang="sk-SK" dirty="0"/>
              <a:t>prvé operačné systémy (CP / M a pod.),</a:t>
            </a:r>
          </a:p>
          <a:p>
            <a:pPr lvl="1"/>
            <a:r>
              <a:rPr lang="sk-SK" dirty="0"/>
              <a:t>vyššia programovacie jazyky (napríklad ALGOL, LISP, Pascal, BASIC),</a:t>
            </a:r>
          </a:p>
          <a:p>
            <a:pPr lvl="1"/>
            <a:r>
              <a:rPr lang="sk-SK" dirty="0"/>
              <a:t>disketová mechanika (</a:t>
            </a:r>
            <a:r>
              <a:rPr lang="sk-SK" dirty="0" smtClean="0"/>
              <a:t>8“ od </a:t>
            </a:r>
            <a:r>
              <a:rPr lang="sk-SK" dirty="0"/>
              <a:t>IBM, rok 1971),</a:t>
            </a:r>
          </a:p>
          <a:p>
            <a:pPr lvl="1"/>
            <a:r>
              <a:rPr lang="sk-SK" dirty="0"/>
              <a:t>možnosť paralelného spracovania </a:t>
            </a:r>
            <a:r>
              <a:rPr lang="sk-SK" dirty="0" smtClean="0"/>
              <a:t>dát</a:t>
            </a:r>
          </a:p>
          <a:p>
            <a:r>
              <a:rPr lang="sk-SK" dirty="0"/>
              <a:t>hlavnými zástupcami tejto generácie sú IBM </a:t>
            </a:r>
            <a:r>
              <a:rPr lang="sk-SK" dirty="0" err="1"/>
              <a:t>System</a:t>
            </a:r>
            <a:r>
              <a:rPr lang="sk-SK" dirty="0"/>
              <a:t> 360, Siemens, </a:t>
            </a:r>
            <a:r>
              <a:rPr lang="sk-SK" dirty="0" err="1"/>
              <a:t>Tesla</a:t>
            </a:r>
            <a:r>
              <a:rPr lang="sk-SK" dirty="0"/>
              <a:t>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200 </a:t>
            </a:r>
            <a:r>
              <a:rPr lang="sk-SK" dirty="0"/>
              <a:t>a </a:t>
            </a:r>
            <a:r>
              <a:rPr lang="sk-SK" dirty="0" smtClean="0"/>
              <a:t>300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3143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 a pol-ta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705947" cy="3599316"/>
          </a:xfrm>
        </p:spPr>
        <p:txBody>
          <a:bodyPr>
            <a:normAutofit/>
          </a:bodyPr>
          <a:lstStyle/>
          <a:p>
            <a:r>
              <a:rPr lang="sk-SK" dirty="0" smtClean="0"/>
              <a:t>z </a:t>
            </a:r>
            <a:r>
              <a:rPr lang="sk-SK" dirty="0"/>
              <a:t>dôvodu </a:t>
            </a:r>
            <a:r>
              <a:rPr lang="sk-SK" dirty="0" smtClean="0"/>
              <a:t>rýchleho </a:t>
            </a:r>
            <a:r>
              <a:rPr lang="sk-SK" dirty="0"/>
              <a:t>technického rozvoja </a:t>
            </a:r>
            <a:r>
              <a:rPr lang="sk-SK" dirty="0" smtClean="0"/>
              <a:t>rozlišujeme </a:t>
            </a:r>
            <a:r>
              <a:rPr lang="sk-SK" dirty="0" err="1" smtClean="0"/>
              <a:t>trí</a:t>
            </a:r>
            <a:r>
              <a:rPr lang="sk-SK" dirty="0" smtClean="0"/>
              <a:t> a </a:t>
            </a:r>
            <a:r>
              <a:rPr lang="sk-SK" dirty="0" err="1" smtClean="0"/>
              <a:t>poltu</a:t>
            </a:r>
            <a:r>
              <a:rPr lang="sk-SK" dirty="0" smtClean="0"/>
              <a:t> </a:t>
            </a:r>
            <a:r>
              <a:rPr lang="sk-SK" dirty="0"/>
              <a:t>generáciu. </a:t>
            </a:r>
            <a:endParaRPr lang="sk-SK" dirty="0" smtClean="0"/>
          </a:p>
          <a:p>
            <a:r>
              <a:rPr lang="sk-SK" dirty="0"/>
              <a:t>m</a:t>
            </a:r>
            <a:r>
              <a:rPr lang="sk-SK" dirty="0" smtClean="0"/>
              <a:t>á </a:t>
            </a:r>
            <a:r>
              <a:rPr lang="sk-SK" dirty="0"/>
              <a:t>tieto </a:t>
            </a:r>
            <a:r>
              <a:rPr lang="sk-SK" dirty="0" smtClean="0"/>
              <a:t>vlastnosti</a:t>
            </a:r>
          </a:p>
          <a:p>
            <a:pPr lvl="1"/>
            <a:r>
              <a:rPr lang="sk-SK" dirty="0"/>
              <a:t>používajú sa integrované obvody vysokej integrácie,</a:t>
            </a:r>
          </a:p>
          <a:p>
            <a:pPr lvl="1"/>
            <a:r>
              <a:rPr lang="sk-SK" dirty="0"/>
              <a:t>mikroprocesory, minipočítač, terminály, obrazovka,</a:t>
            </a:r>
          </a:p>
          <a:p>
            <a:pPr lvl="1"/>
            <a:r>
              <a:rPr lang="sk-SK" dirty="0"/>
              <a:t>prvý mikroprocesory firiem Intel a Motorola</a:t>
            </a:r>
            <a:r>
              <a:rPr lang="sk-SK" dirty="0" smtClean="0"/>
              <a:t>.</a:t>
            </a:r>
            <a:endParaRPr lang="sk-SK" dirty="0" smtClean="0"/>
          </a:p>
          <a:p>
            <a:r>
              <a:rPr lang="sk-SK" dirty="0"/>
              <a:t>Intel 4004 (vývoj začal roku 1971</a:t>
            </a:r>
            <a:r>
              <a:rPr lang="sk-SK" dirty="0" smtClean="0"/>
              <a:t>) </a:t>
            </a:r>
          </a:p>
          <a:p>
            <a:pPr lvl="1"/>
            <a:r>
              <a:rPr lang="sk-SK" dirty="0" smtClean="0"/>
              <a:t>prvý </a:t>
            </a:r>
            <a:r>
              <a:rPr lang="sk-SK" dirty="0"/>
              <a:t>4-bitový </a:t>
            </a:r>
            <a:r>
              <a:rPr lang="sk-SK" dirty="0" smtClean="0"/>
              <a:t>mikroprocesor  </a:t>
            </a:r>
          </a:p>
          <a:p>
            <a:pPr lvl="1"/>
            <a:r>
              <a:rPr lang="sk-SK" dirty="0" smtClean="0"/>
              <a:t>vznikol </a:t>
            </a:r>
            <a:r>
              <a:rPr lang="sk-SK" dirty="0"/>
              <a:t>na zákazku japonskej firmy </a:t>
            </a:r>
            <a:r>
              <a:rPr lang="sk-SK" dirty="0" err="1" smtClean="0"/>
              <a:t>Busicom</a:t>
            </a:r>
            <a:r>
              <a:rPr lang="sk-SK" dirty="0" smtClean="0"/>
              <a:t> </a:t>
            </a:r>
            <a:r>
              <a:rPr lang="sk-SK" dirty="0"/>
              <a:t>a bol </a:t>
            </a:r>
            <a:r>
              <a:rPr lang="sk-SK" dirty="0" err="1" smtClean="0"/>
              <a:t>určeny</a:t>
            </a:r>
            <a:r>
              <a:rPr lang="sk-SK" dirty="0" smtClean="0"/>
              <a:t> </a:t>
            </a:r>
            <a:r>
              <a:rPr lang="sk-SK" dirty="0"/>
              <a:t>do </a:t>
            </a:r>
            <a:r>
              <a:rPr lang="sk-SK" dirty="0" err="1" smtClean="0"/>
              <a:t>kalkullačky</a:t>
            </a:r>
            <a:r>
              <a:rPr lang="sk-SK" dirty="0" smtClean="0"/>
              <a:t>. </a:t>
            </a:r>
          </a:p>
          <a:p>
            <a:pPr lvl="1"/>
            <a:r>
              <a:rPr lang="sk-SK" dirty="0" smtClean="0"/>
              <a:t>spoločnosť </a:t>
            </a:r>
            <a:r>
              <a:rPr lang="sk-SK" dirty="0"/>
              <a:t>Intel uvedomila možnosti tohto </a:t>
            </a:r>
            <a:r>
              <a:rPr lang="sk-SK" dirty="0" smtClean="0"/>
              <a:t>výrobku </a:t>
            </a:r>
            <a:r>
              <a:rPr lang="sk-SK" dirty="0"/>
              <a:t>a </a:t>
            </a:r>
            <a:r>
              <a:rPr lang="sk-SK" dirty="0" smtClean="0"/>
              <a:t>pokračovala </a:t>
            </a:r>
            <a:r>
              <a:rPr lang="sk-SK" dirty="0"/>
              <a:t>v jeho vývoji</a:t>
            </a:r>
            <a:r>
              <a:rPr lang="sk-SK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312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 a pol-ta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4123" cy="359931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Rýdzo </a:t>
            </a:r>
            <a:r>
              <a:rPr lang="sk-SK" dirty="0" smtClean="0"/>
              <a:t>československé počítače </a:t>
            </a:r>
            <a:r>
              <a:rPr lang="sk-SK" dirty="0"/>
              <a:t>už v tej dobe nevznikali, 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štátom </a:t>
            </a:r>
            <a:r>
              <a:rPr lang="sk-SK" dirty="0"/>
              <a:t>bola </a:t>
            </a:r>
            <a:r>
              <a:rPr lang="sk-SK" dirty="0" smtClean="0"/>
              <a:t>uplatňovaná </a:t>
            </a:r>
            <a:r>
              <a:rPr lang="sk-SK" dirty="0"/>
              <a:t>politika povinného dovozu </a:t>
            </a:r>
            <a:r>
              <a:rPr lang="sk-SK" dirty="0" smtClean="0"/>
              <a:t>počítačov </a:t>
            </a:r>
            <a:r>
              <a:rPr lang="sk-SK" dirty="0"/>
              <a:t>a komponentov z východného bloku, predovšetkým zo Sovietskeho zväzu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 smtClean="0">
                <a:solidFill>
                  <a:srgbClr val="C00000"/>
                </a:solidFill>
              </a:rPr>
              <a:t>   JSEP </a:t>
            </a:r>
            <a:r>
              <a:rPr lang="sk-SK" dirty="0">
                <a:solidFill>
                  <a:srgbClr val="C00000"/>
                </a:solidFill>
              </a:rPr>
              <a:t>- Jednotný </a:t>
            </a:r>
            <a:r>
              <a:rPr lang="sk-SK" dirty="0" smtClean="0">
                <a:solidFill>
                  <a:srgbClr val="C00000"/>
                </a:solidFill>
              </a:rPr>
              <a:t>Systém </a:t>
            </a:r>
            <a:r>
              <a:rPr lang="sk-SK" dirty="0">
                <a:solidFill>
                  <a:srgbClr val="C00000"/>
                </a:solidFill>
              </a:rPr>
              <a:t>E</a:t>
            </a:r>
            <a:r>
              <a:rPr lang="sk-SK" dirty="0" smtClean="0">
                <a:solidFill>
                  <a:srgbClr val="C00000"/>
                </a:solidFill>
              </a:rPr>
              <a:t>lektronických Počítačov</a:t>
            </a:r>
            <a:r>
              <a:rPr lang="sk-SK" dirty="0" smtClean="0"/>
              <a:t> </a:t>
            </a:r>
            <a:endParaRPr lang="sk-SK" dirty="0"/>
          </a:p>
          <a:p>
            <a:pPr marL="457200" lvl="1" indent="0">
              <a:buNone/>
            </a:pPr>
            <a:r>
              <a:rPr lang="sk-SK" dirty="0" smtClean="0"/>
              <a:t>   ak </a:t>
            </a:r>
            <a:r>
              <a:rPr lang="sk-SK" dirty="0"/>
              <a:t>sa vyvíjalo </a:t>
            </a:r>
            <a:r>
              <a:rPr lang="sk-SK" dirty="0" smtClean="0"/>
              <a:t>niečo </a:t>
            </a:r>
            <a:r>
              <a:rPr lang="sk-SK" dirty="0"/>
              <a:t>nové, tak pod </a:t>
            </a:r>
            <a:r>
              <a:rPr lang="sk-SK" dirty="0" smtClean="0"/>
              <a:t>taktovkou </a:t>
            </a:r>
            <a:r>
              <a:rPr lang="sk-SK" dirty="0"/>
              <a:t>Sovietskeho zväzu.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dirty="0" smtClean="0"/>
              <a:t>To </a:t>
            </a:r>
            <a:r>
              <a:rPr lang="sk-SK" dirty="0"/>
              <a:t>znamenalo koniec samostatného vývoja na dlhú dobu.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dirty="0" smtClean="0"/>
              <a:t>Napriek </a:t>
            </a:r>
            <a:r>
              <a:rPr lang="sk-SK" dirty="0" smtClean="0"/>
              <a:t>tomu boli </a:t>
            </a:r>
            <a:r>
              <a:rPr lang="sk-SK" dirty="0"/>
              <a:t>u nás </a:t>
            </a:r>
            <a:r>
              <a:rPr lang="sk-SK" dirty="0" smtClean="0"/>
              <a:t>počítače </a:t>
            </a:r>
            <a:r>
              <a:rPr lang="sk-SK" dirty="0"/>
              <a:t>vyrábané (napríklad </a:t>
            </a:r>
            <a:r>
              <a:rPr lang="sk-SK" dirty="0" err="1"/>
              <a:t>Tesla</a:t>
            </a:r>
            <a:r>
              <a:rPr lang="sk-SK" dirty="0"/>
              <a:t> 200 z roku 1969</a:t>
            </a:r>
            <a:r>
              <a:rPr lang="sk-SK" dirty="0" smtClean="0"/>
              <a:t>)</a:t>
            </a:r>
            <a:endParaRPr lang="sk-SK" dirty="0"/>
          </a:p>
          <a:p>
            <a:pPr lvl="1"/>
            <a:r>
              <a:rPr lang="sk-SK" dirty="0" smtClean="0"/>
              <a:t>v </a:t>
            </a:r>
            <a:r>
              <a:rPr lang="sk-SK" dirty="0"/>
              <a:t>rámci </a:t>
            </a:r>
            <a:r>
              <a:rPr lang="sk-SK" dirty="0" smtClean="0"/>
              <a:t>projektu JSEP2 boli vyvinuté počítače </a:t>
            </a:r>
            <a:r>
              <a:rPr lang="sk-SK" dirty="0"/>
              <a:t>EC1025, EC1026 a </a:t>
            </a:r>
            <a:r>
              <a:rPr lang="sk-SK" dirty="0" smtClean="0"/>
              <a:t>EC1065</a:t>
            </a:r>
          </a:p>
          <a:p>
            <a:pPr lvl="1"/>
            <a:r>
              <a:rPr lang="sk-SK" dirty="0"/>
              <a:t>ď</a:t>
            </a:r>
            <a:r>
              <a:rPr lang="sk-SK" dirty="0" smtClean="0"/>
              <a:t>alší spoločný </a:t>
            </a:r>
            <a:r>
              <a:rPr lang="sk-SK" dirty="0"/>
              <a:t>projekt východného bloku štátu bol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smtClean="0">
                <a:solidFill>
                  <a:srgbClr val="C00000"/>
                </a:solidFill>
              </a:rPr>
              <a:t>  </a:t>
            </a:r>
            <a:r>
              <a:rPr lang="sk-SK" dirty="0" smtClean="0">
                <a:solidFill>
                  <a:srgbClr val="C00000"/>
                </a:solidFill>
              </a:rPr>
              <a:t>SMEP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C00000"/>
                </a:solidFill>
              </a:rPr>
              <a:t>- Systém Malých </a:t>
            </a:r>
            <a:r>
              <a:rPr lang="sk-SK" dirty="0">
                <a:solidFill>
                  <a:srgbClr val="C00000"/>
                </a:solidFill>
              </a:rPr>
              <a:t>E</a:t>
            </a:r>
            <a:r>
              <a:rPr lang="sk-SK" dirty="0" smtClean="0">
                <a:solidFill>
                  <a:srgbClr val="C00000"/>
                </a:solidFill>
              </a:rPr>
              <a:t>lektronických </a:t>
            </a:r>
            <a:r>
              <a:rPr lang="sk-SK" dirty="0" smtClean="0">
                <a:solidFill>
                  <a:srgbClr val="C00000"/>
                </a:solidFill>
              </a:rPr>
              <a:t>P</a:t>
            </a:r>
            <a:r>
              <a:rPr lang="sk-SK" dirty="0" smtClean="0">
                <a:solidFill>
                  <a:srgbClr val="C00000"/>
                </a:solidFill>
              </a:rPr>
              <a:t>očítačov</a:t>
            </a:r>
            <a:r>
              <a:rPr lang="sk-SK" dirty="0" smtClean="0"/>
              <a:t> </a:t>
            </a:r>
          </a:p>
          <a:p>
            <a:pPr marL="457200" lvl="1" indent="0">
              <a:buNone/>
            </a:pPr>
            <a:r>
              <a:rPr lang="sk-SK" dirty="0" smtClean="0"/>
              <a:t>   kam </a:t>
            </a:r>
            <a:r>
              <a:rPr lang="sk-SK" dirty="0"/>
              <a:t>je možné </a:t>
            </a:r>
            <a:r>
              <a:rPr lang="sk-SK" dirty="0" smtClean="0"/>
              <a:t>zaradiť prvé klony počítačov </a:t>
            </a:r>
            <a:r>
              <a:rPr lang="sk-SK" dirty="0"/>
              <a:t>IBM PC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012541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Štvrtá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705947" cy="3599316"/>
          </a:xfrm>
        </p:spPr>
        <p:txBody>
          <a:bodyPr>
            <a:normAutofit/>
          </a:bodyPr>
          <a:lstStyle/>
          <a:p>
            <a:r>
              <a:rPr lang="sk-SK" dirty="0"/>
              <a:t>t</a:t>
            </a:r>
            <a:r>
              <a:rPr lang="sk-SK" dirty="0" smtClean="0"/>
              <a:t>rvá dodnes</a:t>
            </a:r>
          </a:p>
          <a:p>
            <a:r>
              <a:rPr lang="sk-SK" dirty="0"/>
              <a:t>i</a:t>
            </a:r>
            <a:r>
              <a:rPr lang="sk-SK" dirty="0" smtClean="0"/>
              <a:t>ntegrované obvody </a:t>
            </a:r>
            <a:r>
              <a:rPr lang="sk-SK" dirty="0"/>
              <a:t>veľmi </a:t>
            </a:r>
            <a:r>
              <a:rPr lang="sk-SK" dirty="0" smtClean="0"/>
              <a:t>vysokej integrácie</a:t>
            </a:r>
          </a:p>
          <a:p>
            <a:r>
              <a:rPr lang="sk-SK" dirty="0" smtClean="0"/>
              <a:t>objavila </a:t>
            </a:r>
            <a:r>
              <a:rPr lang="sk-SK" dirty="0"/>
              <a:t>sa prvá mechanika CD-ROM (rok 1984</a:t>
            </a:r>
            <a:r>
              <a:rPr lang="sk-SK" dirty="0" smtClean="0"/>
              <a:t>) </a:t>
            </a:r>
          </a:p>
          <a:p>
            <a:r>
              <a:rPr lang="sk-SK" dirty="0"/>
              <a:t>d</a:t>
            </a:r>
            <a:r>
              <a:rPr lang="sk-SK" dirty="0" smtClean="0"/>
              <a:t>ostupné </a:t>
            </a:r>
            <a:r>
              <a:rPr lang="sk-SK" dirty="0"/>
              <a:t>osobné počítače sú najskôr 8-bitové (</a:t>
            </a:r>
            <a:r>
              <a:rPr lang="sk-SK" dirty="0" err="1"/>
              <a:t>Altair</a:t>
            </a:r>
            <a:r>
              <a:rPr lang="sk-SK" dirty="0"/>
              <a:t>, IBM, Apple, </a:t>
            </a:r>
            <a:r>
              <a:rPr lang="sk-SK" dirty="0" err="1"/>
              <a:t>Commodore</a:t>
            </a:r>
            <a:r>
              <a:rPr lang="sk-SK" dirty="0"/>
              <a:t>, </a:t>
            </a:r>
            <a:r>
              <a:rPr lang="sk-SK" dirty="0" err="1"/>
              <a:t>Atari</a:t>
            </a:r>
            <a:r>
              <a:rPr lang="sk-SK" dirty="0"/>
              <a:t>, ZX </a:t>
            </a:r>
            <a:r>
              <a:rPr lang="sk-SK" dirty="0" err="1"/>
              <a:t>Sinclair</a:t>
            </a:r>
            <a:r>
              <a:rPr lang="sk-SK" dirty="0"/>
              <a:t>), neskôr 16-bitové (IBM, Apple</a:t>
            </a:r>
            <a:r>
              <a:rPr lang="sk-SK" dirty="0" smtClean="0"/>
              <a:t>,...)</a:t>
            </a:r>
          </a:p>
          <a:p>
            <a:r>
              <a:rPr lang="sk-SK" dirty="0"/>
              <a:t>o</a:t>
            </a:r>
            <a:r>
              <a:rPr lang="sk-SK" dirty="0" smtClean="0"/>
              <a:t>bjavil </a:t>
            </a:r>
            <a:r>
              <a:rPr lang="sk-SK" dirty="0"/>
              <a:t>sa tiež prvý štandard pre napájanie </a:t>
            </a:r>
            <a:r>
              <a:rPr lang="sk-SK" dirty="0" smtClean="0"/>
              <a:t>počítača </a:t>
            </a:r>
            <a:r>
              <a:rPr lang="sk-SK" dirty="0"/>
              <a:t>- AT (</a:t>
            </a:r>
            <a:r>
              <a:rPr lang="sk-SK" dirty="0" err="1"/>
              <a:t>Advanced</a:t>
            </a:r>
            <a:r>
              <a:rPr lang="sk-SK" dirty="0"/>
              <a:t> </a:t>
            </a:r>
            <a:r>
              <a:rPr lang="sk-SK" dirty="0" err="1" smtClean="0"/>
              <a:t>Technology</a:t>
            </a:r>
            <a:r>
              <a:rPr lang="sk-SK" dirty="0" smtClean="0"/>
              <a:t>, neskôr ATX – </a:t>
            </a:r>
            <a:r>
              <a:rPr lang="sk-SK" dirty="0" err="1" smtClean="0"/>
              <a:t>Advanced</a:t>
            </a:r>
            <a:r>
              <a:rPr lang="sk-SK" dirty="0" smtClean="0"/>
              <a:t> </a:t>
            </a:r>
            <a:r>
              <a:rPr lang="sk-SK" dirty="0" err="1" smtClean="0"/>
              <a:t>Technology</a:t>
            </a:r>
            <a:r>
              <a:rPr lang="sk-SK" dirty="0" smtClean="0"/>
              <a:t> </a:t>
            </a:r>
            <a:r>
              <a:rPr lang="sk-SK" dirty="0" err="1" smtClean="0"/>
              <a:t>eXtended</a:t>
            </a:r>
            <a:r>
              <a:rPr lang="sk-SK" dirty="0" smtClean="0"/>
              <a:t>)</a:t>
            </a:r>
            <a:endParaRPr lang="sk-SK" dirty="0" smtClean="0"/>
          </a:p>
          <a:p>
            <a:r>
              <a:rPr lang="sk-SK" dirty="0" smtClean="0"/>
              <a:t>prvý osobný počítač, </a:t>
            </a:r>
            <a:r>
              <a:rPr lang="sk-SK" dirty="0"/>
              <a:t>ktorý tento štandard splňoval, bol IBM PC AT.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809651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Štvrtá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705947" cy="3599316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>
                <a:solidFill>
                  <a:srgbClr val="C00000"/>
                </a:solidFill>
              </a:rPr>
              <a:t>Altair</a:t>
            </a:r>
            <a:r>
              <a:rPr lang="sk-SK" dirty="0">
                <a:solidFill>
                  <a:srgbClr val="C00000"/>
                </a:solidFill>
              </a:rPr>
              <a:t> 8800 </a:t>
            </a:r>
            <a:r>
              <a:rPr lang="sk-SK" dirty="0"/>
              <a:t>(rok 1975</a:t>
            </a:r>
            <a:r>
              <a:rPr lang="sk-SK" dirty="0" smtClean="0"/>
              <a:t>)</a:t>
            </a:r>
          </a:p>
          <a:p>
            <a:pPr lvl="1"/>
            <a:r>
              <a:rPr lang="sk-SK" dirty="0"/>
              <a:t>prvým komerčne úspešným počítačom určeným pre domácnosti</a:t>
            </a:r>
          </a:p>
          <a:p>
            <a:pPr lvl="1"/>
            <a:r>
              <a:rPr lang="sk-SK" dirty="0"/>
              <a:t>nepredával sa však "vcelku", zákazník dostal komponenty a návod a tento počítač si vlastnoručne poskladal</a:t>
            </a:r>
            <a:r>
              <a:rPr lang="sk-SK" dirty="0" smtClean="0"/>
              <a:t>. </a:t>
            </a:r>
          </a:p>
          <a:p>
            <a:r>
              <a:rPr lang="sk-SK" dirty="0">
                <a:solidFill>
                  <a:srgbClr val="C00000"/>
                </a:solidFill>
              </a:rPr>
              <a:t>Apple </a:t>
            </a:r>
            <a:r>
              <a:rPr lang="sk-SK" dirty="0" smtClean="0">
                <a:solidFill>
                  <a:srgbClr val="C00000"/>
                </a:solidFill>
              </a:rPr>
              <a:t>II</a:t>
            </a:r>
          </a:p>
          <a:p>
            <a:pPr lvl="1"/>
            <a:r>
              <a:rPr lang="sk-SK" dirty="0"/>
              <a:t>znamenal revolúciu v domácich počítačoch</a:t>
            </a:r>
            <a:endParaRPr lang="sk-SK" dirty="0" smtClean="0"/>
          </a:p>
          <a:p>
            <a:r>
              <a:rPr lang="sk-SK" dirty="0">
                <a:solidFill>
                  <a:srgbClr val="C00000"/>
                </a:solidFill>
              </a:rPr>
              <a:t>IBM PC 5150 </a:t>
            </a:r>
            <a:r>
              <a:rPr lang="sk-SK" dirty="0"/>
              <a:t>(rok </a:t>
            </a:r>
            <a:r>
              <a:rPr lang="sk-SK" dirty="0" smtClean="0"/>
              <a:t>1981)</a:t>
            </a:r>
          </a:p>
          <a:p>
            <a:pPr lvl="1"/>
            <a:r>
              <a:rPr lang="sk-SK" dirty="0"/>
              <a:t>dodávaný s operačným systémom MS-DOS</a:t>
            </a:r>
            <a:endParaRPr lang="sk-SK" dirty="0" smtClean="0"/>
          </a:p>
          <a:p>
            <a:r>
              <a:rPr lang="sk-SK" dirty="0" err="1">
                <a:solidFill>
                  <a:srgbClr val="C00000"/>
                </a:solidFill>
              </a:rPr>
              <a:t>GRiD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err="1">
                <a:solidFill>
                  <a:srgbClr val="C00000"/>
                </a:solidFill>
              </a:rPr>
              <a:t>Compass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smtClean="0">
                <a:solidFill>
                  <a:srgbClr val="C00000"/>
                </a:solidFill>
              </a:rPr>
              <a:t>1100 </a:t>
            </a:r>
            <a:r>
              <a:rPr lang="sk-SK" dirty="0" smtClean="0"/>
              <a:t>(</a:t>
            </a:r>
            <a:r>
              <a:rPr lang="sk-SK" dirty="0"/>
              <a:t>Roku 1982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predchodca prenosných počítačov (notebooku), </a:t>
            </a:r>
          </a:p>
          <a:p>
            <a:pPr lvl="1"/>
            <a:r>
              <a:rPr lang="sk-SK" dirty="0" smtClean="0"/>
              <a:t>vážil 5 kg, bol vybavený modemom a plochou obrazovkou, ale nemal disk</a:t>
            </a:r>
          </a:p>
        </p:txBody>
      </p:sp>
    </p:spTree>
    <p:extLst>
      <p:ext uri="{BB962C8B-B14F-4D97-AF65-F5344CB8AC3E}">
        <p14:creationId xmlns:p14="http://schemas.microsoft.com/office/powerpoint/2010/main" val="241953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Kamenná doba počítačov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666190" cy="3599316"/>
          </a:xfrm>
        </p:spPr>
        <p:txBody>
          <a:bodyPr>
            <a:normAutofit/>
          </a:bodyPr>
          <a:lstStyle/>
          <a:p>
            <a:r>
              <a:rPr lang="sk-SK" dirty="0"/>
              <a:t>z</a:t>
            </a:r>
            <a:r>
              <a:rPr lang="sk-SK" dirty="0" smtClean="0"/>
              <a:t>ariadenia, ktoré uľahčujú počítanie</a:t>
            </a:r>
          </a:p>
          <a:p>
            <a:pPr marL="457200" lvl="1" indent="0">
              <a:buNone/>
            </a:pPr>
            <a:r>
              <a:rPr lang="sk-SK" dirty="0" err="1" smtClean="0">
                <a:solidFill>
                  <a:srgbClr val="002060"/>
                </a:solidFill>
              </a:rPr>
              <a:t>Abakus</a:t>
            </a:r>
            <a:r>
              <a:rPr lang="sk-SK" dirty="0" smtClean="0"/>
              <a:t>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sk-SK" dirty="0" smtClean="0"/>
              <a:t>prvý ľudský stroj </a:t>
            </a:r>
            <a:r>
              <a:rPr lang="sk-SK" dirty="0"/>
              <a:t>na </a:t>
            </a:r>
            <a:r>
              <a:rPr lang="sk-SK" dirty="0" smtClean="0"/>
              <a:t>počítanie </a:t>
            </a:r>
            <a:r>
              <a:rPr lang="sk-SK" dirty="0"/>
              <a:t>sa </a:t>
            </a:r>
            <a:r>
              <a:rPr lang="sk-SK" dirty="0" smtClean="0"/>
              <a:t>používal</a:t>
            </a:r>
            <a:r>
              <a:rPr lang="sk-SK" dirty="0"/>
              <a:t> </a:t>
            </a:r>
            <a:r>
              <a:rPr lang="sk-SK" dirty="0" smtClean="0"/>
              <a:t>už 2500 rokov pre Kristom</a:t>
            </a:r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sk-SK" dirty="0" smtClean="0"/>
              <a:t>v starovekom Egypte mala </a:t>
            </a:r>
            <a:r>
              <a:rPr lang="sk-SK" dirty="0"/>
              <a:t>tvar dosky z vypálenej hliny, v ktorej boli vyryté zvislé </a:t>
            </a:r>
            <a:r>
              <a:rPr lang="sk-SK" dirty="0" smtClean="0"/>
              <a:t>		žliabky v </a:t>
            </a:r>
            <a:r>
              <a:rPr lang="sk-SK" dirty="0"/>
              <a:t>nich sa posúvali nahor i nadol „počítacie“ kamienky. 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 smtClean="0"/>
              <a:t>	</a:t>
            </a:r>
            <a:r>
              <a:rPr lang="sk-SK" dirty="0" err="1" smtClean="0">
                <a:solidFill>
                  <a:srgbClr val="FFFF00"/>
                </a:solidFill>
              </a:rPr>
              <a:t>Rímania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>
                <a:solidFill>
                  <a:srgbClr val="FFFF00"/>
                </a:solidFill>
              </a:rPr>
              <a:t>zdokonalili </a:t>
            </a:r>
            <a:r>
              <a:rPr lang="sk-SK" dirty="0" err="1" smtClean="0">
                <a:solidFill>
                  <a:srgbClr val="FFFF00"/>
                </a:solidFill>
              </a:rPr>
              <a:t>abakus</a:t>
            </a:r>
            <a:r>
              <a:rPr lang="sk-SK" dirty="0" smtClean="0">
                <a:solidFill>
                  <a:srgbClr val="FFFF00"/>
                </a:solidFill>
              </a:rPr>
              <a:t>: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dirty="0">
                <a:solidFill>
                  <a:srgbClr val="C00000"/>
                </a:solidFill>
              </a:rPr>
              <a:t>nahradili hlinu </a:t>
            </a:r>
            <a:r>
              <a:rPr lang="sk-SK" dirty="0" smtClean="0">
                <a:solidFill>
                  <a:srgbClr val="C00000"/>
                </a:solidFill>
              </a:rPr>
              <a:t>bronzom </a:t>
            </a:r>
            <a:r>
              <a:rPr lang="sk-SK" dirty="0">
                <a:solidFill>
                  <a:srgbClr val="C00000"/>
                </a:solidFill>
              </a:rPr>
              <a:t>a v drážkach sa pohybovalo </a:t>
            </a:r>
            <a:r>
              <a:rPr lang="sk-SK" dirty="0" smtClean="0">
                <a:solidFill>
                  <a:srgbClr val="C00000"/>
                </a:solidFill>
              </a:rPr>
              <a:t>		9 kamienkov alebo 1 väčší </a:t>
            </a:r>
            <a:r>
              <a:rPr lang="sk-SK" dirty="0">
                <a:solidFill>
                  <a:srgbClr val="C00000"/>
                </a:solidFill>
              </a:rPr>
              <a:t>v hodnote </a:t>
            </a:r>
            <a:r>
              <a:rPr lang="sk-SK" dirty="0" smtClean="0">
                <a:solidFill>
                  <a:srgbClr val="C00000"/>
                </a:solidFill>
              </a:rPr>
              <a:t>5 </a:t>
            </a:r>
            <a:r>
              <a:rPr lang="sk-SK" dirty="0">
                <a:solidFill>
                  <a:srgbClr val="C00000"/>
                </a:solidFill>
              </a:rPr>
              <a:t>a 4</a:t>
            </a:r>
            <a:r>
              <a:rPr lang="sk-SK" dirty="0" smtClean="0">
                <a:solidFill>
                  <a:srgbClr val="C00000"/>
                </a:solidFill>
              </a:rPr>
              <a:t> malé kamienky </a:t>
            </a:r>
          </a:p>
          <a:p>
            <a:pPr marL="457200" lvl="1" indent="0">
              <a:buNone/>
            </a:pPr>
            <a:r>
              <a:rPr lang="sk-SK" dirty="0"/>
              <a:t>	k</a:t>
            </a:r>
            <a:r>
              <a:rPr lang="sk-SK" dirty="0" smtClean="0"/>
              <a:t>aždý </a:t>
            </a:r>
            <a:r>
              <a:rPr lang="sk-SK" dirty="0"/>
              <a:t>žliabok označoval jeden číselný rad (pre jednotky, desiatky, stovky a </a:t>
            </a:r>
            <a:r>
              <a:rPr lang="sk-SK" dirty="0" smtClean="0"/>
              <a:t>			podobne</a:t>
            </a:r>
            <a:r>
              <a:rPr lang="sk-SK" dirty="0"/>
              <a:t>), navyše tu bol žliabok určený pre dvanástiny </a:t>
            </a:r>
            <a:r>
              <a:rPr lang="sk-SK" dirty="0" smtClean="0"/>
              <a:t> </a:t>
            </a:r>
          </a:p>
          <a:p>
            <a:pPr marL="457200" lvl="1" indent="0">
              <a:buNone/>
            </a:pPr>
            <a:r>
              <a:rPr lang="sk-SK" dirty="0" smtClean="0"/>
              <a:t>	tento </a:t>
            </a:r>
            <a:r>
              <a:rPr lang="sk-SK" dirty="0" err="1"/>
              <a:t>abakus</a:t>
            </a:r>
            <a:r>
              <a:rPr lang="sk-SK" dirty="0"/>
              <a:t> umožňoval základné aritmetické operácie i s veľkými číslami. </a:t>
            </a:r>
            <a:endParaRPr lang="sk-SK" dirty="0" smtClean="0"/>
          </a:p>
          <a:p>
            <a:pPr lvl="1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95" y="0"/>
            <a:ext cx="4086305" cy="27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2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Štvrtá generácia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705947" cy="3599316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rgbClr val="C00000"/>
                </a:solidFill>
              </a:rPr>
              <a:t>IQ-151</a:t>
            </a:r>
            <a:r>
              <a:rPr lang="sk-SK" dirty="0"/>
              <a:t> (rok </a:t>
            </a:r>
            <a:r>
              <a:rPr lang="sk-SK" dirty="0" smtClean="0"/>
              <a:t>1984) </a:t>
            </a:r>
          </a:p>
          <a:p>
            <a:pPr lvl="1"/>
            <a:r>
              <a:rPr lang="sk-SK" dirty="0" smtClean="0"/>
              <a:t>mal </a:t>
            </a:r>
            <a:r>
              <a:rPr lang="sk-SK" dirty="0"/>
              <a:t>procesor </a:t>
            </a:r>
            <a:r>
              <a:rPr lang="sk-SK" dirty="0" err="1"/>
              <a:t>Tesla</a:t>
            </a:r>
            <a:r>
              <a:rPr lang="sk-SK" dirty="0"/>
              <a:t> MHB 8080 a 32 KB operačnej </a:t>
            </a:r>
            <a:r>
              <a:rPr lang="sk-SK" dirty="0" smtClean="0"/>
              <a:t>pamäte</a:t>
            </a:r>
          </a:p>
          <a:p>
            <a:pPr lvl="1"/>
            <a:r>
              <a:rPr lang="sk-SK" dirty="0"/>
              <a:t>tzv. "</a:t>
            </a:r>
            <a:r>
              <a:rPr lang="sk-SK" dirty="0" err="1" smtClean="0"/>
              <a:t>Ikvéčko</a:t>
            </a:r>
            <a:r>
              <a:rPr lang="sk-SK" dirty="0"/>
              <a:t>", využívaný na školách pri výučbe </a:t>
            </a:r>
            <a:r>
              <a:rPr lang="sk-SK" dirty="0" smtClean="0"/>
              <a:t>programovania</a:t>
            </a:r>
          </a:p>
          <a:p>
            <a:pPr lvl="1"/>
            <a:r>
              <a:rPr lang="sk-SK" dirty="0"/>
              <a:t>m</a:t>
            </a:r>
            <a:r>
              <a:rPr lang="sk-SK" dirty="0" smtClean="0"/>
              <a:t>al veľmi </a:t>
            </a:r>
            <a:r>
              <a:rPr lang="sk-SK" dirty="0"/>
              <a:t>zlú klávesnicou (klávesy sa ťažko </a:t>
            </a:r>
            <a:r>
              <a:rPr lang="sk-SK" dirty="0" smtClean="0"/>
              <a:t>stláčali) </a:t>
            </a:r>
            <a:r>
              <a:rPr lang="sk-SK" dirty="0"/>
              <a:t>a tým, ako moc "topil"</a:t>
            </a:r>
            <a:endParaRPr lang="sk-SK" dirty="0" smtClean="0"/>
          </a:p>
          <a:p>
            <a:r>
              <a:rPr lang="sk-SK" dirty="0" smtClean="0">
                <a:solidFill>
                  <a:srgbClr val="C00000"/>
                </a:solidFill>
              </a:rPr>
              <a:t>PMD </a:t>
            </a:r>
            <a:r>
              <a:rPr lang="sk-SK" dirty="0"/>
              <a:t>(od roku 1985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dostali sa </a:t>
            </a:r>
            <a:r>
              <a:rPr lang="sk-SK" dirty="0"/>
              <a:t>do </a:t>
            </a:r>
            <a:r>
              <a:rPr lang="sk-SK" dirty="0" smtClean="0"/>
              <a:t>škôl v Československu  </a:t>
            </a:r>
          </a:p>
          <a:p>
            <a:r>
              <a:rPr lang="sk-SK" dirty="0">
                <a:solidFill>
                  <a:srgbClr val="C00000"/>
                </a:solidFill>
              </a:rPr>
              <a:t>Didaktik</a:t>
            </a:r>
            <a:r>
              <a:rPr lang="sk-SK" dirty="0"/>
              <a:t> (kompatibilný s ZX </a:t>
            </a:r>
            <a:r>
              <a:rPr lang="sk-SK" dirty="0" err="1"/>
              <a:t>Spectrum</a:t>
            </a:r>
            <a:r>
              <a:rPr lang="sk-SK" dirty="0"/>
              <a:t>) a </a:t>
            </a:r>
            <a:r>
              <a:rPr lang="sk-SK" dirty="0" err="1"/>
              <a:t>Tesla</a:t>
            </a:r>
            <a:r>
              <a:rPr lang="sk-SK" dirty="0"/>
              <a:t> </a:t>
            </a:r>
            <a:r>
              <a:rPr lang="sk-SK" dirty="0" err="1" smtClean="0"/>
              <a:t>Ondra</a:t>
            </a:r>
            <a:endParaRPr lang="sk-SK" dirty="0" smtClean="0"/>
          </a:p>
          <a:p>
            <a:r>
              <a:rPr lang="sk-SK" dirty="0" err="1">
                <a:solidFill>
                  <a:srgbClr val="C00000"/>
                </a:solidFill>
              </a:rPr>
              <a:t>Atari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 smtClean="0">
                <a:solidFill>
                  <a:srgbClr val="C00000"/>
                </a:solidFill>
              </a:rPr>
              <a:t>ST </a:t>
            </a:r>
            <a:r>
              <a:rPr lang="sk-SK" dirty="0">
                <a:solidFill>
                  <a:srgbClr val="C00000"/>
                </a:solidFill>
              </a:rPr>
              <a:t>a </a:t>
            </a:r>
            <a:r>
              <a:rPr lang="sk-SK" dirty="0" err="1">
                <a:solidFill>
                  <a:srgbClr val="C00000"/>
                </a:solidFill>
              </a:rPr>
              <a:t>Amiga</a:t>
            </a:r>
            <a:r>
              <a:rPr lang="sk-SK" dirty="0">
                <a:solidFill>
                  <a:srgbClr val="C00000"/>
                </a:solidFill>
              </a:rPr>
              <a:t> 500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sk-SK" dirty="0" smtClean="0"/>
              <a:t>16 bitové počítače </a:t>
            </a:r>
            <a:r>
              <a:rPr lang="sk-SK" dirty="0"/>
              <a:t>s veľmi zaujímavým a inovatívnym grafickým rozhraním a myšou) </a:t>
            </a:r>
            <a:r>
              <a:rPr lang="sk-SK" dirty="0" smtClean="0"/>
              <a:t>(</a:t>
            </a:r>
            <a:r>
              <a:rPr lang="sk-SK" dirty="0"/>
              <a:t>taktiež </a:t>
            </a:r>
            <a:r>
              <a:rPr lang="sk-SK" dirty="0" smtClean="0"/>
              <a:t>mali grafické </a:t>
            </a:r>
            <a:r>
              <a:rPr lang="sk-SK" dirty="0"/>
              <a:t>rozhranie s multitaskingom).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793317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4762"/>
            <a:ext cx="10251311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4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Kamenná doba počítačov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666190" cy="3599316"/>
          </a:xfrm>
        </p:spPr>
        <p:txBody>
          <a:bodyPr>
            <a:normAutofit/>
          </a:bodyPr>
          <a:lstStyle/>
          <a:p>
            <a:r>
              <a:rPr lang="sk-SK" dirty="0" smtClean="0"/>
              <a:t> čínsky </a:t>
            </a:r>
            <a:r>
              <a:rPr lang="sk-SK" dirty="0" err="1" smtClean="0"/>
              <a:t>abakus</a:t>
            </a:r>
            <a:r>
              <a:rPr lang="sk-SK" dirty="0" smtClean="0"/>
              <a:t>	</a:t>
            </a:r>
            <a:r>
              <a:rPr lang="sk-SK" dirty="0" err="1" smtClean="0"/>
              <a:t>abakus</a:t>
            </a:r>
            <a:r>
              <a:rPr lang="sk-SK" dirty="0" smtClean="0"/>
              <a:t> zo 17 storočia v Anglicku 	</a:t>
            </a:r>
            <a:r>
              <a:rPr lang="sk-SK" dirty="0" err="1"/>
              <a:t>k</a:t>
            </a:r>
            <a:r>
              <a:rPr lang="sk-SK" dirty="0" err="1" smtClean="0"/>
              <a:t>uličkové</a:t>
            </a:r>
            <a:r>
              <a:rPr lang="sk-SK" dirty="0" smtClean="0"/>
              <a:t> počítadlo</a:t>
            </a:r>
          </a:p>
          <a:p>
            <a:pPr marL="457200" lvl="1" indent="0">
              <a:buNone/>
            </a:pPr>
            <a:r>
              <a:rPr lang="sk-SK" dirty="0"/>
              <a:t>	</a:t>
            </a:r>
            <a:endParaRPr lang="sk-SK" dirty="0" smtClean="0"/>
          </a:p>
          <a:p>
            <a:pPr marL="457200" lvl="1" indent="0">
              <a:buNone/>
            </a:pPr>
            <a:r>
              <a:rPr lang="sk-SK" dirty="0"/>
              <a:t>	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6" y="2935649"/>
            <a:ext cx="2755502" cy="31550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19" y="2935649"/>
            <a:ext cx="3809524" cy="234285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67000" y="6857999"/>
            <a:ext cx="3535017" cy="3535017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56" y="2935649"/>
            <a:ext cx="3304430" cy="33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5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Kamenná doba počítačov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Zamestnanie</a:t>
            </a:r>
          </a:p>
          <a:p>
            <a:pPr lvl="1"/>
            <a:r>
              <a:rPr lang="sk-SK" dirty="0" smtClean="0"/>
              <a:t>prvé </a:t>
            </a:r>
            <a:r>
              <a:rPr lang="sk-SK" dirty="0"/>
              <a:t>zdokumentované použitie slova </a:t>
            </a:r>
            <a:r>
              <a:rPr lang="sk-SK" dirty="0" smtClean="0"/>
              <a:t>počítač </a:t>
            </a:r>
            <a:r>
              <a:rPr lang="sk-SK" dirty="0"/>
              <a:t>je v roku 1613, v knihe od Richarda </a:t>
            </a:r>
            <a:r>
              <a:rPr lang="sk-SK" dirty="0" err="1"/>
              <a:t>Braithwaita</a:t>
            </a:r>
            <a:r>
              <a:rPr lang="sk-SK" dirty="0" smtClean="0"/>
              <a:t>.</a:t>
            </a:r>
            <a:endParaRPr lang="sk-SK" dirty="0"/>
          </a:p>
          <a:p>
            <a:pPr lvl="1"/>
            <a:r>
              <a:rPr lang="sk-SK" dirty="0" smtClean="0"/>
              <a:t>počítač bol človek</a:t>
            </a:r>
            <a:r>
              <a:rPr lang="sk-SK" dirty="0"/>
              <a:t>, ktorý robil výpočty, niekedy aj pomocou strojov. </a:t>
            </a:r>
          </a:p>
          <a:p>
            <a:pPr lvl="1"/>
            <a:r>
              <a:rPr lang="sk-SK" dirty="0" smtClean="0"/>
              <a:t>tento </a:t>
            </a:r>
            <a:r>
              <a:rPr lang="sk-SK" dirty="0"/>
              <a:t>názov pracovnej pozície pretrval až do konca 19. storočia, keď sa význam počítača začal presúvať a odkazovať na </a:t>
            </a:r>
            <a:r>
              <a:rPr lang="sk-SK" dirty="0" smtClean="0"/>
              <a:t>zariadenia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6095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Generácie počítačov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3875" cy="3599316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Generácia	Roky				Súčiastky</a:t>
            </a:r>
            <a:r>
              <a:rPr lang="sk-SK" dirty="0" smtClean="0"/>
              <a:t> </a:t>
            </a:r>
          </a:p>
          <a:p>
            <a:pPr lvl="1"/>
            <a:r>
              <a:rPr lang="sk-SK" dirty="0"/>
              <a:t>n</a:t>
            </a:r>
            <a:r>
              <a:rPr lang="sk-SK" dirty="0" smtClean="0"/>
              <a:t>ultá	40 roky 20 storočia		ozubené kolo, elektromagnetické relé 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rvá	50 roky				elektrónky</a:t>
            </a:r>
          </a:p>
          <a:p>
            <a:pPr lvl="1"/>
            <a:r>
              <a:rPr lang="sk-SK" dirty="0"/>
              <a:t>d</a:t>
            </a:r>
            <a:r>
              <a:rPr lang="sk-SK" dirty="0" smtClean="0"/>
              <a:t>ruhá	50 – 60 roky			tranzistory</a:t>
            </a:r>
          </a:p>
          <a:p>
            <a:pPr lvl="1"/>
            <a:r>
              <a:rPr lang="sk-SK" dirty="0"/>
              <a:t>t</a:t>
            </a:r>
            <a:r>
              <a:rPr lang="sk-SK" dirty="0" smtClean="0"/>
              <a:t>retia	koniec 60 roky			integrovane obvody</a:t>
            </a:r>
          </a:p>
          <a:p>
            <a:pPr lvl="1"/>
            <a:r>
              <a:rPr lang="sk-SK" dirty="0"/>
              <a:t>t</a:t>
            </a:r>
            <a:r>
              <a:rPr lang="sk-SK" dirty="0" smtClean="0"/>
              <a:t>ri a pol	70 roky 20 storočia		integrovane obvody (vysoká integrácia)</a:t>
            </a:r>
          </a:p>
          <a:p>
            <a:pPr lvl="1"/>
            <a:r>
              <a:rPr lang="sk-SK" dirty="0" smtClean="0"/>
              <a:t>Štvrtá	od roku 1981 po súčasnosť	integrované obvody (veľmi vysoká integrácia)</a:t>
            </a:r>
          </a:p>
          <a:p>
            <a:pPr marL="914400" lvl="2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65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Nultá generácia počítačov </a:t>
            </a:r>
            <a:br>
              <a:rPr lang="sk-SK" dirty="0" smtClean="0"/>
            </a:br>
            <a:r>
              <a:rPr lang="sk-SK" dirty="0" smtClean="0"/>
              <a:t>Prvé mechanické kalkulátory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p</a:t>
            </a:r>
            <a:r>
              <a:rPr lang="sk-SK" dirty="0" smtClean="0">
                <a:solidFill>
                  <a:srgbClr val="002060"/>
                </a:solidFill>
              </a:rPr>
              <a:t>rvý mechanický kalkulátor</a:t>
            </a:r>
          </a:p>
          <a:p>
            <a:pPr lvl="1"/>
            <a:r>
              <a:rPr lang="sk-SK" dirty="0"/>
              <a:t>zostavený nemeckým polyhistorom </a:t>
            </a:r>
            <a:r>
              <a:rPr lang="sk-SK" i="1" dirty="0" err="1">
                <a:solidFill>
                  <a:srgbClr val="C00000"/>
                </a:solidFill>
              </a:rPr>
              <a:t>Wilhelmom</a:t>
            </a:r>
            <a:r>
              <a:rPr lang="sk-SK" dirty="0">
                <a:solidFill>
                  <a:srgbClr val="C00000"/>
                </a:solidFill>
              </a:rPr>
              <a:t> </a:t>
            </a:r>
            <a:r>
              <a:rPr lang="sk-SK" i="1" dirty="0" err="1" smtClean="0">
                <a:solidFill>
                  <a:srgbClr val="C00000"/>
                </a:solidFill>
              </a:rPr>
              <a:t>Schickardom</a:t>
            </a:r>
            <a:r>
              <a:rPr lang="sk-SK" i="1" dirty="0" smtClean="0"/>
              <a:t> </a:t>
            </a:r>
            <a:r>
              <a:rPr lang="sk-SK" dirty="0" smtClean="0"/>
              <a:t>v roku 1623</a:t>
            </a:r>
            <a:endParaRPr lang="sk-SK" dirty="0"/>
          </a:p>
          <a:p>
            <a:pPr lvl="1"/>
            <a:r>
              <a:rPr lang="sk-SK" dirty="0" smtClean="0"/>
              <a:t>fungoval </a:t>
            </a:r>
            <a:r>
              <a:rPr lang="sk-SK" dirty="0"/>
              <a:t>na princípe ozubených koliesok pôvodne určených pre hodiny a slúžil na sčítavanie a odčítavanie šesťciferných čísel. </a:t>
            </a:r>
            <a:endParaRPr lang="sk-SK" dirty="0" smtClean="0"/>
          </a:p>
          <a:p>
            <a:pPr lvl="1"/>
            <a:r>
              <a:rPr lang="sk-SK" dirty="0" smtClean="0"/>
              <a:t>býva </a:t>
            </a:r>
            <a:r>
              <a:rPr lang="sk-SK" dirty="0"/>
              <a:t>označovaný ako </a:t>
            </a:r>
            <a:r>
              <a:rPr lang="sk-SK" dirty="0">
                <a:solidFill>
                  <a:srgbClr val="C00000"/>
                </a:solidFill>
              </a:rPr>
              <a:t>„počítacie hodiny</a:t>
            </a:r>
            <a:r>
              <a:rPr lang="sk-SK" dirty="0" smtClean="0">
                <a:solidFill>
                  <a:srgbClr val="C00000"/>
                </a:solidFill>
              </a:rPr>
              <a:t>“ </a:t>
            </a:r>
          </a:p>
          <a:p>
            <a:pPr lvl="1"/>
            <a:r>
              <a:rPr lang="sk-SK" dirty="0" smtClean="0"/>
              <a:t>animácia</a:t>
            </a:r>
          </a:p>
          <a:p>
            <a:pPr lvl="2"/>
            <a:r>
              <a:rPr lang="sk-SK" dirty="0" smtClean="0"/>
              <a:t> </a:t>
            </a:r>
            <a:r>
              <a:rPr lang="sk-SK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sk-SK" dirty="0">
                <a:solidFill>
                  <a:srgbClr val="C00000"/>
                </a:solidFill>
                <a:hlinkClick r:id="rId2"/>
              </a:rPr>
              <a:t>://</a:t>
            </a:r>
            <a:r>
              <a:rPr lang="sk-SK" dirty="0" smtClean="0">
                <a:solidFill>
                  <a:srgbClr val="C00000"/>
                </a:solidFill>
                <a:hlinkClick r:id="rId2"/>
              </a:rPr>
              <a:t>www.youtube.com/watch?v=N_uiwO8lT5c</a:t>
            </a:r>
            <a:endParaRPr lang="sk-SK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27" y="3495056"/>
            <a:ext cx="3422073" cy="33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5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Nultá generácia počítačov </a:t>
            </a:r>
            <a:br>
              <a:rPr lang="sk-SK" dirty="0"/>
            </a:br>
            <a:r>
              <a:rPr lang="sk-SK" dirty="0"/>
              <a:t>Prvé mechanické kalkulátory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2060"/>
                </a:solidFill>
              </a:rPr>
              <a:t>Pascaline</a:t>
            </a:r>
            <a:endParaRPr lang="sk-SK" dirty="0" smtClean="0">
              <a:solidFill>
                <a:srgbClr val="002060"/>
              </a:solidFill>
            </a:endParaRPr>
          </a:p>
          <a:p>
            <a:pPr lvl="1"/>
            <a:r>
              <a:rPr lang="sk-SK" dirty="0"/>
              <a:t>p</a:t>
            </a:r>
            <a:r>
              <a:rPr lang="sk-SK" dirty="0" smtClean="0"/>
              <a:t>rvý mechanický sčítavací stroj vytvorený matematikom a vedcom </a:t>
            </a:r>
            <a:r>
              <a:rPr lang="sk-SK" dirty="0" err="1" smtClean="0"/>
              <a:t>Blaise</a:t>
            </a:r>
            <a:r>
              <a:rPr lang="sk-SK" dirty="0" smtClean="0"/>
              <a:t> Pascalom v roku 1642 </a:t>
            </a:r>
          </a:p>
          <a:p>
            <a:pPr lvl="1"/>
            <a:r>
              <a:rPr lang="sk-SK" dirty="0"/>
              <a:t>fungoval ako počítadlo kilometrov v aute, čo je skutočne iba stroj na zisťovanie počtu kilometrov, ktoré auto najazdilo. </a:t>
            </a:r>
          </a:p>
          <a:p>
            <a:pPr lvl="1"/>
            <a:r>
              <a:rPr lang="sk-SK" dirty="0"/>
              <a:t>zariadenie má sériu prevodových stupňov, ktoré sa otáčali, pričom každý prevodový stupeň mal desať zubov, ktoré predstavovali číslice od 0 do 9. </a:t>
            </a:r>
          </a:p>
          <a:p>
            <a:pPr lvl="1"/>
            <a:r>
              <a:rPr lang="sk-SK" dirty="0"/>
              <a:t>keď prevodový stupeň prešiel deviatimi, otočil sa späť na 0 a posunul susedný prevodový stupeň o jeden </a:t>
            </a:r>
            <a:r>
              <a:rPr lang="sk-SK" dirty="0" smtClean="0"/>
              <a:t>zub</a:t>
            </a:r>
          </a:p>
          <a:p>
            <a:pPr lvl="1"/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www.youtube.com/watch?v=SeyMTzKYKqg</a:t>
            </a:r>
            <a:endParaRPr lang="sk-SK" dirty="0" smtClean="0"/>
          </a:p>
          <a:p>
            <a:pPr lvl="1"/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www.youtube.com/watch?v=kGerF-L4dgg</a:t>
            </a:r>
            <a:endParaRPr lang="sk-SK" dirty="0" smtClean="0"/>
          </a:p>
          <a:p>
            <a:pPr marL="457200" lvl="1" indent="0">
              <a:buNone/>
            </a:pPr>
            <a:endParaRPr lang="sk-SK" dirty="0" smtClean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36" y="4915465"/>
            <a:ext cx="3546764" cy="19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51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0" ma:contentTypeDescription="Umožňuje vytvoriť nový dokument." ma:contentTypeScope="" ma:versionID="89e53aced511c02fc43206ef1dc2e3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2ffd0f42943e496e21980a7bc59f7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7EBD1C-2BDF-4184-9B1D-18A2DB2BD3B2}"/>
</file>

<file path=customXml/itemProps2.xml><?xml version="1.0" encoding="utf-8"?>
<ds:datastoreItem xmlns:ds="http://schemas.openxmlformats.org/officeDocument/2006/customXml" ds:itemID="{BDC5A107-037D-4E79-BDBB-D03370E948DB}"/>
</file>

<file path=customXml/itemProps3.xml><?xml version="1.0" encoding="utf-8"?>
<ds:datastoreItem xmlns:ds="http://schemas.openxmlformats.org/officeDocument/2006/customXml" ds:itemID="{6F019E95-6944-4862-B0EE-1A6866E3F71D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11194</TotalTime>
  <Words>2600</Words>
  <Application>Microsoft Office PowerPoint</Application>
  <PresentationFormat>Širokouhlá</PresentationFormat>
  <Paragraphs>316</Paragraphs>
  <Slides>41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41</vt:i4>
      </vt:variant>
    </vt:vector>
  </HeadingPairs>
  <TitlesOfParts>
    <vt:vector size="44" baseType="lpstr">
      <vt:lpstr>Arial</vt:lpstr>
      <vt:lpstr>Trebuchet MS</vt:lpstr>
      <vt:lpstr>Berlín</vt:lpstr>
      <vt:lpstr>História vývoja počítačov</vt:lpstr>
      <vt:lpstr>História vývoja počítačov</vt:lpstr>
      <vt:lpstr>História vývoja počítačov</vt:lpstr>
      <vt:lpstr>Kamenná doba počítačov</vt:lpstr>
      <vt:lpstr>Kamenná doba počítačov</vt:lpstr>
      <vt:lpstr>Kamenná doba počítačov</vt:lpstr>
      <vt:lpstr>Generácie počítačov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 Prvé mechanické kalkulátory</vt:lpstr>
      <vt:lpstr>Nultá generácia počítačov Prvé programovateľné stroje </vt:lpstr>
      <vt:lpstr>Nultá generácia počítačov Prvé programovateľné stroje</vt:lpstr>
      <vt:lpstr>Nultá generácia počítačov Prvé programovateľné stroje</vt:lpstr>
      <vt:lpstr>Nultá generácia počítačov Prvé programovateľné stroje</vt:lpstr>
      <vt:lpstr>Nultá generácia </vt:lpstr>
      <vt:lpstr>Nultá generácia </vt:lpstr>
      <vt:lpstr>Nultá generácia </vt:lpstr>
      <vt:lpstr>Prvá generácia </vt:lpstr>
      <vt:lpstr>Prvá generácia </vt:lpstr>
      <vt:lpstr>Prvá generácia </vt:lpstr>
      <vt:lpstr>Prvá generácia </vt:lpstr>
      <vt:lpstr>Prvá generácia </vt:lpstr>
      <vt:lpstr>Druhá generácia </vt:lpstr>
      <vt:lpstr>Druhá generácia </vt:lpstr>
      <vt:lpstr>Druhá generácia </vt:lpstr>
      <vt:lpstr>Druhá generácia </vt:lpstr>
      <vt:lpstr>Tretia generácia </vt:lpstr>
      <vt:lpstr>Tri a pol-ta generácia </vt:lpstr>
      <vt:lpstr>Tri a pol-ta generácia </vt:lpstr>
      <vt:lpstr>Štvrtá generácia </vt:lpstr>
      <vt:lpstr>Štvrtá generácia </vt:lpstr>
      <vt:lpstr>Štvrtá generácia 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vývoja počítačov</dc:title>
  <dc:creator>Martin Butkovsky</dc:creator>
  <cp:lastModifiedBy>Martin Butkovsky</cp:lastModifiedBy>
  <cp:revision>135</cp:revision>
  <dcterms:created xsi:type="dcterms:W3CDTF">2020-08-31T19:11:52Z</dcterms:created>
  <dcterms:modified xsi:type="dcterms:W3CDTF">2020-09-15T20:45:16Z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