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1" r:id="rId8"/>
    <p:sldId id="260" r:id="rId9"/>
    <p:sldId id="263" r:id="rId10"/>
    <p:sldId id="262" r:id="rId11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2" d="100"/>
          <a:sy n="102" d="100"/>
        </p:scale>
        <p:origin x="7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37865692-A13B-4E77-BDBB-F50D4CDBDBE3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17504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B72F0CCC-B2D7-46D6-BDEF-76D60FDF7750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36447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17BE2C97-0EF4-474C-9D1D-3DED486EC0F7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92513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62ADC11F-065B-4536-A692-D2DDA006EA79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02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49B8AB2F-C1EB-424A-9D01-046D08B6A608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509536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73DB3-5BBB-4018-8277-258152BD4FBE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431015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24A19-79C1-4EEE-81D7-97BD1AE9FFD9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162845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3B00B-1A56-45E3-9C24-E275E95FB873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283272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AA8170A-A573-4882-9FD0-A958E7EFB50B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471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94B945-5B3E-46B6-97A2-ED1315E3F900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824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36F7EF4B-3389-4010-83DE-7344BAAA5B2C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04457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D8DF9-1A82-4D29-9D00-21DADBF1F783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415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E546C-6BA2-41B2-B883-1F75E903DEC8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42149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15DA93-A829-4EB4-9E5E-EEA2C2E07353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54900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54FC0-5CBD-4413-9C24-26A39C16C6D7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4948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11934-1A3C-40EF-9093-E0788F63A411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85851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9EA62-D273-4779-8F9F-19B1045D0EBF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9211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7D02E3-29E7-4A93-A3D0-646A37A02697}" type="slidenum">
              <a:rPr lang="sk-SK" altLang="sk-SK" smtClean="0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50324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smtClean="0"/>
              <a:t>Základná koncepcia číslicového počítača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b="1" smtClean="0">
                <a:solidFill>
                  <a:srgbClr val="002060"/>
                </a:solidFill>
              </a:rPr>
              <a:t>Počítače riadené tokom inštrukcií </a:t>
            </a:r>
          </a:p>
          <a:p>
            <a:pPr lvl="1"/>
            <a:r>
              <a:rPr lang="sk-SK" altLang="sk-SK" smtClean="0"/>
              <a:t>Jednotlivé inštrukcie programu sa vykonávajú postupne za sebou, tak ako sú uložené v pamäti </a:t>
            </a:r>
          </a:p>
          <a:p>
            <a:endParaRPr lang="sk-SK" altLang="sk-SK" b="1" smtClean="0">
              <a:solidFill>
                <a:srgbClr val="002060"/>
              </a:solidFill>
            </a:endParaRPr>
          </a:p>
          <a:p>
            <a:r>
              <a:rPr lang="sk-SK" altLang="sk-SK" b="1" smtClean="0">
                <a:solidFill>
                  <a:srgbClr val="002060"/>
                </a:solidFill>
              </a:rPr>
              <a:t>Počítače riadené tokom údajov </a:t>
            </a:r>
          </a:p>
          <a:p>
            <a:pPr lvl="1"/>
            <a:r>
              <a:rPr lang="sk-SK" altLang="sk-SK" b="1" smtClean="0"/>
              <a:t>Vykoná sa práve tá inštrukcia, ktorá má pripravené údaje, pričom nezáleží od jej poradia </a:t>
            </a:r>
          </a:p>
          <a:p>
            <a:pPr lvl="1">
              <a:buFont typeface="Wingdings" panose="05000000000000000000" pitchFamily="2" charset="2"/>
              <a:buNone/>
            </a:pPr>
            <a:endParaRPr lang="sk-SK" altLang="sk-SK" b="1" smtClean="0"/>
          </a:p>
          <a:p>
            <a:pPr>
              <a:buFontTx/>
              <a:buNone/>
            </a:pPr>
            <a:endParaRPr lang="sk-SK" altLang="sk-SK" b="1" smtClean="0"/>
          </a:p>
          <a:p>
            <a:pPr lvl="1">
              <a:buFont typeface="Wingdings" panose="05000000000000000000" pitchFamily="2" charset="2"/>
              <a:buNone/>
            </a:pPr>
            <a:endParaRPr lang="sk-SK" altLang="sk-SK" smtClean="0"/>
          </a:p>
          <a:p>
            <a:endParaRPr lang="sk-SK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smtClean="0"/>
              <a:t>Počítače riadené tokom údajov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endParaRPr lang="sk-SK" altLang="sk-SK" smtClean="0">
              <a:solidFill>
                <a:srgbClr val="002060"/>
              </a:solidFill>
            </a:endParaRPr>
          </a:p>
          <a:p>
            <a:r>
              <a:rPr lang="sk-SK" altLang="sk-SK" smtClean="0">
                <a:solidFill>
                  <a:srgbClr val="002060"/>
                </a:solidFill>
              </a:rPr>
              <a:t>Princíp</a:t>
            </a:r>
          </a:p>
          <a:p>
            <a:pPr lvl="1"/>
            <a:r>
              <a:rPr lang="sk-SK" altLang="sk-SK" smtClean="0"/>
              <a:t> </a:t>
            </a:r>
            <a:r>
              <a:rPr lang="sk-SK" altLang="sk-SK" smtClean="0">
                <a:solidFill>
                  <a:srgbClr val="C00000"/>
                </a:solidFill>
              </a:rPr>
              <a:t>V pamäti inštrukcií</a:t>
            </a:r>
            <a:r>
              <a:rPr lang="sk-SK" altLang="sk-SK" smtClean="0"/>
              <a:t> sa nachádzajú všetky inštrukcie programu </a:t>
            </a:r>
          </a:p>
          <a:p>
            <a:pPr lvl="1"/>
            <a:r>
              <a:rPr lang="sk-SK" altLang="sk-SK" smtClean="0"/>
              <a:t> </a:t>
            </a:r>
            <a:r>
              <a:rPr lang="sk-SK" altLang="sk-SK" smtClean="0">
                <a:solidFill>
                  <a:srgbClr val="C00000"/>
                </a:solidFill>
              </a:rPr>
              <a:t>Arbitračná sieť</a:t>
            </a:r>
            <a:r>
              <a:rPr lang="sk-SK" altLang="sk-SK" smtClean="0"/>
              <a:t> zisťuje, ktorá inštrukcia (inštrukcie) je pripravená na vykonanie </a:t>
            </a:r>
          </a:p>
          <a:p>
            <a:pPr lvl="1"/>
            <a:r>
              <a:rPr lang="sk-SK" altLang="sk-SK" smtClean="0"/>
              <a:t>Túto inštrukciu vyberie a pridelí ju na vykonanie voľnému procesoru z </a:t>
            </a:r>
            <a:r>
              <a:rPr lang="sk-SK" altLang="sk-SK" smtClean="0">
                <a:solidFill>
                  <a:srgbClr val="C00000"/>
                </a:solidFill>
              </a:rPr>
              <a:t>poľa procesorov </a:t>
            </a:r>
          </a:p>
          <a:p>
            <a:pPr lvl="1"/>
            <a:r>
              <a:rPr lang="sk-SK" altLang="sk-SK" smtClean="0"/>
              <a:t>Keď procesor vykoná príslušnú inštrukciu, pošle výsledok do </a:t>
            </a:r>
            <a:r>
              <a:rPr lang="sk-SK" altLang="sk-SK" smtClean="0">
                <a:solidFill>
                  <a:srgbClr val="C00000"/>
                </a:solidFill>
              </a:rPr>
              <a:t>distribučnej siete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76200"/>
            <a:ext cx="8499475" cy="2286000"/>
          </a:xfrm>
        </p:spPr>
        <p:txBody>
          <a:bodyPr/>
          <a:lstStyle/>
          <a:p>
            <a:r>
              <a:rPr lang="sk-SK" altLang="sk-SK" b="1" smtClean="0"/>
              <a:t> Počítače riadené tokom inštrukcií                </a:t>
            </a:r>
            <a:br>
              <a:rPr lang="sk-SK" altLang="sk-SK" b="1" smtClean="0"/>
            </a:br>
            <a:r>
              <a:rPr lang="sk-SK" altLang="sk-SK" b="1" smtClean="0"/>
              <a:t> </a:t>
            </a:r>
            <a:r>
              <a:rPr lang="sk-SK" altLang="sk-SK" sz="2800" b="1" smtClean="0"/>
              <a:t>(von Neumannovské počitače)</a:t>
            </a:r>
            <a:r>
              <a:rPr lang="sk-SK" altLang="sk-SK" sz="2800" b="1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772400" cy="4648200"/>
          </a:xfrm>
        </p:spPr>
        <p:txBody>
          <a:bodyPr/>
          <a:lstStyle/>
          <a:p>
            <a:endParaRPr lang="sk-SK" altLang="sk-SK" smtClean="0">
              <a:solidFill>
                <a:srgbClr val="002060"/>
              </a:solidFill>
            </a:endParaRPr>
          </a:p>
          <a:p>
            <a:r>
              <a:rPr lang="sk-SK" altLang="sk-SK" smtClean="0">
                <a:solidFill>
                  <a:srgbClr val="002060"/>
                </a:solidFill>
              </a:rPr>
              <a:t>Základné črty </a:t>
            </a:r>
          </a:p>
          <a:p>
            <a:pPr lvl="1"/>
            <a:r>
              <a:rPr lang="sk-SK" altLang="sk-SK" smtClean="0">
                <a:solidFill>
                  <a:srgbClr val="C00000"/>
                </a:solidFill>
              </a:rPr>
              <a:t>Pamäť</a:t>
            </a:r>
            <a:r>
              <a:rPr lang="sk-SK" altLang="sk-SK" smtClean="0"/>
              <a:t> použitá na uloženie inštrukcií aj údajov</a:t>
            </a:r>
          </a:p>
          <a:p>
            <a:pPr lvl="1"/>
            <a:r>
              <a:rPr lang="sk-SK" altLang="sk-SK" smtClean="0">
                <a:solidFill>
                  <a:srgbClr val="C00000"/>
                </a:solidFill>
              </a:rPr>
              <a:t>Riadiaca jednotka </a:t>
            </a:r>
            <a:r>
              <a:rPr lang="sk-SK" altLang="sk-SK" smtClean="0"/>
              <a:t>použitá na výber inštrukcií z pamäte.</a:t>
            </a:r>
          </a:p>
          <a:p>
            <a:pPr lvl="1"/>
            <a:r>
              <a:rPr lang="sk-SK" altLang="sk-SK" smtClean="0">
                <a:solidFill>
                  <a:srgbClr val="C00000"/>
                </a:solidFill>
              </a:rPr>
              <a:t>Aritmeticko-logická jednotka </a:t>
            </a:r>
            <a:r>
              <a:rPr lang="sk-SK" altLang="sk-SK" smtClean="0"/>
              <a:t>použitá na vykonávanie operácií nad údajmi.</a:t>
            </a:r>
          </a:p>
          <a:p>
            <a:pPr lvl="1"/>
            <a:r>
              <a:rPr lang="sk-SK" altLang="sk-SK" smtClean="0">
                <a:solidFill>
                  <a:srgbClr val="C00000"/>
                </a:solidFill>
              </a:rPr>
              <a:t>Vstupná jednotka </a:t>
            </a:r>
            <a:r>
              <a:rPr lang="sk-SK" altLang="sk-SK" smtClean="0"/>
              <a:t>použitá na vstup údajov, </a:t>
            </a:r>
          </a:p>
          <a:p>
            <a:pPr lvl="1"/>
            <a:r>
              <a:rPr lang="sk-SK" altLang="sk-SK" smtClean="0">
                <a:solidFill>
                  <a:srgbClr val="C00000"/>
                </a:solidFill>
              </a:rPr>
              <a:t>Výstupná jednotka</a:t>
            </a:r>
            <a:r>
              <a:rPr lang="sk-SK" altLang="sk-SK" smtClean="0"/>
              <a:t> na výstup údajov.</a:t>
            </a:r>
          </a:p>
          <a:p>
            <a:pPr lvl="1"/>
            <a:endParaRPr lang="sk-SK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smtClean="0"/>
              <a:t>Počítače riadené tokom inštrukcií</a:t>
            </a:r>
          </a:p>
        </p:txBody>
      </p:sp>
      <p:pic>
        <p:nvPicPr>
          <p:cNvPr id="21507" name="Picture 4" descr="H:\vonNemannP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2202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0" y="2209800"/>
            <a:ext cx="9144000" cy="388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sk-SK">
              <a:latin typeface="Times New Roman" panose="02020603050405020304" pitchFamily="18" charset="0"/>
            </a:endParaRPr>
          </a:p>
        </p:txBody>
      </p:sp>
      <p:pic>
        <p:nvPicPr>
          <p:cNvPr id="21509" name="Picture 7" descr="H:\vonNemannP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457200" y="6338888"/>
            <a:ext cx="8428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k-SK" altLang="sk-SK" b="1">
                <a:latin typeface="Arial Black" panose="020B0A04020102020204" pitchFamily="34" charset="0"/>
              </a:rPr>
              <a:t>Analógia a Bloková schéma von Neumanovho PC</a:t>
            </a:r>
            <a:r>
              <a:rPr lang="sk-SK" altLang="sk-SK" sz="2800" b="1">
                <a:latin typeface="Arial Black" panose="020B0A040201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458200" cy="1431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altLang="sk-SK" b="1" dirty="0"/>
              <a:t>	</a:t>
            </a:r>
            <a:r>
              <a:rPr lang="sk-SK" altLang="sk-SK" b="1" dirty="0" smtClean="0"/>
              <a:t>						</a:t>
            </a:r>
            <a:r>
              <a:rPr lang="sk-SK" altLang="sk-SK" b="1" dirty="0" err="1" smtClean="0"/>
              <a:t>Princetonská</a:t>
            </a:r>
            <a:r>
              <a:rPr lang="en-US" altLang="sk-SK" b="1" dirty="0" smtClean="0"/>
              <a:t> </a:t>
            </a:r>
            <a:r>
              <a:rPr lang="sk-SK" altLang="sk-SK" b="1" dirty="0" smtClean="0"/>
              <a:t>architektúra </a:t>
            </a:r>
            <a:br>
              <a:rPr lang="sk-SK" altLang="sk-SK" b="1" dirty="0" smtClean="0"/>
            </a:br>
            <a:endParaRPr lang="cs-CZ" altLang="sk-SK" b="1" dirty="0" smtClean="0"/>
          </a:p>
        </p:txBody>
      </p:sp>
      <p:pic>
        <p:nvPicPr>
          <p:cNvPr id="22531" name="Picture 1028" descr="C:\prezantacie\CPU\Princeto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133600"/>
            <a:ext cx="38306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2238"/>
            <a:ext cx="8458200" cy="2101850"/>
          </a:xfrm>
        </p:spPr>
        <p:txBody>
          <a:bodyPr/>
          <a:lstStyle/>
          <a:p>
            <a:r>
              <a:rPr lang="sk-SK" altLang="sk-SK" b="1" smtClean="0"/>
              <a:t/>
            </a:r>
            <a:br>
              <a:rPr lang="sk-SK" altLang="sk-SK" b="1" smtClean="0"/>
            </a:br>
            <a:r>
              <a:rPr lang="sk-SK" altLang="sk-SK" b="1" smtClean="0"/>
              <a:t>	Princetonská architektúra </a:t>
            </a:r>
            <a:br>
              <a:rPr lang="sk-SK" altLang="sk-SK" b="1" smtClean="0"/>
            </a:br>
            <a:endParaRPr lang="sk-SK" altLang="sk-SK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mtClean="0"/>
              <a:t>spoločná pamäť pre inštrukcie a údaje</a:t>
            </a:r>
          </a:p>
          <a:p>
            <a:r>
              <a:rPr lang="sk-SK" altLang="sk-SK" smtClean="0"/>
              <a:t>Prístup CPU k pamäti je rovnaký</a:t>
            </a:r>
          </a:p>
          <a:p>
            <a:r>
              <a:rPr lang="sk-SK" altLang="sk-SK" smtClean="0"/>
              <a:t>používajú sa tie isté adresné, údajové i riadiace signály. </a:t>
            </a:r>
          </a:p>
          <a:p>
            <a:r>
              <a:rPr lang="sk-SK" altLang="sk-SK" smtClean="0"/>
              <a:t>Samomodifikujúce sa programy </a:t>
            </a:r>
          </a:p>
          <a:p>
            <a:pPr lvl="1"/>
            <a:r>
              <a:rPr lang="sk-SK" altLang="sk-SK" smtClean="0"/>
              <a:t>program počas svojho behu môže meniť sám seba. </a:t>
            </a:r>
          </a:p>
          <a:p>
            <a:r>
              <a:rPr lang="sk-SK" altLang="sk-SK" smtClean="0"/>
              <a:t>Procesory Intel 80x86.</a:t>
            </a:r>
          </a:p>
          <a:p>
            <a:endParaRPr lang="sk-SK" altLang="sk-SK" smtClean="0"/>
          </a:p>
          <a:p>
            <a:pPr lvl="1">
              <a:buFont typeface="Wingdings" panose="05000000000000000000" pitchFamily="2" charset="2"/>
              <a:buNone/>
            </a:pPr>
            <a:endParaRPr lang="sk-SK" altLang="sk-SK" smtClean="0"/>
          </a:p>
          <a:p>
            <a:endParaRPr lang="sk-SK" altLang="sk-SK" smtClean="0"/>
          </a:p>
          <a:p>
            <a:endParaRPr lang="sk-SK" altLang="sk-SK" smtClean="0"/>
          </a:p>
          <a:p>
            <a:endParaRPr lang="sk-SK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sk-SK" altLang="sk-SK" b="1" smtClean="0"/>
              <a:t>	Harvardská architektúra</a:t>
            </a:r>
            <a:endParaRPr lang="cs-CZ" altLang="sk-SK" b="1" smtClean="0"/>
          </a:p>
        </p:txBody>
      </p:sp>
      <p:pic>
        <p:nvPicPr>
          <p:cNvPr id="24579" name="Picture 4" descr="C:\prezantacie\CPU\Harvar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133600"/>
            <a:ext cx="3713162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sk-SK" altLang="sk-SK" b="1" smtClean="0"/>
              <a:t>	Harvardská architektúra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altLang="sk-SK" dirty="0" smtClean="0"/>
              <a:t>majú oddelený adresný priestor pre program a pre údaje </a:t>
            </a:r>
          </a:p>
          <a:p>
            <a:pPr fontAlgn="auto">
              <a:spcAft>
                <a:spcPts val="0"/>
              </a:spcAft>
              <a:defRPr/>
            </a:pPr>
            <a:endParaRPr lang="sk-SK" altLang="sk-SK" dirty="0" smtClean="0"/>
          </a:p>
          <a:p>
            <a:pPr fontAlgn="auto">
              <a:spcAft>
                <a:spcPts val="0"/>
              </a:spcAft>
              <a:defRPr/>
            </a:pPr>
            <a:r>
              <a:rPr lang="sk-SK" altLang="sk-SK" dirty="0" smtClean="0"/>
              <a:t>program nemôže prepísať sám seba</a:t>
            </a:r>
          </a:p>
          <a:p>
            <a:pPr fontAlgn="auto">
              <a:spcAft>
                <a:spcPts val="0"/>
              </a:spcAft>
              <a:defRPr/>
            </a:pPr>
            <a:endParaRPr lang="sk-SK" altLang="sk-SK" dirty="0" smtClean="0"/>
          </a:p>
          <a:p>
            <a:pPr fontAlgn="auto">
              <a:spcAft>
                <a:spcPts val="0"/>
              </a:spcAft>
              <a:defRPr/>
            </a:pPr>
            <a:r>
              <a:rPr lang="sk-SK" altLang="sk-SK" dirty="0"/>
              <a:t>n</a:t>
            </a:r>
            <a:r>
              <a:rPr lang="sk-SK" altLang="sk-SK" dirty="0" smtClean="0"/>
              <a:t>a </a:t>
            </a:r>
            <a:r>
              <a:rPr lang="sk-SK" altLang="sk-SK" dirty="0" err="1" smtClean="0"/>
              <a:t>jednočipových</a:t>
            </a:r>
            <a:r>
              <a:rPr lang="sk-SK" altLang="sk-SK" dirty="0" smtClean="0"/>
              <a:t> mikropočítačoch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sk-SK" altLang="sk-SK" dirty="0" smtClean="0"/>
          </a:p>
          <a:p>
            <a:pPr fontAlgn="auto">
              <a:spcAft>
                <a:spcPts val="0"/>
              </a:spcAft>
              <a:defRPr/>
            </a:pPr>
            <a:r>
              <a:rPr lang="sk-SK" altLang="sk-SK" dirty="0"/>
              <a:t>p</a:t>
            </a:r>
            <a:r>
              <a:rPr lang="sk-SK" altLang="sk-SK" dirty="0" smtClean="0"/>
              <a:t>rocesor Intel8051 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sk-SK" altLang="sk-SK" dirty="0" smtClean="0"/>
          </a:p>
          <a:p>
            <a:pPr fontAlgn="auto">
              <a:spcAft>
                <a:spcPts val="0"/>
              </a:spcAft>
              <a:defRPr/>
            </a:pPr>
            <a:endParaRPr lang="sk-SK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smtClean="0"/>
              <a:t>Počítače riadené tokom údajov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k-SK" altLang="sk-SK" dirty="0" smtClean="0"/>
              <a:t>Vykoná sa práve tá inštrukcia, ktorá má pripravené údaje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sk-SK" altLang="sk-SK" dirty="0" smtClean="0"/>
          </a:p>
          <a:p>
            <a:pPr fontAlgn="auto">
              <a:spcAft>
                <a:spcPts val="0"/>
              </a:spcAft>
              <a:defRPr/>
            </a:pPr>
            <a:r>
              <a:rPr lang="sk-SK" altLang="sk-SK" dirty="0" smtClean="0"/>
              <a:t>Ak má viac</a:t>
            </a:r>
            <a:r>
              <a:rPr lang="en-US" altLang="sk-SK" dirty="0" err="1" smtClean="0"/>
              <a:t>ero</a:t>
            </a:r>
            <a:r>
              <a:rPr lang="sk-SK" altLang="sk-SK" dirty="0" smtClean="0"/>
              <a:t> inštrukcií pripravené údaje, vykonajú  sa paralelne. </a:t>
            </a:r>
          </a:p>
          <a:p>
            <a:pPr fontAlgn="auto">
              <a:spcAft>
                <a:spcPts val="0"/>
              </a:spcAft>
              <a:defRPr/>
            </a:pPr>
            <a:endParaRPr lang="sk-SK" altLang="sk-SK" dirty="0" smtClean="0"/>
          </a:p>
          <a:p>
            <a:pPr fontAlgn="auto">
              <a:spcAft>
                <a:spcPts val="0"/>
              </a:spcAft>
              <a:defRPr/>
            </a:pPr>
            <a:r>
              <a:rPr lang="sk-SK" altLang="sk-SK" dirty="0" smtClean="0"/>
              <a:t>Programu sa prispôsobuje štruktúra technických prostriedkov. </a:t>
            </a:r>
          </a:p>
          <a:p>
            <a:pPr fontAlgn="auto">
              <a:spcAft>
                <a:spcPts val="0"/>
              </a:spcAft>
              <a:defRPr/>
            </a:pPr>
            <a:endParaRPr lang="sk-SK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 smtClean="0"/>
              <a:t>Počítače riadené tokom údajov</a:t>
            </a:r>
            <a:endParaRPr lang="cs-CZ" altLang="sk-SK" b="1" smtClean="0"/>
          </a:p>
        </p:txBody>
      </p:sp>
      <p:pic>
        <p:nvPicPr>
          <p:cNvPr id="27651" name="Picture 4" descr="C:\prezantacie\CPU\DataFlowSystemy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868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801BDD26CC574AA873ADE8A1784EC1" ma:contentTypeVersion="0" ma:contentTypeDescription="Umožňuje vytvoriť nový dokument." ma:contentTypeScope="" ma:versionID="89e53aced511c02fc43206ef1dc2e37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2ffd0f42943e496e21980a7bc59f74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829640-A0EB-4C05-8A5A-30282BDA12AA}"/>
</file>

<file path=customXml/itemProps2.xml><?xml version="1.0" encoding="utf-8"?>
<ds:datastoreItem xmlns:ds="http://schemas.openxmlformats.org/officeDocument/2006/customXml" ds:itemID="{97F810F1-4DC3-4DF9-B477-A2561B43D7B7}"/>
</file>

<file path=customXml/itemProps3.xml><?xml version="1.0" encoding="utf-8"?>
<ds:datastoreItem xmlns:ds="http://schemas.openxmlformats.org/officeDocument/2006/customXml" ds:itemID="{D31DE9E1-3C11-4D2E-BBC1-1034BACE9755}"/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208</TotalTime>
  <Words>234</Words>
  <Application>Microsoft Office PowerPoint</Application>
  <PresentationFormat>Prezentácia na obrazovke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7" baseType="lpstr">
      <vt:lpstr>Times New Roman</vt:lpstr>
      <vt:lpstr>Arial</vt:lpstr>
      <vt:lpstr>Trebuchet MS</vt:lpstr>
      <vt:lpstr>Calibri</vt:lpstr>
      <vt:lpstr>Wingdings</vt:lpstr>
      <vt:lpstr>Arial Black</vt:lpstr>
      <vt:lpstr>Berlín</vt:lpstr>
      <vt:lpstr>Základná koncepcia číslicového počítača </vt:lpstr>
      <vt:lpstr> Počítače riadené tokom inštrukcií                  (von Neumannovské počitače) </vt:lpstr>
      <vt:lpstr>Počítače riadené tokom inštrukcií</vt:lpstr>
      <vt:lpstr>       Princetonská architektúra  </vt:lpstr>
      <vt:lpstr>  Princetonská architektúra  </vt:lpstr>
      <vt:lpstr> Harvardská architektúra</vt:lpstr>
      <vt:lpstr> Harvardská architektúra</vt:lpstr>
      <vt:lpstr>Počítače riadené tokom údajov </vt:lpstr>
      <vt:lpstr>Počítače riadené tokom údajov</vt:lpstr>
      <vt:lpstr>Počítače riadené tokom údajov</vt:lpstr>
    </vt:vector>
  </TitlesOfParts>
  <Company>family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Základná koncepcia číslicového počítača</dc:title>
  <dc:creator>martin</dc:creator>
  <cp:lastModifiedBy>budky</cp:lastModifiedBy>
  <cp:revision>11</cp:revision>
  <dcterms:created xsi:type="dcterms:W3CDTF">2005-10-16T17:15:24Z</dcterms:created>
  <dcterms:modified xsi:type="dcterms:W3CDTF">2020-09-21T10:18:06Z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0x010100CA801BDD26CC574AA873ADE8A1784EC1</vt:lpwstr>
  </property>
</Properties>
</file>