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7" r:id="rId9"/>
    <p:sldId id="268" r:id="rId10"/>
    <p:sldId id="270" r:id="rId11"/>
    <p:sldId id="271" r:id="rId12"/>
    <p:sldId id="274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Delenie rozhraní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Ing. Martin </a:t>
            </a:r>
            <a:r>
              <a:rPr lang="sk-SK" dirty="0" err="1" smtClean="0"/>
              <a:t>Butkovský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192726" cy="359931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5. </a:t>
            </a:r>
            <a:r>
              <a:rPr lang="sk-SK" dirty="0">
                <a:solidFill>
                  <a:srgbClr val="002060"/>
                </a:solidFill>
              </a:rPr>
              <a:t>Delenie podľa </a:t>
            </a:r>
            <a:r>
              <a:rPr lang="sk-SK" dirty="0" err="1" smtClean="0">
                <a:solidFill>
                  <a:srgbClr val="002060"/>
                </a:solidFill>
              </a:rPr>
              <a:t>synchonizácie</a:t>
            </a:r>
            <a:r>
              <a:rPr lang="sk-SK" dirty="0" smtClean="0">
                <a:solidFill>
                  <a:srgbClr val="002060"/>
                </a:solidFill>
              </a:rPr>
              <a:t> prenosu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5.2 </a:t>
            </a:r>
            <a:r>
              <a:rPr lang="en-US" dirty="0" err="1" smtClean="0">
                <a:solidFill>
                  <a:srgbClr val="FFFF00"/>
                </a:solidFill>
              </a:rPr>
              <a:t>asynchrónny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prenos</a:t>
            </a:r>
          </a:p>
          <a:p>
            <a:pPr lvl="2"/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zabezpečený</a:t>
            </a:r>
            <a:r>
              <a:rPr lang="en-US" dirty="0"/>
              <a:t> </a:t>
            </a:r>
            <a:r>
              <a:rPr lang="en-US" dirty="0" err="1"/>
              <a:t>protokolárnymi</a:t>
            </a:r>
            <a:r>
              <a:rPr lang="en-US" dirty="0"/>
              <a:t> (</a:t>
            </a:r>
            <a:r>
              <a:rPr lang="en-US" dirty="0" err="1"/>
              <a:t>korešpondenčnými</a:t>
            </a:r>
            <a:r>
              <a:rPr lang="en-US" dirty="0"/>
              <a:t>) </a:t>
            </a:r>
            <a:r>
              <a:rPr lang="en-US" dirty="0" err="1" smtClean="0"/>
              <a:t>signálmi</a:t>
            </a:r>
            <a:endParaRPr lang="en-US" dirty="0"/>
          </a:p>
          <a:p>
            <a:pPr lvl="2"/>
            <a:r>
              <a:rPr lang="sk-SK" dirty="0" smtClean="0">
                <a:solidFill>
                  <a:srgbClr val="C00000"/>
                </a:solidFill>
              </a:rPr>
              <a:t>5.2.1 </a:t>
            </a:r>
            <a:r>
              <a:rPr lang="en-US" dirty="0" err="1" smtClean="0">
                <a:solidFill>
                  <a:srgbClr val="C00000"/>
                </a:solidFill>
              </a:rPr>
              <a:t>Jednostranné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riadenie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3"/>
            <a:r>
              <a:rPr lang="en-US" dirty="0" err="1"/>
              <a:t>Protokolárne</a:t>
            </a:r>
            <a:r>
              <a:rPr lang="en-US" dirty="0"/>
              <a:t> </a:t>
            </a:r>
            <a:r>
              <a:rPr lang="en-US" dirty="0" err="1"/>
              <a:t>signály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z </a:t>
            </a:r>
            <a:r>
              <a:rPr lang="en-US" dirty="0" err="1"/>
              <a:t>jedného</a:t>
            </a:r>
            <a:r>
              <a:rPr lang="en-US" dirty="0"/>
              <a:t> </a:t>
            </a:r>
            <a:r>
              <a:rPr lang="en-US" dirty="0" err="1"/>
              <a:t>zariadenia</a:t>
            </a:r>
            <a:r>
              <a:rPr lang="en-US" dirty="0"/>
              <a:t>. </a:t>
            </a:r>
            <a:r>
              <a:rPr lang="en-US" dirty="0" err="1"/>
              <a:t>Trvanie</a:t>
            </a:r>
            <a:r>
              <a:rPr lang="en-US" dirty="0"/>
              <a:t> </a:t>
            </a:r>
            <a:r>
              <a:rPr lang="en-US" dirty="0" err="1"/>
              <a:t>platnosti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je </a:t>
            </a:r>
            <a:r>
              <a:rPr lang="en-US" dirty="0" err="1"/>
              <a:t>daná</a:t>
            </a:r>
            <a:r>
              <a:rPr lang="en-US" dirty="0"/>
              <a:t> </a:t>
            </a:r>
            <a:r>
              <a:rPr lang="en-US" dirty="0" err="1"/>
              <a:t>dohovorom</a:t>
            </a:r>
            <a:r>
              <a:rPr lang="en-US" dirty="0"/>
              <a:t>. </a:t>
            </a:r>
          </a:p>
          <a:p>
            <a:pPr lvl="3"/>
            <a:r>
              <a:rPr lang="sk-SK" dirty="0" smtClean="0">
                <a:solidFill>
                  <a:srgbClr val="7030A0"/>
                </a:solidFill>
              </a:rPr>
              <a:t>5.2.</a:t>
            </a:r>
            <a:r>
              <a:rPr lang="en-US" dirty="0" smtClean="0">
                <a:solidFill>
                  <a:srgbClr val="7030A0"/>
                </a:solidFill>
              </a:rPr>
              <a:t>1.1</a:t>
            </a:r>
            <a:r>
              <a:rPr lang="sk-SK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Riadené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zdrojom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  <a:p>
            <a:pPr lvl="4"/>
            <a:r>
              <a:rPr lang="sk-SK" dirty="0" err="1"/>
              <a:t>p</a:t>
            </a:r>
            <a:r>
              <a:rPr lang="en-US" dirty="0" err="1" smtClean="0"/>
              <a:t>rotokolárne</a:t>
            </a:r>
            <a:r>
              <a:rPr lang="en-US" dirty="0" smtClean="0"/>
              <a:t> </a:t>
            </a:r>
            <a:r>
              <a:rPr lang="en-US" dirty="0" err="1"/>
              <a:t>signály</a:t>
            </a:r>
            <a:r>
              <a:rPr lang="en-US" dirty="0"/>
              <a:t> </a:t>
            </a:r>
            <a:r>
              <a:rPr lang="en-US" dirty="0" err="1"/>
              <a:t>idú</a:t>
            </a:r>
            <a:r>
              <a:rPr lang="en-US" dirty="0"/>
              <a:t> zo </a:t>
            </a:r>
            <a:r>
              <a:rPr lang="en-US" dirty="0" err="1"/>
              <a:t>zdroja</a:t>
            </a:r>
            <a:r>
              <a:rPr lang="en-US" dirty="0"/>
              <a:t> </a:t>
            </a:r>
            <a:r>
              <a:rPr lang="sk-SK" dirty="0" smtClean="0"/>
              <a:t>- 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pripraví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, </a:t>
            </a:r>
            <a:r>
              <a:rPr lang="en-US" dirty="0" err="1"/>
              <a:t>pošle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„</a:t>
            </a:r>
            <a:r>
              <a:rPr lang="en-US" dirty="0" err="1">
                <a:solidFill>
                  <a:schemeClr val="accent2"/>
                </a:solidFill>
              </a:rPr>
              <a:t>Dáta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Pripravené</a:t>
            </a:r>
            <a:r>
              <a:rPr lang="en-US" dirty="0">
                <a:solidFill>
                  <a:schemeClr val="accent2"/>
                </a:solidFill>
              </a:rPr>
              <a:t>“ </a:t>
            </a:r>
            <a:endParaRPr lang="sk-SK" dirty="0"/>
          </a:p>
          <a:p>
            <a:pPr lvl="4"/>
            <a:r>
              <a:rPr lang="sk-SK" dirty="0" err="1"/>
              <a:t>t</a:t>
            </a:r>
            <a:r>
              <a:rPr lang="en-US" dirty="0" err="1" smtClean="0"/>
              <a:t>rvanie</a:t>
            </a:r>
            <a:r>
              <a:rPr lang="en-US" dirty="0" smtClean="0"/>
              <a:t> </a:t>
            </a:r>
            <a:r>
              <a:rPr lang="en-US" dirty="0" err="1"/>
              <a:t>platnosti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je </a:t>
            </a:r>
            <a:r>
              <a:rPr lang="en-US" dirty="0" err="1"/>
              <a:t>daná</a:t>
            </a:r>
            <a:r>
              <a:rPr lang="en-US" dirty="0"/>
              <a:t> </a:t>
            </a:r>
            <a:r>
              <a:rPr lang="en-US" dirty="0" err="1" smtClean="0"/>
              <a:t>dohovorom</a:t>
            </a:r>
            <a:endParaRPr lang="sk-SK" dirty="0" smtClean="0"/>
          </a:p>
          <a:p>
            <a:pPr lvl="4"/>
            <a:r>
              <a:rPr lang="sk-SK" dirty="0"/>
              <a:t>p</a:t>
            </a:r>
            <a:r>
              <a:rPr lang="en-US" dirty="0" smtClean="0"/>
              <a:t>o </a:t>
            </a:r>
            <a:r>
              <a:rPr lang="en-US" dirty="0" err="1"/>
              <a:t>uplynutí</a:t>
            </a:r>
            <a:r>
              <a:rPr lang="en-US" dirty="0"/>
              <a:t> </a:t>
            </a:r>
            <a:r>
              <a:rPr lang="en-US" dirty="0" err="1"/>
              <a:t>času</a:t>
            </a:r>
            <a:r>
              <a:rPr lang="en-US" dirty="0"/>
              <a:t> </a:t>
            </a:r>
            <a:r>
              <a:rPr lang="en-US" dirty="0" err="1"/>
              <a:t>trvania</a:t>
            </a:r>
            <a:r>
              <a:rPr lang="en-US" dirty="0"/>
              <a:t> </a:t>
            </a:r>
            <a:r>
              <a:rPr lang="en-US" dirty="0" err="1"/>
              <a:t>platnosti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</a:t>
            </a:r>
            <a:r>
              <a:rPr lang="en-US" dirty="0" err="1"/>
              <a:t>pripraví</a:t>
            </a:r>
            <a:r>
              <a:rPr lang="en-US" dirty="0"/>
              <a:t>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ďalšie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. </a:t>
            </a:r>
          </a:p>
          <a:p>
            <a:pPr lvl="3"/>
            <a:r>
              <a:rPr lang="sk-SK" dirty="0" smtClean="0">
                <a:solidFill>
                  <a:srgbClr val="7030A0"/>
                </a:solidFill>
              </a:rPr>
              <a:t>5.2.</a:t>
            </a:r>
            <a:r>
              <a:rPr lang="en-US" dirty="0" smtClean="0">
                <a:solidFill>
                  <a:srgbClr val="7030A0"/>
                </a:solidFill>
              </a:rPr>
              <a:t>1.2</a:t>
            </a:r>
            <a:r>
              <a:rPr lang="sk-SK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Riadené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cieľom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  <a:p>
            <a:pPr lvl="4"/>
            <a:r>
              <a:rPr lang="sk-SK" dirty="0" err="1"/>
              <a:t>p</a:t>
            </a:r>
            <a:r>
              <a:rPr lang="en-US" dirty="0" err="1" smtClean="0"/>
              <a:t>rotokolárne</a:t>
            </a:r>
            <a:r>
              <a:rPr lang="en-US" dirty="0" smtClean="0"/>
              <a:t> </a:t>
            </a:r>
            <a:r>
              <a:rPr lang="en-US" dirty="0" err="1"/>
              <a:t>signály</a:t>
            </a:r>
            <a:r>
              <a:rPr lang="en-US" dirty="0"/>
              <a:t> </a:t>
            </a:r>
            <a:r>
              <a:rPr lang="en-US" dirty="0" err="1"/>
              <a:t>idú</a:t>
            </a:r>
            <a:r>
              <a:rPr lang="en-US" dirty="0"/>
              <a:t> z </a:t>
            </a:r>
            <a:r>
              <a:rPr lang="en-US" dirty="0" err="1"/>
              <a:t>cieľa</a:t>
            </a:r>
            <a:r>
              <a:rPr lang="en-US" dirty="0"/>
              <a:t> </a:t>
            </a:r>
            <a:r>
              <a:rPr lang="sk-SK" dirty="0" smtClean="0"/>
              <a:t>- 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/>
              <a:t>cieľ</a:t>
            </a:r>
            <a:r>
              <a:rPr lang="en-US" dirty="0"/>
              <a:t> je </a:t>
            </a:r>
            <a:r>
              <a:rPr lang="en-US" dirty="0" err="1" smtClean="0"/>
              <a:t>priprav</a:t>
            </a:r>
            <a:r>
              <a:rPr lang="sk-SK" dirty="0" err="1" smtClean="0"/>
              <a:t>eny</a:t>
            </a:r>
            <a:r>
              <a:rPr lang="en-US" dirty="0" smtClean="0"/>
              <a:t> </a:t>
            </a:r>
            <a:r>
              <a:rPr lang="en-US" dirty="0" err="1"/>
              <a:t>prijať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, </a:t>
            </a:r>
            <a:r>
              <a:rPr lang="en-US" dirty="0" err="1"/>
              <a:t>pošle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„</a:t>
            </a:r>
            <a:r>
              <a:rPr lang="en-US" dirty="0" err="1">
                <a:solidFill>
                  <a:schemeClr val="accent2"/>
                </a:solidFill>
              </a:rPr>
              <a:t>Pošli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Dáta</a:t>
            </a:r>
            <a:r>
              <a:rPr lang="en-US" dirty="0" smtClean="0">
                <a:solidFill>
                  <a:schemeClr val="accent2"/>
                </a:solidFill>
              </a:rPr>
              <a:t>“ </a:t>
            </a:r>
            <a:endParaRPr lang="sk-SK" dirty="0" smtClean="0">
              <a:solidFill>
                <a:schemeClr val="accent2"/>
              </a:solidFill>
            </a:endParaRPr>
          </a:p>
          <a:p>
            <a:pPr lvl="4"/>
            <a:r>
              <a:rPr lang="sk-SK" dirty="0" err="1"/>
              <a:t>z</a:t>
            </a:r>
            <a:r>
              <a:rPr lang="en-US" dirty="0" err="1" smtClean="0"/>
              <a:t>ačiatok</a:t>
            </a:r>
            <a:r>
              <a:rPr lang="en-US" dirty="0" smtClean="0"/>
              <a:t> </a:t>
            </a:r>
            <a:r>
              <a:rPr lang="en-US" dirty="0" err="1"/>
              <a:t>platnosti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a </a:t>
            </a:r>
            <a:r>
              <a:rPr lang="en-US" dirty="0" err="1"/>
              <a:t>trvanie</a:t>
            </a:r>
            <a:r>
              <a:rPr lang="en-US" dirty="0"/>
              <a:t> </a:t>
            </a:r>
            <a:r>
              <a:rPr lang="en-US" dirty="0" err="1"/>
              <a:t>platnosti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je </a:t>
            </a:r>
            <a:r>
              <a:rPr lang="en-US" dirty="0" err="1"/>
              <a:t>daná</a:t>
            </a:r>
            <a:r>
              <a:rPr lang="en-US" dirty="0"/>
              <a:t> </a:t>
            </a:r>
            <a:r>
              <a:rPr lang="en-US" dirty="0" err="1"/>
              <a:t>dohovorom</a:t>
            </a:r>
            <a:r>
              <a:rPr lang="en-US" dirty="0"/>
              <a:t>. </a:t>
            </a:r>
            <a:endParaRPr lang="sk-SK" dirty="0" smtClean="0"/>
          </a:p>
          <a:p>
            <a:pPr lvl="4"/>
            <a:r>
              <a:rPr lang="sk-SK" dirty="0"/>
              <a:t>p</a:t>
            </a:r>
            <a:r>
              <a:rPr lang="en-US" dirty="0" smtClean="0"/>
              <a:t>o </a:t>
            </a:r>
            <a:r>
              <a:rPr lang="en-US" dirty="0" err="1"/>
              <a:t>uplynutí</a:t>
            </a:r>
            <a:r>
              <a:rPr lang="en-US" dirty="0"/>
              <a:t> </a:t>
            </a:r>
            <a:r>
              <a:rPr lang="en-US" dirty="0" err="1"/>
              <a:t>času</a:t>
            </a:r>
            <a:r>
              <a:rPr lang="en-US" dirty="0"/>
              <a:t> </a:t>
            </a:r>
            <a:r>
              <a:rPr lang="en-US" dirty="0" err="1"/>
              <a:t>trvania</a:t>
            </a:r>
            <a:r>
              <a:rPr lang="en-US" dirty="0"/>
              <a:t> </a:t>
            </a:r>
            <a:r>
              <a:rPr lang="en-US" dirty="0" err="1"/>
              <a:t>platnosti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</a:t>
            </a:r>
            <a:r>
              <a:rPr lang="en-US" dirty="0" err="1"/>
              <a:t>pripraví</a:t>
            </a:r>
            <a:r>
              <a:rPr lang="en-US" dirty="0"/>
              <a:t>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ďalšie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91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192726" cy="4113803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5. </a:t>
            </a:r>
            <a:r>
              <a:rPr lang="sk-SK" dirty="0">
                <a:solidFill>
                  <a:srgbClr val="002060"/>
                </a:solidFill>
              </a:rPr>
              <a:t>Delenie podľa </a:t>
            </a:r>
            <a:r>
              <a:rPr lang="sk-SK" dirty="0" err="1" smtClean="0">
                <a:solidFill>
                  <a:srgbClr val="002060"/>
                </a:solidFill>
              </a:rPr>
              <a:t>synchonizácie</a:t>
            </a:r>
            <a:r>
              <a:rPr lang="sk-SK" dirty="0" smtClean="0">
                <a:solidFill>
                  <a:srgbClr val="002060"/>
                </a:solidFill>
              </a:rPr>
              <a:t> prenosu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5.2 </a:t>
            </a:r>
            <a:r>
              <a:rPr lang="en-US" dirty="0" err="1" smtClean="0">
                <a:solidFill>
                  <a:srgbClr val="FFFF00"/>
                </a:solidFill>
              </a:rPr>
              <a:t>asynchrónny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prenos</a:t>
            </a:r>
          </a:p>
          <a:p>
            <a:pPr lvl="2"/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zabezpečený</a:t>
            </a:r>
            <a:r>
              <a:rPr lang="en-US" dirty="0"/>
              <a:t> </a:t>
            </a:r>
            <a:r>
              <a:rPr lang="en-US" dirty="0" err="1"/>
              <a:t>protokolárnymi</a:t>
            </a:r>
            <a:r>
              <a:rPr lang="en-US" dirty="0"/>
              <a:t> (</a:t>
            </a:r>
            <a:r>
              <a:rPr lang="en-US" dirty="0" err="1"/>
              <a:t>korešpondenčnými</a:t>
            </a:r>
            <a:r>
              <a:rPr lang="en-US" dirty="0"/>
              <a:t>) </a:t>
            </a:r>
            <a:r>
              <a:rPr lang="en-US" dirty="0" err="1" smtClean="0"/>
              <a:t>signálmi</a:t>
            </a:r>
            <a:endParaRPr lang="en-US" dirty="0"/>
          </a:p>
          <a:p>
            <a:pPr lvl="2"/>
            <a:r>
              <a:rPr lang="sk-SK" dirty="0" smtClean="0">
                <a:solidFill>
                  <a:srgbClr val="C00000"/>
                </a:solidFill>
              </a:rPr>
              <a:t>5.2.2 </a:t>
            </a:r>
            <a:r>
              <a:rPr lang="en-US" dirty="0" err="1" smtClean="0">
                <a:solidFill>
                  <a:srgbClr val="C00000"/>
                </a:solidFill>
              </a:rPr>
              <a:t>Dvojstranné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riadenie</a:t>
            </a:r>
            <a:r>
              <a:rPr lang="en-US" dirty="0"/>
              <a:t> </a:t>
            </a:r>
          </a:p>
          <a:p>
            <a:pPr lvl="3"/>
            <a:r>
              <a:rPr lang="en-US" dirty="0" err="1"/>
              <a:t>Protokolárne</a:t>
            </a:r>
            <a:r>
              <a:rPr lang="en-US" dirty="0"/>
              <a:t> </a:t>
            </a:r>
            <a:r>
              <a:rPr lang="en-US" dirty="0" err="1"/>
              <a:t>signály</a:t>
            </a:r>
            <a:r>
              <a:rPr lang="en-US" dirty="0"/>
              <a:t> </a:t>
            </a:r>
            <a:r>
              <a:rPr lang="en-US" dirty="0" err="1"/>
              <a:t>idú</a:t>
            </a:r>
            <a:r>
              <a:rPr lang="en-US" dirty="0"/>
              <a:t> zo </a:t>
            </a:r>
            <a:r>
              <a:rPr lang="en-US" dirty="0" err="1"/>
              <a:t>zdroja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cieľa</a:t>
            </a:r>
            <a:r>
              <a:rPr lang="en-US" dirty="0"/>
              <a:t>, </a:t>
            </a:r>
            <a:r>
              <a:rPr lang="en-US" dirty="0" err="1"/>
              <a:t>pričom</a:t>
            </a:r>
            <a:r>
              <a:rPr lang="en-US" dirty="0"/>
              <a:t> </a:t>
            </a:r>
            <a:r>
              <a:rPr lang="en-US" dirty="0" err="1"/>
              <a:t>iniciátorom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byť</a:t>
            </a:r>
            <a:r>
              <a:rPr lang="en-US" dirty="0"/>
              <a:t>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cieľ</a:t>
            </a:r>
            <a:r>
              <a:rPr lang="en-US" dirty="0"/>
              <a:t>. </a:t>
            </a:r>
          </a:p>
          <a:p>
            <a:pPr lvl="3"/>
            <a:r>
              <a:rPr lang="pl-PL" dirty="0" smtClean="0">
                <a:solidFill>
                  <a:srgbClr val="7030A0"/>
                </a:solidFill>
              </a:rPr>
              <a:t>5.2.2.1 </a:t>
            </a:r>
            <a:r>
              <a:rPr lang="pl-PL" dirty="0">
                <a:solidFill>
                  <a:srgbClr val="7030A0"/>
                </a:solidFill>
              </a:rPr>
              <a:t>Dvojstranné riadenie </a:t>
            </a:r>
            <a:r>
              <a:rPr lang="pl-PL" dirty="0"/>
              <a:t>- Iniciátorom je </a:t>
            </a:r>
            <a:r>
              <a:rPr lang="pl-PL" dirty="0" smtClean="0"/>
              <a:t>zdroj </a:t>
            </a:r>
            <a:endParaRPr lang="en-US" dirty="0"/>
          </a:p>
          <a:p>
            <a:pPr lvl="4"/>
            <a:r>
              <a:rPr lang="en-US" dirty="0" err="1" smtClean="0"/>
              <a:t>zdroj</a:t>
            </a:r>
            <a:r>
              <a:rPr lang="en-US" dirty="0" smtClean="0"/>
              <a:t> </a:t>
            </a:r>
            <a:r>
              <a:rPr lang="en-US" dirty="0" err="1"/>
              <a:t>pripraví</a:t>
            </a:r>
            <a:r>
              <a:rPr lang="en-US" dirty="0"/>
              <a:t> </a:t>
            </a:r>
            <a:r>
              <a:rPr lang="en-US" dirty="0" err="1" smtClean="0"/>
              <a:t>dáta</a:t>
            </a:r>
            <a:r>
              <a:rPr lang="sk-SK" dirty="0"/>
              <a:t> </a:t>
            </a:r>
            <a:r>
              <a:rPr lang="sk-SK" dirty="0" smtClean="0"/>
              <a:t>a</a:t>
            </a:r>
            <a:r>
              <a:rPr lang="en-US" dirty="0" smtClean="0"/>
              <a:t> </a:t>
            </a:r>
            <a:r>
              <a:rPr lang="en-US" dirty="0" err="1"/>
              <a:t>pošle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„</a:t>
            </a:r>
            <a:r>
              <a:rPr lang="en-US" dirty="0" err="1">
                <a:solidFill>
                  <a:schemeClr val="accent2"/>
                </a:solidFill>
              </a:rPr>
              <a:t>Dáta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Pripravené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 </a:t>
            </a:r>
            <a:endParaRPr lang="sk-SK" dirty="0"/>
          </a:p>
          <a:p>
            <a:pPr lvl="4"/>
            <a:r>
              <a:rPr lang="sk-SK" dirty="0" err="1" smtClean="0"/>
              <a:t>c</a:t>
            </a:r>
            <a:r>
              <a:rPr lang="en-US" dirty="0" err="1" smtClean="0"/>
              <a:t>ieľ</a:t>
            </a:r>
            <a:r>
              <a:rPr lang="en-US" dirty="0" smtClean="0"/>
              <a:t> </a:t>
            </a:r>
            <a:r>
              <a:rPr lang="en-US" dirty="0" err="1"/>
              <a:t>začne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spracovávať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obdržaní</a:t>
            </a:r>
            <a:r>
              <a:rPr lang="en-US" dirty="0"/>
              <a:t> </a:t>
            </a:r>
            <a:r>
              <a:rPr lang="en-US" dirty="0" err="1"/>
              <a:t>signálu</a:t>
            </a:r>
            <a:r>
              <a:rPr lang="en-US" dirty="0"/>
              <a:t> „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Pripravené</a:t>
            </a:r>
            <a:r>
              <a:rPr lang="en-US" dirty="0"/>
              <a:t>“ a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spracuje</a:t>
            </a:r>
            <a:r>
              <a:rPr lang="en-US" dirty="0"/>
              <a:t> </a:t>
            </a:r>
            <a:r>
              <a:rPr lang="en-US" dirty="0" err="1"/>
              <a:t>vyšle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„</a:t>
            </a:r>
            <a:r>
              <a:rPr lang="en-US" dirty="0" err="1">
                <a:solidFill>
                  <a:schemeClr val="accent2"/>
                </a:solidFill>
              </a:rPr>
              <a:t>Dáta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Prijaté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endParaRPr lang="sk-SK" dirty="0" smtClean="0">
              <a:solidFill>
                <a:schemeClr val="accent2"/>
              </a:solidFill>
            </a:endParaRPr>
          </a:p>
          <a:p>
            <a:pPr lvl="4"/>
            <a:r>
              <a:rPr lang="sk-SK" dirty="0" smtClean="0"/>
              <a:t>zdroj </a:t>
            </a:r>
            <a:r>
              <a:rPr lang="en-US" dirty="0" err="1" smtClean="0"/>
              <a:t>obdrží</a:t>
            </a:r>
            <a:r>
              <a:rPr lang="en-US" dirty="0" smtClean="0"/>
              <a:t> </a:t>
            </a:r>
            <a:r>
              <a:rPr lang="en-US" dirty="0"/>
              <a:t>z </a:t>
            </a:r>
            <a:r>
              <a:rPr lang="en-US" dirty="0" err="1"/>
              <a:t>cieľa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„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Prijaté</a:t>
            </a:r>
            <a:r>
              <a:rPr lang="en-US" dirty="0" smtClean="0"/>
              <a:t>“</a:t>
            </a:r>
            <a:r>
              <a:rPr lang="sk-SK" dirty="0" smtClean="0"/>
              <a:t> a </a:t>
            </a:r>
            <a:r>
              <a:rPr lang="en-US" dirty="0" err="1" smtClean="0"/>
              <a:t>pripraví</a:t>
            </a:r>
            <a:r>
              <a:rPr lang="en-US" dirty="0" smtClean="0"/>
              <a:t> </a:t>
            </a:r>
            <a:r>
              <a:rPr lang="en-US" dirty="0" err="1" smtClean="0"/>
              <a:t>nové</a:t>
            </a:r>
            <a:r>
              <a:rPr lang="en-US" dirty="0" smtClean="0"/>
              <a:t> 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lvl="3"/>
            <a:r>
              <a:rPr lang="sk-SK" dirty="0" smtClean="0">
                <a:solidFill>
                  <a:srgbClr val="7030A0"/>
                </a:solidFill>
              </a:rPr>
              <a:t>5.2.</a:t>
            </a:r>
            <a:r>
              <a:rPr lang="en-US" dirty="0" smtClean="0">
                <a:solidFill>
                  <a:srgbClr val="7030A0"/>
                </a:solidFill>
              </a:rPr>
              <a:t>2.2 </a:t>
            </a:r>
            <a:r>
              <a:rPr lang="en-US" dirty="0" err="1">
                <a:solidFill>
                  <a:srgbClr val="7030A0"/>
                </a:solidFill>
              </a:rPr>
              <a:t>Dvojstranné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riadenie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/>
              <a:t>- </a:t>
            </a:r>
            <a:r>
              <a:rPr lang="en-US" dirty="0" err="1"/>
              <a:t>Iniciátorom</a:t>
            </a:r>
            <a:r>
              <a:rPr lang="en-US" dirty="0"/>
              <a:t> je </a:t>
            </a:r>
            <a:r>
              <a:rPr lang="en-US" dirty="0" err="1" smtClean="0"/>
              <a:t>cieľ</a:t>
            </a:r>
            <a:r>
              <a:rPr lang="en-US" dirty="0" smtClean="0"/>
              <a:t> </a:t>
            </a:r>
            <a:endParaRPr lang="en-US" dirty="0"/>
          </a:p>
          <a:p>
            <a:pPr lvl="4"/>
            <a:r>
              <a:rPr lang="sk-SK" dirty="0" err="1"/>
              <a:t>z</a:t>
            </a:r>
            <a:r>
              <a:rPr lang="en-US" dirty="0" err="1" smtClean="0"/>
              <a:t>droj</a:t>
            </a:r>
            <a:r>
              <a:rPr lang="en-US" dirty="0" smtClean="0"/>
              <a:t> </a:t>
            </a:r>
            <a:r>
              <a:rPr lang="en-US" dirty="0" err="1"/>
              <a:t>začne</a:t>
            </a:r>
            <a:r>
              <a:rPr lang="en-US" dirty="0"/>
              <a:t> </a:t>
            </a:r>
            <a:r>
              <a:rPr lang="en-US" dirty="0" err="1"/>
              <a:t>pripravovať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,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keď</a:t>
            </a:r>
            <a:r>
              <a:rPr lang="en-US" dirty="0"/>
              <a:t> </a:t>
            </a:r>
            <a:r>
              <a:rPr lang="en-US" dirty="0" err="1"/>
              <a:t>obdrží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„</a:t>
            </a:r>
            <a:r>
              <a:rPr lang="en-US" dirty="0" err="1">
                <a:solidFill>
                  <a:schemeClr val="accent2"/>
                </a:solidFill>
              </a:rPr>
              <a:t>Pošli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Dáta</a:t>
            </a:r>
            <a:r>
              <a:rPr lang="en-US" dirty="0">
                <a:solidFill>
                  <a:schemeClr val="accent2"/>
                </a:solidFill>
              </a:rPr>
              <a:t>“ </a:t>
            </a:r>
            <a:r>
              <a:rPr lang="en-US" dirty="0"/>
              <a:t>a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pripraví</a:t>
            </a:r>
            <a:r>
              <a:rPr lang="en-US" dirty="0"/>
              <a:t> </a:t>
            </a:r>
            <a:r>
              <a:rPr lang="en-US" dirty="0" err="1"/>
              <a:t>vyšle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„</a:t>
            </a:r>
            <a:r>
              <a:rPr lang="en-US" dirty="0" err="1">
                <a:solidFill>
                  <a:schemeClr val="accent2"/>
                </a:solidFill>
              </a:rPr>
              <a:t>Dáta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Pripravené</a:t>
            </a:r>
            <a:r>
              <a:rPr lang="en-US" dirty="0">
                <a:solidFill>
                  <a:schemeClr val="accent2"/>
                </a:solidFill>
              </a:rPr>
              <a:t>“. </a:t>
            </a:r>
          </a:p>
        </p:txBody>
      </p:sp>
    </p:spTree>
    <p:extLst>
      <p:ext uri="{BB962C8B-B14F-4D97-AF65-F5344CB8AC3E}">
        <p14:creationId xmlns:p14="http://schemas.microsoft.com/office/powerpoint/2010/main" val="52676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192726" cy="35993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5. </a:t>
            </a:r>
            <a:r>
              <a:rPr lang="sk-SK" dirty="0">
                <a:solidFill>
                  <a:srgbClr val="002060"/>
                </a:solidFill>
              </a:rPr>
              <a:t>Delenie podľa </a:t>
            </a:r>
            <a:r>
              <a:rPr lang="sk-SK" dirty="0" err="1" smtClean="0">
                <a:solidFill>
                  <a:srgbClr val="002060"/>
                </a:solidFill>
              </a:rPr>
              <a:t>synchonizácie</a:t>
            </a:r>
            <a:r>
              <a:rPr lang="sk-SK" dirty="0" smtClean="0">
                <a:solidFill>
                  <a:srgbClr val="002060"/>
                </a:solidFill>
              </a:rPr>
              <a:t> prenosu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5.2 </a:t>
            </a:r>
            <a:r>
              <a:rPr lang="en-US" dirty="0" err="1" smtClean="0">
                <a:solidFill>
                  <a:srgbClr val="FFFF00"/>
                </a:solidFill>
              </a:rPr>
              <a:t>asynchrónny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prenos</a:t>
            </a:r>
            <a:endParaRPr lang="sk-SK" dirty="0" smtClean="0"/>
          </a:p>
          <a:p>
            <a:pPr lvl="2"/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/>
              <a:t>dvojstrannom</a:t>
            </a:r>
            <a:r>
              <a:rPr lang="en-US" dirty="0"/>
              <a:t> </a:t>
            </a:r>
            <a:r>
              <a:rPr lang="en-US" dirty="0" err="1" smtClean="0"/>
              <a:t>riaden</a:t>
            </a:r>
            <a:r>
              <a:rPr lang="sk-SK" dirty="0" smtClean="0"/>
              <a:t>í</a:t>
            </a:r>
            <a:r>
              <a:rPr lang="en-US" dirty="0" smtClean="0"/>
              <a:t> </a:t>
            </a:r>
            <a:r>
              <a:rPr lang="en-US" dirty="0" err="1" smtClean="0"/>
              <a:t>môžu</a:t>
            </a:r>
            <a:r>
              <a:rPr lang="en-US" dirty="0" smtClean="0"/>
              <a:t> </a:t>
            </a:r>
            <a:r>
              <a:rPr lang="en-US" dirty="0" err="1" smtClean="0"/>
              <a:t>vzniknúť</a:t>
            </a:r>
            <a:r>
              <a:rPr lang="sk-SK" dirty="0" smtClean="0"/>
              <a:t> </a:t>
            </a:r>
            <a:r>
              <a:rPr lang="en-US" dirty="0" err="1" smtClean="0"/>
              <a:t>chyby</a:t>
            </a:r>
            <a:r>
              <a:rPr lang="sk-SK" dirty="0" smtClean="0"/>
              <a:t> v prípade, keď </a:t>
            </a:r>
            <a:r>
              <a:rPr lang="en-US" dirty="0" err="1" smtClean="0"/>
              <a:t>iniciátorom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zdroj</a:t>
            </a:r>
            <a:r>
              <a:rPr lang="en-US" dirty="0"/>
              <a:t>. </a:t>
            </a:r>
            <a:endParaRPr lang="sk-SK" dirty="0" smtClean="0"/>
          </a:p>
          <a:p>
            <a:pPr lvl="2"/>
            <a:r>
              <a:rPr lang="sk-SK" dirty="0" err="1"/>
              <a:t>m</a:t>
            </a:r>
            <a:r>
              <a:rPr lang="en-US" dirty="0" err="1" smtClean="0"/>
              <a:t>ôžu</a:t>
            </a:r>
            <a:r>
              <a:rPr lang="en-US" dirty="0" smtClean="0"/>
              <a:t> </a:t>
            </a:r>
            <a:r>
              <a:rPr lang="en-US" dirty="0" err="1"/>
              <a:t>vzniknúť</a:t>
            </a:r>
            <a:r>
              <a:rPr lang="en-US" dirty="0"/>
              <a:t> </a:t>
            </a:r>
            <a:r>
              <a:rPr lang="en-US" dirty="0" err="1"/>
              <a:t>tieto</a:t>
            </a:r>
            <a:r>
              <a:rPr lang="en-US" dirty="0"/>
              <a:t> </a:t>
            </a:r>
            <a:r>
              <a:rPr lang="en-US" dirty="0" err="1"/>
              <a:t>chyby</a:t>
            </a:r>
            <a:r>
              <a:rPr lang="en-US" dirty="0"/>
              <a:t>: </a:t>
            </a:r>
          </a:p>
          <a:p>
            <a:pPr lvl="3"/>
            <a:r>
              <a:rPr lang="sk-SK" dirty="0" smtClean="0">
                <a:solidFill>
                  <a:srgbClr val="C00000"/>
                </a:solidFill>
              </a:rPr>
              <a:t>2.3 </a:t>
            </a:r>
            <a:r>
              <a:rPr lang="en-US" dirty="0" err="1" smtClean="0">
                <a:solidFill>
                  <a:srgbClr val="C00000"/>
                </a:solidFill>
              </a:rPr>
              <a:t>Zdvojenie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dát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4"/>
            <a:r>
              <a:rPr lang="sk-SK" dirty="0" err="1"/>
              <a:t>a</a:t>
            </a:r>
            <a:r>
              <a:rPr lang="en-US" dirty="0" smtClean="0"/>
              <a:t>k </a:t>
            </a:r>
            <a:r>
              <a:rPr lang="en-US" dirty="0" err="1"/>
              <a:t>signál</a:t>
            </a:r>
            <a:r>
              <a:rPr lang="en-US" dirty="0"/>
              <a:t> „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Pripravené</a:t>
            </a:r>
            <a:r>
              <a:rPr lang="en-US" dirty="0"/>
              <a:t>“ </a:t>
            </a:r>
            <a:r>
              <a:rPr lang="en-US" dirty="0" err="1"/>
              <a:t>trvá</a:t>
            </a:r>
            <a:r>
              <a:rPr lang="en-US" dirty="0"/>
              <a:t> </a:t>
            </a:r>
            <a:r>
              <a:rPr lang="en-US" dirty="0" err="1"/>
              <a:t>neúmerne</a:t>
            </a:r>
            <a:r>
              <a:rPr lang="en-US" dirty="0"/>
              <a:t> </a:t>
            </a:r>
            <a:r>
              <a:rPr lang="en-US" dirty="0" err="1"/>
              <a:t>dlho</a:t>
            </a:r>
            <a:r>
              <a:rPr lang="en-US" dirty="0"/>
              <a:t>, </a:t>
            </a:r>
            <a:endParaRPr lang="sk-SK" dirty="0" smtClean="0"/>
          </a:p>
          <a:p>
            <a:pPr marL="1828800" lvl="4" indent="0">
              <a:buNone/>
            </a:pPr>
            <a:r>
              <a:rPr lang="sk-SK" dirty="0"/>
              <a:t> </a:t>
            </a:r>
            <a:r>
              <a:rPr lang="sk-SK" dirty="0" smtClean="0"/>
              <a:t>   </a:t>
            </a:r>
            <a:r>
              <a:rPr lang="en-US" dirty="0" err="1" smtClean="0"/>
              <a:t>cieľ</a:t>
            </a:r>
            <a:r>
              <a:rPr lang="en-US" dirty="0" smtClean="0"/>
              <a:t> </a:t>
            </a:r>
            <a:r>
              <a:rPr lang="en-US" dirty="0" err="1"/>
              <a:t>spracuje</a:t>
            </a:r>
            <a:r>
              <a:rPr lang="en-US" dirty="0"/>
              <a:t> tie </a:t>
            </a:r>
            <a:r>
              <a:rPr lang="en-US" dirty="0" err="1"/>
              <a:t>isté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krát</a:t>
            </a:r>
            <a:r>
              <a:rPr lang="en-US" dirty="0"/>
              <a:t>.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71" y="3683959"/>
            <a:ext cx="3524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6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192726" cy="35993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5. </a:t>
            </a:r>
            <a:r>
              <a:rPr lang="sk-SK" dirty="0">
                <a:solidFill>
                  <a:srgbClr val="002060"/>
                </a:solidFill>
              </a:rPr>
              <a:t>Delenie podľa </a:t>
            </a:r>
            <a:r>
              <a:rPr lang="sk-SK" dirty="0" err="1" smtClean="0">
                <a:solidFill>
                  <a:srgbClr val="002060"/>
                </a:solidFill>
              </a:rPr>
              <a:t>synchonizácie</a:t>
            </a:r>
            <a:r>
              <a:rPr lang="sk-SK" dirty="0" smtClean="0">
                <a:solidFill>
                  <a:srgbClr val="002060"/>
                </a:solidFill>
              </a:rPr>
              <a:t> prenosu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5.2 </a:t>
            </a:r>
            <a:r>
              <a:rPr lang="en-US" dirty="0" err="1" smtClean="0">
                <a:solidFill>
                  <a:srgbClr val="FFFF00"/>
                </a:solidFill>
              </a:rPr>
              <a:t>asynchrónny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prenos</a:t>
            </a:r>
            <a:endParaRPr lang="sk-SK" dirty="0" smtClean="0"/>
          </a:p>
          <a:p>
            <a:pPr lvl="2"/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/>
              <a:t>dvojstrannom</a:t>
            </a:r>
            <a:r>
              <a:rPr lang="en-US" dirty="0"/>
              <a:t> </a:t>
            </a:r>
            <a:r>
              <a:rPr lang="en-US" dirty="0" err="1" smtClean="0"/>
              <a:t>riaden</a:t>
            </a:r>
            <a:r>
              <a:rPr lang="sk-SK" dirty="0" smtClean="0"/>
              <a:t>í</a:t>
            </a:r>
            <a:r>
              <a:rPr lang="en-US" dirty="0" smtClean="0"/>
              <a:t> </a:t>
            </a:r>
            <a:r>
              <a:rPr lang="en-US" dirty="0" err="1" smtClean="0"/>
              <a:t>môžu</a:t>
            </a:r>
            <a:r>
              <a:rPr lang="en-US" dirty="0" smtClean="0"/>
              <a:t> </a:t>
            </a:r>
            <a:r>
              <a:rPr lang="en-US" dirty="0" err="1" smtClean="0"/>
              <a:t>vzniknúť</a:t>
            </a:r>
            <a:r>
              <a:rPr lang="sk-SK" dirty="0" smtClean="0"/>
              <a:t> </a:t>
            </a:r>
            <a:r>
              <a:rPr lang="en-US" dirty="0" err="1" smtClean="0"/>
              <a:t>chyby</a:t>
            </a:r>
            <a:r>
              <a:rPr lang="sk-SK" dirty="0" smtClean="0"/>
              <a:t> v prípade, keď </a:t>
            </a:r>
            <a:r>
              <a:rPr lang="en-US" dirty="0" err="1" smtClean="0"/>
              <a:t>iniciátorom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zdroj</a:t>
            </a:r>
            <a:r>
              <a:rPr lang="en-US" dirty="0"/>
              <a:t>. </a:t>
            </a:r>
            <a:endParaRPr lang="sk-SK" dirty="0" smtClean="0"/>
          </a:p>
          <a:p>
            <a:pPr lvl="2"/>
            <a:r>
              <a:rPr lang="sk-SK" dirty="0" err="1"/>
              <a:t>m</a:t>
            </a:r>
            <a:r>
              <a:rPr lang="en-US" dirty="0" err="1" smtClean="0"/>
              <a:t>ôžu</a:t>
            </a:r>
            <a:r>
              <a:rPr lang="en-US" dirty="0" smtClean="0"/>
              <a:t> </a:t>
            </a:r>
            <a:r>
              <a:rPr lang="en-US" dirty="0" err="1"/>
              <a:t>vzniknúť</a:t>
            </a:r>
            <a:r>
              <a:rPr lang="en-US" dirty="0"/>
              <a:t> </a:t>
            </a:r>
            <a:r>
              <a:rPr lang="en-US" dirty="0" err="1"/>
              <a:t>tieto</a:t>
            </a:r>
            <a:r>
              <a:rPr lang="en-US" dirty="0"/>
              <a:t> </a:t>
            </a:r>
            <a:r>
              <a:rPr lang="en-US" dirty="0" err="1"/>
              <a:t>chyby</a:t>
            </a:r>
            <a:r>
              <a:rPr lang="en-US" dirty="0"/>
              <a:t>: </a:t>
            </a:r>
          </a:p>
          <a:p>
            <a:pPr lvl="3"/>
            <a:r>
              <a:rPr lang="sk-SK" dirty="0" smtClean="0">
                <a:solidFill>
                  <a:srgbClr val="C00000"/>
                </a:solidFill>
              </a:rPr>
              <a:t>2.4 </a:t>
            </a:r>
            <a:r>
              <a:rPr lang="en-US" dirty="0" smtClean="0">
                <a:solidFill>
                  <a:srgbClr val="C00000"/>
                </a:solidFill>
              </a:rPr>
              <a:t>Strata </a:t>
            </a:r>
            <a:r>
              <a:rPr lang="en-US" dirty="0" err="1">
                <a:solidFill>
                  <a:srgbClr val="C00000"/>
                </a:solidFill>
              </a:rPr>
              <a:t>dát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lvl="4"/>
            <a:r>
              <a:rPr lang="sk-SK" dirty="0" err="1"/>
              <a:t>a</a:t>
            </a:r>
            <a:r>
              <a:rPr lang="en-US" dirty="0" smtClean="0"/>
              <a:t>k </a:t>
            </a:r>
            <a:r>
              <a:rPr lang="en-US" dirty="0" err="1"/>
              <a:t>signál</a:t>
            </a:r>
            <a:r>
              <a:rPr lang="en-US" dirty="0"/>
              <a:t> „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Prijaté</a:t>
            </a:r>
            <a:r>
              <a:rPr lang="en-US" dirty="0"/>
              <a:t>“ </a:t>
            </a:r>
            <a:r>
              <a:rPr lang="en-US" dirty="0" err="1"/>
              <a:t>trvá</a:t>
            </a:r>
            <a:r>
              <a:rPr lang="en-US" dirty="0"/>
              <a:t> </a:t>
            </a:r>
            <a:r>
              <a:rPr lang="en-US" dirty="0" err="1"/>
              <a:t>neúmerne</a:t>
            </a:r>
            <a:r>
              <a:rPr lang="en-US" dirty="0"/>
              <a:t> </a:t>
            </a:r>
            <a:r>
              <a:rPr lang="en-US" dirty="0" err="1"/>
              <a:t>dlho</a:t>
            </a:r>
            <a:r>
              <a:rPr lang="en-US" dirty="0"/>
              <a:t>, </a:t>
            </a:r>
            <a:endParaRPr lang="sk-SK" dirty="0" smtClean="0"/>
          </a:p>
          <a:p>
            <a:pPr marL="1828800" lvl="4" indent="0">
              <a:buNone/>
            </a:pPr>
            <a:r>
              <a:rPr lang="sk-SK" dirty="0"/>
              <a:t> </a:t>
            </a:r>
            <a:r>
              <a:rPr lang="sk-SK" dirty="0" smtClean="0"/>
              <a:t>   </a:t>
            </a:r>
            <a:r>
              <a:rPr lang="en-US" dirty="0" err="1" smtClean="0"/>
              <a:t>zdroj</a:t>
            </a:r>
            <a:r>
              <a:rPr lang="en-US" dirty="0" smtClean="0"/>
              <a:t> </a:t>
            </a:r>
            <a:r>
              <a:rPr lang="en-US" dirty="0" err="1"/>
              <a:t>pripraví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keď</a:t>
            </a:r>
            <a:r>
              <a:rPr lang="en-US" dirty="0"/>
              <a:t> tie </a:t>
            </a:r>
            <a:r>
              <a:rPr lang="en-US" dirty="0" err="1"/>
              <a:t>skôr</a:t>
            </a:r>
            <a:r>
              <a:rPr lang="en-US" dirty="0"/>
              <a:t> </a:t>
            </a:r>
            <a:endParaRPr lang="sk-SK" dirty="0" smtClean="0"/>
          </a:p>
          <a:p>
            <a:pPr marL="1828800" lvl="4" indent="0">
              <a:buNone/>
            </a:pPr>
            <a:r>
              <a:rPr lang="sk-SK" dirty="0"/>
              <a:t> </a:t>
            </a:r>
            <a:r>
              <a:rPr lang="sk-SK" dirty="0" smtClean="0"/>
              <a:t>   </a:t>
            </a:r>
            <a:r>
              <a:rPr lang="en-US" dirty="0" err="1" smtClean="0"/>
              <a:t>pripravené</a:t>
            </a:r>
            <a:r>
              <a:rPr lang="en-US" dirty="0" smtClean="0"/>
              <a:t> </a:t>
            </a:r>
            <a:r>
              <a:rPr lang="en-US" dirty="0" err="1"/>
              <a:t>cieľ</a:t>
            </a:r>
            <a:r>
              <a:rPr lang="en-US" dirty="0"/>
              <a:t> </a:t>
            </a:r>
            <a:r>
              <a:rPr lang="en-US" dirty="0" err="1"/>
              <a:t>nestihol</a:t>
            </a:r>
            <a:r>
              <a:rPr lang="en-US" dirty="0"/>
              <a:t> </a:t>
            </a:r>
            <a:r>
              <a:rPr lang="en-US" dirty="0" err="1"/>
              <a:t>spracovať</a:t>
            </a:r>
            <a:r>
              <a:rPr lang="en-US" dirty="0"/>
              <a:t>.</a:t>
            </a:r>
            <a:endParaRPr lang="sk-SK" b="1" dirty="0" smtClean="0">
              <a:solidFill>
                <a:srgbClr val="FFFF00"/>
              </a:solidFill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99" y="3911570"/>
            <a:ext cx="34766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192726" cy="35993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5. </a:t>
            </a:r>
            <a:r>
              <a:rPr lang="sk-SK" dirty="0">
                <a:solidFill>
                  <a:srgbClr val="002060"/>
                </a:solidFill>
              </a:rPr>
              <a:t>Delenie podľa </a:t>
            </a:r>
            <a:r>
              <a:rPr lang="sk-SK" dirty="0" err="1" smtClean="0">
                <a:solidFill>
                  <a:srgbClr val="002060"/>
                </a:solidFill>
              </a:rPr>
              <a:t>synchonizácie</a:t>
            </a:r>
            <a:r>
              <a:rPr lang="sk-SK" dirty="0" smtClean="0">
                <a:solidFill>
                  <a:srgbClr val="002060"/>
                </a:solidFill>
              </a:rPr>
              <a:t> prenosu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5.2 </a:t>
            </a:r>
            <a:r>
              <a:rPr lang="en-US" dirty="0" err="1" smtClean="0">
                <a:solidFill>
                  <a:srgbClr val="FFFF00"/>
                </a:solidFill>
              </a:rPr>
              <a:t>asynchrónny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prenos</a:t>
            </a:r>
            <a:endParaRPr lang="sk-SK" dirty="0" smtClean="0"/>
          </a:p>
          <a:p>
            <a:pPr lvl="2"/>
            <a:r>
              <a:rPr lang="en-US" dirty="0" err="1" smtClean="0"/>
              <a:t>chybovosť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znížiť</a:t>
            </a:r>
            <a:r>
              <a:rPr lang="en-US" dirty="0"/>
              <a:t> a to </a:t>
            </a:r>
            <a:r>
              <a:rPr lang="en-US" dirty="0">
                <a:solidFill>
                  <a:srgbClr val="C00000"/>
                </a:solidFill>
              </a:rPr>
              <a:t>„</a:t>
            </a:r>
            <a:r>
              <a:rPr lang="en-US" dirty="0" err="1">
                <a:solidFill>
                  <a:srgbClr val="C00000"/>
                </a:solidFill>
              </a:rPr>
              <a:t>Polouzavretým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riadením</a:t>
            </a:r>
            <a:r>
              <a:rPr lang="en-US" dirty="0" smtClean="0">
                <a:solidFill>
                  <a:srgbClr val="C00000"/>
                </a:solidFill>
              </a:rPr>
              <a:t>“</a:t>
            </a:r>
            <a:endParaRPr lang="sk-SK" dirty="0" smtClean="0">
              <a:solidFill>
                <a:srgbClr val="C00000"/>
              </a:solidFill>
            </a:endParaRPr>
          </a:p>
          <a:p>
            <a:pPr lvl="3"/>
            <a:r>
              <a:rPr lang="en-US" dirty="0" err="1" smtClean="0">
                <a:solidFill>
                  <a:srgbClr val="7030A0"/>
                </a:solidFill>
              </a:rPr>
              <a:t>Zdvojenie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dát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odstrániť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signálom</a:t>
            </a:r>
            <a:r>
              <a:rPr lang="en-US" dirty="0"/>
              <a:t> „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prijaté</a:t>
            </a:r>
            <a:r>
              <a:rPr lang="en-US" dirty="0"/>
              <a:t>“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zhadzuje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„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pripravené</a:t>
            </a:r>
            <a:r>
              <a:rPr lang="en-US" dirty="0" smtClean="0"/>
              <a:t>“ 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12" y="4136531"/>
            <a:ext cx="3771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3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13819" y="2420000"/>
            <a:ext cx="10192726" cy="35993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5. </a:t>
            </a:r>
            <a:r>
              <a:rPr lang="sk-SK" dirty="0">
                <a:solidFill>
                  <a:srgbClr val="002060"/>
                </a:solidFill>
              </a:rPr>
              <a:t>Delenie podľa </a:t>
            </a:r>
            <a:r>
              <a:rPr lang="sk-SK" dirty="0" err="1" smtClean="0">
                <a:solidFill>
                  <a:srgbClr val="002060"/>
                </a:solidFill>
              </a:rPr>
              <a:t>synchonizácie</a:t>
            </a:r>
            <a:r>
              <a:rPr lang="sk-SK" dirty="0" smtClean="0">
                <a:solidFill>
                  <a:srgbClr val="002060"/>
                </a:solidFill>
              </a:rPr>
              <a:t> prenosu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5.2 </a:t>
            </a:r>
            <a:r>
              <a:rPr lang="en-US" dirty="0" err="1" smtClean="0">
                <a:solidFill>
                  <a:srgbClr val="FFFF00"/>
                </a:solidFill>
              </a:rPr>
              <a:t>asynchrónny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prenos</a:t>
            </a:r>
            <a:endParaRPr lang="sk-SK" dirty="0" smtClean="0"/>
          </a:p>
          <a:p>
            <a:pPr lvl="2"/>
            <a:r>
              <a:rPr lang="en-US" dirty="0" err="1" smtClean="0"/>
              <a:t>chybovosť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znížiť</a:t>
            </a:r>
            <a:r>
              <a:rPr lang="en-US" dirty="0"/>
              <a:t> a to </a:t>
            </a:r>
            <a:r>
              <a:rPr lang="en-US" dirty="0" smtClean="0">
                <a:solidFill>
                  <a:srgbClr val="C00000"/>
                </a:solidFill>
              </a:rPr>
              <a:t>„</a:t>
            </a:r>
            <a:r>
              <a:rPr lang="en-US" dirty="0" err="1">
                <a:solidFill>
                  <a:srgbClr val="C00000"/>
                </a:solidFill>
              </a:rPr>
              <a:t>Uzavretým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riadením</a:t>
            </a:r>
            <a:r>
              <a:rPr lang="en-US" dirty="0" smtClean="0">
                <a:solidFill>
                  <a:srgbClr val="C00000"/>
                </a:solidFill>
              </a:rPr>
              <a:t>“ </a:t>
            </a:r>
            <a:endParaRPr lang="en-US" dirty="0">
              <a:solidFill>
                <a:srgbClr val="C0000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Strata </a:t>
            </a:r>
            <a:r>
              <a:rPr lang="en-US" dirty="0" err="1">
                <a:solidFill>
                  <a:srgbClr val="7030A0"/>
                </a:solidFill>
              </a:rPr>
              <a:t>dát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odstrániť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</a:t>
            </a:r>
            <a:r>
              <a:rPr lang="en-US" dirty="0" err="1" smtClean="0"/>
              <a:t>že</a:t>
            </a:r>
            <a:r>
              <a:rPr lang="sk-SK" dirty="0"/>
              <a:t> </a:t>
            </a:r>
            <a:r>
              <a:rPr lang="en-US" dirty="0" err="1" smtClean="0"/>
              <a:t>signál</a:t>
            </a:r>
            <a:r>
              <a:rPr lang="en-US" dirty="0" smtClean="0"/>
              <a:t> </a:t>
            </a:r>
            <a:r>
              <a:rPr lang="en-US" dirty="0"/>
              <a:t>„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pripravené</a:t>
            </a:r>
            <a:r>
              <a:rPr lang="en-US" dirty="0"/>
              <a:t>“ </a:t>
            </a:r>
            <a:r>
              <a:rPr lang="en-US" dirty="0" err="1"/>
              <a:t>zhadzuje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„</a:t>
            </a:r>
            <a:r>
              <a:rPr lang="en-US" dirty="0" err="1"/>
              <a:t>Dáta</a:t>
            </a:r>
            <a:r>
              <a:rPr lang="en-US" dirty="0"/>
              <a:t> </a:t>
            </a:r>
            <a:r>
              <a:rPr lang="en-US" dirty="0" err="1"/>
              <a:t>prijaté</a:t>
            </a:r>
            <a:r>
              <a:rPr lang="en-US" dirty="0"/>
              <a:t>“ </a:t>
            </a:r>
            <a:endParaRPr lang="sk-SK" b="1" dirty="0" smtClean="0">
              <a:solidFill>
                <a:srgbClr val="FFFF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52" y="3980239"/>
            <a:ext cx="3305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2060"/>
                </a:solidFill>
              </a:rPr>
              <a:t>Rozhranie </a:t>
            </a:r>
          </a:p>
          <a:p>
            <a:pPr lvl="1"/>
            <a:r>
              <a:rPr lang="en-US" dirty="0" err="1" smtClean="0"/>
              <a:t>hranica</a:t>
            </a:r>
            <a:r>
              <a:rPr lang="en-US" dirty="0" smtClean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funkčne</a:t>
            </a:r>
            <a:r>
              <a:rPr lang="en-US" dirty="0"/>
              <a:t> </a:t>
            </a:r>
            <a:r>
              <a:rPr lang="en-US" dirty="0" err="1"/>
              <a:t>odlišnými</a:t>
            </a:r>
            <a:r>
              <a:rPr lang="en-US" dirty="0"/>
              <a:t> </a:t>
            </a:r>
            <a:r>
              <a:rPr lang="en-US" dirty="0" err="1"/>
              <a:t>zariadeniami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fyzickej</a:t>
            </a:r>
            <a:r>
              <a:rPr lang="en-US" dirty="0"/>
              <a:t> </a:t>
            </a:r>
            <a:r>
              <a:rPr lang="en-US" dirty="0" err="1"/>
              <a:t>ceste</a:t>
            </a:r>
            <a:r>
              <a:rPr lang="en-US" dirty="0"/>
              <a:t> </a:t>
            </a:r>
            <a:r>
              <a:rPr lang="en-US" dirty="0" err="1"/>
              <a:t>prichádza</a:t>
            </a:r>
            <a:r>
              <a:rPr lang="en-US" dirty="0"/>
              <a:t> k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týmito</a:t>
            </a:r>
            <a:r>
              <a:rPr lang="en-US" dirty="0"/>
              <a:t> </a:t>
            </a:r>
            <a:r>
              <a:rPr lang="en-US" dirty="0" err="1" smtClean="0"/>
              <a:t>zariadeniami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84" y="3491809"/>
            <a:ext cx="7133532" cy="30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Delenie rozhraní: </a:t>
            </a: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1. podľa umiestnia rozhrania</a:t>
            </a: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2. podľa </a:t>
            </a:r>
            <a:r>
              <a:rPr lang="sk-SK" dirty="0" err="1">
                <a:solidFill>
                  <a:srgbClr val="FFFF00"/>
                </a:solidFill>
              </a:rPr>
              <a:t>podľa</a:t>
            </a:r>
            <a:r>
              <a:rPr lang="sk-SK" dirty="0">
                <a:solidFill>
                  <a:srgbClr val="FFFF00"/>
                </a:solidFill>
              </a:rPr>
              <a:t> fyzickej cesty a počtu zariadení </a:t>
            </a:r>
            <a:endParaRPr lang="sk-SK" dirty="0" smtClean="0">
              <a:solidFill>
                <a:srgbClr val="FFFF00"/>
              </a:solidFill>
            </a:endParaRP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3. </a:t>
            </a:r>
            <a:r>
              <a:rPr lang="sk-SK" dirty="0">
                <a:solidFill>
                  <a:srgbClr val="FFFF00"/>
                </a:solidFill>
              </a:rPr>
              <a:t>podľa počtu </a:t>
            </a:r>
            <a:r>
              <a:rPr lang="sk-SK" dirty="0" smtClean="0">
                <a:solidFill>
                  <a:srgbClr val="FFFF00"/>
                </a:solidFill>
              </a:rPr>
              <a:t>bitov</a:t>
            </a: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4. </a:t>
            </a:r>
            <a:r>
              <a:rPr lang="sk-SK" dirty="0">
                <a:solidFill>
                  <a:srgbClr val="FFFF00"/>
                </a:solidFill>
              </a:rPr>
              <a:t>podľa </a:t>
            </a:r>
            <a:r>
              <a:rPr lang="en-US" dirty="0" err="1" smtClean="0">
                <a:solidFill>
                  <a:srgbClr val="FFFF00"/>
                </a:solidFill>
              </a:rPr>
              <a:t>smeru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prenosu</a:t>
            </a:r>
            <a:r>
              <a:rPr lang="en-US" dirty="0" smtClean="0">
                <a:solidFill>
                  <a:srgbClr val="FFFF00"/>
                </a:solidFill>
              </a:rPr>
              <a:t> inform</a:t>
            </a:r>
            <a:r>
              <a:rPr lang="sk-SK" dirty="0" err="1" smtClean="0">
                <a:solidFill>
                  <a:srgbClr val="FFFF00"/>
                </a:solidFill>
              </a:rPr>
              <a:t>ácií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5. </a:t>
            </a:r>
            <a:r>
              <a:rPr lang="sk-SK" dirty="0">
                <a:solidFill>
                  <a:srgbClr val="FFFF00"/>
                </a:solidFill>
              </a:rPr>
              <a:t>podľa </a:t>
            </a:r>
            <a:r>
              <a:rPr lang="sk-SK" dirty="0" smtClean="0">
                <a:solidFill>
                  <a:srgbClr val="FFFF00"/>
                </a:solidFill>
              </a:rPr>
              <a:t>synchronizácie prenosu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1. Delenie rozhraní podľa umiestnenia rozhrania</a:t>
            </a: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1.1 Vnútorné </a:t>
            </a:r>
            <a:r>
              <a:rPr lang="sk-SK" dirty="0">
                <a:solidFill>
                  <a:srgbClr val="FFFF00"/>
                </a:solidFill>
              </a:rPr>
              <a:t>rozhranie </a:t>
            </a:r>
          </a:p>
          <a:p>
            <a:pPr lvl="2"/>
            <a:r>
              <a:rPr lang="sk-SK" dirty="0" smtClean="0"/>
              <a:t>rozhranie </a:t>
            </a:r>
            <a:r>
              <a:rPr lang="sk-SK" dirty="0"/>
              <a:t>v rámci jedného </a:t>
            </a:r>
            <a:r>
              <a:rPr lang="sk-SK" dirty="0" smtClean="0"/>
              <a:t>zariadenia</a:t>
            </a:r>
            <a:endParaRPr lang="sk-SK" b="1" dirty="0" smtClean="0"/>
          </a:p>
          <a:p>
            <a:pPr lvl="3"/>
            <a:r>
              <a:rPr lang="sk-SK" i="1" dirty="0" smtClean="0"/>
              <a:t>Príklad:</a:t>
            </a:r>
            <a:r>
              <a:rPr lang="sk-SK" b="1" i="1" dirty="0" smtClean="0"/>
              <a:t> </a:t>
            </a:r>
          </a:p>
          <a:p>
            <a:pPr lvl="4"/>
            <a:r>
              <a:rPr lang="sk-SK" i="1" dirty="0" smtClean="0"/>
              <a:t>zbernica vo vnútri počítača, ktorá spája procesor, operačnú pamäť, pevný disk a </a:t>
            </a:r>
            <a:r>
              <a:rPr lang="sk-SK" i="1" dirty="0" err="1" smtClean="0"/>
              <a:t>vstupno</a:t>
            </a:r>
            <a:r>
              <a:rPr lang="en-US" i="1" dirty="0" smtClean="0"/>
              <a:t>/</a:t>
            </a:r>
            <a:r>
              <a:rPr lang="sk-SK" i="1" dirty="0" smtClean="0"/>
              <a:t>výstupné </a:t>
            </a:r>
            <a:r>
              <a:rPr lang="en-US" i="1" dirty="0" smtClean="0"/>
              <a:t> </a:t>
            </a:r>
            <a:r>
              <a:rPr lang="en-US" i="1" dirty="0" err="1"/>
              <a:t>z</a:t>
            </a:r>
            <a:r>
              <a:rPr lang="en-US" i="1" dirty="0" err="1" smtClean="0"/>
              <a:t>ariadenia</a:t>
            </a:r>
            <a:endParaRPr lang="en-US" dirty="0"/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1.2 Vonkajšie rozhranie </a:t>
            </a:r>
            <a:endParaRPr lang="sk-SK" b="1" dirty="0">
              <a:solidFill>
                <a:srgbClr val="FFFF00"/>
              </a:solidFill>
            </a:endParaRPr>
          </a:p>
          <a:p>
            <a:pPr lvl="2"/>
            <a:r>
              <a:rPr lang="sk-SK" dirty="0" smtClean="0"/>
              <a:t>rozhranie </a:t>
            </a:r>
            <a:r>
              <a:rPr lang="sk-SK" dirty="0"/>
              <a:t>medzi </a:t>
            </a:r>
            <a:r>
              <a:rPr lang="sk-SK" dirty="0" smtClean="0"/>
              <a:t>zariadeniami</a:t>
            </a:r>
          </a:p>
          <a:p>
            <a:pPr lvl="3"/>
            <a:r>
              <a:rPr lang="sk-SK" i="1" dirty="0" smtClean="0"/>
              <a:t>Príklady: </a:t>
            </a:r>
          </a:p>
          <a:p>
            <a:pPr lvl="4"/>
            <a:r>
              <a:rPr lang="sk-SK" i="1" dirty="0" smtClean="0"/>
              <a:t>prepojenie </a:t>
            </a:r>
            <a:r>
              <a:rPr lang="en-US" i="1" dirty="0" err="1" smtClean="0"/>
              <a:t>viacer</a:t>
            </a:r>
            <a:r>
              <a:rPr lang="sk-SK" i="1" dirty="0" err="1" smtClean="0"/>
              <a:t>ých</a:t>
            </a:r>
            <a:r>
              <a:rPr lang="sk-SK" i="1" dirty="0" smtClean="0"/>
              <a:t> počítačov</a:t>
            </a:r>
            <a:r>
              <a:rPr lang="sk-SK" dirty="0" smtClean="0"/>
              <a:t> navzájom</a:t>
            </a:r>
          </a:p>
          <a:p>
            <a:pPr lvl="4"/>
            <a:r>
              <a:rPr lang="sk-SK" dirty="0" smtClean="0"/>
              <a:t>pripojenie externých zariadení k počítaču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2. </a:t>
            </a:r>
            <a:r>
              <a:rPr lang="sk-SK" dirty="0">
                <a:solidFill>
                  <a:srgbClr val="002060"/>
                </a:solidFill>
              </a:rPr>
              <a:t>Delenie rozhraní </a:t>
            </a:r>
            <a:r>
              <a:rPr lang="sk-SK" dirty="0" smtClean="0">
                <a:solidFill>
                  <a:srgbClr val="002060"/>
                </a:solidFill>
              </a:rPr>
              <a:t>podľa fyzickej cesty a počtu zariadení 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2.1 </a:t>
            </a:r>
            <a:r>
              <a:rPr lang="sk-SK" dirty="0">
                <a:solidFill>
                  <a:srgbClr val="FFFF00"/>
                </a:solidFill>
              </a:rPr>
              <a:t>Direktívne</a:t>
            </a:r>
            <a:r>
              <a:rPr lang="sk-SK" dirty="0"/>
              <a:t>	</a:t>
            </a:r>
            <a:endParaRPr lang="en-US" dirty="0"/>
          </a:p>
          <a:p>
            <a:pPr lvl="2"/>
            <a:r>
              <a:rPr lang="en-US" dirty="0" err="1"/>
              <a:t>fyzická</a:t>
            </a:r>
            <a:r>
              <a:rPr lang="en-US" dirty="0"/>
              <a:t> </a:t>
            </a:r>
            <a:r>
              <a:rPr lang="en-US" dirty="0" err="1"/>
              <a:t>cesta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dvomi</a:t>
            </a:r>
            <a:r>
              <a:rPr lang="en-US" dirty="0"/>
              <a:t> </a:t>
            </a:r>
            <a:r>
              <a:rPr lang="en-US" dirty="0" err="1"/>
              <a:t>zariadeniami</a:t>
            </a:r>
            <a:r>
              <a:rPr lang="en-US" dirty="0"/>
              <a:t> </a:t>
            </a:r>
            <a:endParaRPr lang="sk-SK" dirty="0"/>
          </a:p>
          <a:p>
            <a:pPr lvl="3"/>
            <a:r>
              <a:rPr lang="en-US" dirty="0" err="1" smtClean="0">
                <a:solidFill>
                  <a:srgbClr val="C00000"/>
                </a:solidFill>
              </a:rPr>
              <a:t>výhoda</a:t>
            </a:r>
            <a:r>
              <a:rPr lang="en-US" dirty="0">
                <a:solidFill>
                  <a:srgbClr val="C00000"/>
                </a:solidFill>
              </a:rPr>
              <a:t>: </a:t>
            </a:r>
            <a:endParaRPr lang="sk-SK" dirty="0" smtClean="0">
              <a:solidFill>
                <a:srgbClr val="C00000"/>
              </a:solidFill>
            </a:endParaRPr>
          </a:p>
          <a:p>
            <a:pPr lvl="4"/>
            <a:r>
              <a:rPr lang="en-US" dirty="0" err="1" smtClean="0"/>
              <a:t>rýchlosť</a:t>
            </a:r>
            <a:r>
              <a:rPr lang="en-US" dirty="0" smtClean="0"/>
              <a:t> </a:t>
            </a:r>
            <a:r>
              <a:rPr lang="en-US" dirty="0" err="1" smtClean="0"/>
              <a:t>prenosu</a:t>
            </a:r>
            <a:endParaRPr lang="sk-SK" dirty="0" smtClean="0"/>
          </a:p>
          <a:p>
            <a:pPr lvl="3"/>
            <a:r>
              <a:rPr lang="en-US" dirty="0" err="1" smtClean="0">
                <a:solidFill>
                  <a:srgbClr val="C00000"/>
                </a:solidFill>
              </a:rPr>
              <a:t>nevýhoda</a:t>
            </a:r>
            <a:r>
              <a:rPr lang="en-US" dirty="0">
                <a:solidFill>
                  <a:srgbClr val="C00000"/>
                </a:solidFill>
              </a:rPr>
              <a:t>: </a:t>
            </a:r>
            <a:endParaRPr lang="sk-SK" dirty="0" smtClean="0">
              <a:solidFill>
                <a:srgbClr val="C00000"/>
              </a:solidFill>
            </a:endParaRPr>
          </a:p>
          <a:p>
            <a:pPr lvl="4"/>
            <a:r>
              <a:rPr lang="en-US" dirty="0" err="1" smtClean="0"/>
              <a:t>zložitosť</a:t>
            </a:r>
            <a:r>
              <a:rPr lang="en-US" dirty="0" smtClean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viacerých</a:t>
            </a:r>
            <a:r>
              <a:rPr lang="en-US" dirty="0"/>
              <a:t> </a:t>
            </a:r>
            <a:r>
              <a:rPr lang="en-US" dirty="0" err="1"/>
              <a:t>zariadeniach</a:t>
            </a:r>
            <a:r>
              <a:rPr lang="en-US" dirty="0"/>
              <a:t> (</a:t>
            </a:r>
            <a:r>
              <a:rPr lang="en-US" dirty="0" err="1" smtClean="0"/>
              <a:t>modulárnosť</a:t>
            </a:r>
            <a:r>
              <a:rPr lang="en-US" dirty="0" smtClean="0"/>
              <a:t>)</a:t>
            </a:r>
            <a:endParaRPr lang="sk-SK" dirty="0" smtClean="0"/>
          </a:p>
          <a:p>
            <a:pPr lvl="4"/>
            <a:r>
              <a:rPr lang="sk-SK" dirty="0"/>
              <a:t>a</a:t>
            </a:r>
            <a:r>
              <a:rPr lang="en-US" dirty="0" smtClean="0"/>
              <a:t>k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komunikovať</a:t>
            </a:r>
            <a:r>
              <a:rPr lang="en-US" dirty="0"/>
              <a:t> </a:t>
            </a:r>
            <a:r>
              <a:rPr lang="en-US" dirty="0" err="1"/>
              <a:t>každé</a:t>
            </a:r>
            <a:r>
              <a:rPr lang="en-US" dirty="0"/>
              <a:t> </a:t>
            </a:r>
            <a:r>
              <a:rPr lang="en-US" dirty="0" err="1"/>
              <a:t>zariadenie</a:t>
            </a:r>
            <a:r>
              <a:rPr lang="en-US" dirty="0"/>
              <a:t> s </a:t>
            </a:r>
            <a:r>
              <a:rPr lang="en-US" dirty="0" err="1"/>
              <a:t>každým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je </a:t>
            </a:r>
            <a:r>
              <a:rPr lang="en-US" i="1" dirty="0"/>
              <a:t>n</a:t>
            </a:r>
            <a:r>
              <a:rPr lang="en-US" sz="600" i="1" dirty="0"/>
              <a:t>*</a:t>
            </a:r>
            <a:r>
              <a:rPr lang="en-US" i="1" dirty="0"/>
              <a:t>(n-1)/2 </a:t>
            </a:r>
            <a:r>
              <a:rPr lang="en-US" dirty="0" err="1"/>
              <a:t>rozhraní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je 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zariadení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endParaRPr lang="sk-SK" dirty="0"/>
          </a:p>
          <a:p>
            <a:pPr marL="914400" lvl="2" indent="0">
              <a:buNone/>
            </a:pPr>
            <a:endParaRPr lang="sk-SK" dirty="0"/>
          </a:p>
          <a:p>
            <a:pPr lvl="3"/>
            <a:endParaRPr lang="sk-SK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96" y="4965400"/>
            <a:ext cx="2098964" cy="16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2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2. </a:t>
            </a:r>
            <a:r>
              <a:rPr lang="sk-SK" dirty="0">
                <a:solidFill>
                  <a:srgbClr val="002060"/>
                </a:solidFill>
              </a:rPr>
              <a:t>Delenie rozhraní </a:t>
            </a:r>
            <a:r>
              <a:rPr lang="sk-SK" dirty="0" smtClean="0">
                <a:solidFill>
                  <a:srgbClr val="002060"/>
                </a:solidFill>
              </a:rPr>
              <a:t>podľa fyzickej cesty a počtu zariadení </a:t>
            </a:r>
            <a:endParaRPr lang="sk-SK" dirty="0"/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2.2 </a:t>
            </a:r>
            <a:r>
              <a:rPr lang="sk-SK" dirty="0" err="1">
                <a:solidFill>
                  <a:srgbClr val="FFFF00"/>
                </a:solidFill>
              </a:rPr>
              <a:t>Indirektívne</a:t>
            </a:r>
            <a:r>
              <a:rPr lang="sk-SK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sk-SK" dirty="0" smtClean="0">
                <a:solidFill>
                  <a:srgbClr val="C00000"/>
                </a:solidFill>
              </a:rPr>
              <a:t>2.2.1 </a:t>
            </a:r>
            <a:r>
              <a:rPr lang="en-US" dirty="0" err="1" smtClean="0">
                <a:solidFill>
                  <a:srgbClr val="C00000"/>
                </a:solidFill>
              </a:rPr>
              <a:t>Zbernicové</a:t>
            </a:r>
            <a:endParaRPr lang="sk-SK" dirty="0" smtClean="0">
              <a:solidFill>
                <a:srgbClr val="C00000"/>
              </a:solidFill>
            </a:endParaRPr>
          </a:p>
          <a:p>
            <a:pPr lvl="3"/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fyzická</a:t>
            </a:r>
            <a:r>
              <a:rPr lang="en-US" dirty="0"/>
              <a:t> </a:t>
            </a:r>
            <a:r>
              <a:rPr lang="en-US" dirty="0" err="1"/>
              <a:t>cesta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viacerými</a:t>
            </a:r>
            <a:r>
              <a:rPr lang="en-US" dirty="0"/>
              <a:t> </a:t>
            </a:r>
            <a:r>
              <a:rPr lang="en-US" dirty="0" err="1"/>
              <a:t>zariadeniami</a:t>
            </a:r>
            <a:r>
              <a:rPr lang="en-US" dirty="0"/>
              <a:t>, ale v </a:t>
            </a:r>
            <a:r>
              <a:rPr lang="en-US" dirty="0" err="1"/>
              <a:t>danom</a:t>
            </a:r>
            <a:r>
              <a:rPr lang="en-US" dirty="0"/>
              <a:t> </a:t>
            </a:r>
            <a:r>
              <a:rPr lang="en-US" dirty="0" err="1"/>
              <a:t>okamihu</a:t>
            </a:r>
            <a:r>
              <a:rPr lang="en-US" dirty="0"/>
              <a:t> </a:t>
            </a:r>
            <a:r>
              <a:rPr lang="en-US" dirty="0" err="1"/>
              <a:t>prichádza</a:t>
            </a:r>
            <a:r>
              <a:rPr lang="en-US" dirty="0"/>
              <a:t> k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dvomi</a:t>
            </a:r>
            <a:r>
              <a:rPr lang="en-US" dirty="0"/>
              <a:t> </a:t>
            </a:r>
            <a:r>
              <a:rPr lang="en-US" dirty="0" err="1"/>
              <a:t>zariadeniami</a:t>
            </a:r>
            <a:r>
              <a:rPr lang="en-US" dirty="0"/>
              <a:t> </a:t>
            </a:r>
          </a:p>
          <a:p>
            <a:pPr lvl="3"/>
            <a:r>
              <a:rPr lang="pl-PL" dirty="0"/>
              <a:t>počet ciest pre údaje pri zberniciach </a:t>
            </a:r>
          </a:p>
          <a:p>
            <a:pPr lvl="4"/>
            <a:r>
              <a:rPr lang="en-US" dirty="0">
                <a:solidFill>
                  <a:srgbClr val="7030A0"/>
                </a:solidFill>
              </a:rPr>
              <a:t>a. </a:t>
            </a:r>
            <a:r>
              <a:rPr lang="en-US" dirty="0" err="1">
                <a:solidFill>
                  <a:srgbClr val="7030A0"/>
                </a:solidFill>
              </a:rPr>
              <a:t>špecializované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sk-SK" dirty="0"/>
          </a:p>
          <a:p>
            <a:pPr lvl="5"/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/>
              <a:t>dát</a:t>
            </a:r>
            <a:r>
              <a:rPr lang="en-US" dirty="0"/>
              <a:t>, </a:t>
            </a:r>
            <a:r>
              <a:rPr lang="en-US" dirty="0" err="1"/>
              <a:t>adries</a:t>
            </a:r>
            <a:r>
              <a:rPr lang="en-US" dirty="0"/>
              <a:t>, </a:t>
            </a:r>
            <a:r>
              <a:rPr lang="en-US" dirty="0" err="1"/>
              <a:t>riadiacich</a:t>
            </a:r>
            <a:r>
              <a:rPr lang="en-US" dirty="0"/>
              <a:t> </a:t>
            </a:r>
            <a:r>
              <a:rPr lang="en-US" dirty="0" err="1"/>
              <a:t>signálov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extra </a:t>
            </a:r>
            <a:r>
              <a:rPr lang="en-US" dirty="0" err="1"/>
              <a:t>linkách</a:t>
            </a:r>
            <a:r>
              <a:rPr lang="en-US" dirty="0"/>
              <a:t> (</a:t>
            </a:r>
            <a:r>
              <a:rPr lang="en-US" dirty="0" err="1"/>
              <a:t>zberniciach</a:t>
            </a:r>
            <a:r>
              <a:rPr lang="en-US" dirty="0"/>
              <a:t>) </a:t>
            </a:r>
          </a:p>
          <a:p>
            <a:pPr lvl="4"/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en-US" dirty="0" err="1">
                <a:solidFill>
                  <a:srgbClr val="7030A0"/>
                </a:solidFill>
              </a:rPr>
              <a:t>univerzálne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sk-SK" dirty="0"/>
          </a:p>
          <a:p>
            <a:pPr lvl="5"/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zbernici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, </a:t>
            </a:r>
            <a:r>
              <a:rPr lang="en-US" dirty="0" err="1"/>
              <a:t>adries</a:t>
            </a:r>
            <a:r>
              <a:rPr lang="en-US" dirty="0"/>
              <a:t>, </a:t>
            </a:r>
            <a:r>
              <a:rPr lang="en-US" dirty="0" err="1"/>
              <a:t>riadiacich</a:t>
            </a:r>
            <a:r>
              <a:rPr lang="en-US" dirty="0"/>
              <a:t> </a:t>
            </a:r>
            <a:r>
              <a:rPr lang="en-US" dirty="0" err="1"/>
              <a:t>signálov</a:t>
            </a:r>
            <a:r>
              <a:rPr lang="en-US" dirty="0"/>
              <a:t> v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časoch</a:t>
            </a:r>
            <a:r>
              <a:rPr lang="en-US" dirty="0"/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2.2.2 </a:t>
            </a:r>
            <a:r>
              <a:rPr lang="sk-SK" dirty="0" err="1">
                <a:solidFill>
                  <a:srgbClr val="C00000"/>
                </a:solidFill>
              </a:rPr>
              <a:t>K</a:t>
            </a:r>
            <a:r>
              <a:rPr lang="en-US" dirty="0" err="1" smtClean="0">
                <a:solidFill>
                  <a:srgbClr val="C00000"/>
                </a:solidFill>
              </a:rPr>
              <a:t>ruhové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(Token Ring)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sk-SK" dirty="0" smtClean="0">
              <a:solidFill>
                <a:srgbClr val="7030A0"/>
              </a:solidFill>
            </a:endParaRPr>
          </a:p>
          <a:p>
            <a:pPr lvl="2"/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5267325"/>
            <a:ext cx="47434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2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3. Delenie podľa počtu bitov</a:t>
            </a: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3.1 Paralelné</a:t>
            </a:r>
            <a:endParaRPr lang="en-US" dirty="0"/>
          </a:p>
          <a:p>
            <a:pPr lvl="2"/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bitov</a:t>
            </a:r>
            <a:r>
              <a:rPr lang="en-US" dirty="0"/>
              <a:t> </a:t>
            </a:r>
            <a:r>
              <a:rPr lang="en-US" dirty="0" err="1"/>
              <a:t>naraz</a:t>
            </a:r>
            <a:r>
              <a:rPr lang="en-US" dirty="0"/>
              <a:t> (v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čase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bity) </a:t>
            </a:r>
            <a:endParaRPr lang="sk-SK" dirty="0"/>
          </a:p>
          <a:p>
            <a:pPr lvl="3"/>
            <a:r>
              <a:rPr lang="en-US" dirty="0" err="1" smtClean="0"/>
              <a:t>výhoda</a:t>
            </a:r>
            <a:r>
              <a:rPr lang="en-US" dirty="0"/>
              <a:t>: </a:t>
            </a:r>
            <a:r>
              <a:rPr lang="en-US" dirty="0" err="1" smtClean="0"/>
              <a:t>rýchlosť</a:t>
            </a:r>
            <a:r>
              <a:rPr lang="en-US" dirty="0" smtClean="0"/>
              <a:t> </a:t>
            </a:r>
            <a:endParaRPr lang="sk-SK" dirty="0" smtClean="0"/>
          </a:p>
          <a:p>
            <a:pPr lvl="3"/>
            <a:r>
              <a:rPr lang="en-US" dirty="0" err="1" smtClean="0"/>
              <a:t>nevýhoda</a:t>
            </a:r>
            <a:r>
              <a:rPr lang="en-US" dirty="0"/>
              <a:t>: </a:t>
            </a:r>
            <a:r>
              <a:rPr lang="en-US" dirty="0" err="1"/>
              <a:t>použitie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krátke</a:t>
            </a:r>
            <a:r>
              <a:rPr lang="en-US" dirty="0"/>
              <a:t> </a:t>
            </a:r>
            <a:r>
              <a:rPr lang="en-US" dirty="0" err="1"/>
              <a:t>vzdialenosti</a:t>
            </a:r>
            <a:r>
              <a:rPr lang="en-US" dirty="0"/>
              <a:t> (</a:t>
            </a:r>
            <a:r>
              <a:rPr lang="en-US" dirty="0" err="1"/>
              <a:t>množstvo</a:t>
            </a:r>
            <a:r>
              <a:rPr lang="en-US" dirty="0"/>
              <a:t> </a:t>
            </a:r>
            <a:r>
              <a:rPr lang="en-US" dirty="0" err="1"/>
              <a:t>vodičov</a:t>
            </a:r>
            <a:r>
              <a:rPr lang="en-US" dirty="0"/>
              <a:t> </a:t>
            </a:r>
            <a:r>
              <a:rPr lang="sk-SK" dirty="0" smtClean="0"/>
              <a:t>-</a:t>
            </a:r>
            <a:r>
              <a:rPr lang="en-US" dirty="0" smtClean="0"/>
              <a:t>&gt; </a:t>
            </a:r>
            <a:r>
              <a:rPr lang="en-US" dirty="0" err="1"/>
              <a:t>cena</a:t>
            </a:r>
            <a:r>
              <a:rPr lang="en-US" dirty="0"/>
              <a:t>) </a:t>
            </a:r>
            <a:endParaRPr lang="sk-SK" dirty="0" smtClean="0">
              <a:solidFill>
                <a:srgbClr val="FFFF00"/>
              </a:solidFill>
            </a:endParaRP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3.2 Sériové</a:t>
            </a:r>
            <a:endParaRPr lang="en-US" dirty="0"/>
          </a:p>
          <a:p>
            <a:pPr lvl="2"/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bitov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(</a:t>
            </a:r>
            <a:r>
              <a:rPr lang="en-US" dirty="0" err="1"/>
              <a:t>všetky</a:t>
            </a:r>
            <a:r>
              <a:rPr lang="en-US" dirty="0"/>
              <a:t> bity </a:t>
            </a:r>
            <a:r>
              <a:rPr lang="en-US" dirty="0" err="1"/>
              <a:t>postupne</a:t>
            </a:r>
            <a:r>
              <a:rPr lang="en-US" dirty="0"/>
              <a:t>, v </a:t>
            </a:r>
            <a:r>
              <a:rPr lang="en-US" dirty="0" err="1"/>
              <a:t>rôznom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 </a:t>
            </a:r>
            <a:r>
              <a:rPr lang="en-US" dirty="0" err="1"/>
              <a:t>idúcom</a:t>
            </a:r>
            <a:r>
              <a:rPr lang="en-US" dirty="0"/>
              <a:t> </a:t>
            </a:r>
            <a:r>
              <a:rPr lang="en-US" dirty="0" err="1" smtClean="0"/>
              <a:t>čase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nevýhoda</a:t>
            </a:r>
            <a:r>
              <a:rPr lang="en-US" dirty="0"/>
              <a:t>: </a:t>
            </a:r>
            <a:r>
              <a:rPr lang="en-US" dirty="0" err="1" smtClean="0"/>
              <a:t>rýchlosť</a:t>
            </a:r>
            <a:r>
              <a:rPr lang="en-US" dirty="0" smtClean="0"/>
              <a:t> </a:t>
            </a:r>
          </a:p>
          <a:p>
            <a:pPr lvl="3"/>
            <a:r>
              <a:rPr lang="en-US" dirty="0" err="1" smtClean="0"/>
              <a:t>výhoda</a:t>
            </a:r>
            <a:r>
              <a:rPr lang="en-US" dirty="0"/>
              <a:t>: </a:t>
            </a:r>
            <a:r>
              <a:rPr lang="en-US" dirty="0" err="1"/>
              <a:t>použitie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dlhé</a:t>
            </a:r>
            <a:r>
              <a:rPr lang="en-US" dirty="0"/>
              <a:t> </a:t>
            </a:r>
            <a:r>
              <a:rPr lang="en-US" dirty="0" err="1"/>
              <a:t>vzdialenosti</a:t>
            </a:r>
            <a:r>
              <a:rPr lang="en-US" dirty="0"/>
              <a:t> (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vodiče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/>
              <a:t>cena</a:t>
            </a:r>
            <a:r>
              <a:rPr lang="en-US" dirty="0"/>
              <a:t>) </a:t>
            </a:r>
          </a:p>
          <a:p>
            <a:pPr lvl="2"/>
            <a:endParaRPr lang="sk-SK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4. </a:t>
            </a:r>
            <a:r>
              <a:rPr lang="sk-SK" dirty="0">
                <a:solidFill>
                  <a:srgbClr val="002060"/>
                </a:solidFill>
              </a:rPr>
              <a:t>Delenie podľa </a:t>
            </a:r>
            <a:r>
              <a:rPr lang="sk-SK" dirty="0" smtClean="0">
                <a:solidFill>
                  <a:srgbClr val="002060"/>
                </a:solidFill>
              </a:rPr>
              <a:t>smeru prenosu informácií 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4.1. IN (</a:t>
            </a:r>
            <a:r>
              <a:rPr lang="en-US" dirty="0" err="1">
                <a:solidFill>
                  <a:srgbClr val="FFFF00"/>
                </a:solidFill>
              </a:rPr>
              <a:t>vstupné</a:t>
            </a:r>
            <a:r>
              <a:rPr lang="en-US" dirty="0">
                <a:solidFill>
                  <a:srgbClr val="FFFF00"/>
                </a:solidFill>
              </a:rPr>
              <a:t>) </a:t>
            </a:r>
            <a:endParaRPr lang="sk-SK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4.2</a:t>
            </a:r>
            <a:r>
              <a:rPr lang="en-US" dirty="0">
                <a:solidFill>
                  <a:srgbClr val="FFFF00"/>
                </a:solidFill>
              </a:rPr>
              <a:t>. OUT (</a:t>
            </a:r>
            <a:r>
              <a:rPr lang="en-US" dirty="0" err="1">
                <a:solidFill>
                  <a:srgbClr val="FFFF00"/>
                </a:solidFill>
              </a:rPr>
              <a:t>výstupné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sk-SK" dirty="0" smtClean="0">
              <a:solidFill>
                <a:srgbClr val="FFFF00"/>
              </a:solidFill>
            </a:endParaRPr>
          </a:p>
          <a:p>
            <a:pPr lvl="2"/>
            <a:r>
              <a:rPr lang="sk-SK" dirty="0"/>
              <a:t>údaje sa prenášajú iba jedným smerom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4.3</a:t>
            </a:r>
            <a:r>
              <a:rPr lang="en-US" dirty="0">
                <a:solidFill>
                  <a:srgbClr val="FFFF00"/>
                </a:solidFill>
              </a:rPr>
              <a:t>. IN/OUT (</a:t>
            </a:r>
            <a:r>
              <a:rPr lang="en-US" dirty="0" err="1">
                <a:solidFill>
                  <a:srgbClr val="FFFF00"/>
                </a:solidFill>
              </a:rPr>
              <a:t>obojsmerné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>
                <a:solidFill>
                  <a:srgbClr val="C00000"/>
                </a:solidFill>
              </a:rPr>
              <a:t>4.3.1. Half Duplex </a:t>
            </a:r>
            <a:endParaRPr lang="sk-SK" dirty="0" smtClean="0">
              <a:solidFill>
                <a:srgbClr val="C00000"/>
              </a:solidFill>
            </a:endParaRPr>
          </a:p>
          <a:p>
            <a:pPr lvl="3"/>
            <a:r>
              <a:rPr lang="sk-SK" dirty="0"/>
              <a:t>údaje sa prenášajú iba </a:t>
            </a:r>
            <a:r>
              <a:rPr lang="sk-SK" dirty="0" smtClean="0"/>
              <a:t>oboma smermi, no v danom okamihu sa môže iba vysielať alebo prijímať 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en-US" dirty="0">
                <a:solidFill>
                  <a:srgbClr val="C00000"/>
                </a:solidFill>
              </a:rPr>
              <a:t>4.3.2. Full </a:t>
            </a:r>
            <a:r>
              <a:rPr lang="en-US" dirty="0" smtClean="0">
                <a:solidFill>
                  <a:srgbClr val="C00000"/>
                </a:solidFill>
              </a:rPr>
              <a:t>Duplex</a:t>
            </a:r>
            <a:endParaRPr lang="sk-SK" dirty="0" smtClean="0">
              <a:solidFill>
                <a:srgbClr val="C00000"/>
              </a:solidFill>
            </a:endParaRPr>
          </a:p>
          <a:p>
            <a:pPr lvl="3"/>
            <a:r>
              <a:rPr lang="sk-SK" dirty="0"/>
              <a:t>údaje sa prenášajú iba oboma </a:t>
            </a:r>
            <a:r>
              <a:rPr lang="sk-SK" dirty="0" smtClean="0"/>
              <a:t>smermi a v </a:t>
            </a:r>
            <a:r>
              <a:rPr lang="sk-SK" dirty="0"/>
              <a:t>danom okamihu sa môže </a:t>
            </a:r>
            <a:r>
              <a:rPr lang="sk-SK" dirty="0" smtClean="0"/>
              <a:t>vysielať aj prijímať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617" y="2975956"/>
            <a:ext cx="6093497" cy="10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rozhraní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192726" cy="35993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5. </a:t>
            </a:r>
            <a:r>
              <a:rPr lang="sk-SK" dirty="0">
                <a:solidFill>
                  <a:srgbClr val="002060"/>
                </a:solidFill>
              </a:rPr>
              <a:t>Delenie podľa </a:t>
            </a:r>
            <a:r>
              <a:rPr lang="sk-SK" dirty="0" err="1" smtClean="0">
                <a:solidFill>
                  <a:srgbClr val="002060"/>
                </a:solidFill>
              </a:rPr>
              <a:t>synchonizácie</a:t>
            </a:r>
            <a:r>
              <a:rPr lang="sk-SK" dirty="0" smtClean="0">
                <a:solidFill>
                  <a:srgbClr val="002060"/>
                </a:solidFill>
              </a:rPr>
              <a:t> prenosu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5.1 </a:t>
            </a:r>
            <a:r>
              <a:rPr lang="en-US" dirty="0" err="1">
                <a:solidFill>
                  <a:srgbClr val="FFFF00"/>
                </a:solidFill>
              </a:rPr>
              <a:t>synchrónny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prenos</a:t>
            </a:r>
          </a:p>
          <a:p>
            <a:pPr lvl="2"/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zabezpečený</a:t>
            </a:r>
            <a:r>
              <a:rPr lang="en-US" dirty="0"/>
              <a:t> </a:t>
            </a:r>
            <a:r>
              <a:rPr lang="en-US" dirty="0" err="1"/>
              <a:t>časovacími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synchrónnymi</a:t>
            </a:r>
            <a:r>
              <a:rPr lang="en-US" dirty="0"/>
              <a:t>) </a:t>
            </a:r>
            <a:r>
              <a:rPr lang="en-US" dirty="0" err="1"/>
              <a:t>signálmi</a:t>
            </a:r>
            <a:r>
              <a:rPr lang="en-US" dirty="0"/>
              <a:t> </a:t>
            </a:r>
            <a:endParaRPr lang="sk-SK" dirty="0"/>
          </a:p>
          <a:p>
            <a:pPr lvl="2"/>
            <a:r>
              <a:rPr lang="en-US" dirty="0" err="1" smtClean="0">
                <a:solidFill>
                  <a:srgbClr val="C00000"/>
                </a:solidFill>
              </a:rPr>
              <a:t>výhoda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 smtClean="0"/>
              <a:t>rýchlosť</a:t>
            </a:r>
            <a:endParaRPr lang="en-US" dirty="0"/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nevýhoda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/>
              <a:t>použitie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krátke</a:t>
            </a:r>
            <a:r>
              <a:rPr lang="en-US" dirty="0"/>
              <a:t> </a:t>
            </a:r>
            <a:r>
              <a:rPr lang="en-US" dirty="0" err="1"/>
              <a:t>vzdialenosti</a:t>
            </a:r>
            <a:r>
              <a:rPr lang="en-US" dirty="0"/>
              <a:t> </a:t>
            </a:r>
          </a:p>
          <a:p>
            <a:pPr lvl="3"/>
            <a:r>
              <a:rPr lang="pl-PL" dirty="0"/>
              <a:t>(chybovosť z dôvodu rôzneho oneskorenia na </a:t>
            </a:r>
            <a:r>
              <a:rPr lang="en-US" dirty="0" err="1" smtClean="0"/>
              <a:t>dátových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synchronizačných</a:t>
            </a:r>
            <a:r>
              <a:rPr lang="en-US" dirty="0"/>
              <a:t> </a:t>
            </a:r>
            <a:r>
              <a:rPr lang="en-US" dirty="0" err="1"/>
              <a:t>linkách</a:t>
            </a:r>
            <a:r>
              <a:rPr lang="en-US" dirty="0"/>
              <a:t>. </a:t>
            </a:r>
            <a:endParaRPr lang="sk-SK" dirty="0" smtClean="0"/>
          </a:p>
          <a:p>
            <a:pPr lvl="3"/>
            <a:r>
              <a:rPr lang="sk-SK" dirty="0" smtClean="0"/>
              <a:t>a</a:t>
            </a:r>
            <a:r>
              <a:rPr lang="en-US" dirty="0" smtClean="0"/>
              <a:t>k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 smtClean="0"/>
              <a:t>použiť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väčšie</a:t>
            </a:r>
            <a:r>
              <a:rPr lang="en-US" dirty="0"/>
              <a:t> </a:t>
            </a:r>
            <a:r>
              <a:rPr lang="en-US" dirty="0" err="1"/>
              <a:t>vzdialenosti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zmiešavajú</a:t>
            </a:r>
            <a:r>
              <a:rPr lang="en-US" dirty="0"/>
              <a:t> </a:t>
            </a:r>
            <a:r>
              <a:rPr lang="en-US" dirty="0" err="1" smtClean="0"/>
              <a:t>dátové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synchrónne</a:t>
            </a:r>
            <a:r>
              <a:rPr lang="en-US" dirty="0"/>
              <a:t> </a:t>
            </a:r>
            <a:r>
              <a:rPr lang="en-US" dirty="0" err="1"/>
              <a:t>signály</a:t>
            </a:r>
            <a:r>
              <a:rPr lang="en-US" dirty="0"/>
              <a:t>)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45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2" ma:contentTypeDescription="Umožňuje vytvoriť nový dokument." ma:contentTypeScope="" ma:versionID="52772a1a25e74b53425c3d8fd61a7c5f">
  <xsd:schema xmlns:xsd="http://www.w3.org/2001/XMLSchema" xmlns:xs="http://www.w3.org/2001/XMLSchema" xmlns:p="http://schemas.microsoft.com/office/2006/metadata/properties" xmlns:ns2="b2538184-c2a4-4801-8335-3e30d900dfc4" targetNamespace="http://schemas.microsoft.com/office/2006/metadata/properties" ma:root="true" ma:fieldsID="3884c9fe4e49eddc21ba3a1a06a3d84a" ns2:_="">
    <xsd:import namespace="b2538184-c2a4-4801-8335-3e30d900d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38184-c2a4-4801-8335-3e30d900d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DA2EB8-69D0-482F-B637-0A6B87F6C4F0}"/>
</file>

<file path=customXml/itemProps2.xml><?xml version="1.0" encoding="utf-8"?>
<ds:datastoreItem xmlns:ds="http://schemas.openxmlformats.org/officeDocument/2006/customXml" ds:itemID="{087945D1-7BC7-4A55-B08C-CC1D4771D080}"/>
</file>

<file path=customXml/itemProps3.xml><?xml version="1.0" encoding="utf-8"?>
<ds:datastoreItem xmlns:ds="http://schemas.openxmlformats.org/officeDocument/2006/customXml" ds:itemID="{B0CD063D-0720-4E75-8DFD-01EE0AA36D71}"/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5193</TotalTime>
  <Words>859</Words>
  <Application>Microsoft Office PowerPoint</Application>
  <PresentationFormat>Širokouhlá</PresentationFormat>
  <Paragraphs>129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Berlín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  <vt:lpstr>Delenie rozhraní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rozhrania</dc:title>
  <dc:creator>Enermax</dc:creator>
  <cp:lastModifiedBy>Enermax</cp:lastModifiedBy>
  <cp:revision>41</cp:revision>
  <dcterms:created xsi:type="dcterms:W3CDTF">2020-09-27T07:16:46Z</dcterms:created>
  <dcterms:modified xsi:type="dcterms:W3CDTF">2020-10-04T20:07:12Z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