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72" r:id="rId14"/>
    <p:sldId id="265" r:id="rId15"/>
    <p:sldId id="266" r:id="rId16"/>
    <p:sldId id="271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148AA-6903-45F1-8951-4FF66745F8A6}" v="23" dt="2021-01-20T16:27:39.991"/>
    <p1510:client id="{9E013AA7-B063-4834-8F68-A5BC4A949E48}" v="4" dt="2021-01-21T09:02:27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Marhula" userId="S::richard.marhula@student.adlerka.sk::4d831f21-7560-4686-8593-27f480aa0ca2" providerId="AD" clId="Web-{088148AA-6903-45F1-8951-4FF66745F8A6}"/>
    <pc:docChg chg="modSld">
      <pc:chgData name="Richard Marhula" userId="S::richard.marhula@student.adlerka.sk::4d831f21-7560-4686-8593-27f480aa0ca2" providerId="AD" clId="Web-{088148AA-6903-45F1-8951-4FF66745F8A6}" dt="2021-01-20T16:27:33.085" v="8" actId="20577"/>
      <pc:docMkLst>
        <pc:docMk/>
      </pc:docMkLst>
      <pc:sldChg chg="modSp">
        <pc:chgData name="Richard Marhula" userId="S::richard.marhula@student.adlerka.sk::4d831f21-7560-4686-8593-27f480aa0ca2" providerId="AD" clId="Web-{088148AA-6903-45F1-8951-4FF66745F8A6}" dt="2021-01-20T16:04:37.144" v="1" actId="20577"/>
        <pc:sldMkLst>
          <pc:docMk/>
          <pc:sldMk cId="3255097430" sldId="258"/>
        </pc:sldMkLst>
        <pc:spChg chg="mod">
          <ac:chgData name="Richard Marhula" userId="S::richard.marhula@student.adlerka.sk::4d831f21-7560-4686-8593-27f480aa0ca2" providerId="AD" clId="Web-{088148AA-6903-45F1-8951-4FF66745F8A6}" dt="2021-01-20T16:04:37.144" v="1" actId="20577"/>
          <ac:spMkLst>
            <pc:docMk/>
            <pc:sldMk cId="3255097430" sldId="258"/>
            <ac:spMk id="3" creationId="{00000000-0000-0000-0000-000000000000}"/>
          </ac:spMkLst>
        </pc:spChg>
      </pc:sldChg>
      <pc:sldChg chg="modSp">
        <pc:chgData name="Richard Marhula" userId="S::richard.marhula@student.adlerka.sk::4d831f21-7560-4686-8593-27f480aa0ca2" providerId="AD" clId="Web-{088148AA-6903-45F1-8951-4FF66745F8A6}" dt="2021-01-20T16:10:15.340" v="3" actId="20577"/>
        <pc:sldMkLst>
          <pc:docMk/>
          <pc:sldMk cId="2338045585" sldId="263"/>
        </pc:sldMkLst>
        <pc:spChg chg="mod">
          <ac:chgData name="Richard Marhula" userId="S::richard.marhula@student.adlerka.sk::4d831f21-7560-4686-8593-27f480aa0ca2" providerId="AD" clId="Web-{088148AA-6903-45F1-8951-4FF66745F8A6}" dt="2021-01-20T16:10:15.340" v="3" actId="20577"/>
          <ac:spMkLst>
            <pc:docMk/>
            <pc:sldMk cId="2338045585" sldId="263"/>
            <ac:spMk id="3" creationId="{00000000-0000-0000-0000-000000000000}"/>
          </ac:spMkLst>
        </pc:spChg>
      </pc:sldChg>
      <pc:sldChg chg="modSp">
        <pc:chgData name="Richard Marhula" userId="S::richard.marhula@student.adlerka.sk::4d831f21-7560-4686-8593-27f480aa0ca2" providerId="AD" clId="Web-{088148AA-6903-45F1-8951-4FF66745F8A6}" dt="2021-01-20T16:13:32.563" v="6" actId="20577"/>
        <pc:sldMkLst>
          <pc:docMk/>
          <pc:sldMk cId="1186013550" sldId="272"/>
        </pc:sldMkLst>
        <pc:spChg chg="mod">
          <ac:chgData name="Richard Marhula" userId="S::richard.marhula@student.adlerka.sk::4d831f21-7560-4686-8593-27f480aa0ca2" providerId="AD" clId="Web-{088148AA-6903-45F1-8951-4FF66745F8A6}" dt="2021-01-20T16:13:32.563" v="6" actId="20577"/>
          <ac:spMkLst>
            <pc:docMk/>
            <pc:sldMk cId="1186013550" sldId="272"/>
            <ac:spMk id="3" creationId="{00000000-0000-0000-0000-000000000000}"/>
          </ac:spMkLst>
        </pc:spChg>
      </pc:sldChg>
      <pc:sldChg chg="modSp">
        <pc:chgData name="Richard Marhula" userId="S::richard.marhula@student.adlerka.sk::4d831f21-7560-4686-8593-27f480aa0ca2" providerId="AD" clId="Web-{088148AA-6903-45F1-8951-4FF66745F8A6}" dt="2021-01-20T16:27:33.085" v="8" actId="20577"/>
        <pc:sldMkLst>
          <pc:docMk/>
          <pc:sldMk cId="639983767" sldId="273"/>
        </pc:sldMkLst>
        <pc:spChg chg="mod">
          <ac:chgData name="Richard Marhula" userId="S::richard.marhula@student.adlerka.sk::4d831f21-7560-4686-8593-27f480aa0ca2" providerId="AD" clId="Web-{088148AA-6903-45F1-8951-4FF66745F8A6}" dt="2021-01-20T16:27:33.085" v="8" actId="20577"/>
          <ac:spMkLst>
            <pc:docMk/>
            <pc:sldMk cId="639983767" sldId="273"/>
            <ac:spMk id="3" creationId="{00000000-0000-0000-0000-000000000000}"/>
          </ac:spMkLst>
        </pc:spChg>
      </pc:sldChg>
    </pc:docChg>
  </pc:docChgLst>
  <pc:docChgLst>
    <pc:chgData name="Richard Marhula" userId="S::richard.marhula@student.adlerka.sk::4d831f21-7560-4686-8593-27f480aa0ca2" providerId="AD" clId="Web-{9E013AA7-B063-4834-8F68-A5BC4A949E48}"/>
    <pc:docChg chg="addSld delSld">
      <pc:chgData name="Richard Marhula" userId="S::richard.marhula@student.adlerka.sk::4d831f21-7560-4686-8593-27f480aa0ca2" providerId="AD" clId="Web-{9E013AA7-B063-4834-8F68-A5BC4A949E48}" dt="2021-01-21T09:02:27.391" v="3"/>
      <pc:docMkLst>
        <pc:docMk/>
      </pc:docMkLst>
      <pc:sldChg chg="new add del">
        <pc:chgData name="Richard Marhula" userId="S::richard.marhula@student.adlerka.sk::4d831f21-7560-4686-8593-27f480aa0ca2" providerId="AD" clId="Web-{9E013AA7-B063-4834-8F68-A5BC4A949E48}" dt="2021-01-21T09:02:27.391" v="3"/>
        <pc:sldMkLst>
          <pc:docMk/>
          <pc:sldMk cId="345540243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Sériový prenos údajov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1.1 </a:t>
            </a:r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</a:t>
            </a:r>
            <a:r>
              <a:rPr lang="sk-SK" dirty="0"/>
              <a:t>                  </a:t>
            </a:r>
            <a:br>
              <a:rPr lang="sk-SK" dirty="0"/>
            </a:br>
            <a:r>
              <a:rPr lang="sk-SK" dirty="0"/>
              <a:t>      </a:t>
            </a:r>
            <a:r>
              <a:rPr lang="en-US" dirty="0"/>
              <a:t>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p</a:t>
            </a:r>
            <a:r>
              <a:rPr lang="en-US" dirty="0" err="1">
                <a:solidFill>
                  <a:srgbClr val="002060"/>
                </a:solidFill>
              </a:rPr>
              <a:t>oužívajú</a:t>
            </a:r>
            <a:r>
              <a:rPr lang="en-US" dirty="0">
                <a:solidFill>
                  <a:srgbClr val="002060"/>
                </a:solidFill>
              </a:rPr>
              <a:t> sa 2 </a:t>
            </a:r>
            <a:r>
              <a:rPr lang="en-US" dirty="0" err="1">
                <a:solidFill>
                  <a:srgbClr val="002060"/>
                </a:solidFill>
              </a:rPr>
              <a:t>typy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konektorov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25-vývodov</a:t>
            </a:r>
            <a:r>
              <a:rPr lang="en-US" dirty="0"/>
              <a:t> </a:t>
            </a:r>
            <a:endParaRPr lang="sk-SK" dirty="0"/>
          </a:p>
          <a:p>
            <a:pPr lvl="2"/>
            <a:r>
              <a:rPr lang="en-US" dirty="0" err="1"/>
              <a:t>štandardný</a:t>
            </a:r>
            <a:r>
              <a:rPr lang="en-US" dirty="0"/>
              <a:t> </a:t>
            </a:r>
            <a:r>
              <a:rPr lang="en-US" dirty="0" err="1"/>
              <a:t>konektor</a:t>
            </a:r>
            <a:r>
              <a:rPr lang="en-US" dirty="0"/>
              <a:t> pre </a:t>
            </a:r>
            <a:r>
              <a:rPr lang="en-US" dirty="0" err="1"/>
              <a:t>pripojenie</a:t>
            </a:r>
            <a:r>
              <a:rPr lang="en-US" dirty="0"/>
              <a:t> </a:t>
            </a:r>
            <a:r>
              <a:rPr lang="en-US" dirty="0" err="1"/>
              <a:t>modemov</a:t>
            </a:r>
            <a:r>
              <a:rPr lang="en-US" dirty="0"/>
              <a:t>, </a:t>
            </a:r>
            <a:r>
              <a:rPr lang="en-US" dirty="0" err="1"/>
              <a:t>poskytuje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sk-SK" dirty="0"/>
              <a:t> </a:t>
            </a:r>
            <a:r>
              <a:rPr lang="en-US" dirty="0" err="1"/>
              <a:t>potrebné</a:t>
            </a:r>
            <a:r>
              <a:rPr lang="en-US" dirty="0"/>
              <a:t> </a:t>
            </a:r>
            <a:r>
              <a:rPr lang="en-US" dirty="0" err="1"/>
              <a:t>signály</a:t>
            </a:r>
            <a:endParaRPr lang="en-US" dirty="0"/>
          </a:p>
          <a:p>
            <a:pPr lvl="3"/>
            <a:r>
              <a:rPr lang="en-US" dirty="0"/>
              <a:t>DTE m</a:t>
            </a:r>
            <a:r>
              <a:rPr lang="sk-SK" dirty="0"/>
              <a:t>á </a:t>
            </a:r>
            <a:r>
              <a:rPr lang="sk-SK" dirty="0" err="1"/>
              <a:t>piny</a:t>
            </a:r>
            <a:r>
              <a:rPr lang="sk-SK" dirty="0"/>
              <a:t> – samec, DCE má dierky - samica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9-vývodov </a:t>
            </a:r>
            <a:endParaRPr lang="sk-SK" dirty="0">
              <a:solidFill>
                <a:srgbClr val="FFFF00"/>
              </a:solidFill>
            </a:endParaRPr>
          </a:p>
          <a:p>
            <a:pPr lvl="2"/>
            <a:r>
              <a:rPr lang="en-US" dirty="0" err="1"/>
              <a:t>konektor</a:t>
            </a:r>
            <a:r>
              <a:rPr lang="en-US" dirty="0"/>
              <a:t> s </a:t>
            </a:r>
            <a:r>
              <a:rPr lang="en-US" dirty="0" err="1"/>
              <a:t>obmedzeným</a:t>
            </a:r>
            <a:r>
              <a:rPr lang="en-US" dirty="0"/>
              <a:t> </a:t>
            </a:r>
            <a:r>
              <a:rPr lang="en-US" dirty="0" err="1"/>
              <a:t>poctom</a:t>
            </a:r>
            <a:r>
              <a:rPr lang="en-US" dirty="0"/>
              <a:t> </a:t>
            </a:r>
            <a:r>
              <a:rPr lang="en-US" dirty="0" err="1"/>
              <a:t>riadiacich</a:t>
            </a:r>
            <a:r>
              <a:rPr lang="en-US" dirty="0"/>
              <a:t> </a:t>
            </a:r>
            <a:r>
              <a:rPr lang="en-US" dirty="0" err="1"/>
              <a:t>signálov</a:t>
            </a:r>
            <a:r>
              <a:rPr lang="en-US" dirty="0"/>
              <a:t>, </a:t>
            </a:r>
            <a:r>
              <a:rPr lang="en-US" dirty="0" err="1"/>
              <a:t>používaný</a:t>
            </a:r>
            <a:r>
              <a:rPr lang="en-US" dirty="0"/>
              <a:t> v </a:t>
            </a:r>
            <a:r>
              <a:rPr lang="en-US" dirty="0" err="1"/>
              <a:t>novších</a:t>
            </a:r>
            <a:r>
              <a:rPr lang="en-US" dirty="0"/>
              <a:t> </a:t>
            </a:r>
            <a:r>
              <a:rPr lang="en-US" dirty="0" err="1"/>
              <a:t>zariadeniach</a:t>
            </a:r>
            <a:endParaRPr lang="sk-SK" dirty="0"/>
          </a:p>
          <a:p>
            <a:pPr marL="914400" lvl="2" indent="0">
              <a:buNone/>
            </a:pPr>
            <a:endParaRPr lang="pl-PL" dirty="0"/>
          </a:p>
          <a:p>
            <a:pPr marL="0" indent="0">
              <a:buNone/>
            </a:pPr>
            <a:r>
              <a:rPr lang="sk-SK" dirty="0"/>
              <a:t>                           </a:t>
            </a:r>
          </a:p>
          <a:p>
            <a:pPr marL="0" indent="0">
              <a:buNone/>
            </a:pPr>
            <a:r>
              <a:rPr lang="sk-SK" dirty="0"/>
              <a:t>                       </a:t>
            </a:r>
            <a:r>
              <a:rPr lang="sk-SK" sz="1800" dirty="0"/>
              <a:t>RS-232  9 pinový kábel                                RS-232  25 pinový kábel              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8" y="5087390"/>
            <a:ext cx="2345259" cy="146922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03" y="4910695"/>
            <a:ext cx="1645919" cy="1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1.1 </a:t>
            </a:r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</a:t>
            </a:r>
            <a:r>
              <a:rPr lang="sk-SK" dirty="0"/>
              <a:t>                  </a:t>
            </a:r>
            <a:br>
              <a:rPr lang="sk-SK" dirty="0"/>
            </a:br>
            <a:r>
              <a:rPr lang="sk-SK" dirty="0"/>
              <a:t>      </a:t>
            </a:r>
            <a:r>
              <a:rPr lang="en-US" dirty="0"/>
              <a:t>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918406" cy="4080552"/>
          </a:xfrm>
        </p:spPr>
        <p:txBody>
          <a:bodyPr>
            <a:normAutofit fontScale="92500" lnSpcReduction="10000"/>
          </a:bodyPr>
          <a:lstStyle/>
          <a:p>
            <a:r>
              <a:rPr lang="sk-SK" dirty="0">
                <a:solidFill>
                  <a:srgbClr val="FFFF00"/>
                </a:solidFill>
              </a:rPr>
              <a:t>Signály</a:t>
            </a:r>
          </a:p>
          <a:p>
            <a:pPr lvl="1"/>
            <a:r>
              <a:rPr lang="sk-SK" dirty="0" err="1">
                <a:solidFill>
                  <a:srgbClr val="002060"/>
                </a:solidFill>
              </a:rPr>
              <a:t>TxD</a:t>
            </a:r>
            <a:r>
              <a:rPr lang="sk-SK" dirty="0">
                <a:solidFill>
                  <a:srgbClr val="002060"/>
                </a:solidFill>
              </a:rPr>
              <a:t> - </a:t>
            </a:r>
            <a:r>
              <a:rPr lang="sk-SK" dirty="0" err="1">
                <a:solidFill>
                  <a:srgbClr val="002060"/>
                </a:solidFill>
              </a:rPr>
              <a:t>Transmit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dáta smerujúce z DTE - počítača do DCE - modemu</a:t>
            </a:r>
          </a:p>
          <a:p>
            <a:pPr lvl="1"/>
            <a:r>
              <a:rPr lang="sk-SK" dirty="0" err="1">
                <a:solidFill>
                  <a:srgbClr val="002060"/>
                </a:solidFill>
              </a:rPr>
              <a:t>RxD</a:t>
            </a:r>
            <a:r>
              <a:rPr lang="sk-SK" dirty="0">
                <a:solidFill>
                  <a:srgbClr val="002060"/>
                </a:solidFill>
              </a:rPr>
              <a:t> – </a:t>
            </a:r>
            <a:r>
              <a:rPr lang="sk-SK" dirty="0" err="1">
                <a:solidFill>
                  <a:srgbClr val="002060"/>
                </a:solidFill>
              </a:rPr>
              <a:t>Receive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dáta smerujúce z DCE – modemu do DTE - počítača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RTS – </a:t>
            </a:r>
            <a:r>
              <a:rPr lang="sk-SK" dirty="0" err="1">
                <a:solidFill>
                  <a:srgbClr val="002060"/>
                </a:solidFill>
              </a:rPr>
              <a:t>Request</a:t>
            </a:r>
            <a:r>
              <a:rPr lang="sk-SK" dirty="0">
                <a:solidFill>
                  <a:srgbClr val="002060"/>
                </a:solidFill>
              </a:rPr>
              <a:t> to </a:t>
            </a:r>
            <a:r>
              <a:rPr lang="sk-SK" dirty="0" err="1">
                <a:solidFill>
                  <a:srgbClr val="002060"/>
                </a:solidFill>
              </a:rPr>
              <a:t>Send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požiadavka vysielať dáta, </a:t>
            </a:r>
          </a:p>
          <a:p>
            <a:pPr lvl="2"/>
            <a:r>
              <a:rPr lang="sk-SK" dirty="0"/>
              <a:t>logická 1 signalizuje, že DTE – počítač chce vysielať dáta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CTS – </a:t>
            </a:r>
            <a:r>
              <a:rPr lang="sk-SK" dirty="0" err="1">
                <a:solidFill>
                  <a:srgbClr val="002060"/>
                </a:solidFill>
              </a:rPr>
              <a:t>Clear</a:t>
            </a:r>
            <a:r>
              <a:rPr lang="sk-SK" dirty="0">
                <a:solidFill>
                  <a:srgbClr val="002060"/>
                </a:solidFill>
              </a:rPr>
              <a:t> to </a:t>
            </a:r>
            <a:r>
              <a:rPr lang="sk-SK" dirty="0" err="1">
                <a:solidFill>
                  <a:srgbClr val="002060"/>
                </a:solidFill>
              </a:rPr>
              <a:t>Send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povolenie k vysielať dáta z DTE - počítača do DCE - modemu</a:t>
            </a:r>
          </a:p>
          <a:p>
            <a:pPr lvl="2"/>
            <a:r>
              <a:rPr lang="sk-SK" dirty="0"/>
              <a:t>logická 1 signalizuje, že DTE - počítač môže vysielať dáta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sk-SK" dirty="0">
                <a:solidFill>
                  <a:srgbClr val="002060"/>
                </a:solidFill>
              </a:rPr>
              <a:t>DCD –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Carrier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Detect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DCE</a:t>
            </a:r>
            <a:r>
              <a:rPr lang="en-US" dirty="0"/>
              <a:t> – modem </a:t>
            </a:r>
            <a:r>
              <a:rPr lang="sk-SK" dirty="0"/>
              <a:t>signalizuje, že má nosný signál na telefónnej linke a môže vysielať dáta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1.1 </a:t>
            </a:r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</a:t>
            </a:r>
            <a:r>
              <a:rPr lang="sk-SK" dirty="0"/>
              <a:t>                  </a:t>
            </a:r>
            <a:br>
              <a:rPr lang="sk-SK" dirty="0"/>
            </a:br>
            <a:r>
              <a:rPr lang="sk-SK" dirty="0"/>
              <a:t>      </a:t>
            </a:r>
            <a:r>
              <a:rPr lang="en-US" dirty="0"/>
              <a:t>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1115439" cy="4080552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00"/>
                </a:solidFill>
              </a:rPr>
              <a:t>Signály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DSR –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Set </a:t>
            </a:r>
            <a:r>
              <a:rPr lang="sk-SK" dirty="0" err="1">
                <a:solidFill>
                  <a:srgbClr val="002060"/>
                </a:solidFill>
              </a:rPr>
              <a:t>Ready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pripravenosť DCE </a:t>
            </a:r>
            <a:r>
              <a:rPr lang="en-US" dirty="0"/>
              <a:t>- </a:t>
            </a:r>
            <a:r>
              <a:rPr lang="en-US" dirty="0" err="1"/>
              <a:t>modemu</a:t>
            </a:r>
            <a:r>
              <a:rPr lang="en-US" dirty="0"/>
              <a:t> </a:t>
            </a:r>
            <a:r>
              <a:rPr lang="sk-SK" dirty="0"/>
              <a:t>vysielať dáta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DTR –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Terminal </a:t>
            </a:r>
            <a:r>
              <a:rPr lang="sk-SK" dirty="0" err="1">
                <a:solidFill>
                  <a:srgbClr val="002060"/>
                </a:solidFill>
              </a:rPr>
              <a:t>Ready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logická 1 na DTE </a:t>
            </a:r>
            <a:r>
              <a:rPr lang="en-US" dirty="0"/>
              <a:t>– </a:t>
            </a:r>
            <a:r>
              <a:rPr lang="en-US" dirty="0" err="1"/>
              <a:t>po</a:t>
            </a:r>
            <a:r>
              <a:rPr lang="sk-SK" dirty="0" err="1"/>
              <a:t>čítači</a:t>
            </a:r>
            <a:r>
              <a:rPr lang="sk-SK" dirty="0"/>
              <a:t> signalizuje druhej strane, že je pripravený vysielať </a:t>
            </a:r>
            <a:r>
              <a:rPr lang="en-US" dirty="0"/>
              <a:t>/ </a:t>
            </a:r>
            <a:r>
              <a:rPr lang="en-US" dirty="0" err="1"/>
              <a:t>pr</a:t>
            </a:r>
            <a:r>
              <a:rPr lang="sk-SK" dirty="0" err="1"/>
              <a:t>ijím</a:t>
            </a:r>
            <a:r>
              <a:rPr lang="en-US" dirty="0"/>
              <a:t>a</a:t>
            </a:r>
            <a:r>
              <a:rPr lang="sk-SK" dirty="0"/>
              <a:t>ť dáta</a:t>
            </a:r>
          </a:p>
          <a:p>
            <a:pPr lvl="2"/>
            <a:r>
              <a:rPr lang="sk-SK" dirty="0"/>
              <a:t>druhá strana sa aktivuje alebo deaktivuje</a:t>
            </a:r>
          </a:p>
          <a:p>
            <a:pPr lvl="2"/>
            <a:r>
              <a:rPr lang="sk-SK" dirty="0"/>
              <a:t>modem odpovedá nastavením DSR na logickú jednotku 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RI – Ring </a:t>
            </a:r>
            <a:r>
              <a:rPr lang="sk-SK" dirty="0" err="1">
                <a:solidFill>
                  <a:srgbClr val="002060"/>
                </a:solidFill>
              </a:rPr>
              <a:t>Indicator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/>
              <a:t>logická 1 signalizuje prichádzajúci hovor do DTE - počítača</a:t>
            </a:r>
          </a:p>
          <a:p>
            <a:pPr lvl="2"/>
            <a:r>
              <a:rPr lang="sk-SK" dirty="0"/>
              <a:t>niekto požaduje dátové spojenie 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sk-SK" dirty="0">
                <a:solidFill>
                  <a:srgbClr val="002060"/>
                </a:solidFill>
              </a:rPr>
              <a:t>GND</a:t>
            </a:r>
          </a:p>
          <a:p>
            <a:pPr lvl="2"/>
            <a:r>
              <a:rPr lang="sk-SK" dirty="0"/>
              <a:t>signálová zem </a:t>
            </a:r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6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1.1 </a:t>
            </a:r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</a:t>
            </a:r>
            <a:r>
              <a:rPr lang="sk-SK" dirty="0"/>
              <a:t>                  </a:t>
            </a:r>
            <a:br>
              <a:rPr lang="sk-SK" dirty="0"/>
            </a:br>
            <a:r>
              <a:rPr lang="sk-SK" dirty="0"/>
              <a:t>      </a:t>
            </a:r>
            <a:r>
              <a:rPr lang="en-US" dirty="0"/>
              <a:t>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28560"/>
            <a:ext cx="9613861" cy="3599316"/>
          </a:xfrm>
        </p:spPr>
        <p:txBody>
          <a:bodyPr/>
          <a:lstStyle/>
          <a:p>
            <a:r>
              <a:rPr lang="sk-SK" dirty="0"/>
              <a:t> 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76945"/>
            <a:ext cx="12186945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7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1.1 </a:t>
            </a:r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</a:t>
            </a:r>
            <a:r>
              <a:rPr lang="sk-SK" dirty="0"/>
              <a:t>                  </a:t>
            </a:r>
            <a:br>
              <a:rPr lang="sk-SK" dirty="0"/>
            </a:br>
            <a:r>
              <a:rPr lang="sk-SK" dirty="0"/>
              <a:t>      </a:t>
            </a:r>
            <a:r>
              <a:rPr lang="en-US" dirty="0"/>
              <a:t>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215192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Čo musí byť vopred dohodnuté</a:t>
            </a:r>
            <a:endParaRPr lang="en-US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1. Rýchlosť</a:t>
            </a:r>
            <a:r>
              <a:rPr lang="sk-SK" dirty="0"/>
              <a:t> </a:t>
            </a:r>
          </a:p>
          <a:p>
            <a:pPr lvl="2"/>
            <a:r>
              <a:rPr lang="sk-SK" dirty="0"/>
              <a:t>(v </a:t>
            </a:r>
            <a:r>
              <a:rPr lang="sk-SK" dirty="0" err="1"/>
              <a:t>BAUDoch</a:t>
            </a:r>
            <a:r>
              <a:rPr lang="sk-SK" dirty="0"/>
              <a:t> P: 19</a:t>
            </a:r>
            <a:r>
              <a:rPr lang="sk-SK" baseline="-25000" dirty="0"/>
              <a:t> </a:t>
            </a:r>
            <a:r>
              <a:rPr lang="sk-SK" dirty="0"/>
              <a:t>200 </a:t>
            </a:r>
            <a:r>
              <a:rPr lang="sk-SK" dirty="0" err="1"/>
              <a:t>Bd</a:t>
            </a:r>
            <a:r>
              <a:rPr lang="sk-SK" dirty="0"/>
              <a:t>, 9</a:t>
            </a:r>
            <a:r>
              <a:rPr lang="sk-SK" baseline="-25000" dirty="0"/>
              <a:t> </a:t>
            </a:r>
            <a:r>
              <a:rPr lang="sk-SK" dirty="0"/>
              <a:t>600 </a:t>
            </a:r>
            <a:r>
              <a:rPr lang="sk-SK" dirty="0" err="1"/>
              <a:t>Bd</a:t>
            </a:r>
            <a:r>
              <a:rPr lang="sk-SK" dirty="0"/>
              <a:t>, 4</a:t>
            </a:r>
            <a:r>
              <a:rPr lang="sk-SK" baseline="-25000" dirty="0"/>
              <a:t> </a:t>
            </a:r>
            <a:r>
              <a:rPr lang="sk-SK" dirty="0"/>
              <a:t>800 </a:t>
            </a:r>
            <a:r>
              <a:rPr lang="sk-SK" dirty="0" err="1"/>
              <a:t>Bd</a:t>
            </a:r>
            <a:r>
              <a:rPr lang="sk-SK" dirty="0"/>
              <a:t>, 2</a:t>
            </a:r>
            <a:r>
              <a:rPr lang="sk-SK" baseline="-25000" dirty="0"/>
              <a:t> </a:t>
            </a:r>
            <a:r>
              <a:rPr lang="sk-SK" dirty="0"/>
              <a:t>400 </a:t>
            </a:r>
            <a:r>
              <a:rPr lang="sk-SK" dirty="0" err="1"/>
              <a:t>Bd</a:t>
            </a:r>
            <a:r>
              <a:rPr lang="sk-SK" dirty="0"/>
              <a:t>, 1</a:t>
            </a:r>
            <a:r>
              <a:rPr lang="sk-SK" baseline="-25000" dirty="0"/>
              <a:t> </a:t>
            </a:r>
            <a:r>
              <a:rPr lang="sk-SK" dirty="0"/>
              <a:t>200 </a:t>
            </a:r>
            <a:r>
              <a:rPr lang="sk-SK" dirty="0" err="1"/>
              <a:t>Bd</a:t>
            </a:r>
            <a:r>
              <a:rPr lang="sk-SK" dirty="0"/>
              <a:t>, 600 </a:t>
            </a:r>
            <a:r>
              <a:rPr lang="sk-SK" dirty="0" err="1"/>
              <a:t>Bd</a:t>
            </a:r>
            <a:r>
              <a:rPr lang="sk-SK" dirty="0"/>
              <a:t>, 300 </a:t>
            </a:r>
            <a:r>
              <a:rPr lang="sk-SK" dirty="0" err="1"/>
              <a:t>Bd</a:t>
            </a:r>
            <a:r>
              <a:rPr lang="sk-SK" dirty="0"/>
              <a:t>, ...) 1 </a:t>
            </a:r>
            <a:r>
              <a:rPr lang="sk-SK" dirty="0" err="1"/>
              <a:t>Bd</a:t>
            </a:r>
            <a:r>
              <a:rPr lang="sk-SK" dirty="0"/>
              <a:t>=1/</a:t>
            </a:r>
            <a:r>
              <a:rPr lang="sk-SK" dirty="0" err="1"/>
              <a:t>T</a:t>
            </a:r>
            <a:r>
              <a:rPr lang="sk-SK" baseline="-25000" dirty="0" err="1"/>
              <a:t>bitu</a:t>
            </a:r>
            <a:r>
              <a:rPr lang="sk-SK" dirty="0"/>
              <a:t>,</a:t>
            </a:r>
            <a:endParaRPr lang="en-US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2. počet prenášaných bitov P: 5, 6, 7, 8 ,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sk-SK" dirty="0">
                <a:solidFill>
                  <a:srgbClr val="FFFF00"/>
                </a:solidFill>
              </a:rPr>
              <a:t>3. či sa prenáša pomocný bit: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sk-SK" dirty="0"/>
              <a:t>ak áno či je to kontrolný bit (či párna parita, či nepárna parita),</a:t>
            </a:r>
            <a:endParaRPr lang="en-US" dirty="0"/>
          </a:p>
          <a:p>
            <a:pPr lvl="2"/>
            <a:r>
              <a:rPr lang="sk-SK" dirty="0"/>
              <a:t>ak áno o aké údaje ide (či je údaj dáta, či riadiaci signál),</a:t>
            </a:r>
            <a:endParaRPr lang="en-US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4. počet STOP bitov </a:t>
            </a:r>
          </a:p>
          <a:p>
            <a:pPr lvl="2"/>
            <a:r>
              <a:rPr lang="sk-SK" dirty="0"/>
              <a:t>či je jeden STOP bit, či sú dva STOP bity</a:t>
            </a:r>
            <a:endParaRPr lang="en-US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5. či je kontrola riadená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8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k-SK" sz="3600" dirty="0">
                <a:solidFill>
                  <a:schemeClr val="tx1"/>
                </a:solidFill>
              </a:rPr>
              <a:t>1.2 Riadenie sériového prenosu RS-232C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r</a:t>
            </a:r>
            <a:r>
              <a:rPr lang="en-US" dirty="0" err="1"/>
              <a:t>iadenie</a:t>
            </a:r>
            <a:r>
              <a:rPr lang="en-US" dirty="0"/>
              <a:t> </a:t>
            </a:r>
            <a:r>
              <a:rPr lang="en-US" dirty="0" err="1"/>
              <a:t>prichádza</a:t>
            </a:r>
            <a:r>
              <a:rPr lang="en-US" dirty="0"/>
              <a:t> do </a:t>
            </a:r>
            <a:r>
              <a:rPr lang="en-US" dirty="0" err="1"/>
              <a:t>úvahy</a:t>
            </a:r>
            <a:r>
              <a:rPr lang="en-US" dirty="0"/>
              <a:t> </a:t>
            </a:r>
            <a:r>
              <a:rPr lang="en-US" dirty="0" err="1"/>
              <a:t>vtedy</a:t>
            </a:r>
            <a:r>
              <a:rPr lang="en-US" dirty="0"/>
              <a:t>, </a:t>
            </a:r>
            <a:r>
              <a:rPr lang="en-US" dirty="0" err="1"/>
              <a:t>ke</a:t>
            </a:r>
            <a:r>
              <a:rPr lang="sk-SK" dirty="0"/>
              <a:t>ď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obmedzi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en-US" dirty="0" err="1"/>
              <a:t>rýchlos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z</a:t>
            </a:r>
            <a:r>
              <a:rPr lang="sk-SK" dirty="0"/>
              <a:t> </a:t>
            </a:r>
            <a:r>
              <a:rPr lang="en-US" dirty="0" err="1"/>
              <a:t>dôvodu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prijímajúce</a:t>
            </a:r>
            <a:r>
              <a:rPr lang="en-US" dirty="0"/>
              <a:t> </a:t>
            </a:r>
            <a:r>
              <a:rPr lang="en-US" dirty="0" err="1"/>
              <a:t>zariadenie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schopné</a:t>
            </a:r>
            <a:r>
              <a:rPr lang="en-US" dirty="0"/>
              <a:t> </a:t>
            </a:r>
            <a:r>
              <a:rPr lang="en-US" dirty="0" err="1"/>
              <a:t>prijímat</a:t>
            </a:r>
            <a:r>
              <a:rPr lang="en-US" dirty="0"/>
              <a:t> data z </a:t>
            </a:r>
            <a:r>
              <a:rPr lang="en-US" dirty="0" err="1"/>
              <a:t>vysielajúceho</a:t>
            </a:r>
            <a:r>
              <a:rPr lang="en-US" dirty="0"/>
              <a:t> </a:t>
            </a:r>
            <a:r>
              <a:rPr lang="en-US" dirty="0" err="1"/>
              <a:t>zariadenia</a:t>
            </a:r>
            <a:r>
              <a:rPr lang="en-US" dirty="0"/>
              <a:t> </a:t>
            </a:r>
            <a:r>
              <a:rPr lang="en-US" dirty="0" err="1"/>
              <a:t>takou</a:t>
            </a:r>
            <a:r>
              <a:rPr lang="sk-SK" dirty="0"/>
              <a:t> </a:t>
            </a:r>
            <a:r>
              <a:rPr lang="en-US" dirty="0" err="1"/>
              <a:t>rýchlos</a:t>
            </a:r>
            <a:r>
              <a:rPr lang="sk-SK" dirty="0"/>
              <a:t>ť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akou</a:t>
            </a:r>
            <a:r>
              <a:rPr lang="en-US" dirty="0"/>
              <a:t> je </a:t>
            </a:r>
            <a:r>
              <a:rPr lang="en-US" dirty="0" err="1"/>
              <a:t>vysiela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schopný</a:t>
            </a:r>
            <a:r>
              <a:rPr lang="en-US" dirty="0"/>
              <a:t> data </a:t>
            </a:r>
            <a:r>
              <a:rPr lang="en-US" dirty="0" err="1"/>
              <a:t>vysiela</a:t>
            </a:r>
            <a:r>
              <a:rPr lang="sk-SK" dirty="0"/>
              <a:t>ť</a:t>
            </a:r>
          </a:p>
          <a:p>
            <a:r>
              <a:rPr lang="sk-SK" dirty="0"/>
              <a:t>t</a:t>
            </a:r>
            <a:r>
              <a:rPr lang="en-US" dirty="0" err="1"/>
              <a:t>echnické</a:t>
            </a:r>
            <a:r>
              <a:rPr lang="en-US" dirty="0"/>
              <a:t> </a:t>
            </a:r>
            <a:r>
              <a:rPr lang="en-US" dirty="0" err="1"/>
              <a:t>spôsoby</a:t>
            </a:r>
            <a:r>
              <a:rPr lang="en-US" dirty="0"/>
              <a:t> </a:t>
            </a:r>
            <a:r>
              <a:rPr lang="en-US" dirty="0" err="1"/>
              <a:t>riadenia</a:t>
            </a:r>
            <a:r>
              <a:rPr lang="en-US" dirty="0"/>
              <a:t> </a:t>
            </a:r>
            <a:r>
              <a:rPr lang="en-US" dirty="0" err="1"/>
              <a:t>prenosu</a:t>
            </a:r>
            <a:endParaRPr lang="sk-SK" dirty="0"/>
          </a:p>
          <a:p>
            <a:pPr lvl="1"/>
            <a:r>
              <a:rPr lang="en-US" dirty="0"/>
              <a:t>a) </a:t>
            </a:r>
            <a:r>
              <a:rPr lang="en-US" dirty="0" err="1"/>
              <a:t>neriadený</a:t>
            </a:r>
            <a:r>
              <a:rPr lang="en-US" dirty="0"/>
              <a:t> </a:t>
            </a:r>
            <a:r>
              <a:rPr lang="en-US" dirty="0" err="1"/>
              <a:t>prenos</a:t>
            </a:r>
            <a:endParaRPr lang="sk-SK" dirty="0"/>
          </a:p>
          <a:p>
            <a:pPr lvl="1"/>
            <a:r>
              <a:rPr lang="en-US" dirty="0"/>
              <a:t>b) </a:t>
            </a:r>
            <a:r>
              <a:rPr lang="en-US" dirty="0" err="1"/>
              <a:t>prenos</a:t>
            </a:r>
            <a:r>
              <a:rPr lang="en-US" dirty="0"/>
              <a:t> s </a:t>
            </a:r>
            <a:r>
              <a:rPr lang="en-US" dirty="0" err="1"/>
              <a:t>ošetrením</a:t>
            </a:r>
            <a:r>
              <a:rPr lang="en-US" dirty="0"/>
              <a:t> </a:t>
            </a:r>
            <a:r>
              <a:rPr lang="en-US" dirty="0" err="1"/>
              <a:t>riadiacich</a:t>
            </a:r>
            <a:r>
              <a:rPr lang="en-US" dirty="0"/>
              <a:t> </a:t>
            </a:r>
            <a:r>
              <a:rPr lang="en-US" dirty="0" err="1"/>
              <a:t>signálov</a:t>
            </a:r>
            <a:endParaRPr lang="sk-SK" dirty="0"/>
          </a:p>
          <a:p>
            <a:pPr lvl="1"/>
            <a:r>
              <a:rPr lang="en-US" dirty="0"/>
              <a:t>c) </a:t>
            </a:r>
            <a:r>
              <a:rPr lang="en-US" dirty="0" err="1"/>
              <a:t>riadený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(handshaking)</a:t>
            </a:r>
          </a:p>
        </p:txBody>
      </p:sp>
    </p:spTree>
    <p:extLst>
      <p:ext uri="{BB962C8B-B14F-4D97-AF65-F5344CB8AC3E}">
        <p14:creationId xmlns:p14="http://schemas.microsoft.com/office/powerpoint/2010/main" val="63998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k-SK" sz="3600" dirty="0">
                <a:solidFill>
                  <a:schemeClr val="tx1"/>
                </a:solidFill>
              </a:rPr>
              <a:t>1.2 Riadenie sériového prenosu RS-232C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002060"/>
                </a:solidFill>
              </a:rPr>
              <a:t>a) neriadený prenos 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pt-BR" dirty="0"/>
              <a:t>na prenos sta</a:t>
            </a:r>
            <a:r>
              <a:rPr lang="sk-SK" dirty="0"/>
              <a:t>č</a:t>
            </a:r>
            <a:r>
              <a:rPr lang="pt-BR" dirty="0"/>
              <a:t>ia 3 vodie: TXD, RXD a SG</a:t>
            </a:r>
            <a:endParaRPr lang="sk-SK" dirty="0"/>
          </a:p>
          <a:p>
            <a:pPr lvl="1"/>
            <a:r>
              <a:rPr lang="sk-SK" dirty="0" err="1"/>
              <a:t>p</a:t>
            </a:r>
            <a:r>
              <a:rPr lang="en-US" dirty="0" err="1"/>
              <a:t>oužíva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vtedy</a:t>
            </a:r>
            <a:r>
              <a:rPr lang="en-US" dirty="0"/>
              <a:t>, </a:t>
            </a:r>
            <a:r>
              <a:rPr lang="en-US" dirty="0" err="1"/>
              <a:t>ke</a:t>
            </a:r>
            <a:r>
              <a:rPr lang="sk-SK" dirty="0"/>
              <a:t>ď:</a:t>
            </a:r>
          </a:p>
          <a:p>
            <a:pPr lvl="2"/>
            <a:r>
              <a:rPr lang="sk-SK" dirty="0"/>
              <a:t>1. </a:t>
            </a:r>
            <a:r>
              <a:rPr lang="en-US" dirty="0" err="1"/>
              <a:t>prijíma</a:t>
            </a:r>
            <a:r>
              <a:rPr lang="sk-SK" dirty="0"/>
              <a:t>č</a:t>
            </a:r>
            <a:r>
              <a:rPr lang="en-US" dirty="0"/>
              <a:t> je </a:t>
            </a:r>
            <a:r>
              <a:rPr lang="en-US" dirty="0" err="1"/>
              <a:t>schopný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</a:t>
            </a:r>
            <a:r>
              <a:rPr lang="en-US" dirty="0" err="1"/>
              <a:t>prijíma</a:t>
            </a:r>
            <a:r>
              <a:rPr lang="sk-SK" dirty="0"/>
              <a:t>ť</a:t>
            </a:r>
            <a:r>
              <a:rPr lang="en-US" dirty="0"/>
              <a:t> data </a:t>
            </a:r>
            <a:r>
              <a:rPr lang="en-US" dirty="0" err="1"/>
              <a:t>aj</a:t>
            </a:r>
            <a:r>
              <a:rPr lang="en-US" dirty="0"/>
              <a:t> v </a:t>
            </a:r>
            <a:r>
              <a:rPr lang="sk-SK" dirty="0"/>
              <a:t>tom </a:t>
            </a:r>
            <a:r>
              <a:rPr lang="en-US" dirty="0" err="1"/>
              <a:t>najnepriaznivejšom</a:t>
            </a:r>
            <a:r>
              <a:rPr lang="en-US" dirty="0"/>
              <a:t> </a:t>
            </a:r>
            <a:r>
              <a:rPr lang="en-US" dirty="0" err="1"/>
              <a:t>prípade</a:t>
            </a:r>
            <a:endParaRPr lang="sk-SK" dirty="0"/>
          </a:p>
          <a:p>
            <a:pPr lvl="3"/>
            <a:r>
              <a:rPr lang="en-US" dirty="0"/>
              <a:t>in</a:t>
            </a:r>
            <a:r>
              <a:rPr lang="sk-SK" dirty="0"/>
              <a:t>ak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prís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sk-SK" dirty="0"/>
              <a:t>a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sk-SK" dirty="0"/>
              <a:t>údajov</a:t>
            </a:r>
          </a:p>
          <a:p>
            <a:pPr lvl="2"/>
            <a:r>
              <a:rPr lang="sk-SK" dirty="0"/>
              <a:t>2. </a:t>
            </a:r>
            <a:r>
              <a:rPr lang="en-US" dirty="0" err="1"/>
              <a:t>riadenie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vykonáva</a:t>
            </a:r>
            <a:r>
              <a:rPr lang="en-US" dirty="0"/>
              <a:t> </a:t>
            </a:r>
            <a:r>
              <a:rPr lang="en-US" dirty="0" err="1"/>
              <a:t>programovými</a:t>
            </a:r>
            <a:r>
              <a:rPr lang="en-US" dirty="0"/>
              <a:t> </a:t>
            </a:r>
            <a:r>
              <a:rPr lang="en-US" dirty="0" err="1"/>
              <a:t>prostriedkami</a:t>
            </a:r>
            <a:endParaRPr lang="sk-SK" dirty="0"/>
          </a:p>
          <a:p>
            <a:pPr lvl="2"/>
            <a:endParaRPr lang="sk-SK" dirty="0"/>
          </a:p>
          <a:p>
            <a:pPr lvl="2"/>
            <a:r>
              <a:rPr lang="sk-SK" dirty="0">
                <a:solidFill>
                  <a:srgbClr val="002060"/>
                </a:solidFill>
              </a:rPr>
              <a:t>SG</a:t>
            </a:r>
          </a:p>
          <a:p>
            <a:pPr lvl="3"/>
            <a:r>
              <a:rPr lang="sk-SK" dirty="0"/>
              <a:t>signálová zem 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 err="1">
                <a:solidFill>
                  <a:srgbClr val="002060"/>
                </a:solidFill>
              </a:rPr>
              <a:t>TxD</a:t>
            </a:r>
            <a:r>
              <a:rPr lang="sk-SK" dirty="0">
                <a:solidFill>
                  <a:srgbClr val="002060"/>
                </a:solidFill>
              </a:rPr>
              <a:t> - </a:t>
            </a:r>
            <a:r>
              <a:rPr lang="sk-SK" dirty="0" err="1">
                <a:solidFill>
                  <a:srgbClr val="002060"/>
                </a:solidFill>
              </a:rPr>
              <a:t>Transmit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endParaRPr lang="sk-SK" dirty="0">
              <a:solidFill>
                <a:srgbClr val="002060"/>
              </a:solidFill>
            </a:endParaRPr>
          </a:p>
          <a:p>
            <a:pPr lvl="3"/>
            <a:r>
              <a:rPr lang="sk-SK" dirty="0"/>
              <a:t>dáta smerujúce z DTE - počítača do DCE - modemu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r>
              <a:rPr lang="sk-SK" dirty="0" err="1">
                <a:solidFill>
                  <a:srgbClr val="002060"/>
                </a:solidFill>
              </a:rPr>
              <a:t>RxD</a:t>
            </a:r>
            <a:r>
              <a:rPr lang="sk-SK" dirty="0">
                <a:solidFill>
                  <a:srgbClr val="002060"/>
                </a:solidFill>
              </a:rPr>
              <a:t> – </a:t>
            </a:r>
            <a:r>
              <a:rPr lang="sk-SK" dirty="0" err="1">
                <a:solidFill>
                  <a:srgbClr val="002060"/>
                </a:solidFill>
              </a:rPr>
              <a:t>Receive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endParaRPr lang="sk-SK" dirty="0">
              <a:solidFill>
                <a:srgbClr val="002060"/>
              </a:solidFill>
            </a:endParaRPr>
          </a:p>
          <a:p>
            <a:pPr lvl="3"/>
            <a:r>
              <a:rPr lang="sk-SK" dirty="0"/>
              <a:t>dáta smerujúce z DCE – modemu do DTE - počítača</a:t>
            </a:r>
          </a:p>
          <a:p>
            <a:pPr lvl="2"/>
            <a:endParaRPr lang="sk-SK" dirty="0">
              <a:solidFill>
                <a:srgbClr val="002060"/>
              </a:solidFill>
            </a:endParaRPr>
          </a:p>
          <a:p>
            <a:pPr lvl="3"/>
            <a:endParaRPr lang="sk-SK" dirty="0">
              <a:solidFill>
                <a:srgbClr val="002060"/>
              </a:solidFill>
            </a:endParaRPr>
          </a:p>
          <a:p>
            <a:pPr lvl="2"/>
            <a:endParaRPr lang="sk-SK" dirty="0"/>
          </a:p>
          <a:p>
            <a:pPr lvl="2"/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366" y="4347592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k-SK" sz="3600" dirty="0">
                <a:solidFill>
                  <a:schemeClr val="tx1"/>
                </a:solidFill>
              </a:rPr>
              <a:t>1.2 Riadenie sériového prenosu RS-232C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b) </a:t>
            </a:r>
            <a:r>
              <a:rPr lang="en-US" dirty="0" err="1">
                <a:solidFill>
                  <a:srgbClr val="002060"/>
                </a:solidFill>
              </a:rPr>
              <a:t>prenos</a:t>
            </a:r>
            <a:r>
              <a:rPr lang="en-US" dirty="0">
                <a:solidFill>
                  <a:srgbClr val="002060"/>
                </a:solidFill>
              </a:rPr>
              <a:t> s </a:t>
            </a:r>
            <a:r>
              <a:rPr lang="en-US" dirty="0" err="1">
                <a:solidFill>
                  <a:srgbClr val="002060"/>
                </a:solidFill>
              </a:rPr>
              <a:t>ošetrením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riadiacich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signálov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sk-SK" dirty="0" err="1"/>
              <a:t>p</a:t>
            </a:r>
            <a:r>
              <a:rPr lang="en-US" dirty="0" err="1"/>
              <a:t>oužíva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vtedy</a:t>
            </a:r>
            <a:r>
              <a:rPr lang="en-US" dirty="0"/>
              <a:t>, </a:t>
            </a:r>
            <a:r>
              <a:rPr lang="en-US" dirty="0" err="1"/>
              <a:t>ke</a:t>
            </a:r>
            <a:r>
              <a:rPr lang="sk-SK" dirty="0"/>
              <a:t>ď</a:t>
            </a:r>
            <a:r>
              <a:rPr lang="en-US" dirty="0"/>
              <a:t> </a:t>
            </a:r>
            <a:r>
              <a:rPr lang="en-US" dirty="0" err="1"/>
              <a:t>komunikácia</a:t>
            </a:r>
            <a:r>
              <a:rPr lang="en-US" dirty="0"/>
              <a:t> </a:t>
            </a:r>
            <a:r>
              <a:rPr lang="sk-SK" dirty="0"/>
              <a:t>bude </a:t>
            </a:r>
            <a:r>
              <a:rPr lang="en-US" dirty="0" err="1"/>
              <a:t>prebieha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en-US" dirty="0" err="1"/>
              <a:t>priamo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sk-SK" dirty="0"/>
              <a:t>dvomi </a:t>
            </a:r>
            <a:r>
              <a:rPr lang="en-US" dirty="0" err="1"/>
              <a:t>koncovými</a:t>
            </a:r>
            <a:r>
              <a:rPr lang="en-US" dirty="0"/>
              <a:t> </a:t>
            </a:r>
            <a:r>
              <a:rPr lang="en-US" dirty="0" err="1"/>
              <a:t>zariadeniami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sk-SK" dirty="0"/>
              <a:t> </a:t>
            </a:r>
            <a:r>
              <a:rPr lang="en-US" dirty="0"/>
              <a:t>(</a:t>
            </a:r>
            <a:r>
              <a:rPr lang="en-US" dirty="0" err="1"/>
              <a:t>medzi</a:t>
            </a:r>
            <a:r>
              <a:rPr lang="en-US" dirty="0"/>
              <a:t> 2 </a:t>
            </a:r>
            <a:r>
              <a:rPr lang="en-US" dirty="0" err="1"/>
              <a:t>po</a:t>
            </a:r>
            <a:r>
              <a:rPr lang="sk-SK" dirty="0" err="1"/>
              <a:t>čítačmi</a:t>
            </a:r>
            <a:r>
              <a:rPr lang="en-US" dirty="0"/>
              <a:t>) </a:t>
            </a:r>
            <a:r>
              <a:rPr lang="sk-SK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(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požití</a:t>
            </a:r>
            <a:r>
              <a:rPr lang="en-US" dirty="0"/>
              <a:t> COPY pod MS-DOS </a:t>
            </a:r>
            <a:r>
              <a:rPr lang="en-US" dirty="0" err="1"/>
              <a:t>cez</a:t>
            </a:r>
            <a:r>
              <a:rPr lang="en-US" dirty="0"/>
              <a:t> </a:t>
            </a:r>
            <a:r>
              <a:rPr lang="en-US" dirty="0" err="1"/>
              <a:t>sériový</a:t>
            </a:r>
            <a:r>
              <a:rPr lang="en-US" dirty="0"/>
              <a:t> port COM1,COM2,...)</a:t>
            </a:r>
            <a:endParaRPr lang="sk-SK" dirty="0"/>
          </a:p>
          <a:p>
            <a:pPr marL="457200" lvl="1" indent="0">
              <a:buNone/>
            </a:pPr>
            <a:r>
              <a:rPr lang="sk-SK" dirty="0">
                <a:solidFill>
                  <a:srgbClr val="002060"/>
                </a:solidFill>
              </a:rPr>
              <a:t>	RTS – </a:t>
            </a:r>
            <a:r>
              <a:rPr lang="sk-SK" dirty="0" err="1">
                <a:solidFill>
                  <a:srgbClr val="002060"/>
                </a:solidFill>
              </a:rPr>
              <a:t>Request</a:t>
            </a:r>
            <a:r>
              <a:rPr lang="sk-SK" dirty="0">
                <a:solidFill>
                  <a:srgbClr val="002060"/>
                </a:solidFill>
              </a:rPr>
              <a:t> to </a:t>
            </a:r>
            <a:r>
              <a:rPr lang="sk-SK" dirty="0" err="1">
                <a:solidFill>
                  <a:srgbClr val="002060"/>
                </a:solidFill>
              </a:rPr>
              <a:t>Send</a:t>
            </a:r>
            <a:endParaRPr lang="sk-SK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sk-SK" dirty="0">
                <a:solidFill>
                  <a:srgbClr val="002060"/>
                </a:solidFill>
              </a:rPr>
              <a:t>		</a:t>
            </a:r>
            <a:r>
              <a:rPr lang="sk-SK" dirty="0"/>
              <a:t>logická 1 signalizuje, že DTE – počítač chce vysielať dáta</a:t>
            </a:r>
          </a:p>
          <a:p>
            <a:pPr marL="457200" lvl="1" indent="0">
              <a:buNone/>
            </a:pPr>
            <a:r>
              <a:rPr lang="sk-SK" dirty="0"/>
              <a:t>	</a:t>
            </a:r>
            <a:r>
              <a:rPr lang="sk-SK" dirty="0">
                <a:solidFill>
                  <a:srgbClr val="002060"/>
                </a:solidFill>
              </a:rPr>
              <a:t>CTS – </a:t>
            </a:r>
            <a:r>
              <a:rPr lang="sk-SK" dirty="0" err="1">
                <a:solidFill>
                  <a:srgbClr val="002060"/>
                </a:solidFill>
              </a:rPr>
              <a:t>Clear</a:t>
            </a:r>
            <a:r>
              <a:rPr lang="sk-SK" dirty="0">
                <a:solidFill>
                  <a:srgbClr val="002060"/>
                </a:solidFill>
              </a:rPr>
              <a:t> to </a:t>
            </a:r>
            <a:r>
              <a:rPr lang="sk-SK" dirty="0" err="1">
                <a:solidFill>
                  <a:srgbClr val="002060"/>
                </a:solidFill>
              </a:rPr>
              <a:t>Send</a:t>
            </a:r>
            <a:endParaRPr lang="sk-SK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sk-SK" dirty="0">
                <a:solidFill>
                  <a:srgbClr val="002060"/>
                </a:solidFill>
              </a:rPr>
              <a:t>		</a:t>
            </a:r>
            <a:r>
              <a:rPr lang="sk-SK" dirty="0"/>
              <a:t>logická 1 signalizuje, že DTE - počítač môže vysielať dáta</a:t>
            </a:r>
          </a:p>
          <a:p>
            <a:pPr marL="457200" lvl="1" indent="0">
              <a:buNone/>
            </a:pPr>
            <a:r>
              <a:rPr lang="sk-SK" dirty="0">
                <a:solidFill>
                  <a:srgbClr val="002060"/>
                </a:solidFill>
              </a:rPr>
              <a:t>	DTR –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Terminal </a:t>
            </a:r>
            <a:r>
              <a:rPr lang="sk-SK" dirty="0" err="1">
                <a:solidFill>
                  <a:srgbClr val="002060"/>
                </a:solidFill>
              </a:rPr>
              <a:t>Ready</a:t>
            </a:r>
            <a:endParaRPr lang="sk-SK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sk-SK" dirty="0">
                <a:solidFill>
                  <a:srgbClr val="002060"/>
                </a:solidFill>
              </a:rPr>
              <a:t>		</a:t>
            </a:r>
            <a:r>
              <a:rPr lang="sk-SK" dirty="0"/>
              <a:t>logická 1 signalizuje, že DTE je pripravený vysielať dáta</a:t>
            </a:r>
          </a:p>
          <a:p>
            <a:pPr marL="457200" lvl="1" indent="0">
              <a:buNone/>
            </a:pPr>
            <a:r>
              <a:rPr lang="sk-SK" dirty="0"/>
              <a:t>		modem odpovedá nastavením DSR na logickú jednotku</a:t>
            </a:r>
          </a:p>
          <a:p>
            <a:pPr marL="457200" lvl="1" indent="0">
              <a:buNone/>
            </a:pPr>
            <a:r>
              <a:rPr lang="sk-SK" dirty="0"/>
              <a:t>	</a:t>
            </a:r>
            <a:r>
              <a:rPr lang="sk-SK" dirty="0">
                <a:solidFill>
                  <a:srgbClr val="002060"/>
                </a:solidFill>
              </a:rPr>
              <a:t>DSR –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Set </a:t>
            </a:r>
            <a:r>
              <a:rPr lang="sk-SK" dirty="0" err="1">
                <a:solidFill>
                  <a:srgbClr val="002060"/>
                </a:solidFill>
              </a:rPr>
              <a:t>Ready</a:t>
            </a:r>
            <a:endParaRPr lang="sk-SK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sk-SK" sz="2100" dirty="0"/>
              <a:t>	pripravenosť DCE </a:t>
            </a:r>
            <a:r>
              <a:rPr lang="en-US" sz="2100" dirty="0"/>
              <a:t>- </a:t>
            </a:r>
            <a:r>
              <a:rPr lang="en-US" sz="2100" dirty="0" err="1"/>
              <a:t>modemu</a:t>
            </a:r>
            <a:r>
              <a:rPr lang="en-US" sz="2100" dirty="0"/>
              <a:t> </a:t>
            </a:r>
            <a:r>
              <a:rPr lang="sk-SK" sz="2100" dirty="0"/>
              <a:t>vysielať dáta</a:t>
            </a:r>
          </a:p>
          <a:p>
            <a:pPr marL="914400" lvl="2" indent="0">
              <a:buNone/>
            </a:pPr>
            <a:r>
              <a:rPr lang="sk-SK" dirty="0">
                <a:solidFill>
                  <a:srgbClr val="002060"/>
                </a:solidFill>
              </a:rPr>
              <a:t>DCD –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Carrier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Detect</a:t>
            </a:r>
            <a:endParaRPr lang="sk-SK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sk-SK" sz="2100" dirty="0"/>
              <a:t>	DCE</a:t>
            </a:r>
            <a:r>
              <a:rPr lang="en-US" sz="2100" dirty="0"/>
              <a:t> – modem </a:t>
            </a:r>
            <a:r>
              <a:rPr lang="sk-SK" sz="2100" dirty="0"/>
              <a:t>signalizuje, že má nosný signál na telefónnej </a:t>
            </a:r>
          </a:p>
          <a:p>
            <a:pPr marL="914400" lvl="2" indent="0">
              <a:buNone/>
            </a:pPr>
            <a:r>
              <a:rPr lang="sk-SK" sz="2100" dirty="0"/>
              <a:t>             linke a môže vysielať dáta</a:t>
            </a:r>
          </a:p>
          <a:p>
            <a:pPr marL="914400" lvl="2" indent="0">
              <a:buNone/>
            </a:pPr>
            <a:endParaRPr lang="sk-SK" sz="2100" dirty="0"/>
          </a:p>
          <a:p>
            <a:pPr marL="914400" lvl="2" indent="0">
              <a:buNone/>
            </a:pPr>
            <a:endParaRPr lang="sk-SK" sz="2100" dirty="0"/>
          </a:p>
          <a:p>
            <a:pPr marL="457200" lvl="1" indent="0">
              <a:buNone/>
            </a:pPr>
            <a:endParaRPr lang="sk-SK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sk-SK" dirty="0">
              <a:solidFill>
                <a:srgbClr val="00206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385" y="1981313"/>
            <a:ext cx="2665615" cy="48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1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k-SK" sz="3600" dirty="0">
                <a:solidFill>
                  <a:schemeClr val="tx1"/>
                </a:solidFill>
              </a:rPr>
              <a:t>1.2 Riadenie sériového prenosu RS-232C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c) </a:t>
            </a:r>
            <a:r>
              <a:rPr lang="en-US" dirty="0" err="1">
                <a:solidFill>
                  <a:srgbClr val="002060"/>
                </a:solidFill>
              </a:rPr>
              <a:t>riadený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prenos</a:t>
            </a:r>
            <a:r>
              <a:rPr lang="en-US" dirty="0">
                <a:solidFill>
                  <a:srgbClr val="002060"/>
                </a:solidFill>
              </a:rPr>
              <a:t> (handshaking)</a:t>
            </a:r>
          </a:p>
          <a:p>
            <a:pPr lvl="1"/>
            <a:r>
              <a:rPr lang="sk-SK" dirty="0"/>
              <a:t>n</a:t>
            </a:r>
            <a:r>
              <a:rPr lang="en-US" dirty="0"/>
              <a:t>a </a:t>
            </a:r>
            <a:r>
              <a:rPr lang="en-US" dirty="0" err="1"/>
              <a:t>riadenie</a:t>
            </a:r>
            <a:r>
              <a:rPr lang="en-US" dirty="0"/>
              <a:t>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prepojení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riadiacimi</a:t>
            </a:r>
            <a:r>
              <a:rPr lang="en-US" dirty="0"/>
              <a:t> </a:t>
            </a:r>
            <a:r>
              <a:rPr lang="en-US" dirty="0" err="1"/>
              <a:t>signálmi</a:t>
            </a:r>
            <a:r>
              <a:rPr lang="en-US" dirty="0"/>
              <a:t> </a:t>
            </a:r>
            <a:endParaRPr lang="sk-SK" dirty="0"/>
          </a:p>
          <a:p>
            <a:pPr lvl="2"/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sk-SK" dirty="0"/>
              <a:t> </a:t>
            </a:r>
            <a:r>
              <a:rPr lang="en-US" dirty="0" err="1"/>
              <a:t>pripojení</a:t>
            </a:r>
            <a:r>
              <a:rPr lang="en-US" dirty="0"/>
              <a:t> </a:t>
            </a:r>
            <a:r>
              <a:rPr lang="en-US" dirty="0" err="1"/>
              <a:t>tla</a:t>
            </a:r>
            <a:r>
              <a:rPr lang="sk-SK" dirty="0"/>
              <a:t>č</a:t>
            </a:r>
            <a:r>
              <a:rPr lang="en-US" dirty="0" err="1"/>
              <a:t>iarne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plottera</a:t>
            </a:r>
            <a:r>
              <a:rPr lang="en-US" dirty="0"/>
              <a:t> so </a:t>
            </a:r>
            <a:r>
              <a:rPr lang="en-US" dirty="0" err="1"/>
              <a:t>sériovým</a:t>
            </a:r>
            <a:r>
              <a:rPr lang="en-US" dirty="0"/>
              <a:t> </a:t>
            </a:r>
            <a:r>
              <a:rPr lang="en-US" dirty="0" err="1"/>
              <a:t>rozhraním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084" y="1971643"/>
            <a:ext cx="2274916" cy="48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52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k-SK" sz="3600" dirty="0">
                <a:solidFill>
                  <a:schemeClr val="tx1"/>
                </a:solidFill>
              </a:rPr>
              <a:t>1.2 Riadenie sériového prenosu RS-232C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Protokoly riadenia sériového prenosu dát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pt-BR" dirty="0"/>
              <a:t>a) sériový protokol s indikáciou obsadenia - bajtový režim</a:t>
            </a:r>
            <a:endParaRPr lang="sk-SK" dirty="0"/>
          </a:p>
          <a:p>
            <a:pPr lvl="1"/>
            <a:r>
              <a:rPr lang="en-US" dirty="0"/>
              <a:t>b) </a:t>
            </a:r>
            <a:r>
              <a:rPr lang="en-US" dirty="0" err="1"/>
              <a:t>sériový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s </a:t>
            </a:r>
            <a:r>
              <a:rPr lang="en-US" dirty="0" err="1"/>
              <a:t>indikáciou</a:t>
            </a:r>
            <a:r>
              <a:rPr lang="en-US" dirty="0"/>
              <a:t> </a:t>
            </a:r>
            <a:r>
              <a:rPr lang="en-US" dirty="0" err="1"/>
              <a:t>obsadenia</a:t>
            </a:r>
            <a:r>
              <a:rPr lang="en-US" dirty="0"/>
              <a:t> - </a:t>
            </a:r>
            <a:r>
              <a:rPr lang="en-US" dirty="0" err="1"/>
              <a:t>blokový</a:t>
            </a:r>
            <a:r>
              <a:rPr lang="en-US" dirty="0"/>
              <a:t> </a:t>
            </a:r>
            <a:r>
              <a:rPr lang="en-US" dirty="0" err="1"/>
              <a:t>režim</a:t>
            </a:r>
            <a:endParaRPr lang="sk-SK" dirty="0"/>
          </a:p>
          <a:p>
            <a:pPr lvl="1"/>
            <a:r>
              <a:rPr lang="en-US" dirty="0"/>
              <a:t>c) XON / XOFF protocol</a:t>
            </a:r>
            <a:endParaRPr lang="sk-SK" dirty="0"/>
          </a:p>
          <a:p>
            <a:pPr lvl="1"/>
            <a:r>
              <a:rPr lang="en-US" dirty="0"/>
              <a:t>d) ACK </a:t>
            </a:r>
            <a:r>
              <a:rPr lang="en-US" dirty="0" err="1"/>
              <a:t>protokol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  <a:p>
            <a:pPr lvl="1"/>
            <a:r>
              <a:rPr lang="sk-SK" dirty="0"/>
              <a:t>Úvod</a:t>
            </a:r>
          </a:p>
          <a:p>
            <a:pPr lvl="1"/>
            <a:r>
              <a:rPr lang="sk-SK" dirty="0"/>
              <a:t>1. Sériový prenos údajov</a:t>
            </a:r>
          </a:p>
          <a:p>
            <a:pPr lvl="2"/>
            <a:r>
              <a:rPr lang="sk-SK" dirty="0"/>
              <a:t>1.1 </a:t>
            </a:r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RS-232C</a:t>
            </a:r>
            <a:endParaRPr lang="sk-SK" dirty="0"/>
          </a:p>
          <a:p>
            <a:pPr lvl="2"/>
            <a:r>
              <a:rPr lang="sk-SK" dirty="0"/>
              <a:t>1.2 Riadenie sériového prenosu RS-232C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7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k-SK" sz="3600" dirty="0">
                <a:solidFill>
                  <a:schemeClr val="tx1"/>
                </a:solidFill>
              </a:rPr>
              <a:t>1.2 Riadenie sériového prenosu RS-232C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566799" cy="3599316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a) sériový protokol s indikáciou obsadenia - </a:t>
            </a:r>
            <a:r>
              <a:rPr lang="pt-BR" dirty="0">
                <a:solidFill>
                  <a:srgbClr val="92D050"/>
                </a:solidFill>
              </a:rPr>
              <a:t>bajtový režim</a:t>
            </a:r>
            <a:endParaRPr lang="sk-SK" dirty="0">
              <a:solidFill>
                <a:srgbClr val="92D050"/>
              </a:solidFill>
            </a:endParaRPr>
          </a:p>
          <a:p>
            <a:pPr lvl="1"/>
            <a:r>
              <a:rPr lang="sk-SK" dirty="0">
                <a:solidFill>
                  <a:srgbClr val="FFFF00"/>
                </a:solidFill>
              </a:rPr>
              <a:t>p</a:t>
            </a:r>
            <a:r>
              <a:rPr lang="en-US" dirty="0" err="1">
                <a:solidFill>
                  <a:srgbClr val="FFFF00"/>
                </a:solidFill>
              </a:rPr>
              <a:t>rincíp</a:t>
            </a:r>
            <a:endParaRPr lang="en-US" dirty="0"/>
          </a:p>
          <a:p>
            <a:pPr lvl="2"/>
            <a:r>
              <a:rPr lang="sk-SK" dirty="0"/>
              <a:t>p</a:t>
            </a:r>
            <a:r>
              <a:rPr lang="en-US" dirty="0"/>
              <a:t>o </a:t>
            </a:r>
            <a:r>
              <a:rPr lang="en-US" dirty="0" err="1"/>
              <a:t>každom</a:t>
            </a:r>
            <a:r>
              <a:rPr lang="en-US" dirty="0"/>
              <a:t> </a:t>
            </a:r>
            <a:r>
              <a:rPr lang="en-US" dirty="0" err="1"/>
              <a:t>prijatom</a:t>
            </a:r>
            <a:r>
              <a:rPr lang="en-US" dirty="0"/>
              <a:t> </a:t>
            </a:r>
            <a:r>
              <a:rPr lang="en-US" dirty="0" err="1"/>
              <a:t>znaku</a:t>
            </a:r>
            <a:r>
              <a:rPr lang="en-US" dirty="0"/>
              <a:t> (</a:t>
            </a:r>
            <a:r>
              <a:rPr lang="en-US" dirty="0" err="1"/>
              <a:t>bajt</a:t>
            </a:r>
            <a:r>
              <a:rPr lang="sk-SK" dirty="0"/>
              <a:t>u</a:t>
            </a:r>
            <a:r>
              <a:rPr lang="en-US" dirty="0"/>
              <a:t>) </a:t>
            </a:r>
            <a:r>
              <a:rPr lang="en-US" dirty="0" err="1"/>
              <a:t>prijíma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vyšle</a:t>
            </a:r>
            <a:r>
              <a:rPr lang="en-US" dirty="0"/>
              <a:t> </a:t>
            </a:r>
            <a:r>
              <a:rPr lang="en-US" dirty="0" err="1"/>
              <a:t>krátky</a:t>
            </a:r>
            <a:r>
              <a:rPr lang="en-US" dirty="0"/>
              <a:t> </a:t>
            </a:r>
            <a:r>
              <a:rPr lang="en-US" dirty="0" err="1"/>
              <a:t>impulz</a:t>
            </a:r>
            <a:r>
              <a:rPr lang="en-US" dirty="0"/>
              <a:t> </a:t>
            </a:r>
            <a:r>
              <a:rPr lang="en-US" dirty="0" err="1"/>
              <a:t>signálu</a:t>
            </a:r>
            <a:r>
              <a:rPr lang="en-US" dirty="0"/>
              <a:t> DTR do </a:t>
            </a:r>
            <a:r>
              <a:rPr lang="en-US" dirty="0" err="1"/>
              <a:t>stavu</a:t>
            </a:r>
            <a:r>
              <a:rPr lang="en-US" dirty="0"/>
              <a:t> OFF, </a:t>
            </a:r>
            <a:endParaRPr lang="sk-SK" dirty="0"/>
          </a:p>
          <a:p>
            <a:pPr marL="914400" lvl="2" indent="0">
              <a:buNone/>
            </a:pPr>
            <a:r>
              <a:rPr lang="sk-SK" dirty="0"/>
              <a:t>   č</a:t>
            </a:r>
            <a:r>
              <a:rPr lang="en-US" dirty="0" err="1"/>
              <a:t>ím</a:t>
            </a:r>
            <a:r>
              <a:rPr lang="sk-SK" dirty="0"/>
              <a:t> </a:t>
            </a:r>
            <a:r>
              <a:rPr lang="en-US" dirty="0" err="1"/>
              <a:t>potvrdzuje</a:t>
            </a:r>
            <a:r>
              <a:rPr lang="en-US" dirty="0"/>
              <a:t> </a:t>
            </a:r>
            <a:r>
              <a:rPr lang="en-US" dirty="0" err="1"/>
              <a:t>príjem</a:t>
            </a:r>
            <a:r>
              <a:rPr lang="en-US" dirty="0"/>
              <a:t> </a:t>
            </a:r>
            <a:r>
              <a:rPr lang="en-US" dirty="0" err="1"/>
              <a:t>znaku</a:t>
            </a:r>
            <a:endParaRPr lang="sk-SK" dirty="0"/>
          </a:p>
          <a:p>
            <a:pPr lvl="2"/>
            <a:r>
              <a:rPr lang="sk-SK" dirty="0"/>
              <a:t>a</a:t>
            </a:r>
            <a:r>
              <a:rPr lang="en-US" dirty="0"/>
              <a:t>k </a:t>
            </a:r>
            <a:r>
              <a:rPr lang="en-US" dirty="0" err="1"/>
              <a:t>prijíma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schopný</a:t>
            </a:r>
            <a:r>
              <a:rPr lang="en-US" dirty="0"/>
              <a:t> </a:t>
            </a:r>
            <a:r>
              <a:rPr lang="en-US" dirty="0" err="1"/>
              <a:t>prijíma</a:t>
            </a:r>
            <a:r>
              <a:rPr lang="sk-SK" dirty="0"/>
              <a:t>ť</a:t>
            </a:r>
            <a:r>
              <a:rPr lang="en-US" dirty="0"/>
              <a:t> </a:t>
            </a:r>
            <a:r>
              <a:rPr lang="en-US" dirty="0" err="1"/>
              <a:t>znaky</a:t>
            </a:r>
            <a:r>
              <a:rPr lang="en-US" dirty="0"/>
              <a:t> (</a:t>
            </a:r>
            <a:r>
              <a:rPr lang="en-US" dirty="0" err="1"/>
              <a:t>bajty</a:t>
            </a:r>
            <a:r>
              <a:rPr lang="en-US" dirty="0"/>
              <a:t>), </a:t>
            </a:r>
            <a:r>
              <a:rPr lang="en-US" dirty="0" err="1"/>
              <a:t>po</a:t>
            </a:r>
            <a:r>
              <a:rPr lang="sk-SK" dirty="0"/>
              <a:t>č</a:t>
            </a:r>
            <a:r>
              <a:rPr lang="en-US" dirty="0"/>
              <a:t>as </a:t>
            </a:r>
            <a:r>
              <a:rPr lang="en-US" dirty="0" err="1"/>
              <a:t>zaneprázdnenosti</a:t>
            </a:r>
            <a:r>
              <a:rPr lang="sk-SK" dirty="0"/>
              <a:t> </a:t>
            </a:r>
            <a:r>
              <a:rPr lang="en-US" dirty="0" err="1"/>
              <a:t>prijíma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necháva</a:t>
            </a:r>
            <a:r>
              <a:rPr lang="en-US" dirty="0"/>
              <a:t> DTR v stave OFF. V </a:t>
            </a:r>
            <a:r>
              <a:rPr lang="en-US" dirty="0" err="1"/>
              <a:t>tomto</a:t>
            </a:r>
            <a:r>
              <a:rPr lang="en-US" dirty="0"/>
              <a:t> stave </a:t>
            </a:r>
            <a:r>
              <a:rPr lang="en-US" dirty="0" err="1"/>
              <a:t>vysiela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nemá</a:t>
            </a:r>
            <a:r>
              <a:rPr lang="en-US" dirty="0"/>
              <a:t> </a:t>
            </a:r>
            <a:r>
              <a:rPr lang="en-US" dirty="0" err="1"/>
              <a:t>posiela</a:t>
            </a:r>
            <a:r>
              <a:rPr lang="sk-SK" dirty="0"/>
              <a:t>ť</a:t>
            </a:r>
            <a:r>
              <a:rPr lang="en-US" dirty="0"/>
              <a:t> data.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4486275"/>
            <a:ext cx="9344025" cy="23717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15636" y="4486275"/>
            <a:ext cx="2222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FF00"/>
                </a:solidFill>
              </a:rPr>
              <a:t>Signály prijímača</a:t>
            </a:r>
          </a:p>
          <a:p>
            <a:endParaRPr lang="sk-SK" dirty="0">
              <a:solidFill>
                <a:srgbClr val="FFFF00"/>
              </a:solidFill>
            </a:endParaRPr>
          </a:p>
          <a:p>
            <a:r>
              <a:rPr lang="sk-SK" dirty="0" err="1">
                <a:solidFill>
                  <a:srgbClr val="002060"/>
                </a:solidFill>
              </a:rPr>
              <a:t>RxD</a:t>
            </a:r>
            <a:r>
              <a:rPr lang="sk-SK" dirty="0"/>
              <a:t> – prijaté dáta</a:t>
            </a:r>
            <a:endParaRPr lang="en-US" dirty="0"/>
          </a:p>
          <a:p>
            <a:endParaRPr lang="sk-SK" dirty="0"/>
          </a:p>
          <a:p>
            <a:r>
              <a:rPr lang="sk-SK" dirty="0">
                <a:solidFill>
                  <a:srgbClr val="002060"/>
                </a:solidFill>
              </a:rPr>
              <a:t>DTR</a:t>
            </a:r>
            <a:r>
              <a:rPr lang="sk-SK" dirty="0"/>
              <a:t> – pripravený </a:t>
            </a:r>
          </a:p>
          <a:p>
            <a:r>
              <a:rPr lang="sk-SK" dirty="0"/>
              <a:t>         vysielať dáta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k-SK" sz="3600" dirty="0">
                <a:solidFill>
                  <a:schemeClr val="tx1"/>
                </a:solidFill>
              </a:rPr>
              <a:t>1.2 Riadenie sériového prenosu RS-232C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b) </a:t>
            </a:r>
            <a:r>
              <a:rPr lang="en-US" dirty="0" err="1">
                <a:solidFill>
                  <a:srgbClr val="002060"/>
                </a:solidFill>
              </a:rPr>
              <a:t>sériový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protokol</a:t>
            </a:r>
            <a:r>
              <a:rPr lang="en-US" dirty="0">
                <a:solidFill>
                  <a:srgbClr val="002060"/>
                </a:solidFill>
              </a:rPr>
              <a:t> s </a:t>
            </a:r>
            <a:r>
              <a:rPr lang="en-US" dirty="0" err="1">
                <a:solidFill>
                  <a:srgbClr val="002060"/>
                </a:solidFill>
              </a:rPr>
              <a:t>indikáciou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obsadenia</a:t>
            </a:r>
            <a:r>
              <a:rPr lang="en-US" dirty="0">
                <a:solidFill>
                  <a:srgbClr val="002060"/>
                </a:solidFill>
              </a:rPr>
              <a:t> - </a:t>
            </a:r>
            <a:r>
              <a:rPr lang="en-US" dirty="0" err="1">
                <a:solidFill>
                  <a:srgbClr val="92D050"/>
                </a:solidFill>
              </a:rPr>
              <a:t>blokový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režim</a:t>
            </a:r>
            <a:endParaRPr lang="sk-SK" dirty="0">
              <a:solidFill>
                <a:srgbClr val="92D050"/>
              </a:solidFill>
            </a:endParaRPr>
          </a:p>
          <a:p>
            <a:pPr lvl="1"/>
            <a:r>
              <a:rPr lang="sk-SK" dirty="0">
                <a:solidFill>
                  <a:srgbClr val="FFFF00"/>
                </a:solidFill>
              </a:rPr>
              <a:t>p</a:t>
            </a:r>
            <a:r>
              <a:rPr lang="en-US" dirty="0" err="1">
                <a:solidFill>
                  <a:srgbClr val="FFFF00"/>
                </a:solidFill>
              </a:rPr>
              <a:t>rincíp</a:t>
            </a:r>
            <a:endParaRPr lang="en-US" dirty="0"/>
          </a:p>
          <a:p>
            <a:pPr lvl="2"/>
            <a:r>
              <a:rPr lang="sk-SK" dirty="0"/>
              <a:t>p</a:t>
            </a:r>
            <a:r>
              <a:rPr lang="en-US" dirty="0" err="1"/>
              <a:t>rijíma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vysiela</a:t>
            </a:r>
            <a:r>
              <a:rPr lang="en-US" dirty="0"/>
              <a:t> </a:t>
            </a:r>
            <a:r>
              <a:rPr lang="en-US" dirty="0" err="1"/>
              <a:t>signál</a:t>
            </a:r>
            <a:r>
              <a:rPr lang="en-US" dirty="0"/>
              <a:t> DTR </a:t>
            </a:r>
            <a:endParaRPr lang="sk-SK" dirty="0"/>
          </a:p>
          <a:p>
            <a:pPr lvl="3"/>
            <a:r>
              <a:rPr lang="en-US" dirty="0"/>
              <a:t>v stave ON, </a:t>
            </a:r>
            <a:r>
              <a:rPr lang="en-US" dirty="0" err="1"/>
              <a:t>ke</a:t>
            </a:r>
            <a:r>
              <a:rPr lang="sk-SK" dirty="0"/>
              <a:t>ď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prijíma</a:t>
            </a:r>
            <a:r>
              <a:rPr lang="sk-SK" dirty="0"/>
              <a:t>ť</a:t>
            </a:r>
            <a:r>
              <a:rPr lang="en-US" dirty="0"/>
              <a:t> data,</a:t>
            </a:r>
            <a:endParaRPr lang="sk-SK" dirty="0"/>
          </a:p>
          <a:p>
            <a:pPr lvl="3"/>
            <a:r>
              <a:rPr lang="en-US" dirty="0"/>
              <a:t>v stave OFF, </a:t>
            </a:r>
            <a:r>
              <a:rPr lang="en-US" dirty="0" err="1"/>
              <a:t>ke</a:t>
            </a:r>
            <a:r>
              <a:rPr lang="sk-SK" dirty="0"/>
              <a:t>ď</a:t>
            </a:r>
            <a:r>
              <a:rPr lang="en-US" dirty="0"/>
              <a:t> je </a:t>
            </a:r>
            <a:r>
              <a:rPr lang="en-US" dirty="0" err="1"/>
              <a:t>zaneprázdnený</a:t>
            </a:r>
            <a:r>
              <a:rPr lang="sk-SK" dirty="0"/>
              <a:t> </a:t>
            </a:r>
            <a:r>
              <a:rPr lang="pt-BR" dirty="0"/>
              <a:t>inou </a:t>
            </a:r>
            <a:r>
              <a:rPr lang="sk-SK" dirty="0"/>
              <a:t>č</a:t>
            </a:r>
            <a:r>
              <a:rPr lang="pt-BR" dirty="0"/>
              <a:t>innos</a:t>
            </a:r>
            <a:r>
              <a:rPr lang="sk-SK" dirty="0"/>
              <a:t>ť</a:t>
            </a:r>
            <a:r>
              <a:rPr lang="pt-BR" dirty="0"/>
              <a:t>ou a nemôže prijíma</a:t>
            </a:r>
            <a:r>
              <a:rPr lang="sk-SK" dirty="0"/>
              <a:t>ť </a:t>
            </a:r>
            <a:r>
              <a:rPr lang="pt-BR" dirty="0"/>
              <a:t>data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4305300"/>
            <a:ext cx="9496425" cy="255270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27005" y="4305300"/>
            <a:ext cx="2222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FF00"/>
                </a:solidFill>
              </a:rPr>
              <a:t>Signály prijímača</a:t>
            </a:r>
          </a:p>
          <a:p>
            <a:endParaRPr lang="sk-SK" dirty="0">
              <a:solidFill>
                <a:srgbClr val="FFFF00"/>
              </a:solidFill>
            </a:endParaRPr>
          </a:p>
          <a:p>
            <a:r>
              <a:rPr lang="sk-SK" dirty="0" err="1">
                <a:solidFill>
                  <a:srgbClr val="002060"/>
                </a:solidFill>
              </a:rPr>
              <a:t>RxD</a:t>
            </a:r>
            <a:r>
              <a:rPr lang="sk-SK" dirty="0"/>
              <a:t> – prijaté dáta</a:t>
            </a:r>
            <a:endParaRPr lang="en-US" dirty="0"/>
          </a:p>
          <a:p>
            <a:endParaRPr lang="sk-SK" dirty="0"/>
          </a:p>
          <a:p>
            <a:r>
              <a:rPr lang="sk-SK" dirty="0">
                <a:solidFill>
                  <a:srgbClr val="002060"/>
                </a:solidFill>
              </a:rPr>
              <a:t>DTR</a:t>
            </a:r>
            <a:r>
              <a:rPr lang="sk-SK" dirty="0"/>
              <a:t> – pripravený </a:t>
            </a:r>
          </a:p>
          <a:p>
            <a:r>
              <a:rPr lang="sk-SK" dirty="0"/>
              <a:t>         vysielať dáta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8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k-SK" sz="3600" dirty="0">
                <a:solidFill>
                  <a:schemeClr val="tx1"/>
                </a:solidFill>
              </a:rPr>
              <a:t>1.2 Riadenie sériového prenosu RS-232C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82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c) XON / XOFF </a:t>
            </a:r>
            <a:r>
              <a:rPr lang="en-US" dirty="0" err="1">
                <a:solidFill>
                  <a:srgbClr val="002060"/>
                </a:solidFill>
              </a:rPr>
              <a:t>protokol</a:t>
            </a:r>
            <a:endParaRPr lang="sk-SK" dirty="0"/>
          </a:p>
          <a:p>
            <a:pPr lvl="1"/>
            <a:r>
              <a:rPr lang="pt-BR" dirty="0">
                <a:solidFill>
                  <a:srgbClr val="FF0000"/>
                </a:solidFill>
              </a:rPr>
              <a:t>XOFF</a:t>
            </a:r>
            <a:r>
              <a:rPr lang="pt-BR" dirty="0"/>
              <a:t> = 13h (DC3 v ASCII)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XON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= 11h (DC1 v ASCII)</a:t>
            </a:r>
            <a:endParaRPr lang="sk-SK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p</a:t>
            </a:r>
            <a:r>
              <a:rPr lang="en-US" dirty="0" err="1">
                <a:solidFill>
                  <a:srgbClr val="FFFF00"/>
                </a:solidFill>
              </a:rPr>
              <a:t>rincíp</a:t>
            </a:r>
            <a:endParaRPr lang="en-US" dirty="0"/>
          </a:p>
          <a:p>
            <a:pPr lvl="2"/>
            <a:r>
              <a:rPr lang="sk-SK" dirty="0"/>
              <a:t>p</a:t>
            </a:r>
            <a:r>
              <a:rPr lang="en-US" dirty="0" err="1"/>
              <a:t>rijíma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vysiela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datovom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sk-SK" dirty="0"/>
              <a:t>č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sk-SK" dirty="0" err="1"/>
              <a:t>TxD</a:t>
            </a:r>
            <a:r>
              <a:rPr lang="sk-SK" dirty="0"/>
              <a:t> </a:t>
            </a:r>
            <a:r>
              <a:rPr lang="en-US" dirty="0" err="1"/>
              <a:t>znak</a:t>
            </a:r>
            <a:r>
              <a:rPr lang="en-US" dirty="0"/>
              <a:t> XOFF </a:t>
            </a:r>
            <a:r>
              <a:rPr lang="en-US" dirty="0" err="1"/>
              <a:t>vtedy</a:t>
            </a:r>
            <a:r>
              <a:rPr lang="en-US" dirty="0"/>
              <a:t>, </a:t>
            </a:r>
            <a:r>
              <a:rPr lang="en-US" dirty="0" err="1"/>
              <a:t>ke</a:t>
            </a:r>
            <a:r>
              <a:rPr lang="sk-SK" dirty="0"/>
              <a:t>ď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pribli</a:t>
            </a:r>
            <a:r>
              <a:rPr lang="sk-SK" dirty="0"/>
              <a:t>žuje</a:t>
            </a:r>
            <a:r>
              <a:rPr lang="en-US" dirty="0"/>
              <a:t> </a:t>
            </a:r>
            <a:r>
              <a:rPr lang="en-US" dirty="0" err="1"/>
              <a:t>vstupná</a:t>
            </a:r>
            <a:r>
              <a:rPr lang="en-US" dirty="0"/>
              <a:t> </a:t>
            </a:r>
            <a:r>
              <a:rPr lang="en-US" dirty="0" err="1"/>
              <a:t>vyrovnávacia</a:t>
            </a:r>
            <a:r>
              <a:rPr lang="en-US" dirty="0"/>
              <a:t> </a:t>
            </a:r>
            <a:r>
              <a:rPr lang="en-US" dirty="0" err="1"/>
              <a:t>pamä</a:t>
            </a:r>
            <a:r>
              <a:rPr lang="sk-SK" dirty="0"/>
              <a:t>ť </a:t>
            </a:r>
            <a:r>
              <a:rPr lang="en-US" dirty="0" err="1"/>
              <a:t>znakov</a:t>
            </a:r>
            <a:r>
              <a:rPr lang="en-US" dirty="0"/>
              <a:t> k </a:t>
            </a:r>
            <a:r>
              <a:rPr lang="en-US" dirty="0" err="1"/>
              <a:t>úplnému</a:t>
            </a:r>
            <a:r>
              <a:rPr lang="en-US" dirty="0"/>
              <a:t> </a:t>
            </a:r>
            <a:r>
              <a:rPr lang="en-US" dirty="0" err="1"/>
              <a:t>zaplneniu</a:t>
            </a:r>
            <a:endParaRPr lang="sk-SK" dirty="0"/>
          </a:p>
          <a:p>
            <a:pPr lvl="2"/>
            <a:r>
              <a:rPr lang="sk-SK" dirty="0"/>
              <a:t>v</a:t>
            </a:r>
            <a:r>
              <a:rPr lang="en-US" dirty="0" err="1"/>
              <a:t>ysiela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príj</a:t>
            </a:r>
            <a:r>
              <a:rPr lang="sk-SK" dirty="0" err="1"/>
              <a:t>atia</a:t>
            </a:r>
            <a:r>
              <a:rPr lang="en-US" dirty="0"/>
              <a:t> </a:t>
            </a:r>
            <a:r>
              <a:rPr lang="en-US" dirty="0" err="1"/>
              <a:t>tohoto</a:t>
            </a:r>
            <a:r>
              <a:rPr lang="en-US" dirty="0"/>
              <a:t> </a:t>
            </a:r>
            <a:r>
              <a:rPr lang="en-US" dirty="0" err="1"/>
              <a:t>znaku</a:t>
            </a:r>
            <a:r>
              <a:rPr lang="en-US" dirty="0"/>
              <a:t> </a:t>
            </a:r>
            <a:r>
              <a:rPr lang="en-US" dirty="0" err="1"/>
              <a:t>prestane</a:t>
            </a:r>
            <a:r>
              <a:rPr lang="en-US" dirty="0"/>
              <a:t> </a:t>
            </a:r>
            <a:r>
              <a:rPr lang="en-US" dirty="0" err="1"/>
              <a:t>vysiela</a:t>
            </a:r>
            <a:r>
              <a:rPr lang="sk-SK" dirty="0"/>
              <a:t>ť ď</a:t>
            </a:r>
            <a:r>
              <a:rPr lang="en-US" dirty="0" err="1"/>
              <a:t>alšie</a:t>
            </a:r>
            <a:r>
              <a:rPr lang="en-US" dirty="0"/>
              <a:t> </a:t>
            </a:r>
            <a:r>
              <a:rPr lang="en-US" dirty="0" err="1"/>
              <a:t>znaky</a:t>
            </a:r>
            <a:r>
              <a:rPr lang="en-US" dirty="0"/>
              <a:t>,</a:t>
            </a:r>
            <a:r>
              <a:rPr lang="sk-SK" dirty="0"/>
              <a:t> </a:t>
            </a:r>
            <a:r>
              <a:rPr lang="en-US" dirty="0" err="1"/>
              <a:t>pokra</a:t>
            </a:r>
            <a:r>
              <a:rPr lang="sk-SK" dirty="0"/>
              <a:t>č</a:t>
            </a:r>
            <a:r>
              <a:rPr lang="en-US" dirty="0" err="1"/>
              <a:t>uje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vysielaní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sk-SK" dirty="0"/>
              <a:t>tom ako</a:t>
            </a:r>
            <a:r>
              <a:rPr lang="en-US" dirty="0"/>
              <a:t> </a:t>
            </a:r>
            <a:r>
              <a:rPr lang="en-US" dirty="0" err="1"/>
              <a:t>príjme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XON,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prijíma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vyšle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skon</a:t>
            </a:r>
            <a:r>
              <a:rPr lang="sk-SK" dirty="0"/>
              <a:t>č</a:t>
            </a:r>
            <a:r>
              <a:rPr lang="en-US" dirty="0" err="1"/>
              <a:t>ení</a:t>
            </a:r>
            <a:r>
              <a:rPr lang="en-US" dirty="0"/>
              <a:t> </a:t>
            </a:r>
            <a:r>
              <a:rPr lang="en-US" dirty="0" err="1"/>
              <a:t>prí</a:t>
            </a:r>
            <a:r>
              <a:rPr lang="sk-SK" dirty="0"/>
              <a:t>č</a:t>
            </a:r>
            <a:r>
              <a:rPr lang="en-US" dirty="0" err="1"/>
              <a:t>iny</a:t>
            </a:r>
            <a:r>
              <a:rPr lang="sk-SK" dirty="0"/>
              <a:t> </a:t>
            </a:r>
            <a:r>
              <a:rPr lang="en-US" dirty="0" err="1"/>
              <a:t>zaneprázdnenia</a:t>
            </a:r>
            <a:endParaRPr lang="sk-SK" dirty="0"/>
          </a:p>
          <a:p>
            <a:pPr lvl="3"/>
            <a:r>
              <a:rPr lang="en-US" dirty="0"/>
              <a:t>(</a:t>
            </a:r>
            <a:r>
              <a:rPr lang="en-US" dirty="0" err="1"/>
              <a:t>napr.vytla</a:t>
            </a:r>
            <a:r>
              <a:rPr lang="sk-SK" dirty="0"/>
              <a:t>č</a:t>
            </a:r>
            <a:r>
              <a:rPr lang="en-US" dirty="0" err="1"/>
              <a:t>enie</a:t>
            </a:r>
            <a:r>
              <a:rPr lang="en-US" dirty="0"/>
              <a:t> </a:t>
            </a:r>
            <a:r>
              <a:rPr lang="en-US" dirty="0" err="1"/>
              <a:t>znakov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tla</a:t>
            </a:r>
            <a:r>
              <a:rPr lang="sk-SK" dirty="0"/>
              <a:t>č</a:t>
            </a:r>
            <a:r>
              <a:rPr lang="en-US" dirty="0" err="1"/>
              <a:t>iarni</a:t>
            </a:r>
            <a:r>
              <a:rPr lang="en-US" dirty="0"/>
              <a:t>)</a:t>
            </a:r>
            <a:endParaRPr lang="sk-SK" dirty="0"/>
          </a:p>
          <a:p>
            <a:pPr lvl="2"/>
            <a:r>
              <a:rPr lang="sk-SK" dirty="0"/>
              <a:t>p</a:t>
            </a:r>
            <a:r>
              <a:rPr lang="en-US" dirty="0" err="1"/>
              <a:t>rijíma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sk-SK" dirty="0"/>
              <a:t>musí mať ešte miesto pre vstup niekoľkých znakov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vyslaní</a:t>
            </a:r>
            <a:r>
              <a:rPr lang="en-US" dirty="0"/>
              <a:t> </a:t>
            </a:r>
            <a:r>
              <a:rPr lang="en-US" dirty="0" err="1"/>
              <a:t>prvého</a:t>
            </a:r>
            <a:r>
              <a:rPr lang="en-US" dirty="0"/>
              <a:t> </a:t>
            </a:r>
            <a:r>
              <a:rPr lang="sk-SK" dirty="0"/>
              <a:t>znaku </a:t>
            </a:r>
            <a:r>
              <a:rPr lang="en-US" dirty="0"/>
              <a:t>XOFF,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objavi</a:t>
            </a:r>
            <a:r>
              <a:rPr lang="sk-SK" dirty="0"/>
              <a:t>ť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vstupe</a:t>
            </a:r>
            <a:r>
              <a:rPr lang="en-US" dirty="0"/>
              <a:t> </a:t>
            </a:r>
            <a:r>
              <a:rPr lang="en-US" dirty="0" err="1"/>
              <a:t>prijíma</a:t>
            </a:r>
            <a:r>
              <a:rPr lang="sk-SK" dirty="0"/>
              <a:t>č</a:t>
            </a:r>
            <a:r>
              <a:rPr lang="en-US" dirty="0"/>
              <a:t>a </a:t>
            </a:r>
            <a:r>
              <a:rPr lang="en-US" dirty="0" err="1"/>
              <a:t>kvôli</a:t>
            </a:r>
            <a:r>
              <a:rPr lang="sk-SK" dirty="0"/>
              <a:t> </a:t>
            </a:r>
            <a:r>
              <a:rPr lang="en-US" dirty="0" err="1"/>
              <a:t>oneskoreniu</a:t>
            </a:r>
            <a:r>
              <a:rPr lang="en-US" dirty="0"/>
              <a:t> </a:t>
            </a:r>
            <a:r>
              <a:rPr lang="en-US" dirty="0" err="1"/>
              <a:t>rozpoznania</a:t>
            </a:r>
            <a:r>
              <a:rPr lang="en-US" dirty="0"/>
              <a:t> </a:t>
            </a:r>
            <a:r>
              <a:rPr lang="sk-SK" dirty="0" err="1"/>
              <a:t>sugnálu</a:t>
            </a:r>
            <a:r>
              <a:rPr lang="sk-SK" dirty="0"/>
              <a:t> </a:t>
            </a:r>
            <a:r>
              <a:rPr lang="en-US" dirty="0"/>
              <a:t>XOFF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vysiela</a:t>
            </a:r>
            <a:r>
              <a:rPr lang="sk-SK" dirty="0" err="1"/>
              <a:t>ča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71" y="2167285"/>
            <a:ext cx="5606934" cy="1461129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0191405" y="2151086"/>
            <a:ext cx="19591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FF00"/>
                </a:solidFill>
              </a:rPr>
              <a:t>Signály prijímača</a:t>
            </a:r>
          </a:p>
          <a:p>
            <a:r>
              <a:rPr lang="sk-SK" dirty="0" err="1">
                <a:solidFill>
                  <a:srgbClr val="002060"/>
                </a:solidFill>
              </a:rPr>
              <a:t>RxD</a:t>
            </a:r>
            <a:r>
              <a:rPr lang="sk-SK" dirty="0"/>
              <a:t> – prijaté </a:t>
            </a:r>
          </a:p>
          <a:p>
            <a:r>
              <a:rPr lang="sk-SK" dirty="0"/>
              <a:t>         dáta</a:t>
            </a:r>
          </a:p>
          <a:p>
            <a:r>
              <a:rPr lang="sk-SK" dirty="0" err="1">
                <a:solidFill>
                  <a:srgbClr val="002060"/>
                </a:solidFill>
              </a:rPr>
              <a:t>TxD</a:t>
            </a:r>
            <a:r>
              <a:rPr lang="sk-SK" dirty="0"/>
              <a:t> – vysielané </a:t>
            </a:r>
          </a:p>
          <a:p>
            <a:r>
              <a:rPr lang="sk-SK" dirty="0"/>
              <a:t>         dáta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9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sk-SK" sz="3600" dirty="0">
                <a:solidFill>
                  <a:schemeClr val="tx1"/>
                </a:solidFill>
              </a:rPr>
              <a:t>1.2 Riadenie sériového prenosu RS-232C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248443" cy="35993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d) ACK </a:t>
            </a:r>
            <a:r>
              <a:rPr lang="en-US" dirty="0" err="1">
                <a:solidFill>
                  <a:srgbClr val="002060"/>
                </a:solidFill>
              </a:rPr>
              <a:t>protokol</a:t>
            </a:r>
            <a:endParaRPr lang="sk-SK" dirty="0">
              <a:solidFill>
                <a:srgbClr val="002060"/>
              </a:solidFill>
            </a:endParaRPr>
          </a:p>
          <a:p>
            <a:pPr lvl="1"/>
            <a:r>
              <a:rPr lang="pt-BR" dirty="0"/>
              <a:t>ACK = 06h (v ASCII), ENQ =05h</a:t>
            </a:r>
            <a:endParaRPr lang="sk-SK" dirty="0"/>
          </a:p>
          <a:p>
            <a:pPr lvl="1"/>
            <a:r>
              <a:rPr lang="sk-SK" dirty="0">
                <a:solidFill>
                  <a:srgbClr val="FFFF00"/>
                </a:solidFill>
              </a:rPr>
              <a:t>p</a:t>
            </a:r>
            <a:r>
              <a:rPr lang="en-US" dirty="0" err="1">
                <a:solidFill>
                  <a:srgbClr val="FFFF00"/>
                </a:solidFill>
              </a:rPr>
              <a:t>rincíp</a:t>
            </a:r>
            <a:endParaRPr lang="en-US" dirty="0"/>
          </a:p>
          <a:p>
            <a:pPr lvl="2"/>
            <a:r>
              <a:rPr lang="sk-SK" dirty="0"/>
              <a:t>p</a:t>
            </a:r>
            <a:r>
              <a:rPr lang="en-US" dirty="0" err="1"/>
              <a:t>rijíma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(</a:t>
            </a:r>
            <a:r>
              <a:rPr lang="en-US" dirty="0" err="1"/>
              <a:t>bajt</a:t>
            </a:r>
            <a:r>
              <a:rPr lang="en-US" dirty="0"/>
              <a:t>) </a:t>
            </a:r>
            <a:r>
              <a:rPr lang="sk-SK" dirty="0"/>
              <a:t>požiada</a:t>
            </a:r>
            <a:r>
              <a:rPr lang="en-US" dirty="0"/>
              <a:t> </a:t>
            </a:r>
            <a:r>
              <a:rPr lang="en-US" dirty="0" err="1"/>
              <a:t>vyslaním</a:t>
            </a:r>
            <a:r>
              <a:rPr lang="en-US" dirty="0"/>
              <a:t> </a:t>
            </a:r>
            <a:r>
              <a:rPr lang="en-US" dirty="0" err="1"/>
              <a:t>riadiaceho</a:t>
            </a:r>
            <a:r>
              <a:rPr lang="en-US" dirty="0"/>
              <a:t> </a:t>
            </a:r>
            <a:r>
              <a:rPr lang="en-US" dirty="0" err="1"/>
              <a:t>znaku</a:t>
            </a:r>
            <a:r>
              <a:rPr lang="en-US" dirty="0"/>
              <a:t> ACK</a:t>
            </a:r>
            <a:endParaRPr lang="sk-SK" dirty="0"/>
          </a:p>
          <a:p>
            <a:pPr lvl="2"/>
            <a:r>
              <a:rPr lang="sk-SK" dirty="0"/>
              <a:t>v</a:t>
            </a:r>
            <a:r>
              <a:rPr lang="en-US" dirty="0"/>
              <a:t>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en-US" dirty="0" err="1"/>
              <a:t>zaneprázdnenia</a:t>
            </a:r>
            <a:r>
              <a:rPr lang="en-US" dirty="0"/>
              <a:t> </a:t>
            </a:r>
            <a:r>
              <a:rPr lang="en-US" dirty="0" err="1"/>
              <a:t>tento</a:t>
            </a:r>
            <a:r>
              <a:rPr lang="sk-SK" dirty="0"/>
              <a:t> </a:t>
            </a:r>
            <a:r>
              <a:rPr lang="en-US" dirty="0" err="1"/>
              <a:t>riadiaci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</a:t>
            </a:r>
            <a:r>
              <a:rPr lang="en-US" dirty="0" err="1"/>
              <a:t>vyšle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skonení</a:t>
            </a:r>
            <a:r>
              <a:rPr lang="en-US" dirty="0"/>
              <a:t> </a:t>
            </a:r>
            <a:r>
              <a:rPr lang="en-US" dirty="0" err="1"/>
              <a:t>prí</a:t>
            </a:r>
            <a:r>
              <a:rPr lang="sk-SK" dirty="0"/>
              <a:t>č</a:t>
            </a:r>
            <a:r>
              <a:rPr lang="en-US" dirty="0" err="1"/>
              <a:t>iny</a:t>
            </a:r>
            <a:r>
              <a:rPr lang="sk-SK" dirty="0"/>
              <a:t> </a:t>
            </a:r>
            <a:r>
              <a:rPr lang="en-US" dirty="0" err="1"/>
              <a:t>zaneprázdnenia</a:t>
            </a:r>
            <a:endParaRPr lang="sk-SK" dirty="0"/>
          </a:p>
          <a:p>
            <a:pPr lvl="2"/>
            <a:r>
              <a:rPr lang="sk-SK" dirty="0"/>
              <a:t>niekedy na</a:t>
            </a:r>
            <a:r>
              <a:rPr lang="en-US" dirty="0" err="1"/>
              <a:t>miesto</a:t>
            </a:r>
            <a:r>
              <a:rPr lang="en-US" dirty="0"/>
              <a:t> </a:t>
            </a:r>
            <a:r>
              <a:rPr lang="sk-SK" dirty="0"/>
              <a:t>znaku </a:t>
            </a:r>
            <a:r>
              <a:rPr lang="en-US" dirty="0"/>
              <a:t>ACK (06h v ASCII) </a:t>
            </a:r>
            <a:r>
              <a:rPr lang="en-US" dirty="0" err="1"/>
              <a:t>prijíma</a:t>
            </a:r>
            <a:r>
              <a:rPr lang="sk-SK" dirty="0"/>
              <a:t>č</a:t>
            </a:r>
            <a:r>
              <a:rPr lang="en-US" dirty="0"/>
              <a:t> </a:t>
            </a:r>
            <a:r>
              <a:rPr lang="en-US" dirty="0" err="1"/>
              <a:t>vysiela</a:t>
            </a:r>
            <a:r>
              <a:rPr lang="en-US" dirty="0"/>
              <a:t> </a:t>
            </a:r>
            <a:r>
              <a:rPr lang="sk-SK" dirty="0"/>
              <a:t>znak </a:t>
            </a:r>
            <a:r>
              <a:rPr lang="en-US" dirty="0"/>
              <a:t>ENQ (05h v ASCII)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31" y="4566185"/>
            <a:ext cx="5993222" cy="171788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80320" y="4529744"/>
            <a:ext cx="2355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FF00"/>
                </a:solidFill>
              </a:rPr>
              <a:t>Signály prijímača</a:t>
            </a:r>
          </a:p>
          <a:p>
            <a:endParaRPr lang="sk-SK" dirty="0">
              <a:solidFill>
                <a:srgbClr val="FFFF00"/>
              </a:solidFill>
            </a:endParaRPr>
          </a:p>
          <a:p>
            <a:r>
              <a:rPr lang="sk-SK" dirty="0" err="1">
                <a:solidFill>
                  <a:srgbClr val="002060"/>
                </a:solidFill>
              </a:rPr>
              <a:t>RxD</a:t>
            </a:r>
            <a:r>
              <a:rPr lang="sk-SK" dirty="0"/>
              <a:t> – prijaté dáta</a:t>
            </a:r>
            <a:endParaRPr lang="en-US" dirty="0"/>
          </a:p>
          <a:p>
            <a:endParaRPr lang="sk-SK" dirty="0"/>
          </a:p>
          <a:p>
            <a:r>
              <a:rPr lang="sk-SK" dirty="0" err="1">
                <a:solidFill>
                  <a:srgbClr val="002060"/>
                </a:solidFill>
              </a:rPr>
              <a:t>TxD</a:t>
            </a:r>
            <a:r>
              <a:rPr lang="sk-SK" dirty="0"/>
              <a:t> – vysielané dáta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5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Signál</a:t>
            </a:r>
            <a:r>
              <a:rPr lang="sk-SK" dirty="0"/>
              <a:t> </a:t>
            </a:r>
          </a:p>
          <a:p>
            <a:pPr lvl="2"/>
            <a:r>
              <a:rPr lang="en-US" dirty="0" err="1"/>
              <a:t>stanovený</a:t>
            </a:r>
            <a:r>
              <a:rPr lang="en-US" dirty="0"/>
              <a:t> </a:t>
            </a:r>
            <a:r>
              <a:rPr lang="en-US" dirty="0" err="1"/>
              <a:t>význam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sk-SK" dirty="0"/>
              <a:t>č</a:t>
            </a:r>
            <a:r>
              <a:rPr lang="en-US" dirty="0" err="1"/>
              <a:t>enej</a:t>
            </a:r>
            <a:r>
              <a:rPr lang="en-US" dirty="0"/>
              <a:t> (</a:t>
            </a:r>
            <a:r>
              <a:rPr lang="en-US" dirty="0" err="1"/>
              <a:t>napr.elektrickej</a:t>
            </a:r>
            <a:r>
              <a:rPr lang="en-US" dirty="0"/>
              <a:t>) </a:t>
            </a:r>
            <a:r>
              <a:rPr lang="en-US" dirty="0" err="1"/>
              <a:t>veli</a:t>
            </a:r>
            <a:r>
              <a:rPr lang="sk-SK" dirty="0"/>
              <a:t>č</a:t>
            </a:r>
            <a:r>
              <a:rPr lang="en-US" dirty="0" err="1"/>
              <a:t>iny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príslušnom</a:t>
            </a:r>
            <a:r>
              <a:rPr lang="en-US" dirty="0"/>
              <a:t> 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   	   </a:t>
            </a:r>
            <a:r>
              <a:rPr lang="en-US" sz="1800" dirty="0" err="1"/>
              <a:t>prenosovom</a:t>
            </a:r>
            <a:r>
              <a:rPr lang="en-US" sz="1800" dirty="0"/>
              <a:t> </a:t>
            </a:r>
            <a:r>
              <a:rPr lang="en-US" sz="1800" dirty="0" err="1"/>
              <a:t>médiu</a:t>
            </a:r>
            <a:r>
              <a:rPr lang="sk-SK" sz="18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napr.elektr</a:t>
            </a:r>
            <a:r>
              <a:rPr lang="sk-SK" sz="1800" dirty="0" err="1"/>
              <a:t>ickom</a:t>
            </a:r>
            <a:r>
              <a:rPr lang="sk-SK" sz="1800" dirty="0"/>
              <a:t> </a:t>
            </a:r>
            <a:r>
              <a:rPr lang="en-US" sz="1800" dirty="0" err="1"/>
              <a:t>vodi</a:t>
            </a:r>
            <a:r>
              <a:rPr lang="sk-SK" sz="1800" dirty="0"/>
              <a:t>č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>
                <a:solidFill>
                  <a:srgbClr val="002060"/>
                </a:solidFill>
              </a:rPr>
              <a:t>Delenie signálov </a:t>
            </a:r>
          </a:p>
          <a:p>
            <a:pPr lvl="2"/>
            <a:r>
              <a:rPr lang="sk-SK" dirty="0"/>
              <a:t>1. </a:t>
            </a:r>
            <a:r>
              <a:rPr lang="sk-SK" dirty="0">
                <a:solidFill>
                  <a:srgbClr val="FFFF00"/>
                </a:solidFill>
              </a:rPr>
              <a:t>Analógové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sk-SK" dirty="0">
                <a:solidFill>
                  <a:srgbClr val="FFFF00"/>
                </a:solidFill>
              </a:rPr>
              <a:t>Digitálne </a:t>
            </a:r>
            <a:r>
              <a:rPr lang="en-US" dirty="0"/>
              <a:t>(</a:t>
            </a:r>
            <a:r>
              <a:rPr lang="sk-SK" dirty="0"/>
              <a:t>číslicové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2. </a:t>
            </a:r>
            <a:r>
              <a:rPr lang="en-US" dirty="0" err="1">
                <a:solidFill>
                  <a:srgbClr val="FFFF00"/>
                </a:solidFill>
              </a:rPr>
              <a:t>Vstupn</a:t>
            </a:r>
            <a:r>
              <a:rPr lang="sk-SK" dirty="0">
                <a:solidFill>
                  <a:srgbClr val="FFFF00"/>
                </a:solidFill>
              </a:rPr>
              <a:t>é </a:t>
            </a:r>
            <a:r>
              <a:rPr lang="sk-SK" dirty="0"/>
              <a:t>alebo </a:t>
            </a:r>
            <a:r>
              <a:rPr lang="sk-SK" dirty="0">
                <a:solidFill>
                  <a:srgbClr val="FFFF00"/>
                </a:solidFill>
              </a:rPr>
              <a:t>Výstupné</a:t>
            </a:r>
          </a:p>
          <a:p>
            <a:pPr lvl="2"/>
            <a:r>
              <a:rPr lang="sk-SK" dirty="0"/>
              <a:t>3. </a:t>
            </a:r>
            <a:r>
              <a:rPr lang="sk-SK" dirty="0">
                <a:solidFill>
                  <a:srgbClr val="FFFF00"/>
                </a:solidFill>
              </a:rPr>
              <a:t>Dátové</a:t>
            </a:r>
            <a:r>
              <a:rPr lang="sk-SK" dirty="0"/>
              <a:t> alebo </a:t>
            </a:r>
            <a:r>
              <a:rPr lang="sk-SK" dirty="0">
                <a:solidFill>
                  <a:srgbClr val="FFFF00"/>
                </a:solidFill>
              </a:rPr>
              <a:t>Riadiace</a:t>
            </a:r>
            <a:endParaRPr lang="en-US" dirty="0">
              <a:solidFill>
                <a:srgbClr val="FFFF00"/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7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334043" cy="35993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dirty="0"/>
              <a:t>jednotka datovej informácie = 1 bit</a:t>
            </a:r>
          </a:p>
          <a:p>
            <a:r>
              <a:rPr lang="en-US" dirty="0"/>
              <a:t>d</a:t>
            </a:r>
            <a:r>
              <a:rPr lang="sk-SK" dirty="0"/>
              <a:t>a</a:t>
            </a:r>
            <a:r>
              <a:rPr lang="en-US" dirty="0" err="1"/>
              <a:t>tová</a:t>
            </a:r>
            <a:r>
              <a:rPr lang="en-US" dirty="0"/>
              <a:t> </a:t>
            </a:r>
            <a:r>
              <a:rPr lang="en-US" dirty="0" err="1"/>
              <a:t>informácia</a:t>
            </a:r>
            <a:r>
              <a:rPr lang="en-US" dirty="0"/>
              <a:t> = 1 </a:t>
            </a:r>
            <a:r>
              <a:rPr lang="en-US" dirty="0" err="1"/>
              <a:t>bajt</a:t>
            </a:r>
            <a:r>
              <a:rPr lang="en-US" dirty="0"/>
              <a:t>, 1 </a:t>
            </a:r>
            <a:r>
              <a:rPr lang="en-US" dirty="0" err="1"/>
              <a:t>znak</a:t>
            </a:r>
            <a:endParaRPr lang="en-US" dirty="0"/>
          </a:p>
          <a:p>
            <a:r>
              <a:rPr lang="en-US" dirty="0" err="1"/>
              <a:t>kódovanie</a:t>
            </a:r>
            <a:r>
              <a:rPr lang="en-US" dirty="0"/>
              <a:t> </a:t>
            </a:r>
            <a:r>
              <a:rPr lang="en-US" dirty="0" err="1"/>
              <a:t>datovej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: </a:t>
            </a:r>
            <a:r>
              <a:rPr lang="en-US" dirty="0" err="1"/>
              <a:t>vä</a:t>
            </a:r>
            <a:r>
              <a:rPr lang="sk-SK" dirty="0"/>
              <a:t>č</a:t>
            </a:r>
            <a:r>
              <a:rPr lang="en-US" dirty="0" err="1"/>
              <a:t>šinou</a:t>
            </a:r>
            <a:r>
              <a:rPr lang="en-US" dirty="0"/>
              <a:t> ASCII </a:t>
            </a:r>
            <a:r>
              <a:rPr lang="en-US" dirty="0" err="1"/>
              <a:t>znaky</a:t>
            </a:r>
            <a:endParaRPr lang="en-US" dirty="0"/>
          </a:p>
          <a:p>
            <a:r>
              <a:rPr lang="en-US" dirty="0"/>
              <a:t>po</a:t>
            </a:r>
            <a:r>
              <a:rPr lang="sk-SK" dirty="0"/>
              <a:t>č</a:t>
            </a:r>
            <a:r>
              <a:rPr lang="en-US" dirty="0"/>
              <a:t>et </a:t>
            </a:r>
            <a:r>
              <a:rPr lang="en-US" dirty="0" err="1"/>
              <a:t>jednotiek</a:t>
            </a:r>
            <a:r>
              <a:rPr lang="en-US" dirty="0"/>
              <a:t> d</a:t>
            </a:r>
            <a:r>
              <a:rPr lang="sk-SK" dirty="0"/>
              <a:t>a</a:t>
            </a:r>
            <a:r>
              <a:rPr lang="en-US" dirty="0" err="1"/>
              <a:t>tovej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: 5 - 8 </a:t>
            </a:r>
            <a:r>
              <a:rPr lang="en-US" dirty="0" err="1"/>
              <a:t>bitov</a:t>
            </a: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rýchlos</a:t>
            </a:r>
            <a:r>
              <a:rPr lang="sk-SK" dirty="0">
                <a:solidFill>
                  <a:srgbClr val="002060"/>
                </a:solidFill>
              </a:rPr>
              <a:t>ť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sériového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prenosu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dát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po</a:t>
            </a:r>
            <a:r>
              <a:rPr lang="sk-SK" dirty="0">
                <a:solidFill>
                  <a:srgbClr val="FFFF00"/>
                </a:solidFill>
              </a:rPr>
              <a:t>č</a:t>
            </a:r>
            <a:r>
              <a:rPr lang="en-US" dirty="0">
                <a:solidFill>
                  <a:srgbClr val="FFFF00"/>
                </a:solidFill>
              </a:rPr>
              <a:t>et </a:t>
            </a:r>
            <a:r>
              <a:rPr lang="en-US" dirty="0" err="1">
                <a:solidFill>
                  <a:srgbClr val="FFFF00"/>
                </a:solidFill>
              </a:rPr>
              <a:t>bitov</a:t>
            </a:r>
            <a:r>
              <a:rPr lang="en-US" dirty="0">
                <a:solidFill>
                  <a:srgbClr val="FFFF00"/>
                </a:solidFill>
              </a:rPr>
              <a:t> za </a:t>
            </a:r>
            <a:r>
              <a:rPr lang="en-US" dirty="0" err="1">
                <a:solidFill>
                  <a:srgbClr val="FFFF00"/>
                </a:solidFill>
              </a:rPr>
              <a:t>sekundu</a:t>
            </a:r>
            <a:r>
              <a:rPr lang="en-US" dirty="0"/>
              <a:t>)</a:t>
            </a:r>
            <a:endParaRPr lang="sk-SK" dirty="0"/>
          </a:p>
          <a:p>
            <a:pPr lvl="1"/>
            <a:r>
              <a:rPr lang="en-US" dirty="0"/>
              <a:t>po</a:t>
            </a:r>
            <a:r>
              <a:rPr lang="sk-SK" dirty="0"/>
              <a:t>č</a:t>
            </a:r>
            <a:r>
              <a:rPr lang="en-US" dirty="0"/>
              <a:t>et </a:t>
            </a:r>
            <a:r>
              <a:rPr lang="en-US" dirty="0" err="1"/>
              <a:t>prenesených</a:t>
            </a:r>
            <a:r>
              <a:rPr lang="en-US" dirty="0"/>
              <a:t> </a:t>
            </a:r>
            <a:r>
              <a:rPr lang="en-US" dirty="0" err="1"/>
              <a:t>jednotiek</a:t>
            </a:r>
            <a:r>
              <a:rPr lang="en-US" dirty="0"/>
              <a:t> </a:t>
            </a:r>
            <a:r>
              <a:rPr lang="en-US" dirty="0" err="1"/>
              <a:t>datovej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 za </a:t>
            </a:r>
            <a:r>
              <a:rPr lang="en-US" dirty="0" err="1"/>
              <a:t>jednotku</a:t>
            </a:r>
            <a:r>
              <a:rPr lang="en-US" dirty="0"/>
              <a:t> </a:t>
            </a:r>
            <a:r>
              <a:rPr lang="sk-SK" dirty="0"/>
              <a:t>č</a:t>
            </a:r>
            <a:r>
              <a:rPr lang="en-US" dirty="0" err="1"/>
              <a:t>asu</a:t>
            </a:r>
            <a:r>
              <a:rPr lang="en-US" dirty="0"/>
              <a:t>.</a:t>
            </a:r>
          </a:p>
          <a:p>
            <a:pPr lvl="1"/>
            <a:r>
              <a:rPr lang="sk-SK" dirty="0"/>
              <a:t>j</a:t>
            </a:r>
            <a:r>
              <a:rPr lang="en-US" dirty="0"/>
              <a:t>e </a:t>
            </a:r>
            <a:r>
              <a:rPr lang="en-US" dirty="0" err="1"/>
              <a:t>medzinárodne</a:t>
            </a:r>
            <a:r>
              <a:rPr lang="en-US" dirty="0"/>
              <a:t> </a:t>
            </a:r>
            <a:r>
              <a:rPr lang="en-US" dirty="0" err="1"/>
              <a:t>stanovená</a:t>
            </a:r>
            <a:r>
              <a:rPr lang="en-US" dirty="0"/>
              <a:t> </a:t>
            </a:r>
            <a:r>
              <a:rPr lang="en-US" dirty="0" err="1"/>
              <a:t>stupnica</a:t>
            </a:r>
            <a:r>
              <a:rPr lang="en-US" dirty="0"/>
              <a:t> </a:t>
            </a:r>
            <a:r>
              <a:rPr lang="en-US" dirty="0" err="1"/>
              <a:t>doporu</a:t>
            </a:r>
            <a:r>
              <a:rPr lang="sk-SK" dirty="0"/>
              <a:t>č</a:t>
            </a:r>
            <a:r>
              <a:rPr lang="en-US" dirty="0" err="1"/>
              <a:t>ených</a:t>
            </a:r>
            <a:r>
              <a:rPr lang="en-US" dirty="0"/>
              <a:t> </a:t>
            </a:r>
            <a:r>
              <a:rPr lang="en-US" dirty="0" err="1"/>
              <a:t>rýchlostí</a:t>
            </a:r>
            <a:endParaRPr lang="sk-SK" dirty="0"/>
          </a:p>
          <a:p>
            <a:pPr lvl="1"/>
            <a:r>
              <a:rPr lang="en-US" dirty="0" err="1"/>
              <a:t>rýchlosti</a:t>
            </a:r>
            <a:r>
              <a:rPr lang="en-US" dirty="0"/>
              <a:t> </a:t>
            </a:r>
            <a:r>
              <a:rPr lang="en-US" dirty="0" err="1"/>
              <a:t>majú</a:t>
            </a:r>
            <a:r>
              <a:rPr lang="en-US" dirty="0"/>
              <a:t> </a:t>
            </a:r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prísne</a:t>
            </a:r>
            <a:r>
              <a:rPr lang="sk-SK" dirty="0"/>
              <a:t> </a:t>
            </a:r>
            <a:r>
              <a:rPr lang="en-US" dirty="0" err="1"/>
              <a:t>tolerancie</a:t>
            </a:r>
            <a:r>
              <a:rPr lang="en-US" dirty="0"/>
              <a:t> </a:t>
            </a:r>
            <a:endParaRPr lang="sk-SK" dirty="0"/>
          </a:p>
          <a:p>
            <a:pPr lvl="2"/>
            <a:r>
              <a:rPr lang="en-US" dirty="0" err="1"/>
              <a:t>kvôli</a:t>
            </a:r>
            <a:r>
              <a:rPr lang="en-US" dirty="0"/>
              <a:t> </a:t>
            </a:r>
            <a:r>
              <a:rPr lang="en-US" dirty="0" err="1"/>
              <a:t>kompatibilite</a:t>
            </a:r>
            <a:r>
              <a:rPr lang="en-US" dirty="0"/>
              <a:t> </a:t>
            </a:r>
            <a:r>
              <a:rPr lang="en-US" dirty="0" err="1"/>
              <a:t>komunikujúcich</a:t>
            </a:r>
            <a:r>
              <a:rPr lang="en-US" dirty="0"/>
              <a:t> </a:t>
            </a:r>
            <a:r>
              <a:rPr lang="en-US" dirty="0" err="1"/>
              <a:t>zariadení</a:t>
            </a:r>
            <a:r>
              <a:rPr lang="en-US" dirty="0"/>
              <a:t>. </a:t>
            </a:r>
            <a:endParaRPr lang="sk-SK" dirty="0"/>
          </a:p>
          <a:p>
            <a:pPr lvl="1"/>
            <a:r>
              <a:rPr lang="sk-SK" dirty="0"/>
              <a:t>r</a:t>
            </a:r>
            <a:r>
              <a:rPr lang="en-US" dirty="0" err="1"/>
              <a:t>ýchlosti</a:t>
            </a:r>
            <a:r>
              <a:rPr lang="en-US" dirty="0"/>
              <a:t>: 50, 75, 100, 300, 600, 1200,</a:t>
            </a:r>
            <a:r>
              <a:rPr lang="sk-SK" dirty="0"/>
              <a:t> </a:t>
            </a:r>
            <a:r>
              <a:rPr lang="en-US" dirty="0"/>
              <a:t>2400, 4800, 9600, 19200</a:t>
            </a:r>
            <a:r>
              <a:rPr lang="sk-SK" dirty="0"/>
              <a:t> bitov za sekundu</a:t>
            </a: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9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334043" cy="4196931"/>
          </a:xfrm>
        </p:spPr>
        <p:txBody>
          <a:bodyPr>
            <a:normAutofit lnSpcReduction="10000"/>
          </a:bodyPr>
          <a:lstStyle/>
          <a:p>
            <a:r>
              <a:rPr lang="sk-SK" dirty="0" err="1">
                <a:solidFill>
                  <a:srgbClr val="002060"/>
                </a:solidFill>
              </a:rPr>
              <a:t>Asynshrónny</a:t>
            </a:r>
            <a:r>
              <a:rPr lang="sk-SK" dirty="0">
                <a:solidFill>
                  <a:srgbClr val="002060"/>
                </a:solidFill>
              </a:rPr>
              <a:t> prenos údajov </a:t>
            </a:r>
          </a:p>
          <a:p>
            <a:pPr lvl="1"/>
            <a:r>
              <a:rPr lang="sk-SK" dirty="0"/>
              <a:t>prenos údajov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 - </a:t>
            </a:r>
            <a:r>
              <a:rPr lang="en-US" dirty="0" err="1">
                <a:solidFill>
                  <a:srgbClr val="FFFF00"/>
                </a:solidFill>
              </a:rPr>
              <a:t>štart</a:t>
            </a:r>
            <a:r>
              <a:rPr lang="en-US" dirty="0">
                <a:solidFill>
                  <a:srgbClr val="FFFF00"/>
                </a:solidFill>
              </a:rPr>
              <a:t> bit</a:t>
            </a:r>
            <a:endParaRPr lang="sk-SK" dirty="0">
              <a:solidFill>
                <a:srgbClr val="FFFF00"/>
              </a:solidFill>
            </a:endParaRPr>
          </a:p>
          <a:p>
            <a:pPr lvl="3"/>
            <a:r>
              <a:rPr lang="en-US" dirty="0" err="1"/>
              <a:t>úvodný</a:t>
            </a:r>
            <a:r>
              <a:rPr lang="en-US" dirty="0"/>
              <a:t> bit,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ktorým</a:t>
            </a:r>
            <a:r>
              <a:rPr lang="en-US" dirty="0"/>
              <a:t> </a:t>
            </a:r>
            <a:r>
              <a:rPr lang="en-US" dirty="0" err="1"/>
              <a:t>nasledujú</a:t>
            </a:r>
            <a:r>
              <a:rPr lang="en-US" dirty="0"/>
              <a:t> </a:t>
            </a:r>
            <a:r>
              <a:rPr lang="en-US" dirty="0" err="1"/>
              <a:t>datové</a:t>
            </a:r>
            <a:r>
              <a:rPr lang="en-US" dirty="0"/>
              <a:t> bity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1 </a:t>
            </a:r>
            <a:r>
              <a:rPr lang="sk-SK" dirty="0">
                <a:solidFill>
                  <a:srgbClr val="FFFF00"/>
                </a:solidFill>
              </a:rPr>
              <a:t>až</a:t>
            </a:r>
            <a:r>
              <a:rPr lang="en-US" dirty="0">
                <a:solidFill>
                  <a:srgbClr val="FFFF00"/>
                </a:solidFill>
              </a:rPr>
              <a:t> 8 </a:t>
            </a:r>
            <a:r>
              <a:rPr lang="sk-SK" dirty="0">
                <a:solidFill>
                  <a:srgbClr val="FFFF00"/>
                </a:solidFill>
              </a:rPr>
              <a:t>bitov </a:t>
            </a:r>
          </a:p>
          <a:p>
            <a:pPr lvl="3"/>
            <a:r>
              <a:rPr lang="en-US" dirty="0" err="1"/>
              <a:t>datové</a:t>
            </a:r>
            <a:r>
              <a:rPr lang="en-US" dirty="0"/>
              <a:t> bity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P - </a:t>
            </a:r>
            <a:r>
              <a:rPr lang="en-US" dirty="0" err="1">
                <a:solidFill>
                  <a:srgbClr val="FFFF00"/>
                </a:solidFill>
              </a:rPr>
              <a:t>paritný</a:t>
            </a:r>
            <a:r>
              <a:rPr lang="en-US" dirty="0">
                <a:solidFill>
                  <a:srgbClr val="FFFF00"/>
                </a:solidFill>
              </a:rPr>
              <a:t> bit</a:t>
            </a:r>
            <a:endParaRPr lang="sk-SK" dirty="0">
              <a:solidFill>
                <a:srgbClr val="FFFF00"/>
              </a:solidFill>
            </a:endParaRPr>
          </a:p>
          <a:p>
            <a:pPr lvl="3"/>
            <a:r>
              <a:rPr lang="en-US" dirty="0"/>
              <a:t>bit </a:t>
            </a:r>
            <a:r>
              <a:rPr lang="en-US" dirty="0" err="1"/>
              <a:t>plnený</a:t>
            </a:r>
            <a:r>
              <a:rPr lang="en-US" dirty="0"/>
              <a:t> 0 </a:t>
            </a:r>
            <a:r>
              <a:rPr lang="en-US" dirty="0" err="1"/>
              <a:t>alebo</a:t>
            </a:r>
            <a:r>
              <a:rPr lang="en-US" dirty="0"/>
              <a:t> 1 </a:t>
            </a:r>
            <a:endParaRPr lang="sk-SK" dirty="0"/>
          </a:p>
          <a:p>
            <a:pPr lvl="3"/>
            <a:r>
              <a:rPr lang="sk-SK" dirty="0" err="1"/>
              <a:t>paritny</a:t>
            </a:r>
            <a:r>
              <a:rPr lang="sk-SK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povinný</a:t>
            </a:r>
            <a:r>
              <a:rPr lang="en-US" dirty="0"/>
              <a:t>, </a:t>
            </a:r>
            <a:endParaRPr lang="sk-SK" dirty="0"/>
          </a:p>
          <a:p>
            <a:pPr lvl="3"/>
            <a:r>
              <a:rPr lang="sk-SK" dirty="0" err="1">
                <a:solidFill>
                  <a:srgbClr val="C00000"/>
                </a:solidFill>
              </a:rPr>
              <a:t>p</a:t>
            </a:r>
            <a:r>
              <a:rPr lang="en-US" dirty="0" err="1">
                <a:solidFill>
                  <a:srgbClr val="C00000"/>
                </a:solidFill>
              </a:rPr>
              <a:t>árn</a:t>
            </a:r>
            <a:r>
              <a:rPr lang="sk-SK" dirty="0">
                <a:solidFill>
                  <a:srgbClr val="C00000"/>
                </a:solidFill>
              </a:rPr>
              <a:t>a parita </a:t>
            </a:r>
          </a:p>
          <a:p>
            <a:pPr lvl="4"/>
            <a:r>
              <a:rPr lang="sk-SK" dirty="0"/>
              <a:t>celkový počet jednotiek dátových bitov a paritného bitu je vždy párny</a:t>
            </a:r>
            <a:r>
              <a:rPr lang="en-US" dirty="0"/>
              <a:t> </a:t>
            </a:r>
            <a:endParaRPr lang="sk-SK" dirty="0"/>
          </a:p>
          <a:p>
            <a:pPr lvl="3"/>
            <a:r>
              <a:rPr lang="en-US" dirty="0" err="1">
                <a:solidFill>
                  <a:srgbClr val="C00000"/>
                </a:solidFill>
              </a:rPr>
              <a:t>nepárn</a:t>
            </a:r>
            <a:r>
              <a:rPr lang="sk-SK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parit</a:t>
            </a:r>
            <a:r>
              <a:rPr lang="sk-SK" dirty="0">
                <a:solidFill>
                  <a:srgbClr val="C00000"/>
                </a:solidFill>
              </a:rPr>
              <a:t>a</a:t>
            </a:r>
          </a:p>
          <a:p>
            <a:pPr lvl="4"/>
            <a:r>
              <a:rPr lang="sk-SK" dirty="0"/>
              <a:t>celkový počet jednotiek dátových bitov a paritného bitu je vždy nepárny</a:t>
            </a:r>
            <a:r>
              <a:rPr lang="en-US" dirty="0"/>
              <a:t>  </a:t>
            </a:r>
            <a:endParaRPr lang="sk-SK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T - stop bit</a:t>
            </a:r>
            <a:endParaRPr lang="sk-SK" dirty="0">
              <a:solidFill>
                <a:srgbClr val="FFFF00"/>
              </a:solidFill>
            </a:endParaRPr>
          </a:p>
          <a:p>
            <a:pPr lvl="3"/>
            <a:r>
              <a:rPr lang="en-US" dirty="0"/>
              <a:t>1 </a:t>
            </a:r>
            <a:r>
              <a:rPr lang="en-US" dirty="0" err="1"/>
              <a:t>alebo</a:t>
            </a:r>
            <a:r>
              <a:rPr lang="en-US" dirty="0"/>
              <a:t> 2 bity,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ukon</a:t>
            </a:r>
            <a:r>
              <a:rPr lang="sk-SK" dirty="0"/>
              <a:t>č</a:t>
            </a:r>
            <a:r>
              <a:rPr lang="en-US" dirty="0" err="1"/>
              <a:t>ujú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datovej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 (</a:t>
            </a:r>
            <a:r>
              <a:rPr lang="en-US" dirty="0" err="1"/>
              <a:t>bajtu</a:t>
            </a:r>
            <a:r>
              <a:rPr lang="en-US" dirty="0"/>
              <a:t>, </a:t>
            </a:r>
            <a:r>
              <a:rPr lang="en-US" dirty="0" err="1"/>
              <a:t>znaku</a:t>
            </a:r>
            <a:r>
              <a:rPr lang="en-US" dirty="0"/>
              <a:t>)</a:t>
            </a:r>
            <a:endParaRPr lang="sk-SK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75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2060"/>
                </a:solidFill>
              </a:rPr>
              <a:t>Asynchrónny prenos údajov</a:t>
            </a:r>
          </a:p>
          <a:p>
            <a:pPr lvl="1"/>
            <a:r>
              <a:rPr lang="sk-SK" dirty="0"/>
              <a:t>medzi jednotlivými dátovými blokmi sú </a:t>
            </a:r>
            <a:r>
              <a:rPr lang="sk-SK" dirty="0">
                <a:solidFill>
                  <a:srgbClr val="FFFF00"/>
                </a:solidFill>
              </a:rPr>
              <a:t>medzery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3190216"/>
            <a:ext cx="4523336" cy="32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1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Sériový prenos údajov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2060"/>
                </a:solidFill>
              </a:rPr>
              <a:t>Synchrónny prenos údajov</a:t>
            </a:r>
          </a:p>
          <a:p>
            <a:pPr lvl="1"/>
            <a:r>
              <a:rPr lang="sk-SK" dirty="0"/>
              <a:t>prenos údajov je spojený s hodinovým signálom</a:t>
            </a:r>
          </a:p>
          <a:p>
            <a:pPr lvl="1"/>
            <a:r>
              <a:rPr lang="sk-SK" dirty="0"/>
              <a:t>nemá štart bit ani stop bit</a:t>
            </a:r>
          </a:p>
          <a:p>
            <a:pPr lvl="1"/>
            <a:r>
              <a:rPr lang="sk-SK" dirty="0"/>
              <a:t>medzi jednotlivými dátovými blokmi </a:t>
            </a:r>
            <a:r>
              <a:rPr lang="sk-SK" dirty="0">
                <a:solidFill>
                  <a:srgbClr val="FFFF00"/>
                </a:solidFill>
              </a:rPr>
              <a:t>nie </a:t>
            </a:r>
            <a:r>
              <a:rPr lang="sk-SK" dirty="0" err="1">
                <a:solidFill>
                  <a:srgbClr val="FFFF00"/>
                </a:solidFill>
              </a:rPr>
              <a:t>su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/>
              <a:t>medzery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4" y="3987769"/>
            <a:ext cx="5810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4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1.1 </a:t>
            </a:r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</a:t>
            </a:r>
            <a:r>
              <a:rPr lang="sk-SK" dirty="0"/>
              <a:t>                  </a:t>
            </a:r>
            <a:br>
              <a:rPr lang="sk-SK" dirty="0"/>
            </a:br>
            <a:r>
              <a:rPr lang="sk-SK" dirty="0"/>
              <a:t>      </a:t>
            </a:r>
            <a:r>
              <a:rPr lang="en-US" dirty="0"/>
              <a:t>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508610" cy="4113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navrhnuté</a:t>
            </a:r>
            <a:r>
              <a:rPr lang="en-US" dirty="0"/>
              <a:t> pre </a:t>
            </a:r>
            <a:r>
              <a:rPr lang="en-US" dirty="0" err="1"/>
              <a:t>pripájanie</a:t>
            </a:r>
            <a:r>
              <a:rPr lang="en-US" dirty="0"/>
              <a:t> </a:t>
            </a:r>
            <a:r>
              <a:rPr lang="en-US" dirty="0" err="1"/>
              <a:t>modemov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komunikujúcim</a:t>
            </a:r>
            <a:r>
              <a:rPr lang="en-US" dirty="0"/>
              <a:t> </a:t>
            </a:r>
            <a:r>
              <a:rPr lang="en-US" dirty="0" err="1"/>
              <a:t>zariadeniam</a:t>
            </a:r>
            <a:endParaRPr lang="sk-SK" dirty="0"/>
          </a:p>
          <a:p>
            <a:r>
              <a:rPr lang="sk-SK" dirty="0"/>
              <a:t>pre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pre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smer</a:t>
            </a:r>
            <a:r>
              <a:rPr lang="sk-SK" dirty="0"/>
              <a:t> </a:t>
            </a:r>
            <a:r>
              <a:rPr lang="pl-PL" dirty="0"/>
              <a:t>prenosu je určený 1 vodič</a:t>
            </a:r>
          </a:p>
          <a:p>
            <a:pPr lvl="1"/>
            <a:r>
              <a:rPr lang="en-US" dirty="0" err="1"/>
              <a:t>ostatné</a:t>
            </a:r>
            <a:r>
              <a:rPr lang="en-US" dirty="0"/>
              <a:t> </a:t>
            </a:r>
            <a:r>
              <a:rPr lang="en-US" dirty="0" err="1"/>
              <a:t>vodice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použité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riadiace</a:t>
            </a:r>
            <a:r>
              <a:rPr lang="en-US" dirty="0"/>
              <a:t> </a:t>
            </a:r>
            <a:r>
              <a:rPr lang="en-US" dirty="0" err="1"/>
              <a:t>signály</a:t>
            </a:r>
            <a:r>
              <a:rPr lang="en-US" dirty="0"/>
              <a:t> pre </a:t>
            </a:r>
            <a:r>
              <a:rPr lang="en-US" dirty="0" err="1"/>
              <a:t>riadenie</a:t>
            </a:r>
            <a:r>
              <a:rPr lang="en-US" dirty="0"/>
              <a:t> </a:t>
            </a:r>
            <a:r>
              <a:rPr lang="en-US" dirty="0" err="1"/>
              <a:t>modemov</a:t>
            </a:r>
            <a:endParaRPr lang="sk-SK" dirty="0"/>
          </a:p>
          <a:p>
            <a:pPr lvl="1"/>
            <a:r>
              <a:rPr lang="sk-SK" dirty="0"/>
              <a:t>r</a:t>
            </a:r>
            <a:r>
              <a:rPr lang="en-US" dirty="0" err="1"/>
              <a:t>iadiace</a:t>
            </a:r>
            <a:r>
              <a:rPr lang="en-US" dirty="0"/>
              <a:t> </a:t>
            </a:r>
            <a:r>
              <a:rPr lang="en-US" dirty="0" err="1"/>
              <a:t>signály</a:t>
            </a:r>
            <a:r>
              <a:rPr lang="en-US" dirty="0"/>
              <a:t> sa</a:t>
            </a:r>
            <a:r>
              <a:rPr lang="sk-SK" dirty="0"/>
              <a:t> </a:t>
            </a:r>
            <a:r>
              <a:rPr lang="en-US" dirty="0" err="1"/>
              <a:t>používajú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doplnkových</a:t>
            </a:r>
            <a:r>
              <a:rPr lang="sk-SK" dirty="0"/>
              <a:t> </a:t>
            </a:r>
            <a:r>
              <a:rPr lang="en-US" dirty="0" err="1"/>
              <a:t>riadiacich</a:t>
            </a:r>
            <a:r>
              <a:rPr lang="en-US" dirty="0"/>
              <a:t> a </a:t>
            </a:r>
            <a:r>
              <a:rPr lang="en-US" dirty="0" err="1"/>
              <a:t>stavových</a:t>
            </a:r>
            <a:r>
              <a:rPr lang="en-US" dirty="0"/>
              <a:t> </a:t>
            </a:r>
            <a:r>
              <a:rPr lang="en-US" dirty="0" err="1"/>
              <a:t>informácií</a:t>
            </a:r>
            <a:endParaRPr lang="en-US" dirty="0"/>
          </a:p>
          <a:p>
            <a:r>
              <a:rPr lang="pl-PL" dirty="0"/>
              <a:t>používa sa na prepojenie rôznych zariadení alebo zariadenia s </a:t>
            </a:r>
            <a:r>
              <a:rPr lang="pt-BR" dirty="0"/>
              <a:t>modemom do vzdialenosti 10 - 15 m</a:t>
            </a:r>
            <a:endParaRPr lang="sk-SK" dirty="0"/>
          </a:p>
          <a:p>
            <a:pPr lvl="1"/>
            <a:r>
              <a:rPr lang="sk-SK" dirty="0"/>
              <a:t>v priemyselných systémoch</a:t>
            </a:r>
          </a:p>
          <a:p>
            <a:pPr lvl="1"/>
            <a:r>
              <a:rPr lang="sk-SK" dirty="0"/>
              <a:t>prístrojoch na vedeckú analýzu</a:t>
            </a:r>
          </a:p>
          <a:p>
            <a:pPr lvl="1"/>
            <a:r>
              <a:rPr lang="sk-SK" dirty="0"/>
              <a:t>pokladničné systémy</a:t>
            </a:r>
          </a:p>
          <a:p>
            <a:pPr lvl="1"/>
            <a:r>
              <a:rPr lang="sk-SK" dirty="0"/>
              <a:t>konfigurácia routerov a switchov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4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1.1 </a:t>
            </a:r>
            <a:r>
              <a:rPr lang="en-US" dirty="0" err="1"/>
              <a:t>Štandardizované</a:t>
            </a:r>
            <a:r>
              <a:rPr lang="en-US" dirty="0"/>
              <a:t> </a:t>
            </a:r>
            <a:r>
              <a:rPr lang="en-US" dirty="0" err="1"/>
              <a:t>napä</a:t>
            </a:r>
            <a:r>
              <a:rPr lang="sk-SK" dirty="0"/>
              <a:t>ť</a:t>
            </a:r>
            <a:r>
              <a:rPr lang="en-US" dirty="0" err="1"/>
              <a:t>ové</a:t>
            </a:r>
            <a:r>
              <a:rPr lang="en-US" dirty="0"/>
              <a:t> </a:t>
            </a:r>
            <a:r>
              <a:rPr lang="en-US" dirty="0" err="1"/>
              <a:t>rozhranie</a:t>
            </a:r>
            <a:r>
              <a:rPr lang="en-US" dirty="0"/>
              <a:t> </a:t>
            </a:r>
            <a:r>
              <a:rPr lang="sk-SK" dirty="0"/>
              <a:t>                  </a:t>
            </a:r>
            <a:br>
              <a:rPr lang="sk-SK" dirty="0"/>
            </a:br>
            <a:r>
              <a:rPr lang="sk-SK" dirty="0"/>
              <a:t>      </a:t>
            </a:r>
            <a:r>
              <a:rPr lang="en-US" dirty="0"/>
              <a:t>RS-232C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508610" cy="4221869"/>
          </a:xfrm>
        </p:spPr>
        <p:txBody>
          <a:bodyPr>
            <a:normAutofit/>
          </a:bodyPr>
          <a:lstStyle/>
          <a:p>
            <a:r>
              <a:rPr lang="sk-SK" dirty="0"/>
              <a:t>n</a:t>
            </a:r>
            <a:r>
              <a:rPr lang="en-US" dirty="0" err="1"/>
              <a:t>orma</a:t>
            </a:r>
            <a:r>
              <a:rPr lang="en-US" dirty="0"/>
              <a:t> </a:t>
            </a:r>
            <a:r>
              <a:rPr lang="en-US" dirty="0" err="1"/>
              <a:t>definuje</a:t>
            </a:r>
            <a:r>
              <a:rPr lang="en-US" dirty="0"/>
              <a:t> 2 </a:t>
            </a:r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rozhraní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sk-SK" dirty="0"/>
              <a:t>č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 </a:t>
            </a:r>
            <a:r>
              <a:rPr lang="en-US" dirty="0" err="1"/>
              <a:t>inverzné</a:t>
            </a:r>
            <a:r>
              <a:rPr lang="en-US" dirty="0"/>
              <a:t> </a:t>
            </a:r>
            <a:r>
              <a:rPr lang="sk-SK" dirty="0"/>
              <a:t>                         </a:t>
            </a:r>
            <a:r>
              <a:rPr lang="en-US" dirty="0"/>
              <a:t>(</a:t>
            </a:r>
            <a:r>
              <a:rPr lang="en-US" dirty="0" err="1"/>
              <a:t>signály</a:t>
            </a:r>
            <a:r>
              <a:rPr lang="en-US" dirty="0"/>
              <a:t> </a:t>
            </a:r>
            <a:r>
              <a:rPr lang="en-US" dirty="0" err="1"/>
              <a:t>majú</a:t>
            </a:r>
            <a:r>
              <a:rPr lang="en-US" dirty="0"/>
              <a:t> </a:t>
            </a:r>
            <a:r>
              <a:rPr lang="en-US" dirty="0" err="1"/>
              <a:t>opa</a:t>
            </a:r>
            <a:r>
              <a:rPr lang="sk-SK" dirty="0"/>
              <a:t>č</a:t>
            </a:r>
            <a:r>
              <a:rPr lang="en-US" dirty="0" err="1"/>
              <a:t>ný</a:t>
            </a:r>
            <a:r>
              <a:rPr lang="en-US" dirty="0"/>
              <a:t> </a:t>
            </a:r>
            <a:r>
              <a:rPr lang="en-US" dirty="0" err="1"/>
              <a:t>smer</a:t>
            </a:r>
            <a:r>
              <a:rPr lang="en-US" dirty="0"/>
              <a:t> </a:t>
            </a:r>
            <a:r>
              <a:rPr lang="en-US" dirty="0" err="1"/>
              <a:t>toku</a:t>
            </a:r>
            <a:r>
              <a:rPr lang="sk-SK" dirty="0"/>
              <a:t> </a:t>
            </a:r>
            <a:r>
              <a:rPr lang="en-US" dirty="0" err="1"/>
              <a:t>informácie</a:t>
            </a:r>
            <a:r>
              <a:rPr lang="en-US" dirty="0"/>
              <a:t>):</a:t>
            </a:r>
            <a:endParaRPr lang="sk-SK" dirty="0"/>
          </a:p>
          <a:p>
            <a:pPr lvl="1"/>
            <a:r>
              <a:rPr lang="en-US" dirty="0">
                <a:solidFill>
                  <a:srgbClr val="002060"/>
                </a:solidFill>
              </a:rPr>
              <a:t>DTE - Data Terminal Equipment </a:t>
            </a:r>
            <a:r>
              <a:rPr lang="en-US" dirty="0"/>
              <a:t>(</a:t>
            </a:r>
            <a:r>
              <a:rPr lang="en-US" dirty="0" err="1">
                <a:solidFill>
                  <a:srgbClr val="FFFF00"/>
                </a:solidFill>
              </a:rPr>
              <a:t>koncové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zariadenie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prenosu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dát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/>
              <a:t>- počítač</a:t>
            </a:r>
            <a:r>
              <a:rPr lang="en-US" dirty="0"/>
              <a:t>)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DCE - Data Control Equipment </a:t>
            </a:r>
            <a:r>
              <a:rPr lang="en-US" dirty="0"/>
              <a:t>(</a:t>
            </a:r>
            <a:r>
              <a:rPr lang="en-US" dirty="0" err="1">
                <a:solidFill>
                  <a:srgbClr val="FFFF00"/>
                </a:solidFill>
              </a:rPr>
              <a:t>zariadenie</a:t>
            </a:r>
            <a:r>
              <a:rPr lang="en-US" dirty="0">
                <a:solidFill>
                  <a:srgbClr val="FFFF00"/>
                </a:solidFill>
              </a:rPr>
              <a:t> pre </a:t>
            </a:r>
            <a:r>
              <a:rPr lang="en-US" dirty="0" err="1">
                <a:solidFill>
                  <a:srgbClr val="FFFF00"/>
                </a:solidFill>
              </a:rPr>
              <a:t>riadenie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prenosu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dát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/>
              <a:t>- modem</a:t>
            </a:r>
            <a:r>
              <a:rPr lang="en-US" dirty="0"/>
              <a:t>)</a:t>
            </a:r>
            <a:endParaRPr lang="sk-SK" dirty="0"/>
          </a:p>
          <a:p>
            <a:r>
              <a:rPr lang="pl-PL" dirty="0"/>
              <a:t>jednotka datovej informácie = 1 bit</a:t>
            </a:r>
          </a:p>
          <a:p>
            <a:r>
              <a:rPr lang="sk-SK" dirty="0"/>
              <a:t>d</a:t>
            </a:r>
            <a:r>
              <a:rPr lang="en-US" dirty="0" err="1"/>
              <a:t>efinovanie</a:t>
            </a:r>
            <a:r>
              <a:rPr lang="en-US" dirty="0"/>
              <a:t> </a:t>
            </a:r>
            <a:r>
              <a:rPr lang="en-US" dirty="0" err="1"/>
              <a:t>stavov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datových</a:t>
            </a:r>
            <a:r>
              <a:rPr lang="en-US" dirty="0"/>
              <a:t> a </a:t>
            </a:r>
            <a:r>
              <a:rPr lang="en-US" dirty="0" err="1"/>
              <a:t>riadiacich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sk-SK" dirty="0"/>
              <a:t>č</a:t>
            </a:r>
            <a:r>
              <a:rPr lang="en-US" dirty="0" err="1"/>
              <a:t>och</a:t>
            </a:r>
            <a:r>
              <a:rPr lang="en-US" dirty="0"/>
              <a:t>:</a:t>
            </a:r>
            <a:endParaRPr lang="sk-SK" dirty="0"/>
          </a:p>
          <a:p>
            <a:pPr lvl="1"/>
            <a:r>
              <a:rPr lang="pt-BR" dirty="0"/>
              <a:t>log.informácia </a:t>
            </a:r>
            <a:r>
              <a:rPr lang="sk-SK" dirty="0"/>
              <a:t>		</a:t>
            </a:r>
            <a:r>
              <a:rPr lang="pt-BR" dirty="0"/>
              <a:t>stav </a:t>
            </a:r>
            <a:r>
              <a:rPr lang="sk-SK" dirty="0"/>
              <a:t>		</a:t>
            </a:r>
            <a:r>
              <a:rPr lang="pt-BR" dirty="0"/>
              <a:t>n o r m a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					</a:t>
            </a:r>
            <a:r>
              <a:rPr lang="en-US" dirty="0"/>
              <a:t>RS-232C,  </a:t>
            </a:r>
            <a:r>
              <a:rPr lang="sk-SK" dirty="0"/>
              <a:t>	</a:t>
            </a:r>
            <a:r>
              <a:rPr lang="en-US" dirty="0"/>
              <a:t>RS-232B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</a:t>
            </a:r>
            <a:r>
              <a:rPr lang="fi-FI" dirty="0"/>
              <a:t>log."0" </a:t>
            </a:r>
            <a:r>
              <a:rPr lang="sk-SK" dirty="0"/>
              <a:t>			</a:t>
            </a:r>
            <a:r>
              <a:rPr lang="fi-FI" dirty="0"/>
              <a:t>ON </a:t>
            </a:r>
            <a:r>
              <a:rPr lang="sk-SK" dirty="0"/>
              <a:t>		</a:t>
            </a:r>
            <a:r>
              <a:rPr lang="fi-FI" dirty="0"/>
              <a:t>+3 </a:t>
            </a:r>
            <a:r>
              <a:rPr lang="sk-SK" dirty="0"/>
              <a:t>až</a:t>
            </a:r>
            <a:r>
              <a:rPr lang="fi-FI" dirty="0"/>
              <a:t> +15 V </a:t>
            </a:r>
            <a:r>
              <a:rPr lang="sk-SK" dirty="0"/>
              <a:t>	</a:t>
            </a:r>
            <a:r>
              <a:rPr lang="fi-FI" dirty="0"/>
              <a:t>+5 </a:t>
            </a:r>
            <a:r>
              <a:rPr lang="sk-SK" dirty="0"/>
              <a:t>až</a:t>
            </a:r>
            <a:r>
              <a:rPr lang="fi-FI" dirty="0"/>
              <a:t> +25 V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</a:t>
            </a:r>
            <a:r>
              <a:rPr lang="en-US" dirty="0"/>
              <a:t>log."1" </a:t>
            </a:r>
            <a:r>
              <a:rPr lang="sk-SK" dirty="0"/>
              <a:t>			</a:t>
            </a:r>
            <a:r>
              <a:rPr lang="en-US" dirty="0"/>
              <a:t>OFF </a:t>
            </a:r>
            <a:r>
              <a:rPr lang="sk-SK" dirty="0"/>
              <a:t>		</a:t>
            </a:r>
            <a:r>
              <a:rPr lang="en-US" dirty="0"/>
              <a:t>-3 </a:t>
            </a:r>
            <a:r>
              <a:rPr lang="sk-SK" dirty="0"/>
              <a:t>až</a:t>
            </a:r>
            <a:r>
              <a:rPr lang="en-US" dirty="0"/>
              <a:t> -15 V </a:t>
            </a:r>
            <a:r>
              <a:rPr lang="sk-SK" dirty="0"/>
              <a:t>	</a:t>
            </a:r>
            <a:r>
              <a:rPr lang="en-US" dirty="0"/>
              <a:t>-5 </a:t>
            </a:r>
            <a:r>
              <a:rPr lang="sk-SK" dirty="0"/>
              <a:t>až</a:t>
            </a:r>
            <a:r>
              <a:rPr lang="en-US" dirty="0"/>
              <a:t> -25 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9310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2" ma:contentTypeDescription="Umožňuje vytvoriť nový dokument." ma:contentTypeScope="" ma:versionID="52772a1a25e74b53425c3d8fd61a7c5f">
  <xsd:schema xmlns:xsd="http://www.w3.org/2001/XMLSchema" xmlns:xs="http://www.w3.org/2001/XMLSchema" xmlns:p="http://schemas.microsoft.com/office/2006/metadata/properties" xmlns:ns2="b2538184-c2a4-4801-8335-3e30d900dfc4" targetNamespace="http://schemas.microsoft.com/office/2006/metadata/properties" ma:root="true" ma:fieldsID="3884c9fe4e49eddc21ba3a1a06a3d84a" ns2:_="">
    <xsd:import namespace="b2538184-c2a4-4801-8335-3e30d900d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38184-c2a4-4801-8335-3e30d900d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CC293A-CA61-484A-9215-04D54050FA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4CD501-293F-48B8-8037-4399896F4C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38184-c2a4-4801-8335-3e30d900df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808893-B775-4B8A-840B-3FBB023D18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12255</TotalTime>
  <Words>1390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Berlín</vt:lpstr>
      <vt:lpstr>Sériový prenos údajov</vt:lpstr>
      <vt:lpstr>Sériový prenos údajov</vt:lpstr>
      <vt:lpstr>1. Sériový prenos údajov</vt:lpstr>
      <vt:lpstr>1. Sériový prenos údajov</vt:lpstr>
      <vt:lpstr>1. Sériový prenos údajov</vt:lpstr>
      <vt:lpstr>1. Sériový prenos údajov</vt:lpstr>
      <vt:lpstr>1. Sériový prenos údajov</vt:lpstr>
      <vt:lpstr>1.1 Štandardizované napäťové rozhranie                          RS-232C</vt:lpstr>
      <vt:lpstr>1.1 Štandardizované napäťové rozhranie                          RS-232C</vt:lpstr>
      <vt:lpstr>1.1 Štandardizované napäťové rozhranie                          RS-232C</vt:lpstr>
      <vt:lpstr>1.1 Štandardizované napäťové rozhranie                          RS-232C</vt:lpstr>
      <vt:lpstr>1.1 Štandardizované napäťové rozhranie                          RS-232C</vt:lpstr>
      <vt:lpstr>1.1 Štandardizované napäťové rozhranie                          RS-232C</vt:lpstr>
      <vt:lpstr>1.1 Štandardizované napäťové rozhranie                          RS-232C</vt:lpstr>
      <vt:lpstr>1.2 Riadenie sériového prenosu RS-232C</vt:lpstr>
      <vt:lpstr>1.2 Riadenie sériového prenosu RS-232C</vt:lpstr>
      <vt:lpstr>1.2 Riadenie sériového prenosu RS-232C</vt:lpstr>
      <vt:lpstr>1.2 Riadenie sériového prenosu RS-232C</vt:lpstr>
      <vt:lpstr>1.2 Riadenie sériového prenosu RS-232C</vt:lpstr>
      <vt:lpstr>1.2 Riadenie sériového prenosu RS-232C</vt:lpstr>
      <vt:lpstr>1.2 Riadenie sériového prenosu RS-232C</vt:lpstr>
      <vt:lpstr>1.2 Riadenie sériového prenosu RS-232C</vt:lpstr>
      <vt:lpstr>1.2 Riadenie sériového prenosu RS-232C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Enermax</dc:creator>
  <cp:lastModifiedBy>Enermax</cp:lastModifiedBy>
  <cp:revision>111</cp:revision>
  <dcterms:created xsi:type="dcterms:W3CDTF">2020-10-17T07:57:22Z</dcterms:created>
  <dcterms:modified xsi:type="dcterms:W3CDTF">2021-01-21T09:02:29Z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