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72" r:id="rId14"/>
    <p:sldId id="265" r:id="rId15"/>
    <p:sldId id="266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43BEF-1872-4020-B2AD-C23025805413}" v="4" dt="2020-10-28T09:21:05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gr. Ing. Martin Butkovský" userId="S::martin.butkovsky@adlerka.sk::7089a834-dca0-4144-988c-863b6f01a9c4" providerId="AD" clId="Web-{4EB43BEF-1872-4020-B2AD-C23025805413}"/>
    <pc:docChg chg="modSld">
      <pc:chgData name="Mgr. Ing. Martin Butkovský" userId="S::martin.butkovsky@adlerka.sk::7089a834-dca0-4144-988c-863b6f01a9c4" providerId="AD" clId="Web-{4EB43BEF-1872-4020-B2AD-C23025805413}" dt="2020-10-28T09:21:04.820" v="2" actId="20577"/>
      <pc:docMkLst>
        <pc:docMk/>
      </pc:docMkLst>
      <pc:sldChg chg="modSp">
        <pc:chgData name="Mgr. Ing. Martin Butkovský" userId="S::martin.butkovsky@adlerka.sk::7089a834-dca0-4144-988c-863b6f01a9c4" providerId="AD" clId="Web-{4EB43BEF-1872-4020-B2AD-C23025805413}" dt="2020-10-28T09:21:02.976" v="0" actId="20577"/>
        <pc:sldMkLst>
          <pc:docMk/>
          <pc:sldMk cId="3142031465" sldId="265"/>
        </pc:sldMkLst>
        <pc:spChg chg="mod">
          <ac:chgData name="Mgr. Ing. Martin Butkovský" userId="S::martin.butkovsky@adlerka.sk::7089a834-dca0-4144-988c-863b6f01a9c4" providerId="AD" clId="Web-{4EB43BEF-1872-4020-B2AD-C23025805413}" dt="2020-10-28T09:21:02.976" v="0" actId="20577"/>
          <ac:spMkLst>
            <pc:docMk/>
            <pc:sldMk cId="3142031465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Sériový prenos údajov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Mgr. Ing. Martin </a:t>
            </a:r>
            <a:r>
              <a:rPr lang="sk-SK" dirty="0" err="1"/>
              <a:t>Butkovský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6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RS-232C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p</a:t>
            </a:r>
            <a:r>
              <a:rPr lang="en-US" dirty="0" err="1">
                <a:solidFill>
                  <a:srgbClr val="002060"/>
                </a:solidFill>
              </a:rPr>
              <a:t>oužívajú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</a:t>
            </a:r>
            <a:r>
              <a:rPr lang="en-US" dirty="0">
                <a:solidFill>
                  <a:srgbClr val="002060"/>
                </a:solidFill>
              </a:rPr>
              <a:t> 2 </a:t>
            </a:r>
            <a:r>
              <a:rPr lang="en-US" dirty="0" err="1">
                <a:solidFill>
                  <a:srgbClr val="002060"/>
                </a:solidFill>
              </a:rPr>
              <a:t>typy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konektorov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25-vývodov</a:t>
            </a:r>
            <a:r>
              <a:rPr lang="en-US" dirty="0"/>
              <a:t> </a:t>
            </a:r>
            <a:endParaRPr lang="sk-SK" dirty="0"/>
          </a:p>
          <a:p>
            <a:pPr lvl="2"/>
            <a:r>
              <a:rPr lang="en-US" dirty="0" err="1"/>
              <a:t>štandardný</a:t>
            </a:r>
            <a:r>
              <a:rPr lang="en-US" dirty="0"/>
              <a:t> </a:t>
            </a:r>
            <a:r>
              <a:rPr lang="en-US" dirty="0" err="1"/>
              <a:t>konektor</a:t>
            </a:r>
            <a:r>
              <a:rPr lang="en-US" dirty="0"/>
              <a:t> pre </a:t>
            </a:r>
            <a:r>
              <a:rPr lang="en-US" dirty="0" err="1"/>
              <a:t>pripojenie</a:t>
            </a:r>
            <a:r>
              <a:rPr lang="en-US" dirty="0"/>
              <a:t> </a:t>
            </a:r>
            <a:r>
              <a:rPr lang="en-US" dirty="0" err="1"/>
              <a:t>modemov</a:t>
            </a:r>
            <a:r>
              <a:rPr lang="en-US" dirty="0"/>
              <a:t>, </a:t>
            </a:r>
            <a:r>
              <a:rPr lang="en-US" dirty="0" err="1"/>
              <a:t>poskytuje</a:t>
            </a:r>
            <a:r>
              <a:rPr lang="en-US" dirty="0"/>
              <a:t> </a:t>
            </a:r>
            <a:r>
              <a:rPr lang="en-US" dirty="0" err="1"/>
              <a:t>všetky</a:t>
            </a:r>
            <a:r>
              <a:rPr lang="sk-SK" dirty="0"/>
              <a:t> </a:t>
            </a:r>
            <a:r>
              <a:rPr lang="en-US" dirty="0" err="1"/>
              <a:t>potrebné</a:t>
            </a:r>
            <a:r>
              <a:rPr lang="en-US" dirty="0"/>
              <a:t> </a:t>
            </a:r>
            <a:r>
              <a:rPr lang="en-US" dirty="0" err="1"/>
              <a:t>signály</a:t>
            </a:r>
            <a:endParaRPr lang="en-US" dirty="0"/>
          </a:p>
          <a:p>
            <a:pPr lvl="3"/>
            <a:r>
              <a:rPr lang="en-US" dirty="0"/>
              <a:t>DTE m</a:t>
            </a:r>
            <a:r>
              <a:rPr lang="sk-SK" dirty="0"/>
              <a:t>á </a:t>
            </a:r>
            <a:r>
              <a:rPr lang="sk-SK" dirty="0" err="1"/>
              <a:t>piny</a:t>
            </a:r>
            <a:r>
              <a:rPr lang="sk-SK" dirty="0"/>
              <a:t> – samec, DCE má dierky - samica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9-vývodov </a:t>
            </a:r>
            <a:endParaRPr lang="sk-SK" dirty="0">
              <a:solidFill>
                <a:srgbClr val="FFFF00"/>
              </a:solidFill>
            </a:endParaRPr>
          </a:p>
          <a:p>
            <a:pPr lvl="2"/>
            <a:r>
              <a:rPr lang="en-US" dirty="0" err="1"/>
              <a:t>konektor</a:t>
            </a:r>
            <a:r>
              <a:rPr lang="en-US" dirty="0"/>
              <a:t> s </a:t>
            </a:r>
            <a:r>
              <a:rPr lang="en-US" dirty="0" err="1"/>
              <a:t>obmedzeným</a:t>
            </a:r>
            <a:r>
              <a:rPr lang="en-US" dirty="0"/>
              <a:t>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riadiacich</a:t>
            </a:r>
            <a:r>
              <a:rPr lang="en-US" dirty="0"/>
              <a:t> </a:t>
            </a:r>
            <a:r>
              <a:rPr lang="en-US" dirty="0" err="1"/>
              <a:t>signálov</a:t>
            </a:r>
            <a:r>
              <a:rPr lang="en-US" dirty="0"/>
              <a:t>, </a:t>
            </a:r>
            <a:r>
              <a:rPr lang="en-US" dirty="0" err="1"/>
              <a:t>používaný</a:t>
            </a:r>
            <a:r>
              <a:rPr lang="en-US" dirty="0"/>
              <a:t> </a:t>
            </a:r>
            <a:r>
              <a:rPr lang="en-US" dirty="0" err="1"/>
              <a:t>vnovších</a:t>
            </a:r>
            <a:r>
              <a:rPr lang="en-US" dirty="0"/>
              <a:t> </a:t>
            </a:r>
            <a:r>
              <a:rPr lang="en-US" dirty="0" err="1"/>
              <a:t>zariadeniach</a:t>
            </a:r>
            <a:endParaRPr lang="sk-SK" dirty="0"/>
          </a:p>
          <a:p>
            <a:pPr marL="914400" lvl="2" indent="0">
              <a:buNone/>
            </a:pPr>
            <a:endParaRPr lang="pl-PL" dirty="0"/>
          </a:p>
          <a:p>
            <a:pPr marL="0" indent="0">
              <a:buNone/>
            </a:pPr>
            <a:r>
              <a:rPr lang="sk-SK" dirty="0"/>
              <a:t>                           </a:t>
            </a:r>
          </a:p>
          <a:p>
            <a:pPr marL="0" indent="0">
              <a:buNone/>
            </a:pPr>
            <a:r>
              <a:rPr lang="sk-SK" dirty="0"/>
              <a:t>                       </a:t>
            </a:r>
            <a:r>
              <a:rPr lang="sk-SK" sz="1800" dirty="0"/>
              <a:t>RS-232  9 pinový kábel                                RS-232  25 pinový kábel              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8" y="5087390"/>
            <a:ext cx="2345259" cy="1469224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03" y="4910695"/>
            <a:ext cx="1645919" cy="16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1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RS-232C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805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sk-SK" dirty="0">
                <a:solidFill>
                  <a:srgbClr val="FFFF00"/>
                </a:solidFill>
              </a:rPr>
              <a:t>Signály</a:t>
            </a:r>
          </a:p>
          <a:p>
            <a:pPr lvl="1"/>
            <a:r>
              <a:rPr lang="sk-SK" dirty="0" err="1">
                <a:solidFill>
                  <a:srgbClr val="002060"/>
                </a:solidFill>
              </a:rPr>
              <a:t>TxD</a:t>
            </a:r>
            <a:r>
              <a:rPr lang="sk-SK" dirty="0">
                <a:solidFill>
                  <a:srgbClr val="002060"/>
                </a:solidFill>
              </a:rPr>
              <a:t> - </a:t>
            </a:r>
            <a:r>
              <a:rPr lang="sk-SK" dirty="0" err="1">
                <a:solidFill>
                  <a:srgbClr val="002060"/>
                </a:solidFill>
              </a:rPr>
              <a:t>Transmit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dáta smerujúce z DTE do DCE</a:t>
            </a:r>
          </a:p>
          <a:p>
            <a:pPr lvl="1"/>
            <a:r>
              <a:rPr lang="sk-SK" dirty="0" err="1">
                <a:solidFill>
                  <a:srgbClr val="002060"/>
                </a:solidFill>
              </a:rPr>
              <a:t>RxD</a:t>
            </a:r>
            <a:r>
              <a:rPr lang="sk-SK" dirty="0">
                <a:solidFill>
                  <a:srgbClr val="002060"/>
                </a:solidFill>
              </a:rPr>
              <a:t> – </a:t>
            </a:r>
            <a:r>
              <a:rPr lang="sk-SK" dirty="0" err="1">
                <a:solidFill>
                  <a:srgbClr val="002060"/>
                </a:solidFill>
              </a:rPr>
              <a:t>Receive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dáta smerujúce z DCE do DTE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RTS – </a:t>
            </a:r>
            <a:r>
              <a:rPr lang="sk-SK" dirty="0" err="1">
                <a:solidFill>
                  <a:srgbClr val="002060"/>
                </a:solidFill>
              </a:rPr>
              <a:t>Request</a:t>
            </a:r>
            <a:r>
              <a:rPr lang="sk-SK" dirty="0">
                <a:solidFill>
                  <a:srgbClr val="002060"/>
                </a:solidFill>
              </a:rPr>
              <a:t> to </a:t>
            </a:r>
            <a:r>
              <a:rPr lang="sk-SK" dirty="0" err="1">
                <a:solidFill>
                  <a:srgbClr val="002060"/>
                </a:solidFill>
              </a:rPr>
              <a:t>Send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požiadavka vysielať dáta, </a:t>
            </a:r>
          </a:p>
          <a:p>
            <a:pPr lvl="2"/>
            <a:r>
              <a:rPr lang="sk-SK" dirty="0"/>
              <a:t>logická 1 signalizuje, že DTE chce vysielať dáta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CTS – </a:t>
            </a:r>
            <a:r>
              <a:rPr lang="sk-SK" dirty="0" err="1">
                <a:solidFill>
                  <a:srgbClr val="002060"/>
                </a:solidFill>
              </a:rPr>
              <a:t>Clear</a:t>
            </a:r>
            <a:r>
              <a:rPr lang="sk-SK" dirty="0">
                <a:solidFill>
                  <a:srgbClr val="002060"/>
                </a:solidFill>
              </a:rPr>
              <a:t> to </a:t>
            </a:r>
            <a:r>
              <a:rPr lang="sk-SK" dirty="0" err="1">
                <a:solidFill>
                  <a:srgbClr val="002060"/>
                </a:solidFill>
              </a:rPr>
              <a:t>Send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povolenie k vysielať dáta z DTE do DCE</a:t>
            </a:r>
          </a:p>
          <a:p>
            <a:pPr lvl="2"/>
            <a:r>
              <a:rPr lang="sk-SK" dirty="0"/>
              <a:t>logická 1 signalizuje, že DTE môže vysielať dáta</a:t>
            </a:r>
            <a:endParaRPr lang="sk-SK" dirty="0">
              <a:solidFill>
                <a:srgbClr val="002060"/>
              </a:solidFill>
            </a:endParaRPr>
          </a:p>
          <a:p>
            <a:pPr lvl="1"/>
            <a:r>
              <a:rPr lang="sk-SK" dirty="0">
                <a:solidFill>
                  <a:srgbClr val="002060"/>
                </a:solidFill>
              </a:rPr>
              <a:t>GND</a:t>
            </a:r>
          </a:p>
          <a:p>
            <a:pPr lvl="2"/>
            <a:r>
              <a:rPr lang="sk-SK" dirty="0"/>
              <a:t>signálová zem </a:t>
            </a:r>
          </a:p>
          <a:p>
            <a:pPr lvl="2"/>
            <a:endParaRPr lang="sk-S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3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RS-232C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80552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00"/>
                </a:solidFill>
              </a:rPr>
              <a:t>Signály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DSR –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Set </a:t>
            </a:r>
            <a:r>
              <a:rPr lang="sk-SK" dirty="0" err="1">
                <a:solidFill>
                  <a:srgbClr val="002060"/>
                </a:solidFill>
              </a:rPr>
              <a:t>Ready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pripravenosť DCE vysielať dáta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DCD –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Carrier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Detect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DCE signalizuje, že má nosný signál na telefónnej linke a môže vysielať dáta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DTR –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Terminal </a:t>
            </a:r>
            <a:r>
              <a:rPr lang="sk-SK" dirty="0" err="1">
                <a:solidFill>
                  <a:srgbClr val="002060"/>
                </a:solidFill>
              </a:rPr>
              <a:t>Ready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logická 1 na DTE signalizuje druhej strane, že je pripravené vysielať dáta</a:t>
            </a:r>
          </a:p>
          <a:p>
            <a:pPr lvl="2"/>
            <a:r>
              <a:rPr lang="sk-SK" dirty="0"/>
              <a:t>druhá strana sa aktivuje alebo deaktivuje</a:t>
            </a:r>
          </a:p>
          <a:p>
            <a:pPr lvl="2"/>
            <a:r>
              <a:rPr lang="sk-SK" dirty="0"/>
              <a:t>modem odpovedá nastavením DSR na logickú jednotku 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RI – Ring </a:t>
            </a:r>
            <a:r>
              <a:rPr lang="sk-SK" dirty="0" err="1">
                <a:solidFill>
                  <a:srgbClr val="002060"/>
                </a:solidFill>
              </a:rPr>
              <a:t>Indicator</a:t>
            </a:r>
            <a:endParaRPr lang="sk-SK" dirty="0"/>
          </a:p>
          <a:p>
            <a:pPr lvl="2"/>
            <a:r>
              <a:rPr lang="sk-SK" dirty="0"/>
              <a:t>logická 1 signalizuje prichádzajúci hovor do DTE</a:t>
            </a:r>
          </a:p>
          <a:p>
            <a:pPr lvl="2"/>
            <a:r>
              <a:rPr lang="sk-SK" dirty="0"/>
              <a:t>niekto požaduje dátové spojenie </a:t>
            </a:r>
          </a:p>
          <a:p>
            <a:pPr lvl="2"/>
            <a:endParaRPr lang="sk-S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6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RS-232C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28560"/>
            <a:ext cx="9613861" cy="3599316"/>
          </a:xfrm>
        </p:spPr>
        <p:txBody>
          <a:bodyPr/>
          <a:lstStyle/>
          <a:p>
            <a:r>
              <a:rPr lang="sk-SK" dirty="0"/>
              <a:t> 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76945"/>
            <a:ext cx="12186945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7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RS-232C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215192" cy="35993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Čo musí byť vopred dohodnuté</a:t>
            </a:r>
            <a:endParaRPr lang="en-US" dirty="0"/>
          </a:p>
          <a:p>
            <a:pPr lvl="1"/>
            <a:r>
              <a:rPr lang="sk-SK" dirty="0">
                <a:solidFill>
                  <a:srgbClr val="FFFF00"/>
                </a:solidFill>
              </a:rPr>
              <a:t>1. Rýchlosť</a:t>
            </a:r>
            <a:r>
              <a:rPr lang="sk-SK" dirty="0"/>
              <a:t> </a:t>
            </a:r>
          </a:p>
          <a:p>
            <a:pPr lvl="2"/>
            <a:r>
              <a:rPr lang="sk-SK" dirty="0"/>
              <a:t>(v </a:t>
            </a:r>
            <a:r>
              <a:rPr lang="sk-SK" dirty="0" err="1"/>
              <a:t>BAUDoch</a:t>
            </a:r>
            <a:r>
              <a:rPr lang="sk-SK" dirty="0"/>
              <a:t> P: 19</a:t>
            </a:r>
            <a:r>
              <a:rPr lang="sk-SK" baseline="-25000" dirty="0"/>
              <a:t> </a:t>
            </a:r>
            <a:r>
              <a:rPr lang="sk-SK" dirty="0"/>
              <a:t>200 </a:t>
            </a:r>
            <a:r>
              <a:rPr lang="sk-SK" dirty="0" err="1"/>
              <a:t>Bd</a:t>
            </a:r>
            <a:r>
              <a:rPr lang="sk-SK" dirty="0"/>
              <a:t>, 9</a:t>
            </a:r>
            <a:r>
              <a:rPr lang="sk-SK" baseline="-25000" dirty="0"/>
              <a:t> </a:t>
            </a:r>
            <a:r>
              <a:rPr lang="sk-SK" dirty="0"/>
              <a:t>600 </a:t>
            </a:r>
            <a:r>
              <a:rPr lang="sk-SK" dirty="0" err="1"/>
              <a:t>Bd</a:t>
            </a:r>
            <a:r>
              <a:rPr lang="sk-SK" dirty="0"/>
              <a:t>, 4</a:t>
            </a:r>
            <a:r>
              <a:rPr lang="sk-SK" baseline="-25000" dirty="0"/>
              <a:t> </a:t>
            </a:r>
            <a:r>
              <a:rPr lang="sk-SK" dirty="0"/>
              <a:t>800 </a:t>
            </a:r>
            <a:r>
              <a:rPr lang="sk-SK" dirty="0" err="1"/>
              <a:t>Bd</a:t>
            </a:r>
            <a:r>
              <a:rPr lang="sk-SK" dirty="0"/>
              <a:t>, 2</a:t>
            </a:r>
            <a:r>
              <a:rPr lang="sk-SK" baseline="-25000" dirty="0"/>
              <a:t> </a:t>
            </a:r>
            <a:r>
              <a:rPr lang="sk-SK" dirty="0"/>
              <a:t>400 </a:t>
            </a:r>
            <a:r>
              <a:rPr lang="sk-SK" dirty="0" err="1"/>
              <a:t>Bd</a:t>
            </a:r>
            <a:r>
              <a:rPr lang="sk-SK" dirty="0"/>
              <a:t>, 1</a:t>
            </a:r>
            <a:r>
              <a:rPr lang="sk-SK" baseline="-25000" dirty="0"/>
              <a:t> </a:t>
            </a:r>
            <a:r>
              <a:rPr lang="sk-SK" dirty="0"/>
              <a:t>200 </a:t>
            </a:r>
            <a:r>
              <a:rPr lang="sk-SK" dirty="0" err="1"/>
              <a:t>Bd</a:t>
            </a:r>
            <a:r>
              <a:rPr lang="sk-SK" dirty="0"/>
              <a:t>, 600 </a:t>
            </a:r>
            <a:r>
              <a:rPr lang="sk-SK" dirty="0" err="1"/>
              <a:t>Bd</a:t>
            </a:r>
            <a:r>
              <a:rPr lang="sk-SK" dirty="0"/>
              <a:t>, 300 </a:t>
            </a:r>
            <a:r>
              <a:rPr lang="sk-SK" dirty="0" err="1"/>
              <a:t>Bd</a:t>
            </a:r>
            <a:r>
              <a:rPr lang="sk-SK" dirty="0"/>
              <a:t>, ...) 1 </a:t>
            </a:r>
            <a:r>
              <a:rPr lang="sk-SK" dirty="0" err="1"/>
              <a:t>Bd</a:t>
            </a:r>
            <a:r>
              <a:rPr lang="sk-SK" dirty="0"/>
              <a:t>=1/</a:t>
            </a:r>
            <a:r>
              <a:rPr lang="sk-SK" dirty="0" err="1"/>
              <a:t>T</a:t>
            </a:r>
            <a:r>
              <a:rPr lang="sk-SK" baseline="-25000" dirty="0" err="1"/>
              <a:t>bitu</a:t>
            </a:r>
            <a:r>
              <a:rPr lang="sk-SK" dirty="0"/>
              <a:t>,</a:t>
            </a:r>
            <a:endParaRPr lang="en-US" dirty="0"/>
          </a:p>
          <a:p>
            <a:pPr lvl="1"/>
            <a:r>
              <a:rPr lang="sk-SK" dirty="0">
                <a:solidFill>
                  <a:srgbClr val="FFFF00"/>
                </a:solidFill>
              </a:rPr>
              <a:t>2. počet prenášaných bitov P: 5, 6, 7, 8 ,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sk-SK" dirty="0">
                <a:solidFill>
                  <a:srgbClr val="FFFF00"/>
                </a:solidFill>
              </a:rPr>
              <a:t>3. či sa prenáša pomocný bit: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sk-SK" dirty="0"/>
              <a:t>ak áno či je to kontrolný bit (či párna parita, či nepárna parita),</a:t>
            </a:r>
            <a:endParaRPr lang="en-US" dirty="0"/>
          </a:p>
          <a:p>
            <a:pPr lvl="2"/>
            <a:r>
              <a:rPr lang="sk-SK" dirty="0"/>
              <a:t>ak áno o aké údaje ide (či je údaj dáta, či riadiaci signál),</a:t>
            </a:r>
            <a:endParaRPr lang="en-US" dirty="0"/>
          </a:p>
          <a:p>
            <a:pPr lvl="1"/>
            <a:r>
              <a:rPr lang="sk-SK" dirty="0">
                <a:solidFill>
                  <a:srgbClr val="FFFF00"/>
                </a:solidFill>
              </a:rPr>
              <a:t>4. počet STOP bitov </a:t>
            </a:r>
          </a:p>
          <a:p>
            <a:pPr lvl="2"/>
            <a:r>
              <a:rPr lang="sk-SK" dirty="0"/>
              <a:t>či je jeden STOP bit, či sú dva STOP bity</a:t>
            </a:r>
            <a:endParaRPr lang="en-US" dirty="0"/>
          </a:p>
          <a:p>
            <a:pPr lvl="1"/>
            <a:r>
              <a:rPr lang="sk-SK" dirty="0">
                <a:solidFill>
                  <a:srgbClr val="FFFF00"/>
                </a:solidFill>
              </a:rPr>
              <a:t>5. či je kontrola riadená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Sériový prenos údajov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  <a:p>
            <a:pPr lvl="1"/>
            <a:r>
              <a:rPr lang="sk-SK" dirty="0"/>
              <a:t>Úvod</a:t>
            </a:r>
          </a:p>
          <a:p>
            <a:pPr lvl="1"/>
            <a:r>
              <a:rPr lang="sk-SK" dirty="0"/>
              <a:t>1. Sériový prenos údajov</a:t>
            </a:r>
          </a:p>
          <a:p>
            <a:pPr lvl="2"/>
            <a:r>
              <a:rPr lang="sk-SK" dirty="0"/>
              <a:t>1.1 </a:t>
            </a:r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RS-232C</a:t>
            </a:r>
            <a:endParaRPr lang="sk-S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7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Sériový prenos údajov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Signál</a:t>
            </a:r>
            <a:r>
              <a:rPr lang="sk-SK" dirty="0"/>
              <a:t> </a:t>
            </a:r>
          </a:p>
          <a:p>
            <a:pPr lvl="2"/>
            <a:r>
              <a:rPr lang="en-US" dirty="0" err="1"/>
              <a:t>stanovený</a:t>
            </a:r>
            <a:r>
              <a:rPr lang="en-US" dirty="0"/>
              <a:t> </a:t>
            </a:r>
            <a:r>
              <a:rPr lang="en-US" dirty="0" err="1"/>
              <a:t>význam</a:t>
            </a:r>
            <a:r>
              <a:rPr lang="en-US" dirty="0"/>
              <a:t> </a:t>
            </a:r>
            <a:r>
              <a:rPr lang="en-US" dirty="0" err="1"/>
              <a:t>ur</a:t>
            </a:r>
            <a:r>
              <a:rPr lang="sk-SK" dirty="0"/>
              <a:t>č</a:t>
            </a:r>
            <a:r>
              <a:rPr lang="en-US" dirty="0" err="1"/>
              <a:t>enej</a:t>
            </a:r>
            <a:r>
              <a:rPr lang="en-US" dirty="0"/>
              <a:t> (</a:t>
            </a:r>
            <a:r>
              <a:rPr lang="en-US" dirty="0" err="1"/>
              <a:t>napr.elektrickej</a:t>
            </a:r>
            <a:r>
              <a:rPr lang="en-US" dirty="0"/>
              <a:t>) </a:t>
            </a:r>
            <a:r>
              <a:rPr lang="en-US" dirty="0" err="1"/>
              <a:t>veli</a:t>
            </a:r>
            <a:r>
              <a:rPr lang="sk-SK" dirty="0"/>
              <a:t>č</a:t>
            </a:r>
            <a:r>
              <a:rPr lang="en-US" dirty="0" err="1"/>
              <a:t>iny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príslušnom</a:t>
            </a:r>
            <a:r>
              <a:rPr lang="en-US" dirty="0"/>
              <a:t> 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   	   </a:t>
            </a:r>
            <a:r>
              <a:rPr lang="en-US" sz="1800" dirty="0" err="1"/>
              <a:t>prenosovom</a:t>
            </a:r>
            <a:r>
              <a:rPr lang="en-US" sz="1800" dirty="0"/>
              <a:t> </a:t>
            </a:r>
            <a:r>
              <a:rPr lang="en-US" sz="1800" dirty="0" err="1"/>
              <a:t>médiu</a:t>
            </a:r>
            <a:r>
              <a:rPr lang="sk-SK" sz="18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napr.elektr</a:t>
            </a:r>
            <a:r>
              <a:rPr lang="sk-SK" sz="1800" dirty="0" err="1"/>
              <a:t>ickom</a:t>
            </a:r>
            <a:r>
              <a:rPr lang="sk-SK" sz="1800" dirty="0"/>
              <a:t> </a:t>
            </a:r>
            <a:r>
              <a:rPr lang="en-US" sz="1800" dirty="0" err="1"/>
              <a:t>vodi</a:t>
            </a:r>
            <a:r>
              <a:rPr lang="sk-SK" sz="1800" dirty="0"/>
              <a:t>č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dirty="0">
                <a:solidFill>
                  <a:srgbClr val="002060"/>
                </a:solidFill>
              </a:rPr>
              <a:t>Delenie signálov </a:t>
            </a:r>
          </a:p>
          <a:p>
            <a:pPr lvl="2"/>
            <a:r>
              <a:rPr lang="sk-SK" dirty="0"/>
              <a:t>1. </a:t>
            </a:r>
            <a:r>
              <a:rPr lang="sk-SK" dirty="0">
                <a:solidFill>
                  <a:srgbClr val="FFFF00"/>
                </a:solidFill>
              </a:rPr>
              <a:t>Analógové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sk-SK" dirty="0">
                <a:solidFill>
                  <a:srgbClr val="FFFF00"/>
                </a:solidFill>
              </a:rPr>
              <a:t>Digitálne </a:t>
            </a:r>
            <a:r>
              <a:rPr lang="en-US" dirty="0"/>
              <a:t>(</a:t>
            </a:r>
            <a:r>
              <a:rPr lang="sk-SK" dirty="0"/>
              <a:t>číslicové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2. </a:t>
            </a:r>
            <a:r>
              <a:rPr lang="en-US" dirty="0" err="1">
                <a:solidFill>
                  <a:srgbClr val="FFFF00"/>
                </a:solidFill>
              </a:rPr>
              <a:t>Vstupn</a:t>
            </a:r>
            <a:r>
              <a:rPr lang="sk-SK" dirty="0">
                <a:solidFill>
                  <a:srgbClr val="FFFF00"/>
                </a:solidFill>
              </a:rPr>
              <a:t>é </a:t>
            </a:r>
            <a:r>
              <a:rPr lang="sk-SK" dirty="0"/>
              <a:t>alebo </a:t>
            </a:r>
            <a:r>
              <a:rPr lang="sk-SK" dirty="0">
                <a:solidFill>
                  <a:srgbClr val="FFFF00"/>
                </a:solidFill>
              </a:rPr>
              <a:t>Výstupné</a:t>
            </a:r>
          </a:p>
          <a:p>
            <a:pPr lvl="2"/>
            <a:r>
              <a:rPr lang="sk-SK" dirty="0"/>
              <a:t>3. </a:t>
            </a:r>
            <a:r>
              <a:rPr lang="sk-SK" dirty="0">
                <a:solidFill>
                  <a:srgbClr val="FFFF00"/>
                </a:solidFill>
              </a:rPr>
              <a:t>Dátové</a:t>
            </a:r>
            <a:r>
              <a:rPr lang="sk-SK" dirty="0"/>
              <a:t> alebo </a:t>
            </a:r>
            <a:r>
              <a:rPr lang="sk-SK" dirty="0">
                <a:solidFill>
                  <a:srgbClr val="FFFF00"/>
                </a:solidFill>
              </a:rPr>
              <a:t>Riadiace</a:t>
            </a:r>
            <a:endParaRPr lang="en-US" dirty="0">
              <a:solidFill>
                <a:srgbClr val="FFFF00"/>
              </a:solidFill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7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Sériový prenos údajov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3"/>
            <a:ext cx="10334043" cy="3599316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jednotka datovej informácie = 1 bit</a:t>
            </a:r>
          </a:p>
          <a:p>
            <a:r>
              <a:rPr lang="en-US" dirty="0"/>
              <a:t>d</a:t>
            </a:r>
            <a:r>
              <a:rPr lang="sk-SK" dirty="0"/>
              <a:t>a</a:t>
            </a:r>
            <a:r>
              <a:rPr lang="en-US" dirty="0" err="1"/>
              <a:t>tová</a:t>
            </a:r>
            <a:r>
              <a:rPr lang="en-US" dirty="0"/>
              <a:t> </a:t>
            </a:r>
            <a:r>
              <a:rPr lang="en-US" dirty="0" err="1"/>
              <a:t>informácia</a:t>
            </a:r>
            <a:r>
              <a:rPr lang="en-US" dirty="0"/>
              <a:t> = 1 </a:t>
            </a:r>
            <a:r>
              <a:rPr lang="en-US" dirty="0" err="1"/>
              <a:t>bajt</a:t>
            </a:r>
            <a:r>
              <a:rPr lang="en-US" dirty="0"/>
              <a:t>, 1 </a:t>
            </a:r>
            <a:r>
              <a:rPr lang="en-US" dirty="0" err="1"/>
              <a:t>znak</a:t>
            </a:r>
            <a:endParaRPr lang="en-US" dirty="0"/>
          </a:p>
          <a:p>
            <a:r>
              <a:rPr lang="en-US" dirty="0" err="1"/>
              <a:t>kódovanie</a:t>
            </a:r>
            <a:r>
              <a:rPr lang="en-US" dirty="0"/>
              <a:t> </a:t>
            </a:r>
            <a:r>
              <a:rPr lang="en-US" dirty="0" err="1"/>
              <a:t>datovej</a:t>
            </a:r>
            <a:r>
              <a:rPr lang="en-US" dirty="0"/>
              <a:t> </a:t>
            </a:r>
            <a:r>
              <a:rPr lang="en-US" dirty="0" err="1"/>
              <a:t>informácie</a:t>
            </a:r>
            <a:r>
              <a:rPr lang="en-US" dirty="0"/>
              <a:t>: </a:t>
            </a:r>
            <a:r>
              <a:rPr lang="en-US" dirty="0" err="1"/>
              <a:t>vä</a:t>
            </a:r>
            <a:r>
              <a:rPr lang="sk-SK" dirty="0"/>
              <a:t>č</a:t>
            </a:r>
            <a:r>
              <a:rPr lang="en-US" dirty="0" err="1"/>
              <a:t>šinou</a:t>
            </a:r>
            <a:r>
              <a:rPr lang="en-US" dirty="0"/>
              <a:t> ASCII </a:t>
            </a:r>
            <a:r>
              <a:rPr lang="en-US" dirty="0" err="1"/>
              <a:t>znaky</a:t>
            </a:r>
            <a:endParaRPr lang="en-US" dirty="0"/>
          </a:p>
          <a:p>
            <a:r>
              <a:rPr lang="en-US" dirty="0" err="1"/>
              <a:t>po</a:t>
            </a:r>
            <a:r>
              <a:rPr lang="sk-SK" dirty="0"/>
              <a:t>č</a:t>
            </a:r>
            <a:r>
              <a:rPr lang="en-US" dirty="0"/>
              <a:t>et </a:t>
            </a:r>
            <a:r>
              <a:rPr lang="en-US" dirty="0" err="1"/>
              <a:t>jednotiek</a:t>
            </a:r>
            <a:r>
              <a:rPr lang="en-US" dirty="0"/>
              <a:t> d</a:t>
            </a:r>
            <a:r>
              <a:rPr lang="sk-SK" dirty="0"/>
              <a:t>a</a:t>
            </a:r>
            <a:r>
              <a:rPr lang="en-US" dirty="0" err="1"/>
              <a:t>tovej</a:t>
            </a:r>
            <a:r>
              <a:rPr lang="en-US" dirty="0"/>
              <a:t> </a:t>
            </a:r>
            <a:r>
              <a:rPr lang="en-US" dirty="0" err="1"/>
              <a:t>informácie</a:t>
            </a:r>
            <a:r>
              <a:rPr lang="en-US" dirty="0"/>
              <a:t>: 5 - 8 </a:t>
            </a:r>
            <a:r>
              <a:rPr lang="en-US" dirty="0" err="1"/>
              <a:t>bitov</a:t>
            </a:r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rýchlos</a:t>
            </a:r>
            <a:r>
              <a:rPr lang="sk-SK" dirty="0">
                <a:solidFill>
                  <a:srgbClr val="002060"/>
                </a:solidFill>
              </a:rPr>
              <a:t>ť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sériového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prenosu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dát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FFFF00"/>
                </a:solidFill>
              </a:rPr>
              <a:t>po</a:t>
            </a:r>
            <a:r>
              <a:rPr lang="sk-SK" dirty="0">
                <a:solidFill>
                  <a:srgbClr val="FFFF00"/>
                </a:solidFill>
              </a:rPr>
              <a:t>č</a:t>
            </a:r>
            <a:r>
              <a:rPr lang="en-US" dirty="0">
                <a:solidFill>
                  <a:srgbClr val="FFFF00"/>
                </a:solidFill>
              </a:rPr>
              <a:t>et </a:t>
            </a:r>
            <a:r>
              <a:rPr lang="en-US" dirty="0" err="1">
                <a:solidFill>
                  <a:srgbClr val="FFFF00"/>
                </a:solidFill>
              </a:rPr>
              <a:t>bitov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za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sekundu</a:t>
            </a:r>
            <a:r>
              <a:rPr lang="en-US" dirty="0"/>
              <a:t>)</a:t>
            </a:r>
            <a:endParaRPr lang="sk-SK" dirty="0"/>
          </a:p>
          <a:p>
            <a:pPr lvl="1"/>
            <a:r>
              <a:rPr lang="en-US" dirty="0" err="1"/>
              <a:t>po</a:t>
            </a:r>
            <a:r>
              <a:rPr lang="sk-SK" dirty="0"/>
              <a:t>č</a:t>
            </a:r>
            <a:r>
              <a:rPr lang="en-US" dirty="0"/>
              <a:t>et </a:t>
            </a:r>
            <a:r>
              <a:rPr lang="en-US" dirty="0" err="1"/>
              <a:t>prenesených</a:t>
            </a:r>
            <a:r>
              <a:rPr lang="en-US" dirty="0"/>
              <a:t> </a:t>
            </a:r>
            <a:r>
              <a:rPr lang="en-US" dirty="0" err="1"/>
              <a:t>jednotiek</a:t>
            </a:r>
            <a:r>
              <a:rPr lang="en-US" dirty="0"/>
              <a:t> </a:t>
            </a:r>
            <a:r>
              <a:rPr lang="en-US" dirty="0" err="1"/>
              <a:t>datovej</a:t>
            </a:r>
            <a:r>
              <a:rPr lang="en-US" dirty="0"/>
              <a:t> </a:t>
            </a:r>
            <a:r>
              <a:rPr lang="en-US" dirty="0" err="1"/>
              <a:t>informácie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jednotku</a:t>
            </a:r>
            <a:r>
              <a:rPr lang="en-US" dirty="0"/>
              <a:t> </a:t>
            </a:r>
            <a:r>
              <a:rPr lang="sk-SK" dirty="0"/>
              <a:t>č</a:t>
            </a:r>
            <a:r>
              <a:rPr lang="en-US" dirty="0" err="1"/>
              <a:t>asu</a:t>
            </a:r>
            <a:r>
              <a:rPr lang="en-US" dirty="0"/>
              <a:t>.</a:t>
            </a:r>
          </a:p>
          <a:p>
            <a:pPr lvl="1"/>
            <a:r>
              <a:rPr lang="sk-SK" dirty="0"/>
              <a:t>j</a:t>
            </a:r>
            <a:r>
              <a:rPr lang="en-US" dirty="0"/>
              <a:t>e </a:t>
            </a:r>
            <a:r>
              <a:rPr lang="en-US" dirty="0" err="1"/>
              <a:t>medzinárodne</a:t>
            </a:r>
            <a:r>
              <a:rPr lang="en-US" dirty="0"/>
              <a:t> </a:t>
            </a:r>
            <a:r>
              <a:rPr lang="en-US" dirty="0" err="1"/>
              <a:t>stanovená</a:t>
            </a:r>
            <a:r>
              <a:rPr lang="en-US" dirty="0"/>
              <a:t> </a:t>
            </a:r>
            <a:r>
              <a:rPr lang="en-US" dirty="0" err="1"/>
              <a:t>stupnica</a:t>
            </a:r>
            <a:r>
              <a:rPr lang="en-US" dirty="0"/>
              <a:t> </a:t>
            </a:r>
            <a:r>
              <a:rPr lang="en-US" dirty="0" err="1"/>
              <a:t>doporu</a:t>
            </a:r>
            <a:r>
              <a:rPr lang="sk-SK" dirty="0"/>
              <a:t>č</a:t>
            </a:r>
            <a:r>
              <a:rPr lang="en-US" dirty="0" err="1"/>
              <a:t>ených</a:t>
            </a:r>
            <a:r>
              <a:rPr lang="en-US" dirty="0"/>
              <a:t> </a:t>
            </a:r>
            <a:r>
              <a:rPr lang="en-US" dirty="0" err="1"/>
              <a:t>rýchlostí</a:t>
            </a:r>
            <a:endParaRPr lang="sk-SK" dirty="0"/>
          </a:p>
          <a:p>
            <a:pPr lvl="1"/>
            <a:r>
              <a:rPr lang="en-US" dirty="0" err="1"/>
              <a:t>rýchlosti</a:t>
            </a:r>
            <a:r>
              <a:rPr lang="en-US" dirty="0"/>
              <a:t> </a:t>
            </a:r>
            <a:r>
              <a:rPr lang="en-US" dirty="0" err="1"/>
              <a:t>majú</a:t>
            </a:r>
            <a:r>
              <a:rPr lang="en-US" dirty="0"/>
              <a:t> </a:t>
            </a:r>
            <a:r>
              <a:rPr lang="en-US" dirty="0" err="1"/>
              <a:t>vemi</a:t>
            </a:r>
            <a:r>
              <a:rPr lang="en-US" dirty="0"/>
              <a:t> </a:t>
            </a:r>
            <a:r>
              <a:rPr lang="en-US" dirty="0" err="1"/>
              <a:t>prísne</a:t>
            </a:r>
            <a:r>
              <a:rPr lang="sk-SK" dirty="0"/>
              <a:t> </a:t>
            </a:r>
            <a:r>
              <a:rPr lang="en-US" dirty="0" err="1"/>
              <a:t>tolerancie</a:t>
            </a:r>
            <a:r>
              <a:rPr lang="en-US" dirty="0"/>
              <a:t> </a:t>
            </a:r>
            <a:endParaRPr lang="sk-SK" dirty="0"/>
          </a:p>
          <a:p>
            <a:pPr lvl="2"/>
            <a:r>
              <a:rPr lang="en-US" dirty="0" err="1"/>
              <a:t>kvôli</a:t>
            </a:r>
            <a:r>
              <a:rPr lang="en-US" dirty="0"/>
              <a:t> </a:t>
            </a:r>
            <a:r>
              <a:rPr lang="en-US" dirty="0" err="1"/>
              <a:t>kompatibilite</a:t>
            </a:r>
            <a:r>
              <a:rPr lang="en-US" dirty="0"/>
              <a:t> </a:t>
            </a:r>
            <a:r>
              <a:rPr lang="en-US" dirty="0" err="1"/>
              <a:t>komunikujúcich</a:t>
            </a:r>
            <a:r>
              <a:rPr lang="en-US" dirty="0"/>
              <a:t> </a:t>
            </a:r>
            <a:r>
              <a:rPr lang="en-US" dirty="0" err="1"/>
              <a:t>zariadení</a:t>
            </a:r>
            <a:r>
              <a:rPr lang="en-US" dirty="0"/>
              <a:t>. </a:t>
            </a:r>
            <a:endParaRPr lang="sk-SK" dirty="0"/>
          </a:p>
          <a:p>
            <a:pPr lvl="1"/>
            <a:r>
              <a:rPr lang="sk-SK" dirty="0" err="1"/>
              <a:t>r</a:t>
            </a:r>
            <a:r>
              <a:rPr lang="en-US" dirty="0" err="1"/>
              <a:t>ýchlosti</a:t>
            </a:r>
            <a:r>
              <a:rPr lang="en-US" dirty="0"/>
              <a:t>: 50, 75, 100, 300, 600, 1200,</a:t>
            </a:r>
            <a:r>
              <a:rPr lang="sk-SK" dirty="0"/>
              <a:t> </a:t>
            </a:r>
            <a:r>
              <a:rPr lang="en-US" dirty="0"/>
              <a:t>2400, 4800, 9600, 19200</a:t>
            </a:r>
            <a:r>
              <a:rPr lang="sk-SK" dirty="0"/>
              <a:t> bitov za sekundu</a:t>
            </a: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9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Sériový prenos údajov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10334043" cy="4196931"/>
          </a:xfrm>
        </p:spPr>
        <p:txBody>
          <a:bodyPr>
            <a:normAutofit lnSpcReduction="10000"/>
          </a:bodyPr>
          <a:lstStyle/>
          <a:p>
            <a:r>
              <a:rPr lang="sk-SK" dirty="0" err="1">
                <a:solidFill>
                  <a:srgbClr val="002060"/>
                </a:solidFill>
              </a:rPr>
              <a:t>Asynshrónny</a:t>
            </a:r>
            <a:r>
              <a:rPr lang="sk-SK" dirty="0">
                <a:solidFill>
                  <a:srgbClr val="002060"/>
                </a:solidFill>
              </a:rPr>
              <a:t> prenos údajov </a:t>
            </a:r>
          </a:p>
          <a:p>
            <a:pPr lvl="1"/>
            <a:r>
              <a:rPr lang="sk-SK" dirty="0"/>
              <a:t>prenos údajov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 - </a:t>
            </a:r>
            <a:r>
              <a:rPr lang="en-US" dirty="0" err="1">
                <a:solidFill>
                  <a:srgbClr val="FFFF00"/>
                </a:solidFill>
              </a:rPr>
              <a:t>štart</a:t>
            </a:r>
            <a:r>
              <a:rPr lang="en-US" dirty="0">
                <a:solidFill>
                  <a:srgbClr val="FFFF00"/>
                </a:solidFill>
              </a:rPr>
              <a:t> bit</a:t>
            </a:r>
            <a:endParaRPr lang="sk-SK" dirty="0">
              <a:solidFill>
                <a:srgbClr val="FFFF00"/>
              </a:solidFill>
            </a:endParaRPr>
          </a:p>
          <a:p>
            <a:pPr lvl="3"/>
            <a:r>
              <a:rPr lang="en-US" dirty="0" err="1"/>
              <a:t>úvodný</a:t>
            </a:r>
            <a:r>
              <a:rPr lang="en-US" dirty="0"/>
              <a:t> bit,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ktorým</a:t>
            </a:r>
            <a:r>
              <a:rPr lang="en-US" dirty="0"/>
              <a:t> </a:t>
            </a:r>
            <a:r>
              <a:rPr lang="en-US" dirty="0" err="1"/>
              <a:t>nasledujú</a:t>
            </a:r>
            <a:r>
              <a:rPr lang="en-US" dirty="0"/>
              <a:t> </a:t>
            </a:r>
            <a:r>
              <a:rPr lang="en-US" dirty="0" err="1"/>
              <a:t>datové</a:t>
            </a:r>
            <a:r>
              <a:rPr lang="en-US" dirty="0"/>
              <a:t> bity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1 </a:t>
            </a:r>
            <a:r>
              <a:rPr lang="sk-SK" dirty="0">
                <a:solidFill>
                  <a:srgbClr val="FFFF00"/>
                </a:solidFill>
              </a:rPr>
              <a:t>až</a:t>
            </a:r>
            <a:r>
              <a:rPr lang="en-US" dirty="0">
                <a:solidFill>
                  <a:srgbClr val="FFFF00"/>
                </a:solidFill>
              </a:rPr>
              <a:t> 8 </a:t>
            </a:r>
            <a:r>
              <a:rPr lang="sk-SK" dirty="0">
                <a:solidFill>
                  <a:srgbClr val="FFFF00"/>
                </a:solidFill>
              </a:rPr>
              <a:t>bitov </a:t>
            </a:r>
          </a:p>
          <a:p>
            <a:pPr lvl="3"/>
            <a:r>
              <a:rPr lang="en-US" dirty="0" err="1"/>
              <a:t>datové</a:t>
            </a:r>
            <a:r>
              <a:rPr lang="en-US" dirty="0"/>
              <a:t> bity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P - </a:t>
            </a:r>
            <a:r>
              <a:rPr lang="en-US" dirty="0" err="1">
                <a:solidFill>
                  <a:srgbClr val="FFFF00"/>
                </a:solidFill>
              </a:rPr>
              <a:t>paritný</a:t>
            </a:r>
            <a:r>
              <a:rPr lang="en-US" dirty="0">
                <a:solidFill>
                  <a:srgbClr val="FFFF00"/>
                </a:solidFill>
              </a:rPr>
              <a:t> bit</a:t>
            </a:r>
            <a:endParaRPr lang="sk-SK" dirty="0">
              <a:solidFill>
                <a:srgbClr val="FFFF00"/>
              </a:solidFill>
            </a:endParaRPr>
          </a:p>
          <a:p>
            <a:pPr lvl="3"/>
            <a:r>
              <a:rPr lang="en-US" dirty="0"/>
              <a:t>bit </a:t>
            </a:r>
            <a:r>
              <a:rPr lang="en-US" dirty="0" err="1"/>
              <a:t>plnený</a:t>
            </a:r>
            <a:r>
              <a:rPr lang="en-US" dirty="0"/>
              <a:t> 0 </a:t>
            </a:r>
            <a:r>
              <a:rPr lang="en-US" dirty="0" err="1"/>
              <a:t>alebo</a:t>
            </a:r>
            <a:r>
              <a:rPr lang="en-US" dirty="0"/>
              <a:t> 1 </a:t>
            </a:r>
            <a:endParaRPr lang="sk-SK" dirty="0"/>
          </a:p>
          <a:p>
            <a:pPr lvl="3"/>
            <a:r>
              <a:rPr lang="sk-SK" dirty="0" err="1"/>
              <a:t>paritny</a:t>
            </a:r>
            <a:r>
              <a:rPr lang="sk-SK" dirty="0"/>
              <a:t>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povinný</a:t>
            </a:r>
            <a:r>
              <a:rPr lang="en-US" dirty="0"/>
              <a:t>, </a:t>
            </a:r>
            <a:endParaRPr lang="sk-SK" dirty="0"/>
          </a:p>
          <a:p>
            <a:pPr lvl="3"/>
            <a:r>
              <a:rPr lang="sk-SK" dirty="0" err="1">
                <a:solidFill>
                  <a:srgbClr val="C00000"/>
                </a:solidFill>
              </a:rPr>
              <a:t>p</a:t>
            </a:r>
            <a:r>
              <a:rPr lang="en-US" dirty="0" err="1">
                <a:solidFill>
                  <a:srgbClr val="C00000"/>
                </a:solidFill>
              </a:rPr>
              <a:t>árn</a:t>
            </a:r>
            <a:r>
              <a:rPr lang="sk-SK" dirty="0">
                <a:solidFill>
                  <a:srgbClr val="C00000"/>
                </a:solidFill>
              </a:rPr>
              <a:t>a parita </a:t>
            </a:r>
          </a:p>
          <a:p>
            <a:pPr lvl="4"/>
            <a:r>
              <a:rPr lang="sk-SK" dirty="0"/>
              <a:t>celkový počet jednotiek dátových bitov a paritného bitu je vždy párny</a:t>
            </a:r>
            <a:r>
              <a:rPr lang="en-US" dirty="0"/>
              <a:t> </a:t>
            </a:r>
            <a:endParaRPr lang="sk-SK" dirty="0"/>
          </a:p>
          <a:p>
            <a:pPr lvl="3"/>
            <a:r>
              <a:rPr lang="en-US" dirty="0" err="1">
                <a:solidFill>
                  <a:srgbClr val="C00000"/>
                </a:solidFill>
              </a:rPr>
              <a:t>nepárn</a:t>
            </a:r>
            <a:r>
              <a:rPr lang="sk-SK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parit</a:t>
            </a:r>
            <a:r>
              <a:rPr lang="sk-SK" dirty="0">
                <a:solidFill>
                  <a:srgbClr val="C00000"/>
                </a:solidFill>
              </a:rPr>
              <a:t>a</a:t>
            </a:r>
          </a:p>
          <a:p>
            <a:pPr lvl="4"/>
            <a:r>
              <a:rPr lang="sk-SK" dirty="0"/>
              <a:t>celkový počet jednotiek dátových bitov a paritného bitu je vždy nepárny</a:t>
            </a:r>
            <a:r>
              <a:rPr lang="en-US" dirty="0"/>
              <a:t>  </a:t>
            </a:r>
            <a:endParaRPr lang="sk-SK" dirty="0"/>
          </a:p>
          <a:p>
            <a:pPr lvl="2"/>
            <a:r>
              <a:rPr lang="en-US" dirty="0">
                <a:solidFill>
                  <a:srgbClr val="FFFF00"/>
                </a:solidFill>
              </a:rPr>
              <a:t>T - stop bit</a:t>
            </a:r>
            <a:endParaRPr lang="sk-SK" dirty="0">
              <a:solidFill>
                <a:srgbClr val="FFFF00"/>
              </a:solidFill>
            </a:endParaRPr>
          </a:p>
          <a:p>
            <a:pPr lvl="3"/>
            <a:r>
              <a:rPr lang="en-US" dirty="0"/>
              <a:t>1 </a:t>
            </a:r>
            <a:r>
              <a:rPr lang="en-US" dirty="0" err="1"/>
              <a:t>alebo</a:t>
            </a:r>
            <a:r>
              <a:rPr lang="en-US" dirty="0"/>
              <a:t> 2 bity,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ukon</a:t>
            </a:r>
            <a:r>
              <a:rPr lang="sk-SK" dirty="0"/>
              <a:t>č</a:t>
            </a:r>
            <a:r>
              <a:rPr lang="en-US" dirty="0" err="1"/>
              <a:t>ujú</a:t>
            </a:r>
            <a:r>
              <a:rPr lang="en-US" dirty="0"/>
              <a:t>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datovej</a:t>
            </a:r>
            <a:r>
              <a:rPr lang="en-US" dirty="0"/>
              <a:t> </a:t>
            </a:r>
            <a:r>
              <a:rPr lang="en-US" dirty="0" err="1"/>
              <a:t>informácie</a:t>
            </a:r>
            <a:r>
              <a:rPr lang="en-US" dirty="0"/>
              <a:t> (</a:t>
            </a:r>
            <a:r>
              <a:rPr lang="en-US" dirty="0" err="1"/>
              <a:t>bajtu</a:t>
            </a:r>
            <a:r>
              <a:rPr lang="en-US" dirty="0"/>
              <a:t>, </a:t>
            </a:r>
            <a:r>
              <a:rPr lang="en-US" dirty="0" err="1"/>
              <a:t>znaku</a:t>
            </a:r>
            <a:r>
              <a:rPr lang="en-US" dirty="0"/>
              <a:t>)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75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Sériový prenos údajov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002060"/>
                </a:solidFill>
              </a:rPr>
              <a:t>Asynchrónny prenos údajov</a:t>
            </a:r>
          </a:p>
          <a:p>
            <a:pPr lvl="1"/>
            <a:r>
              <a:rPr lang="sk-SK" dirty="0"/>
              <a:t>medzi jednotlivými dátovými blokmi sú </a:t>
            </a:r>
            <a:r>
              <a:rPr lang="sk-SK" dirty="0">
                <a:solidFill>
                  <a:srgbClr val="FFFF00"/>
                </a:solidFill>
              </a:rPr>
              <a:t>medzery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3190216"/>
            <a:ext cx="4523336" cy="32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1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Sériový prenos údajov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002060"/>
                </a:solidFill>
              </a:rPr>
              <a:t>Synchrónny prenos údajov</a:t>
            </a:r>
          </a:p>
          <a:p>
            <a:pPr lvl="1"/>
            <a:r>
              <a:rPr lang="sk-SK" dirty="0"/>
              <a:t>prenos údajov je spojený s hodinovým signálom</a:t>
            </a:r>
          </a:p>
          <a:p>
            <a:pPr lvl="1"/>
            <a:r>
              <a:rPr lang="sk-SK" dirty="0"/>
              <a:t>nemá štart bit ani stop bit</a:t>
            </a:r>
          </a:p>
          <a:p>
            <a:pPr lvl="1"/>
            <a:r>
              <a:rPr lang="sk-SK" dirty="0"/>
              <a:t>medzi jednotlivými dátovými blokmi </a:t>
            </a:r>
            <a:r>
              <a:rPr lang="sk-SK" dirty="0">
                <a:solidFill>
                  <a:srgbClr val="FFFF00"/>
                </a:solidFill>
              </a:rPr>
              <a:t>nie </a:t>
            </a:r>
            <a:r>
              <a:rPr lang="sk-SK" dirty="0" err="1">
                <a:solidFill>
                  <a:srgbClr val="FFFF00"/>
                </a:solidFill>
              </a:rPr>
              <a:t>su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/>
              <a:t>medzery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54" y="3987769"/>
            <a:ext cx="58102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4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RS-232C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10508610" cy="4113803"/>
          </a:xfrm>
        </p:spPr>
        <p:txBody>
          <a:bodyPr>
            <a:normAutofit/>
          </a:bodyPr>
          <a:lstStyle/>
          <a:p>
            <a:r>
              <a:rPr lang="en-US" dirty="0" err="1"/>
              <a:t>navrhnuté</a:t>
            </a:r>
            <a:r>
              <a:rPr lang="en-US" dirty="0"/>
              <a:t> pre </a:t>
            </a:r>
            <a:r>
              <a:rPr lang="en-US" dirty="0" err="1"/>
              <a:t>pripájanie</a:t>
            </a:r>
            <a:r>
              <a:rPr lang="en-US" dirty="0"/>
              <a:t> </a:t>
            </a:r>
            <a:r>
              <a:rPr lang="en-US" dirty="0" err="1"/>
              <a:t>modemov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komunikujúcim</a:t>
            </a:r>
            <a:r>
              <a:rPr lang="en-US" dirty="0"/>
              <a:t> </a:t>
            </a:r>
            <a:r>
              <a:rPr lang="en-US" dirty="0" err="1"/>
              <a:t>zariadeniam</a:t>
            </a:r>
            <a:endParaRPr lang="sk-SK" dirty="0"/>
          </a:p>
          <a:p>
            <a:r>
              <a:rPr lang="sk-SK" dirty="0"/>
              <a:t>pre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pre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smer</a:t>
            </a:r>
            <a:r>
              <a:rPr lang="sk-SK" dirty="0"/>
              <a:t> </a:t>
            </a:r>
            <a:r>
              <a:rPr lang="pl-PL" dirty="0"/>
              <a:t>prenosu je určený 1 vodič</a:t>
            </a:r>
          </a:p>
          <a:p>
            <a:pPr lvl="1"/>
            <a:r>
              <a:rPr lang="en-US" dirty="0" err="1"/>
              <a:t>ostatné</a:t>
            </a:r>
            <a:r>
              <a:rPr lang="en-US" dirty="0"/>
              <a:t> </a:t>
            </a:r>
            <a:r>
              <a:rPr lang="en-US" dirty="0" err="1"/>
              <a:t>vodie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použité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riadiace</a:t>
            </a:r>
            <a:r>
              <a:rPr lang="en-US" dirty="0"/>
              <a:t> </a:t>
            </a:r>
            <a:r>
              <a:rPr lang="en-US" dirty="0" err="1"/>
              <a:t>signály</a:t>
            </a:r>
            <a:r>
              <a:rPr lang="en-US" dirty="0"/>
              <a:t> pre </a:t>
            </a:r>
            <a:r>
              <a:rPr lang="en-US" dirty="0" err="1"/>
              <a:t>riadenie</a:t>
            </a:r>
            <a:r>
              <a:rPr lang="en-US" dirty="0"/>
              <a:t> </a:t>
            </a:r>
            <a:r>
              <a:rPr lang="en-US" dirty="0" err="1"/>
              <a:t>modemov</a:t>
            </a:r>
            <a:endParaRPr lang="sk-SK" dirty="0"/>
          </a:p>
          <a:p>
            <a:pPr lvl="1"/>
            <a:r>
              <a:rPr lang="sk-SK" dirty="0" err="1"/>
              <a:t>r</a:t>
            </a:r>
            <a:r>
              <a:rPr lang="en-US" dirty="0" err="1"/>
              <a:t>iadiace</a:t>
            </a:r>
            <a:r>
              <a:rPr lang="en-US" dirty="0"/>
              <a:t> </a:t>
            </a:r>
            <a:r>
              <a:rPr lang="en-US" dirty="0" err="1"/>
              <a:t>signály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sk-SK" dirty="0"/>
              <a:t> </a:t>
            </a:r>
            <a:r>
              <a:rPr lang="en-US" dirty="0" err="1"/>
              <a:t>používajú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doplnkových</a:t>
            </a:r>
            <a:r>
              <a:rPr lang="sk-SK" dirty="0"/>
              <a:t> </a:t>
            </a:r>
            <a:r>
              <a:rPr lang="en-US" dirty="0" err="1"/>
              <a:t>riadiacich</a:t>
            </a:r>
            <a:r>
              <a:rPr lang="en-US" dirty="0"/>
              <a:t> a </a:t>
            </a:r>
            <a:r>
              <a:rPr lang="en-US" dirty="0" err="1"/>
              <a:t>stavových</a:t>
            </a:r>
            <a:r>
              <a:rPr lang="en-US" dirty="0"/>
              <a:t> </a:t>
            </a:r>
            <a:r>
              <a:rPr lang="en-US" dirty="0" err="1"/>
              <a:t>informácií</a:t>
            </a:r>
          </a:p>
          <a:p>
            <a:r>
              <a:rPr lang="pl-PL" dirty="0"/>
              <a:t>používa sa na prepojenie rôznych zariadení alebo zariadenia s </a:t>
            </a:r>
            <a:r>
              <a:rPr lang="pt-BR" dirty="0"/>
              <a:t>modemom do vzdialenosti 10 - 15 m</a:t>
            </a:r>
            <a:endParaRPr lang="sk-SK" dirty="0"/>
          </a:p>
          <a:p>
            <a:pPr lvl="1"/>
            <a:r>
              <a:rPr lang="sk-SK" dirty="0"/>
              <a:t>v priemyselných systémoch</a:t>
            </a:r>
          </a:p>
          <a:p>
            <a:pPr lvl="1"/>
            <a:r>
              <a:rPr lang="sk-SK" dirty="0"/>
              <a:t>prístrojoch na vedeckú analýzu</a:t>
            </a:r>
          </a:p>
          <a:p>
            <a:pPr lvl="1"/>
            <a:r>
              <a:rPr lang="sk-SK" dirty="0"/>
              <a:t>pokladničné systémy</a:t>
            </a:r>
          </a:p>
          <a:p>
            <a:pPr lvl="1"/>
            <a:r>
              <a:rPr lang="sk-SK" dirty="0"/>
              <a:t>konfigurácia routerov a switchov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4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RS-232C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10508610" cy="4221869"/>
          </a:xfrm>
        </p:spPr>
        <p:txBody>
          <a:bodyPr>
            <a:normAutofit/>
          </a:bodyPr>
          <a:lstStyle/>
          <a:p>
            <a:r>
              <a:rPr lang="sk-SK" dirty="0"/>
              <a:t>n</a:t>
            </a:r>
            <a:r>
              <a:rPr lang="en-US" dirty="0" err="1"/>
              <a:t>orma</a:t>
            </a:r>
            <a:r>
              <a:rPr lang="en-US" dirty="0"/>
              <a:t> </a:t>
            </a:r>
            <a:r>
              <a:rPr lang="en-US" dirty="0" err="1"/>
              <a:t>definuje</a:t>
            </a:r>
            <a:r>
              <a:rPr lang="en-US" dirty="0"/>
              <a:t> 2 </a:t>
            </a:r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rozhraní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sk-SK" dirty="0"/>
              <a:t>č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 </a:t>
            </a:r>
            <a:r>
              <a:rPr lang="en-US" dirty="0" err="1"/>
              <a:t>inverzné</a:t>
            </a:r>
            <a:r>
              <a:rPr lang="en-US" dirty="0"/>
              <a:t> </a:t>
            </a:r>
            <a:r>
              <a:rPr lang="sk-SK" dirty="0"/>
              <a:t>                         </a:t>
            </a:r>
            <a:r>
              <a:rPr lang="en-US" dirty="0"/>
              <a:t>(</a:t>
            </a:r>
            <a:r>
              <a:rPr lang="en-US" dirty="0" err="1"/>
              <a:t>signály</a:t>
            </a:r>
            <a:r>
              <a:rPr lang="en-US" dirty="0"/>
              <a:t> </a:t>
            </a:r>
            <a:r>
              <a:rPr lang="en-US" dirty="0" err="1"/>
              <a:t>majú</a:t>
            </a:r>
            <a:r>
              <a:rPr lang="en-US" dirty="0"/>
              <a:t> </a:t>
            </a:r>
            <a:r>
              <a:rPr lang="en-US" dirty="0" err="1"/>
              <a:t>opa</a:t>
            </a:r>
            <a:r>
              <a:rPr lang="sk-SK" dirty="0"/>
              <a:t>č</a:t>
            </a:r>
            <a:r>
              <a:rPr lang="en-US" dirty="0" err="1"/>
              <a:t>ný</a:t>
            </a:r>
            <a:r>
              <a:rPr lang="en-US" dirty="0"/>
              <a:t> </a:t>
            </a:r>
            <a:r>
              <a:rPr lang="en-US" dirty="0" err="1"/>
              <a:t>smer</a:t>
            </a:r>
            <a:r>
              <a:rPr lang="en-US" dirty="0"/>
              <a:t> </a:t>
            </a:r>
            <a:r>
              <a:rPr lang="en-US" dirty="0" err="1"/>
              <a:t>toku</a:t>
            </a:r>
            <a:r>
              <a:rPr lang="sk-SK" dirty="0"/>
              <a:t> </a:t>
            </a:r>
            <a:r>
              <a:rPr lang="en-US" dirty="0" err="1"/>
              <a:t>informácie</a:t>
            </a:r>
            <a:r>
              <a:rPr lang="en-US" dirty="0"/>
              <a:t>):</a:t>
            </a:r>
            <a:endParaRPr lang="sk-SK" dirty="0"/>
          </a:p>
          <a:p>
            <a:pPr lvl="1"/>
            <a:r>
              <a:rPr lang="en-US" dirty="0">
                <a:solidFill>
                  <a:srgbClr val="002060"/>
                </a:solidFill>
              </a:rPr>
              <a:t>DTE - Data Terminal Equipment </a:t>
            </a:r>
            <a:r>
              <a:rPr lang="en-US" dirty="0"/>
              <a:t>(</a:t>
            </a:r>
            <a:r>
              <a:rPr lang="en-US" dirty="0" err="1">
                <a:solidFill>
                  <a:srgbClr val="FFFF00"/>
                </a:solidFill>
              </a:rPr>
              <a:t>koncové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zariadenie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prenosu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dát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/>
              <a:t>- počítač</a:t>
            </a:r>
            <a:r>
              <a:rPr lang="en-US" dirty="0"/>
              <a:t>)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DCE - Data Control Equipment </a:t>
            </a:r>
            <a:r>
              <a:rPr lang="en-US" dirty="0"/>
              <a:t>(</a:t>
            </a:r>
            <a:r>
              <a:rPr lang="en-US" dirty="0" err="1">
                <a:solidFill>
                  <a:srgbClr val="FFFF00"/>
                </a:solidFill>
              </a:rPr>
              <a:t>zariadenie</a:t>
            </a:r>
            <a:r>
              <a:rPr lang="en-US" dirty="0">
                <a:solidFill>
                  <a:srgbClr val="FFFF00"/>
                </a:solidFill>
              </a:rPr>
              <a:t> pre </a:t>
            </a:r>
            <a:r>
              <a:rPr lang="en-US" dirty="0" err="1">
                <a:solidFill>
                  <a:srgbClr val="FFFF00"/>
                </a:solidFill>
              </a:rPr>
              <a:t>riadenie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prenosu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dát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/>
              <a:t>- modem</a:t>
            </a:r>
            <a:r>
              <a:rPr lang="en-US" dirty="0"/>
              <a:t>)</a:t>
            </a:r>
            <a:endParaRPr lang="sk-SK" dirty="0"/>
          </a:p>
          <a:p>
            <a:r>
              <a:rPr lang="pl-PL" dirty="0"/>
              <a:t>jednotka datovej informácie = 1 bit</a:t>
            </a:r>
          </a:p>
          <a:p>
            <a:r>
              <a:rPr lang="sk-SK" dirty="0"/>
              <a:t>d</a:t>
            </a:r>
            <a:r>
              <a:rPr lang="en-US" dirty="0" err="1"/>
              <a:t>efinovanie</a:t>
            </a:r>
            <a:r>
              <a:rPr lang="en-US" dirty="0"/>
              <a:t> </a:t>
            </a:r>
            <a:r>
              <a:rPr lang="en-US" dirty="0" err="1"/>
              <a:t>stavov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datových</a:t>
            </a:r>
            <a:r>
              <a:rPr lang="en-US" dirty="0"/>
              <a:t> a </a:t>
            </a:r>
            <a:r>
              <a:rPr lang="en-US" dirty="0" err="1"/>
              <a:t>riadiacich</a:t>
            </a:r>
            <a:r>
              <a:rPr lang="en-US" dirty="0"/>
              <a:t> </a:t>
            </a:r>
            <a:r>
              <a:rPr lang="en-US" dirty="0" err="1"/>
              <a:t>vodi</a:t>
            </a:r>
            <a:r>
              <a:rPr lang="sk-SK" dirty="0"/>
              <a:t>č</a:t>
            </a:r>
            <a:r>
              <a:rPr lang="en-US" dirty="0" err="1"/>
              <a:t>och</a:t>
            </a:r>
            <a:r>
              <a:rPr lang="en-US" dirty="0"/>
              <a:t>:</a:t>
            </a:r>
            <a:endParaRPr lang="sk-SK" dirty="0"/>
          </a:p>
          <a:p>
            <a:pPr lvl="1"/>
            <a:r>
              <a:rPr lang="pt-BR" dirty="0"/>
              <a:t>log.informácia </a:t>
            </a:r>
            <a:r>
              <a:rPr lang="sk-SK" dirty="0"/>
              <a:t>		</a:t>
            </a:r>
            <a:r>
              <a:rPr lang="pt-BR" dirty="0"/>
              <a:t>stav </a:t>
            </a:r>
            <a:r>
              <a:rPr lang="sk-SK" dirty="0"/>
              <a:t>		</a:t>
            </a:r>
            <a:r>
              <a:rPr lang="pt-BR" dirty="0"/>
              <a:t>n o r m a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					</a:t>
            </a:r>
            <a:r>
              <a:rPr lang="en-US" dirty="0"/>
              <a:t>RS-232C,  </a:t>
            </a:r>
            <a:r>
              <a:rPr lang="sk-SK" dirty="0"/>
              <a:t>	</a:t>
            </a:r>
            <a:r>
              <a:rPr lang="en-US" dirty="0"/>
              <a:t>RS-232B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</a:t>
            </a:r>
            <a:r>
              <a:rPr lang="fi-FI" dirty="0"/>
              <a:t>log."0" </a:t>
            </a:r>
            <a:r>
              <a:rPr lang="sk-SK" dirty="0"/>
              <a:t>			</a:t>
            </a:r>
            <a:r>
              <a:rPr lang="fi-FI" dirty="0"/>
              <a:t>ON </a:t>
            </a:r>
            <a:r>
              <a:rPr lang="sk-SK" dirty="0"/>
              <a:t>		</a:t>
            </a:r>
            <a:r>
              <a:rPr lang="fi-FI" dirty="0"/>
              <a:t>+3 </a:t>
            </a:r>
            <a:r>
              <a:rPr lang="sk-SK" dirty="0"/>
              <a:t>až</a:t>
            </a:r>
            <a:r>
              <a:rPr lang="fi-FI" dirty="0"/>
              <a:t> +15 V </a:t>
            </a:r>
            <a:r>
              <a:rPr lang="sk-SK" dirty="0"/>
              <a:t>	</a:t>
            </a:r>
            <a:r>
              <a:rPr lang="fi-FI" dirty="0"/>
              <a:t>+5 </a:t>
            </a:r>
            <a:r>
              <a:rPr lang="sk-SK" dirty="0"/>
              <a:t>až</a:t>
            </a:r>
            <a:r>
              <a:rPr lang="fi-FI" dirty="0"/>
              <a:t> +25 V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</a:t>
            </a:r>
            <a:r>
              <a:rPr lang="en-US" dirty="0"/>
              <a:t>log."1" </a:t>
            </a:r>
            <a:r>
              <a:rPr lang="sk-SK" dirty="0"/>
              <a:t>			</a:t>
            </a:r>
            <a:r>
              <a:rPr lang="en-US" dirty="0"/>
              <a:t>OFF </a:t>
            </a:r>
            <a:r>
              <a:rPr lang="sk-SK" dirty="0"/>
              <a:t>		</a:t>
            </a:r>
            <a:r>
              <a:rPr lang="en-US" dirty="0"/>
              <a:t>-3 </a:t>
            </a:r>
            <a:r>
              <a:rPr lang="sk-SK" dirty="0"/>
              <a:t>až</a:t>
            </a:r>
            <a:r>
              <a:rPr lang="en-US" dirty="0"/>
              <a:t> -15 V </a:t>
            </a:r>
            <a:r>
              <a:rPr lang="sk-SK" dirty="0"/>
              <a:t>	</a:t>
            </a:r>
            <a:r>
              <a:rPr lang="en-US" dirty="0"/>
              <a:t>-5 </a:t>
            </a:r>
            <a:r>
              <a:rPr lang="sk-SK" dirty="0"/>
              <a:t>až</a:t>
            </a:r>
            <a:r>
              <a:rPr lang="en-US" dirty="0"/>
              <a:t> -25 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9310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801BDD26CC574AA873ADE8A1784EC1" ma:contentTypeVersion="2" ma:contentTypeDescription="Umožňuje vytvoriť nový dokument." ma:contentTypeScope="" ma:versionID="52772a1a25e74b53425c3d8fd61a7c5f">
  <xsd:schema xmlns:xsd="http://www.w3.org/2001/XMLSchema" xmlns:xs="http://www.w3.org/2001/XMLSchema" xmlns:p="http://schemas.microsoft.com/office/2006/metadata/properties" xmlns:ns2="b2538184-c2a4-4801-8335-3e30d900dfc4" targetNamespace="http://schemas.microsoft.com/office/2006/metadata/properties" ma:root="true" ma:fieldsID="3884c9fe4e49eddc21ba3a1a06a3d84a" ns2:_="">
    <xsd:import namespace="b2538184-c2a4-4801-8335-3e30d900d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38184-c2a4-4801-8335-3e30d900d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5F8454-D200-4473-8FA6-D33070D9E4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A61F31-FAAC-4104-86C8-DED967E9A6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538184-c2a4-4801-8335-3e30d900df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91212B-20D3-453A-B975-ECCCAA16CFC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5457</TotalTime>
  <Words>620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Berlín</vt:lpstr>
      <vt:lpstr>Sériový prenos údajov</vt:lpstr>
      <vt:lpstr>Sériový prenos údajov</vt:lpstr>
      <vt:lpstr>Sériový prenos údajov</vt:lpstr>
      <vt:lpstr>Sériový prenos údajov</vt:lpstr>
      <vt:lpstr>Sériový prenos údajov</vt:lpstr>
      <vt:lpstr>Sériový prenos údajov</vt:lpstr>
      <vt:lpstr>Sériový prenos údajov</vt:lpstr>
      <vt:lpstr>Štandardizované napäťové rozhranie RS-232C</vt:lpstr>
      <vt:lpstr>Štandardizované napäťové rozhranie RS-232C</vt:lpstr>
      <vt:lpstr>Štandardizované napäťové rozhranie RS-232C</vt:lpstr>
      <vt:lpstr>Štandardizované napäťové rozhranie RS-232C</vt:lpstr>
      <vt:lpstr>Štandardizované napäťové rozhranie RS-232C</vt:lpstr>
      <vt:lpstr>Štandardizované napäťové rozhranie RS-232C</vt:lpstr>
      <vt:lpstr>Štandardizované napäťové rozhranie RS-232C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Enermax</dc:creator>
  <cp:lastModifiedBy>Enermax</cp:lastModifiedBy>
  <cp:revision>47</cp:revision>
  <dcterms:created xsi:type="dcterms:W3CDTF">2020-10-17T07:57:22Z</dcterms:created>
  <dcterms:modified xsi:type="dcterms:W3CDTF">2020-10-28T09:21:08Z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0x010100CA801BDD26CC574AA873ADE8A1784EC1</vt:lpwstr>
  </property>
</Properties>
</file>