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4" r:id="rId6"/>
    <p:sldId id="265" r:id="rId7"/>
    <p:sldId id="266" r:id="rId8"/>
    <p:sldId id="267" r:id="rId9"/>
    <p:sldId id="268" r:id="rId10"/>
    <p:sldId id="279" r:id="rId11"/>
    <p:sldId id="280" r:id="rId12"/>
    <p:sldId id="269" r:id="rId13"/>
    <p:sldId id="270" r:id="rId14"/>
    <p:sldId id="277" r:id="rId15"/>
    <p:sldId id="278" r:id="rId16"/>
    <p:sldId id="271" r:id="rId17"/>
    <p:sldId id="259" r:id="rId18"/>
    <p:sldId id="260" r:id="rId19"/>
    <p:sldId id="263" r:id="rId20"/>
    <p:sldId id="261" r:id="rId21"/>
    <p:sldId id="274" r:id="rId22"/>
    <p:sldId id="272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77724-E0A3-4EFF-B289-6F40A31CFBAA}" v="10" dt="2021-03-24T17:23:3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Kunický" userId="S::robin.kunicky@student.adlerka.sk::0332f6fd-0c6d-4438-84f7-0e3af295d554" providerId="AD" clId="Web-{2BE77724-E0A3-4EFF-B289-6F40A31CFBAA}"/>
    <pc:docChg chg="modSld">
      <pc:chgData name="Robin Kunický" userId="S::robin.kunicky@student.adlerka.sk::0332f6fd-0c6d-4438-84f7-0e3af295d554" providerId="AD" clId="Web-{2BE77724-E0A3-4EFF-B289-6F40A31CFBAA}" dt="2021-03-24T17:23:32.994" v="3" actId="20577"/>
      <pc:docMkLst>
        <pc:docMk/>
      </pc:docMkLst>
      <pc:sldChg chg="modSp">
        <pc:chgData name="Robin Kunický" userId="S::robin.kunicky@student.adlerka.sk::0332f6fd-0c6d-4438-84f7-0e3af295d554" providerId="AD" clId="Web-{2BE77724-E0A3-4EFF-B289-6F40A31CFBAA}" dt="2021-03-24T17:22:45.853" v="1" actId="20577"/>
        <pc:sldMkLst>
          <pc:docMk/>
          <pc:sldMk cId="2684453739" sldId="269"/>
        </pc:sldMkLst>
        <pc:spChg chg="mod">
          <ac:chgData name="Robin Kunický" userId="S::robin.kunicky@student.adlerka.sk::0332f6fd-0c6d-4438-84f7-0e3af295d554" providerId="AD" clId="Web-{2BE77724-E0A3-4EFF-B289-6F40A31CFBAA}" dt="2021-03-24T17:22:45.853" v="1" actId="20577"/>
          <ac:spMkLst>
            <pc:docMk/>
            <pc:sldMk cId="2684453739" sldId="269"/>
            <ac:spMk id="2" creationId="{00000000-0000-0000-0000-000000000000}"/>
          </ac:spMkLst>
        </pc:spChg>
      </pc:sldChg>
      <pc:sldChg chg="modSp">
        <pc:chgData name="Robin Kunický" userId="S::robin.kunicky@student.adlerka.sk::0332f6fd-0c6d-4438-84f7-0e3af295d554" providerId="AD" clId="Web-{2BE77724-E0A3-4EFF-B289-6F40A31CFBAA}" dt="2021-03-24T17:23:32.994" v="3" actId="20577"/>
        <pc:sldMkLst>
          <pc:docMk/>
          <pc:sldMk cId="2307671637" sldId="278"/>
        </pc:sldMkLst>
        <pc:spChg chg="mod">
          <ac:chgData name="Robin Kunický" userId="S::robin.kunicky@student.adlerka.sk::0332f6fd-0c6d-4438-84f7-0e3af295d554" providerId="AD" clId="Web-{2BE77724-E0A3-4EFF-B289-6F40A31CFBAA}" dt="2021-03-24T17:23:32.994" v="3" actId="20577"/>
          <ac:spMkLst>
            <pc:docMk/>
            <pc:sldMk cId="2307671637" sldId="27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84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0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26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42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162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75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226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760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4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1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02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12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90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7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20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82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9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DDD6-0DF1-49F1-B8EA-CD1AD31FAF68}" type="datetimeFigureOut">
              <a:rPr lang="sk-SK" smtClean="0"/>
              <a:t>24.3.2021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BEC7-EF5A-460C-ACCD-843FF4BAA5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36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Zbernice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65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Rozdelenie zberníc </a:t>
            </a:r>
            <a:r>
              <a:rPr lang="sk-SK" altLang="sk-SK" dirty="0"/>
              <a:t>podľa časového </a:t>
            </a:r>
            <a:r>
              <a:rPr lang="sk-SK" altLang="sk-SK" dirty="0" err="1"/>
              <a:t>multiplexu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err="1">
                <a:solidFill>
                  <a:srgbClr val="002060"/>
                </a:solidFill>
              </a:rPr>
              <a:t>Multiplexované</a:t>
            </a:r>
            <a:endParaRPr lang="sk-SK" altLang="sk-SK" dirty="0">
              <a:solidFill>
                <a:srgbClr val="002060"/>
              </a:solidFill>
            </a:endParaRPr>
          </a:p>
          <a:p>
            <a:pPr lvl="1"/>
            <a:r>
              <a:rPr lang="sk-SK" altLang="sk-SK" dirty="0"/>
              <a:t>obsahujú iba 1 vodič, ktorý spája </a:t>
            </a:r>
            <a:r>
              <a:rPr lang="sk-SK" altLang="sk-SK" dirty="0" err="1"/>
              <a:t>multiplexor</a:t>
            </a:r>
            <a:r>
              <a:rPr lang="sk-SK" altLang="sk-SK" dirty="0"/>
              <a:t> a </a:t>
            </a:r>
            <a:r>
              <a:rPr lang="sk-SK" altLang="sk-SK" dirty="0" err="1"/>
              <a:t>demultiplexor</a:t>
            </a:r>
            <a:r>
              <a:rPr lang="sk-SK" altLang="sk-SK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sk-SK" altLang="sk-SK" dirty="0"/>
              <a:t>zbernica prenáša v jednom časovom okamihu  iba jeden typ informácie </a:t>
            </a:r>
            <a:r>
              <a:rPr lang="ru-RU" altLang="sk-SK" dirty="0"/>
              <a:t>napr</a:t>
            </a:r>
            <a:r>
              <a:rPr lang="sk-SK" altLang="sk-SK" dirty="0" err="1"/>
              <a:t>íklad</a:t>
            </a:r>
            <a:r>
              <a:rPr lang="ru-RU" altLang="sk-SK" dirty="0"/>
              <a:t> </a:t>
            </a:r>
            <a:r>
              <a:rPr lang="en-US" altLang="sk-SK" dirty="0" err="1"/>
              <a:t>adresu</a:t>
            </a:r>
            <a:r>
              <a:rPr lang="sk-SK" altLang="sk-SK" dirty="0"/>
              <a:t> alebo dáta alebo riadiace signály </a:t>
            </a:r>
          </a:p>
          <a:p>
            <a:pPr lvl="1"/>
            <a:r>
              <a:rPr lang="sk-SK" altLang="sk-SK" dirty="0"/>
              <a:t>v </a:t>
            </a:r>
            <a:r>
              <a:rPr lang="sk-SK" altLang="sk-SK" dirty="0" err="1"/>
              <a:t>ďaľšom</a:t>
            </a:r>
            <a:r>
              <a:rPr lang="sk-SK" altLang="sk-SK" dirty="0"/>
              <a:t> časovom okamihu prenáša iný typ informácie, </a:t>
            </a:r>
            <a:r>
              <a:rPr lang="ru-RU" altLang="sk-SK" dirty="0"/>
              <a:t>napr</a:t>
            </a:r>
            <a:r>
              <a:rPr lang="sk-SK" altLang="sk-SK" dirty="0" err="1"/>
              <a:t>íklad</a:t>
            </a:r>
            <a:r>
              <a:rPr lang="ru-RU" altLang="sk-SK" dirty="0"/>
              <a:t> </a:t>
            </a:r>
            <a:r>
              <a:rPr lang="en-US" altLang="sk-SK" dirty="0" err="1"/>
              <a:t>údaje</a:t>
            </a:r>
            <a:endParaRPr lang="sk-SK" alt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205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" y="0"/>
            <a:ext cx="12192455" cy="5777721"/>
          </a:xfrm>
        </p:spPr>
      </p:pic>
    </p:spTree>
    <p:extLst>
      <p:ext uri="{BB962C8B-B14F-4D97-AF65-F5344CB8AC3E}">
        <p14:creationId xmlns:p14="http://schemas.microsoft.com/office/powerpoint/2010/main" val="294418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podľa časového </a:t>
            </a:r>
            <a:r>
              <a:rPr lang="sk-SK" altLang="sk-SK" dirty="0" err="1"/>
              <a:t>multiplexu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altLang="sk-SK" dirty="0" err="1">
                <a:solidFill>
                  <a:srgbClr val="002060"/>
                </a:solidFill>
              </a:rPr>
              <a:t>Nemultiplexované</a:t>
            </a:r>
            <a:endParaRPr lang="sk-SK" altLang="sk-SK">
              <a:solidFill>
                <a:srgbClr val="002060"/>
              </a:solidFill>
            </a:endParaRPr>
          </a:p>
          <a:p>
            <a:pPr lvl="1"/>
            <a:r>
              <a:rPr lang="sk-SK" altLang="sk-SK" dirty="0">
                <a:solidFill>
                  <a:srgbClr val="FFFFFF"/>
                </a:solidFill>
              </a:rPr>
              <a:t>význam signálov prenášaných po zbernici sa s časom nemení</a:t>
            </a:r>
            <a:endParaRPr lang="sk-SK"/>
          </a:p>
          <a:p>
            <a:pPr lvl="1"/>
            <a:r>
              <a:rPr lang="sk-SK" altLang="sk-SK" dirty="0">
                <a:solidFill>
                  <a:srgbClr val="FFFFFF"/>
                </a:solidFill>
              </a:rPr>
              <a:t>adresy, dáta a riadiace signály sa prenášajú samostatne a oddelene po inom </a:t>
            </a:r>
            <a:endParaRPr lang="sk-SK"/>
          </a:p>
          <a:p>
            <a:pPr marL="457200" lvl="1" indent="0">
              <a:buNone/>
            </a:pPr>
            <a:r>
              <a:rPr lang="sk-SK" altLang="sk-SK" dirty="0">
                <a:solidFill>
                  <a:srgbClr val="FFFFFF"/>
                </a:solidFill>
              </a:rPr>
              <a:t>   vodiči </a:t>
            </a:r>
            <a:endParaRPr lang="sk-SK"/>
          </a:p>
          <a:p>
            <a:endParaRPr lang="sk-S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7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dirty="0" err="1"/>
              <a:t>podla</a:t>
            </a:r>
            <a:r>
              <a:rPr lang="sk-SK" dirty="0"/>
              <a:t>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813508" cy="4521127"/>
          </a:xfrm>
        </p:spPr>
        <p:txBody>
          <a:bodyPr>
            <a:normAutofit/>
          </a:bodyPr>
          <a:lstStyle/>
          <a:p>
            <a:r>
              <a:rPr lang="sk-SK" dirty="0"/>
              <a:t>prenos údajov len medzi dvomi zariadeniami zabezpečuje                „</a:t>
            </a:r>
            <a:r>
              <a:rPr lang="sk-SK" dirty="0">
                <a:solidFill>
                  <a:srgbClr val="002060"/>
                </a:solidFill>
              </a:rPr>
              <a:t>Radič zbernice - </a:t>
            </a:r>
            <a:r>
              <a:rPr lang="sk-SK" dirty="0">
                <a:solidFill>
                  <a:srgbClr val="C00000"/>
                </a:solidFill>
              </a:rPr>
              <a:t>Arbiter</a:t>
            </a:r>
            <a:r>
              <a:rPr lang="sk-SK" dirty="0"/>
              <a:t>“</a:t>
            </a:r>
          </a:p>
          <a:p>
            <a:r>
              <a:rPr lang="sk-SK" dirty="0"/>
              <a:t>Arbiter sa stará o prideľovanie zbernice zariadeniu, ktoré žiada o ZB</a:t>
            </a:r>
          </a:p>
          <a:p>
            <a:r>
              <a:rPr lang="sk-SK" dirty="0"/>
              <a:t>v jednom okamihu môže o ZB žiadať viac zariadení</a:t>
            </a:r>
          </a:p>
          <a:p>
            <a:r>
              <a:rPr lang="sk-SK" dirty="0"/>
              <a:t>existuje viacero spôsobov ako je arbiter realizovaný  - akým spôsobom je ZB prideľovaná.    </a:t>
            </a:r>
          </a:p>
          <a:p>
            <a:r>
              <a:rPr lang="sk-SK" dirty="0"/>
              <a:t>Arbiter je funkčne iba jeden, ale fyzicky môže byť jeden alebo môže byť rozdelený medzi viacero zariadení a preto hovoríme o: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1. centralizovaný arbiter</a:t>
            </a:r>
            <a:r>
              <a:rPr lang="sk-SK" b="1" dirty="0"/>
              <a:t> </a:t>
            </a:r>
            <a:r>
              <a:rPr lang="sk-SK" dirty="0"/>
              <a:t>- fyzicky je jeden, 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2. decentralizovaný arbiter</a:t>
            </a:r>
            <a:r>
              <a:rPr lang="sk-SK" b="1" dirty="0"/>
              <a:t> </a:t>
            </a:r>
            <a:r>
              <a:rPr lang="sk-SK" dirty="0"/>
              <a:t>- fyzicky je ich viacej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250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nezávislými žiadosťami </a:t>
            </a:r>
            <a:endParaRPr lang="sk-SK" dirty="0"/>
          </a:p>
          <a:p>
            <a:pPr lvl="2"/>
            <a:r>
              <a:rPr lang="sk-SK" dirty="0"/>
              <a:t>každé zariadenie, ktoré chce prenášať údaje, </a:t>
            </a:r>
          </a:p>
          <a:p>
            <a:pPr marL="914400" lvl="2" indent="0">
              <a:buNone/>
            </a:pPr>
            <a:r>
              <a:rPr lang="sk-SK" dirty="0"/>
              <a:t>    môže požiadať o pridelenie ZB po extra linke </a:t>
            </a:r>
          </a:p>
          <a:p>
            <a:pPr marL="914400" lvl="2" indent="0">
              <a:buNone/>
            </a:pPr>
            <a:r>
              <a:rPr lang="sk-SK" dirty="0"/>
              <a:t>    „</a:t>
            </a:r>
            <a:r>
              <a:rPr lang="sk-SK" dirty="0">
                <a:solidFill>
                  <a:srgbClr val="0070C0"/>
                </a:solidFill>
              </a:rPr>
              <a:t>Žiadosť o ZB</a:t>
            </a:r>
            <a:r>
              <a:rPr lang="sk-SK" dirty="0"/>
              <a:t>“. </a:t>
            </a:r>
          </a:p>
          <a:p>
            <a:pPr lvl="2"/>
            <a:r>
              <a:rPr lang="sk-SK" dirty="0"/>
              <a:t>Žiadať o ZB môže iba vtedy ak ZB nie je </a:t>
            </a:r>
          </a:p>
          <a:p>
            <a:pPr marL="914400" lvl="2" indent="0">
              <a:buNone/>
            </a:pPr>
            <a:r>
              <a:rPr lang="sk-SK" dirty="0"/>
              <a:t>    obsadená - neprebieha komunikácia</a:t>
            </a:r>
          </a:p>
          <a:p>
            <a:pPr lvl="2"/>
            <a:r>
              <a:rPr lang="sk-SK" dirty="0"/>
              <a:t>zariadenie, ktorému bude ZB pridelená, </a:t>
            </a:r>
          </a:p>
          <a:p>
            <a:pPr marL="914400" lvl="2" indent="0">
              <a:buNone/>
            </a:pPr>
            <a:r>
              <a:rPr lang="sk-SK" dirty="0"/>
              <a:t>    vyšle signál „</a:t>
            </a:r>
            <a:r>
              <a:rPr lang="sk-SK" dirty="0">
                <a:solidFill>
                  <a:srgbClr val="FF0000"/>
                </a:solidFill>
              </a:rPr>
              <a:t>Zbernica obsadená</a:t>
            </a:r>
            <a:r>
              <a:rPr lang="sk-SK" dirty="0"/>
              <a:t>“ a môže </a:t>
            </a:r>
          </a:p>
          <a:p>
            <a:pPr marL="914400" lvl="2" indent="0">
              <a:buNone/>
            </a:pPr>
            <a:r>
              <a:rPr lang="sk-SK" dirty="0"/>
              <a:t>    komunikovať s iným zariadením</a:t>
            </a:r>
          </a:p>
          <a:p>
            <a:pPr lvl="2"/>
            <a:r>
              <a:rPr lang="sk-SK" dirty="0"/>
              <a:t>keď bude komunikácia ukončená, </a:t>
            </a:r>
          </a:p>
          <a:p>
            <a:pPr marL="914400" lvl="2" indent="0">
              <a:buNone/>
            </a:pPr>
            <a:r>
              <a:rPr lang="sk-SK" dirty="0"/>
              <a:t>    zariadenie stiahne signál </a:t>
            </a:r>
            <a:r>
              <a:rPr lang="sk-SK" dirty="0">
                <a:solidFill>
                  <a:srgbClr val="FF0000"/>
                </a:solidFill>
              </a:rPr>
              <a:t>ZB obsadená</a:t>
            </a:r>
            <a:r>
              <a:rPr lang="sk-SK" dirty="0"/>
              <a:t> 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endParaRPr lang="sk-SK" dirty="0">
              <a:solidFill>
                <a:srgbClr val="00206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66" y="3304935"/>
            <a:ext cx="5052458" cy="272594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7861967" y="5119492"/>
            <a:ext cx="3089584" cy="311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8600303" y="4095382"/>
            <a:ext cx="3684" cy="1027223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9497639" y="4095382"/>
            <a:ext cx="3684" cy="1027223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10391291" y="4095382"/>
            <a:ext cx="3684" cy="1027223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10475111" y="4095382"/>
            <a:ext cx="5543" cy="1604378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9584310" y="4095382"/>
            <a:ext cx="9255" cy="1505318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H="1">
            <a:off x="8685504" y="4090762"/>
            <a:ext cx="2942" cy="138948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>
            <a:off x="7888840" y="5480242"/>
            <a:ext cx="8038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>
            <a:off x="7896224" y="5605250"/>
            <a:ext cx="1697688" cy="238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nica 33"/>
          <p:cNvCxnSpPr/>
          <p:nvPr/>
        </p:nvCxnSpPr>
        <p:spPr>
          <a:xfrm>
            <a:off x="7896175" y="5694157"/>
            <a:ext cx="2586035" cy="38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 flipH="1" flipV="1">
            <a:off x="7861967" y="4535606"/>
            <a:ext cx="645137" cy="4549"/>
          </a:xfrm>
          <a:prstGeom prst="straightConnector1">
            <a:avLst/>
          </a:prstGeom>
          <a:ln w="254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ovacia šípka 37"/>
          <p:cNvCxnSpPr/>
          <p:nvPr/>
        </p:nvCxnSpPr>
        <p:spPr>
          <a:xfrm flipH="1">
            <a:off x="7871065" y="4683458"/>
            <a:ext cx="1543624" cy="836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ovacia šípka 41"/>
          <p:cNvCxnSpPr/>
          <p:nvPr/>
        </p:nvCxnSpPr>
        <p:spPr>
          <a:xfrm flipH="1" flipV="1">
            <a:off x="7871065" y="4835130"/>
            <a:ext cx="2428452" cy="728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ovná spojnica 48"/>
          <p:cNvCxnSpPr/>
          <p:nvPr/>
        </p:nvCxnSpPr>
        <p:spPr>
          <a:xfrm>
            <a:off x="8507104" y="4103322"/>
            <a:ext cx="0" cy="4448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nica 50"/>
          <p:cNvCxnSpPr/>
          <p:nvPr/>
        </p:nvCxnSpPr>
        <p:spPr>
          <a:xfrm flipH="1">
            <a:off x="9399145" y="4104888"/>
            <a:ext cx="8947" cy="5685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>
            <a:off x="10296862" y="4107942"/>
            <a:ext cx="9490" cy="7397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4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nezávislými žiadosťami </a:t>
            </a:r>
            <a:endParaRPr lang="sk-SK" dirty="0"/>
          </a:p>
          <a:p>
            <a:pPr lvl="2"/>
            <a:r>
              <a:rPr lang="sk-SK" dirty="0"/>
              <a:t>ak viacero zariadení požiada o zbernicu naraz na základe nezávislých žiadostí extra linky „Žiadosť o ZB“, bude zbernica pridelená jedným z nasledovných spôsobov: </a:t>
            </a:r>
          </a:p>
          <a:p>
            <a:pPr lvl="3"/>
            <a:r>
              <a:rPr lang="sk-SK" b="1" dirty="0">
                <a:solidFill>
                  <a:srgbClr val="C00000"/>
                </a:solidFill>
              </a:rPr>
              <a:t>Prideľovanie podľa priority </a:t>
            </a:r>
            <a:endParaRPr lang="sk-SK" dirty="0">
              <a:solidFill>
                <a:srgbClr val="C00000"/>
              </a:solidFill>
            </a:endParaRPr>
          </a:p>
          <a:p>
            <a:pPr lvl="3"/>
            <a:r>
              <a:rPr lang="sk-SK" b="1" dirty="0">
                <a:solidFill>
                  <a:srgbClr val="C00000"/>
                </a:solidFill>
              </a:rPr>
              <a:t>Prideľovanie s prepadom</a:t>
            </a:r>
            <a:r>
              <a:rPr lang="sk-SK" b="1" dirty="0"/>
              <a:t> </a:t>
            </a:r>
            <a:endParaRPr lang="sk-SK" b="1" dirty="0">
              <a:solidFill>
                <a:srgbClr val="C00000"/>
              </a:solidFill>
            </a:endParaRPr>
          </a:p>
          <a:p>
            <a:pPr lvl="3"/>
            <a:r>
              <a:rPr lang="sk-SK" b="1" dirty="0">
                <a:solidFill>
                  <a:srgbClr val="C00000"/>
                </a:solidFill>
              </a:rPr>
              <a:t>Prideľovanie v kruhu</a:t>
            </a:r>
            <a:r>
              <a:rPr lang="sk-SK" b="1" dirty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701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nezávislými žiadosťami </a:t>
            </a:r>
            <a:endParaRPr lang="sk-SK" dirty="0"/>
          </a:p>
          <a:p>
            <a:pPr lvl="2"/>
            <a:r>
              <a:rPr lang="sk-SK" b="1" dirty="0">
                <a:solidFill>
                  <a:srgbClr val="C00000"/>
                </a:solidFill>
              </a:rPr>
              <a:t>prideľovanie podľa priority</a:t>
            </a:r>
          </a:p>
          <a:p>
            <a:pPr lvl="3"/>
            <a:r>
              <a:rPr lang="sk-SK" dirty="0"/>
              <a:t>každé zariadenie má pridelené identifikačné číslo (ID) s tým, že arbiter pridelí ZB zariadeniu, ktoré má najmenšie ID</a:t>
            </a:r>
          </a:p>
          <a:p>
            <a:pPr lvl="3"/>
            <a:r>
              <a:rPr lang="sk-SK" dirty="0"/>
              <a:t>zariadenie s najmenším ID má najvyššiu prioritu</a:t>
            </a:r>
          </a:p>
          <a:p>
            <a:pPr lvl="3"/>
            <a:r>
              <a:rPr lang="sk-SK" dirty="0"/>
              <a:t>priorita zariadenia sa nemení</a:t>
            </a:r>
          </a:p>
          <a:p>
            <a:pPr lvl="2"/>
            <a:r>
              <a:rPr lang="sk-SK" b="1" dirty="0">
                <a:solidFill>
                  <a:srgbClr val="C00000"/>
                </a:solidFill>
              </a:rPr>
              <a:t>prideľovanie podľa priority s prepadom</a:t>
            </a:r>
          </a:p>
          <a:p>
            <a:pPr lvl="3"/>
            <a:r>
              <a:rPr lang="sk-SK" dirty="0"/>
              <a:t>v tomto prípade sa priorita mení tak, že priorita zariadenie, ktorému bola zbernica pridelená, klesne na najnižšiu úroveň </a:t>
            </a:r>
            <a:endParaRPr lang="sk-SK" b="1" dirty="0">
              <a:solidFill>
                <a:srgbClr val="C00000"/>
              </a:solidFill>
            </a:endParaRPr>
          </a:p>
          <a:p>
            <a:pPr lvl="2"/>
            <a:r>
              <a:rPr lang="sk-SK" b="1" dirty="0">
                <a:solidFill>
                  <a:srgbClr val="C00000"/>
                </a:solidFill>
              </a:rPr>
              <a:t>prideľovanie v kruhu</a:t>
            </a:r>
          </a:p>
          <a:p>
            <a:pPr lvl="3"/>
            <a:r>
              <a:rPr lang="sk-SK" dirty="0"/>
              <a:t>arbiter prideľuje zbernicu postupne za sebou každému zariadeniu </a:t>
            </a:r>
            <a:endParaRPr lang="sk-SK" b="1" dirty="0">
              <a:solidFill>
                <a:srgbClr val="C00000"/>
              </a:solidFill>
            </a:endParaRPr>
          </a:p>
          <a:p>
            <a:pPr marL="1371600" lvl="3" indent="0">
              <a:buNone/>
            </a:pPr>
            <a:r>
              <a:rPr lang="sk-SK" b="1" dirty="0"/>
              <a:t> </a:t>
            </a:r>
          </a:p>
          <a:p>
            <a:pPr lvl="3"/>
            <a:endParaRPr lang="sk-SK" dirty="0"/>
          </a:p>
          <a:p>
            <a:pPr lvl="2"/>
            <a:endParaRPr lang="sk-SK" b="1" dirty="0"/>
          </a:p>
          <a:p>
            <a:pPr lvl="2"/>
            <a:endParaRPr lang="sk-S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vyzváňaním</a:t>
            </a:r>
            <a:endParaRPr lang="sk-SK" dirty="0"/>
          </a:p>
          <a:p>
            <a:pPr lvl="2"/>
            <a:r>
              <a:rPr lang="sk-SK" dirty="0"/>
              <a:t>Arbiter dostane žiadosť o pridelenie </a:t>
            </a:r>
          </a:p>
          <a:p>
            <a:pPr marL="914400" lvl="2" indent="0">
              <a:buNone/>
            </a:pPr>
            <a:r>
              <a:rPr lang="sk-SK" dirty="0"/>
              <a:t>    zbernice po jednej linke, takže nevie, </a:t>
            </a:r>
          </a:p>
          <a:p>
            <a:pPr marL="914400" lvl="2" indent="0">
              <a:buNone/>
            </a:pPr>
            <a:r>
              <a:rPr lang="sk-SK" dirty="0"/>
              <a:t>    ktoré zariadenie žiada o zbernicu</a:t>
            </a:r>
          </a:p>
          <a:p>
            <a:pPr lvl="2"/>
            <a:r>
              <a:rPr lang="sk-SK" dirty="0"/>
              <a:t>súčasťou arbitra je počítadlo (CT), </a:t>
            </a:r>
          </a:p>
          <a:p>
            <a:pPr marL="914400" lvl="2" indent="0">
              <a:buNone/>
            </a:pPr>
            <a:r>
              <a:rPr lang="sk-SK" dirty="0"/>
              <a:t>    podľa ktorého prideľuje ZB</a:t>
            </a:r>
          </a:p>
          <a:p>
            <a:pPr lvl="2"/>
            <a:r>
              <a:rPr lang="sk-SK" dirty="0"/>
              <a:t>ak Arbiter </a:t>
            </a:r>
            <a:r>
              <a:rPr lang="sk-SK" dirty="0" err="1"/>
              <a:t>obdrží</a:t>
            </a:r>
            <a:r>
              <a:rPr lang="sk-SK" dirty="0"/>
              <a:t> žiadosť o ZB, tak </a:t>
            </a:r>
          </a:p>
          <a:p>
            <a:pPr marL="914400" lvl="2" indent="0">
              <a:buNone/>
            </a:pPr>
            <a:r>
              <a:rPr lang="sk-SK" dirty="0"/>
              <a:t>    </a:t>
            </a:r>
            <a:r>
              <a:rPr lang="sk-SK" dirty="0" err="1"/>
              <a:t>inkrementuje</a:t>
            </a:r>
            <a:r>
              <a:rPr lang="sk-SK" dirty="0"/>
              <a:t> počítadlo a po </a:t>
            </a:r>
          </a:p>
          <a:p>
            <a:pPr marL="914400" lvl="2" indent="0">
              <a:buNone/>
            </a:pPr>
            <a:r>
              <a:rPr lang="sk-SK" dirty="0"/>
              <a:t>    vyzváňacích linkách pošle ID </a:t>
            </a:r>
          </a:p>
          <a:p>
            <a:pPr marL="914400" lvl="2" indent="0">
              <a:buNone/>
            </a:pPr>
            <a:r>
              <a:rPr lang="sk-SK" dirty="0"/>
              <a:t>    zariadenia, ktorému prideľuje ZB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93" y="2538109"/>
            <a:ext cx="5618191" cy="35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vyzváňaním</a:t>
            </a:r>
            <a:endParaRPr lang="sk-SK" dirty="0"/>
          </a:p>
          <a:p>
            <a:pPr lvl="2"/>
            <a:r>
              <a:rPr lang="sk-SK" dirty="0"/>
              <a:t>ak toto zariadenie žiadalo o ZB, </a:t>
            </a:r>
          </a:p>
          <a:p>
            <a:pPr marL="914400" lvl="2" indent="0">
              <a:buNone/>
            </a:pPr>
            <a:r>
              <a:rPr lang="sk-SK" dirty="0"/>
              <a:t>    tak vystaví signál ZB obsadená </a:t>
            </a:r>
          </a:p>
          <a:p>
            <a:pPr lvl="2"/>
            <a:r>
              <a:rPr lang="sk-SK" dirty="0"/>
              <a:t>ak toto zariadenie nežiadalo o ZB, </a:t>
            </a:r>
          </a:p>
          <a:p>
            <a:pPr marL="914400" lvl="2" indent="0">
              <a:buNone/>
            </a:pPr>
            <a:r>
              <a:rPr lang="sk-SK" dirty="0"/>
              <a:t>    tak nevystaví signál ZB obsadená, </a:t>
            </a:r>
          </a:p>
          <a:p>
            <a:pPr marL="914400" lvl="2" indent="0">
              <a:buNone/>
            </a:pPr>
            <a:r>
              <a:rPr lang="sk-SK" dirty="0"/>
              <a:t>    načo arbiter </a:t>
            </a:r>
            <a:r>
              <a:rPr lang="sk-SK" dirty="0" err="1"/>
              <a:t>inkrementuje</a:t>
            </a:r>
            <a:r>
              <a:rPr lang="sk-SK" dirty="0"/>
              <a:t> počítadlo </a:t>
            </a:r>
          </a:p>
          <a:p>
            <a:pPr marL="914400" lvl="2" indent="0">
              <a:buNone/>
            </a:pPr>
            <a:r>
              <a:rPr lang="sk-SK" dirty="0"/>
              <a:t>    a na vyzváňacie linky pošle nové ID</a:t>
            </a:r>
          </a:p>
          <a:p>
            <a:pPr lvl="2"/>
            <a:r>
              <a:rPr lang="sk-SK" dirty="0"/>
              <a:t>takto to pokračuje až kým zariadenie, </a:t>
            </a:r>
          </a:p>
          <a:p>
            <a:pPr marL="914400" lvl="2" indent="0">
              <a:buNone/>
            </a:pPr>
            <a:r>
              <a:rPr lang="sk-SK" dirty="0"/>
              <a:t>    ktoré žiadalo o ZB nevyšle signál </a:t>
            </a:r>
          </a:p>
          <a:p>
            <a:pPr marL="914400" lvl="2" indent="0">
              <a:buNone/>
            </a:pPr>
            <a:r>
              <a:rPr lang="sk-SK" dirty="0"/>
              <a:t>    ZB obsadená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93" y="2538109"/>
            <a:ext cx="5618191" cy="35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Centralizovaný arbiter s vyzváňaním</a:t>
            </a:r>
            <a:endParaRPr lang="sk-SK" dirty="0"/>
          </a:p>
          <a:p>
            <a:pPr lvl="2"/>
            <a:r>
              <a:rPr lang="sk-SK" dirty="0">
                <a:solidFill>
                  <a:srgbClr val="C00000"/>
                </a:solidFill>
              </a:rPr>
              <a:t>Prideľovanie podľa spravodlivosti</a:t>
            </a:r>
            <a:r>
              <a:rPr lang="sk-SK" b="1" dirty="0">
                <a:solidFill>
                  <a:srgbClr val="C00000"/>
                </a:solidFill>
              </a:rPr>
              <a:t> </a:t>
            </a:r>
            <a:endParaRPr lang="sk-SK" dirty="0">
              <a:solidFill>
                <a:srgbClr val="C00000"/>
              </a:solidFill>
            </a:endParaRPr>
          </a:p>
          <a:p>
            <a:pPr lvl="3"/>
            <a:r>
              <a:rPr lang="sk-SK" dirty="0"/>
              <a:t>prideľovanie, ktoré bolo popísané vyššie  </a:t>
            </a:r>
          </a:p>
          <a:p>
            <a:pPr lvl="2"/>
            <a:r>
              <a:rPr lang="sk-SK" dirty="0">
                <a:solidFill>
                  <a:srgbClr val="C00000"/>
                </a:solidFill>
              </a:rPr>
              <a:t>Prideľovanie podľa priority</a:t>
            </a:r>
            <a:r>
              <a:rPr lang="sk-SK" b="1" dirty="0"/>
              <a:t> </a:t>
            </a:r>
            <a:endParaRPr lang="sk-SK" dirty="0"/>
          </a:p>
          <a:p>
            <a:pPr lvl="3"/>
            <a:r>
              <a:rPr lang="sk-SK" dirty="0"/>
              <a:t>po pridelení zbernice zariadeniu, ktoré vyšle signál ZB obsadená, arbiter resetuje počítadlo a po žiadosti o ZB začne </a:t>
            </a:r>
            <a:r>
              <a:rPr lang="sk-SK" dirty="0" err="1"/>
              <a:t>inkrementovať</a:t>
            </a:r>
            <a:r>
              <a:rPr lang="sk-SK" dirty="0"/>
              <a:t> v poradí 0,1,2, 3</a:t>
            </a:r>
          </a:p>
          <a:p>
            <a:pPr lvl="3"/>
            <a:r>
              <a:rPr lang="sk-SK" dirty="0"/>
              <a:t>takýmto spôsobom sa docieli prideľovanie zbernice podľa priority </a:t>
            </a:r>
          </a:p>
        </p:txBody>
      </p:sp>
    </p:spTree>
    <p:extLst>
      <p:ext uri="{BB962C8B-B14F-4D97-AF65-F5344CB8AC3E}">
        <p14:creationId xmlns:p14="http://schemas.microsoft.com/office/powerpoint/2010/main" val="30731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Zbernice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187976" cy="3599316"/>
          </a:xfrm>
        </p:spPr>
        <p:txBody>
          <a:bodyPr/>
          <a:lstStyle/>
          <a:p>
            <a:r>
              <a:rPr lang="sk-SK" altLang="sk-SK" dirty="0"/>
              <a:t>množina liniek </a:t>
            </a:r>
            <a:r>
              <a:rPr lang="ru-RU" altLang="sk-SK" dirty="0"/>
              <a:t>(</a:t>
            </a:r>
            <a:r>
              <a:rPr lang="en-US" altLang="sk-SK" dirty="0" err="1"/>
              <a:t>vodi</a:t>
            </a:r>
            <a:r>
              <a:rPr lang="sk-SK" altLang="sk-SK" dirty="0"/>
              <a:t>č</a:t>
            </a:r>
            <a:r>
              <a:rPr lang="en-US" altLang="sk-SK" dirty="0" err="1"/>
              <a:t>ov</a:t>
            </a:r>
            <a:r>
              <a:rPr lang="ru-RU" altLang="sk-SK" dirty="0"/>
              <a:t>), ktor</a:t>
            </a:r>
            <a:r>
              <a:rPr lang="sk-SK" altLang="sk-SK" dirty="0"/>
              <a:t>é</a:t>
            </a:r>
            <a:r>
              <a:rPr lang="ru-RU" altLang="sk-SK" dirty="0"/>
              <a:t> navzájom prepája</a:t>
            </a:r>
            <a:r>
              <a:rPr lang="sk-SK" altLang="sk-SK" dirty="0" err="1"/>
              <a:t>jú</a:t>
            </a:r>
            <a:r>
              <a:rPr lang="ru-RU" altLang="sk-SK" dirty="0"/>
              <a:t> všetky prvky na danej úrovni</a:t>
            </a:r>
          </a:p>
          <a:p>
            <a:r>
              <a:rPr lang="sk-SK" altLang="sk-SK" dirty="0"/>
              <a:t>u</a:t>
            </a:r>
            <a:r>
              <a:rPr lang="ru-RU" altLang="sk-SK" dirty="0"/>
              <a:t>možňuj</a:t>
            </a:r>
            <a:r>
              <a:rPr lang="sk-SK" altLang="sk-SK" dirty="0"/>
              <a:t>ú</a:t>
            </a:r>
            <a:r>
              <a:rPr lang="ru-RU" altLang="sk-SK" dirty="0"/>
              <a:t> spoj</a:t>
            </a:r>
            <a:r>
              <a:rPr lang="sk-SK" altLang="sk-SK" dirty="0" err="1"/>
              <a:t>iť</a:t>
            </a:r>
            <a:r>
              <a:rPr lang="ru-RU" altLang="sk-SK" dirty="0"/>
              <a:t> každé</a:t>
            </a:r>
            <a:r>
              <a:rPr lang="sk-SK" altLang="sk-SK" dirty="0"/>
              <a:t> zariadenie</a:t>
            </a:r>
            <a:r>
              <a:rPr lang="ru-RU" altLang="sk-SK" dirty="0"/>
              <a:t> s každým</a:t>
            </a:r>
          </a:p>
          <a:p>
            <a:r>
              <a:rPr lang="sk-SK" altLang="sk-SK" dirty="0"/>
              <a:t>v</a:t>
            </a:r>
            <a:r>
              <a:rPr lang="ru-RU" altLang="sk-SK" dirty="0"/>
              <a:t> danom okamihu môže údaje vysielať </a:t>
            </a:r>
            <a:r>
              <a:rPr lang="sk-SK" altLang="sk-SK" dirty="0"/>
              <a:t>a prijímať </a:t>
            </a:r>
            <a:r>
              <a:rPr lang="ru-RU" altLang="sk-SK" dirty="0"/>
              <a:t>iba jedno zariadenie.</a:t>
            </a:r>
          </a:p>
          <a:p>
            <a:r>
              <a:rPr lang="sk-SK" altLang="sk-SK" dirty="0"/>
              <a:t>o</a:t>
            </a:r>
            <a:r>
              <a:rPr lang="ru-RU" altLang="sk-SK" dirty="0"/>
              <a:t>statné zariadenia musia byť od zbernice odpojené</a:t>
            </a:r>
            <a:endParaRPr lang="sk-SK" altLang="sk-SK" dirty="0"/>
          </a:p>
          <a:p>
            <a:r>
              <a:rPr lang="sk-SK" altLang="sk-SK" dirty="0"/>
              <a:t>na zbernicu sa pripája procesor, pamäť, vstupné a výstupné zariadenia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2" y="5110199"/>
            <a:ext cx="914527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Decentralizovaný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prepojenie zariadení, ktoré sú vzdialené viac od seba</a:t>
            </a:r>
          </a:p>
          <a:p>
            <a:pPr lvl="1"/>
            <a:r>
              <a:rPr lang="sk-SK" dirty="0"/>
              <a:t>príklad: pripojenie viacerých externých zariadení k počítaču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Predávanie oprávnenia v kruhu podľa spravodlivosti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Predávanie oprávnenia v kruhu podľa priority 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631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Decentralizovaný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Predávanie oprávnenia v kruhu podľa spravodlivosti</a:t>
            </a:r>
          </a:p>
          <a:p>
            <a:pPr lvl="2"/>
            <a:r>
              <a:rPr lang="sk-SK" dirty="0" err="1"/>
              <a:t>decentralizovný</a:t>
            </a:r>
            <a:r>
              <a:rPr lang="sk-SK" dirty="0"/>
              <a:t> arbiter posúva v kruhu oprávnenie kto môže komunikovať </a:t>
            </a:r>
          </a:p>
          <a:p>
            <a:pPr lvl="2"/>
            <a:r>
              <a:rPr lang="sk-SK" dirty="0"/>
              <a:t>komunikovať môže zariadenie, ktoré má oprávnenie</a:t>
            </a:r>
          </a:p>
          <a:p>
            <a:pPr lvl="2"/>
            <a:r>
              <a:rPr lang="sk-SK" dirty="0"/>
              <a:t>ak zariadenie nepotrebuje komunikovať, pošle oprávnenie ďalej </a:t>
            </a:r>
          </a:p>
          <a:p>
            <a:pPr lvl="2"/>
            <a:r>
              <a:rPr lang="sk-SK" dirty="0"/>
              <a:t>Ak  zariadenie chce komunikovať po zbernici, pošle oprávnenie ďalej až keď komunikáciu skončí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2"/>
            <a:r>
              <a:rPr lang="sk-SK" dirty="0"/>
              <a:t>cesta predávania oprávnenia komunikovať - OP 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18" y="4597435"/>
            <a:ext cx="4818092" cy="18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1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spôsobu prideľovania zbernice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29057"/>
            <a:ext cx="10151163" cy="452112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Decentralizovaný arbiter</a:t>
            </a:r>
            <a:r>
              <a:rPr lang="sk-SK" dirty="0"/>
              <a:t>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Predávanie oprávnenia v kruhu podľa priority</a:t>
            </a:r>
          </a:p>
          <a:p>
            <a:pPr lvl="2"/>
            <a:r>
              <a:rPr lang="sk-SK" dirty="0"/>
              <a:t>komunikovať môže zariadenie, ktoré má oprávnenie s tým rozdielom, že ak nechce komunikovať pošle oprávnenie ďalej (smer OP bez kom.) </a:t>
            </a:r>
          </a:p>
          <a:p>
            <a:pPr lvl="2"/>
            <a:r>
              <a:rPr lang="sk-SK" dirty="0"/>
              <a:t>po skončení komunikácie pošle</a:t>
            </a:r>
            <a:r>
              <a:rPr lang="sk-SK" i="1" dirty="0"/>
              <a:t> </a:t>
            </a:r>
            <a:r>
              <a:rPr lang="sk-SK" dirty="0"/>
              <a:t>oprávnenie zariadeniu s najnižším ID (smer OP s kom) </a:t>
            </a:r>
          </a:p>
          <a:p>
            <a:pPr lvl="2"/>
            <a:r>
              <a:rPr lang="sk-SK" dirty="0"/>
              <a:t>predávanie oprávnenia môže byť vysielané po extra linkách ako je zobrazené na obrázkoch alebo po zbernici so zaadresovaním zariadenia, ktorému je určené</a:t>
            </a:r>
            <a:r>
              <a:rPr lang="sk-SK" dirty="0">
                <a:solidFill>
                  <a:srgbClr val="FFFF00"/>
                </a:solidFill>
              </a:rPr>
              <a:t> 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31" y="4593666"/>
            <a:ext cx="5290229" cy="20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/>
              <a:t>podľa spôsobu riadenia</a:t>
            </a:r>
          </a:p>
          <a:p>
            <a:r>
              <a:rPr lang="sk-SK" altLang="sk-SK" dirty="0"/>
              <a:t>podľa tvaru prenášaných údajov</a:t>
            </a:r>
          </a:p>
          <a:p>
            <a:r>
              <a:rPr lang="sk-SK" altLang="sk-SK" dirty="0"/>
              <a:t>podľa synchronizácie prenosu</a:t>
            </a:r>
          </a:p>
          <a:p>
            <a:r>
              <a:rPr lang="sk-SK" altLang="sk-SK" dirty="0"/>
              <a:t>podľa typu prenášaných údajov</a:t>
            </a:r>
          </a:p>
          <a:p>
            <a:r>
              <a:rPr lang="sk-SK" altLang="sk-SK" dirty="0"/>
              <a:t>podľa časového </a:t>
            </a:r>
            <a:r>
              <a:rPr lang="sk-SK" altLang="sk-SK" dirty="0" err="1"/>
              <a:t>multiplexu</a:t>
            </a:r>
            <a:endParaRPr lang="sk-SK" altLang="sk-SK" dirty="0"/>
          </a:p>
          <a:p>
            <a:r>
              <a:rPr lang="sk-SK" altLang="sk-SK" dirty="0"/>
              <a:t>podľa spôsobu prideľovania zbernice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20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podľa spôsobu riadenia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altLang="sk-SK" sz="2800" dirty="0">
                <a:solidFill>
                  <a:srgbClr val="002060"/>
                </a:solidFill>
              </a:rPr>
              <a:t>Single-</a:t>
            </a:r>
            <a:r>
              <a:rPr lang="sk-SK" altLang="sk-SK" sz="2800" dirty="0" err="1">
                <a:solidFill>
                  <a:srgbClr val="002060"/>
                </a:solidFill>
              </a:rPr>
              <a:t>Master</a:t>
            </a:r>
            <a:endParaRPr lang="sk-SK" altLang="sk-SK" sz="2800" dirty="0">
              <a:solidFill>
                <a:srgbClr val="002060"/>
              </a:solidFill>
            </a:endParaRPr>
          </a:p>
          <a:p>
            <a:pPr lvl="1"/>
            <a:r>
              <a:rPr lang="sk-SK" altLang="sk-SK" sz="2400" dirty="0"/>
              <a:t>v systéme sa nachádza iba </a:t>
            </a:r>
            <a:r>
              <a:rPr lang="sk-SK" altLang="sk-SK" sz="2400" dirty="0" err="1"/>
              <a:t>vžjeden</a:t>
            </a:r>
            <a:r>
              <a:rPr lang="sk-SK" altLang="sk-SK" sz="2400" dirty="0"/>
              <a:t> prvok, ktorý môže pracovať vždy iba ako nadriadený </a:t>
            </a:r>
            <a:r>
              <a:rPr lang="ru-RU" altLang="sk-SK" sz="2400" dirty="0"/>
              <a:t>(</a:t>
            </a:r>
            <a:r>
              <a:rPr lang="en-US" altLang="sk-SK" sz="2400" dirty="0"/>
              <a:t>MASTER)</a:t>
            </a:r>
          </a:p>
          <a:p>
            <a:pPr lvl="1"/>
            <a:r>
              <a:rPr lang="en-US" altLang="sk-SK" sz="2400" dirty="0"/>
              <a:t>CPU je </a:t>
            </a:r>
            <a:r>
              <a:rPr lang="en-US" altLang="sk-SK" sz="2400" dirty="0" err="1"/>
              <a:t>nadriadeným</a:t>
            </a:r>
            <a:r>
              <a:rPr lang="en-US" altLang="sk-SK" sz="2400" dirty="0"/>
              <a:t> </a:t>
            </a:r>
            <a:r>
              <a:rPr lang="en-US" altLang="sk-SK" sz="2400" dirty="0" err="1"/>
              <a:t>zariadením</a:t>
            </a:r>
            <a:r>
              <a:rPr lang="en-US" altLang="sk-SK" sz="2400" dirty="0"/>
              <a:t>, </a:t>
            </a:r>
          </a:p>
          <a:p>
            <a:pPr lvl="1"/>
            <a:r>
              <a:rPr lang="sk-SK" altLang="sk-SK" sz="2400" dirty="0" err="1"/>
              <a:t>p</a:t>
            </a:r>
            <a:r>
              <a:rPr lang="en-US" altLang="sk-SK" sz="2400" dirty="0" err="1"/>
              <a:t>amäť</a:t>
            </a:r>
            <a:r>
              <a:rPr lang="en-US" altLang="sk-SK" sz="2400" dirty="0"/>
              <a:t> a I/O </a:t>
            </a:r>
            <a:r>
              <a:rPr lang="en-US" altLang="sk-SK" sz="2400" dirty="0" err="1"/>
              <a:t>zariadenia</a:t>
            </a:r>
            <a:r>
              <a:rPr lang="en-US" altLang="sk-SK" sz="2400" dirty="0"/>
              <a:t> s</a:t>
            </a:r>
            <a:r>
              <a:rPr lang="sk-SK" altLang="sk-SK" sz="2400" dirty="0"/>
              <a:t>ú podriadenými zariadeniami</a:t>
            </a:r>
            <a:endParaRPr lang="sk-SK" altLang="sk-SK" sz="2400" dirty="0">
              <a:solidFill>
                <a:srgbClr val="002060"/>
              </a:solidFill>
            </a:endParaRPr>
          </a:p>
          <a:p>
            <a:r>
              <a:rPr lang="sk-SK" altLang="sk-SK" sz="2800" dirty="0" err="1">
                <a:solidFill>
                  <a:srgbClr val="002060"/>
                </a:solidFill>
              </a:rPr>
              <a:t>Multi-Master</a:t>
            </a:r>
            <a:endParaRPr lang="sk-SK" altLang="sk-SK" sz="2800" dirty="0">
              <a:solidFill>
                <a:srgbClr val="002060"/>
              </a:solidFill>
            </a:endParaRPr>
          </a:p>
          <a:p>
            <a:pPr lvl="1"/>
            <a:r>
              <a:rPr lang="sk-SK" altLang="sk-SK" sz="2400" dirty="0"/>
              <a:t>na zbernicu je pripojených viacero zariadení, </a:t>
            </a:r>
            <a:r>
              <a:rPr lang="en-US" altLang="sk-SK" sz="2400" dirty="0"/>
              <a:t>z</a:t>
            </a:r>
            <a:r>
              <a:rPr lang="sk-SK" altLang="sk-SK" sz="2400" dirty="0"/>
              <a:t> ktorých každé môže riadiť zbernicu</a:t>
            </a:r>
          </a:p>
          <a:p>
            <a:pPr lvl="1"/>
            <a:r>
              <a:rPr lang="sk-SK" altLang="sk-SK" sz="2400" dirty="0"/>
              <a:t>v danom okamihu môže byť zbernica riadená iba jedným zariadením</a:t>
            </a:r>
          </a:p>
          <a:p>
            <a:endParaRPr lang="sk-SK" alt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35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Rozdelenie zberníc </a:t>
            </a:r>
            <a:r>
              <a:rPr lang="sk-SK" altLang="sk-SK" dirty="0"/>
              <a:t>podľa tvaru prenášaných údajov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err="1">
                <a:solidFill>
                  <a:srgbClr val="002060"/>
                </a:solidFill>
              </a:rPr>
              <a:t>Paralené</a:t>
            </a:r>
            <a:endParaRPr lang="sk-SK" altLang="sk-SK" dirty="0">
              <a:solidFill>
                <a:srgbClr val="002060"/>
              </a:solidFill>
            </a:endParaRPr>
          </a:p>
          <a:p>
            <a:pPr lvl="1"/>
            <a:r>
              <a:rPr lang="sk-SK" altLang="sk-SK" dirty="0"/>
              <a:t>v jednom cykle sa naraz prenesie viacbitové slovo 8, 16, 32, 64 bitov</a:t>
            </a:r>
          </a:p>
          <a:p>
            <a:r>
              <a:rPr lang="sk-SK" altLang="sk-SK" dirty="0">
                <a:solidFill>
                  <a:srgbClr val="002060"/>
                </a:solidFill>
              </a:rPr>
              <a:t>Sériové</a:t>
            </a:r>
          </a:p>
          <a:p>
            <a:pPr lvl="1"/>
            <a:r>
              <a:rPr lang="sk-SK" altLang="sk-SK" dirty="0"/>
              <a:t>údaje sa prenášajú bit po bite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8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Rozdelenie zberníc </a:t>
            </a:r>
            <a:r>
              <a:rPr lang="sk-SK" altLang="sk-SK" dirty="0"/>
              <a:t>podľa synchronizácie prenosu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800" dirty="0">
                <a:solidFill>
                  <a:srgbClr val="002060"/>
                </a:solidFill>
              </a:rPr>
              <a:t>Synchrónne</a:t>
            </a:r>
          </a:p>
          <a:p>
            <a:pPr lvl="1"/>
            <a:r>
              <a:rPr lang="sk-SK" altLang="sk-SK" sz="2400" dirty="0"/>
              <a:t>prenos je synchronizovaný spoločným hodinovým signálom </a:t>
            </a:r>
          </a:p>
          <a:p>
            <a:pPr lvl="1"/>
            <a:r>
              <a:rPr lang="sk-SK" altLang="sk-SK" sz="2400" dirty="0"/>
              <a:t>rýchlejšie</a:t>
            </a:r>
          </a:p>
        </p:txBody>
      </p:sp>
    </p:spTree>
    <p:extLst>
      <p:ext uri="{BB962C8B-B14F-4D97-AF65-F5344CB8AC3E}">
        <p14:creationId xmlns:p14="http://schemas.microsoft.com/office/powerpoint/2010/main" val="269323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podľa synchronizácie prenosu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1927"/>
            <a:ext cx="10437469" cy="4946074"/>
          </a:xfrm>
        </p:spPr>
      </p:pic>
    </p:spTree>
    <p:extLst>
      <p:ext uri="{BB962C8B-B14F-4D97-AF65-F5344CB8AC3E}">
        <p14:creationId xmlns:p14="http://schemas.microsoft.com/office/powerpoint/2010/main" val="27957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Rozdelenie zberníc </a:t>
            </a:r>
            <a:r>
              <a:rPr lang="sk-SK" altLang="sk-SK" dirty="0"/>
              <a:t>podľa synchronizácie prenosu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800" dirty="0">
                <a:solidFill>
                  <a:srgbClr val="002060"/>
                </a:solidFill>
              </a:rPr>
              <a:t>Asynchrónne</a:t>
            </a:r>
            <a:r>
              <a:rPr lang="sk-SK" altLang="sk-SK" sz="2800" dirty="0"/>
              <a:t> </a:t>
            </a:r>
          </a:p>
          <a:p>
            <a:pPr lvl="1"/>
            <a:r>
              <a:rPr lang="sk-SK" altLang="sk-SK" sz="2400" dirty="0"/>
              <a:t>prenos je synchronizovaný odpoveďou zariadenia</a:t>
            </a:r>
          </a:p>
          <a:p>
            <a:pPr lvl="1"/>
            <a:r>
              <a:rPr lang="sk-SK" altLang="sk-SK" sz="2400" dirty="0"/>
              <a:t>pomalšie</a:t>
            </a:r>
          </a:p>
        </p:txBody>
      </p:sp>
    </p:spTree>
    <p:extLst>
      <p:ext uri="{BB962C8B-B14F-4D97-AF65-F5344CB8AC3E}">
        <p14:creationId xmlns:p14="http://schemas.microsoft.com/office/powerpoint/2010/main" val="172180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zberníc </a:t>
            </a:r>
            <a:r>
              <a:rPr lang="sk-SK" altLang="sk-SK" dirty="0"/>
              <a:t>typu prenášaných údajov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altLang="sk-SK" sz="2400" dirty="0">
                <a:solidFill>
                  <a:srgbClr val="002060"/>
                </a:solidFill>
              </a:rPr>
              <a:t>Adresná zbernica</a:t>
            </a:r>
            <a:endParaRPr lang="sk-SK" altLang="sk-SK" dirty="0">
              <a:solidFill>
                <a:srgbClr val="002060"/>
              </a:solidFill>
            </a:endParaRPr>
          </a:p>
          <a:p>
            <a:pPr lvl="1"/>
            <a:r>
              <a:rPr lang="sk-SK" altLang="sk-SK" sz="2200" dirty="0"/>
              <a:t>prenášajú sa adresy generované nadriadeným prvkom zbernice</a:t>
            </a:r>
          </a:p>
          <a:p>
            <a:pPr marL="228600" lvl="1">
              <a:spcBef>
                <a:spcPts val="1000"/>
              </a:spcBef>
            </a:pPr>
            <a:r>
              <a:rPr lang="sk-SK" altLang="sk-SK" sz="2400" dirty="0">
                <a:solidFill>
                  <a:srgbClr val="002060"/>
                </a:solidFill>
              </a:rPr>
              <a:t>Dátová zbernica</a:t>
            </a:r>
          </a:p>
          <a:p>
            <a:pPr marL="685800" lvl="2">
              <a:spcBef>
                <a:spcPts val="1000"/>
              </a:spcBef>
            </a:pPr>
            <a:r>
              <a:rPr lang="sk-SK" altLang="sk-SK" sz="2200" dirty="0"/>
              <a:t>prenášajú sa inštrukcie a údaje</a:t>
            </a:r>
            <a:endParaRPr lang="sk-SK" altLang="sk-SK" sz="2400" dirty="0"/>
          </a:p>
          <a:p>
            <a:r>
              <a:rPr lang="sk-SK" altLang="sk-SK" dirty="0">
                <a:solidFill>
                  <a:srgbClr val="002060"/>
                </a:solidFill>
              </a:rPr>
              <a:t>Riadiaca zbernica</a:t>
            </a:r>
          </a:p>
          <a:p>
            <a:pPr lvl="1"/>
            <a:r>
              <a:rPr lang="sk-SK" altLang="sk-SK" sz="2200" dirty="0"/>
              <a:t>povely, ktoré dáva nadriadené zariadenie podriadeným (</a:t>
            </a:r>
            <a:r>
              <a:rPr lang="en-US" altLang="sk-SK" sz="2200" dirty="0"/>
              <a:t>sign</a:t>
            </a:r>
            <a:r>
              <a:rPr lang="sk-SK" altLang="sk-SK" sz="2200" dirty="0" err="1"/>
              <a:t>ál</a:t>
            </a:r>
            <a:r>
              <a:rPr lang="sk-SK" altLang="sk-SK" sz="2200" dirty="0"/>
              <a:t> čítania alebo zápisu)</a:t>
            </a:r>
          </a:p>
          <a:p>
            <a:pPr lvl="1"/>
            <a:r>
              <a:rPr lang="sk-SK" altLang="sk-SK" sz="2200" dirty="0"/>
              <a:t>žiadosti, ktorými sa podriadené zariadenia obracajú na nadriadeného </a:t>
            </a:r>
            <a:r>
              <a:rPr lang="en-US" altLang="sk-SK" sz="2200" dirty="0"/>
              <a:t>(</a:t>
            </a:r>
            <a:r>
              <a:rPr lang="en-US" altLang="sk-SK" sz="2200" dirty="0" err="1"/>
              <a:t>žiados</a:t>
            </a:r>
            <a:r>
              <a:rPr lang="sk-SK" altLang="sk-SK" sz="2200" dirty="0"/>
              <a:t>ť o prerušenie</a:t>
            </a:r>
            <a:r>
              <a:rPr lang="en-US" altLang="sk-SK" sz="2200" dirty="0"/>
              <a:t>)</a:t>
            </a:r>
            <a:endParaRPr lang="sk-SK" altLang="sk-SK" sz="2200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44537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658E4-04EF-4F5A-9F4B-CF374F6A46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E989C2-0E9F-472B-8187-5DF14F51FE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002817-5FE9-44D4-A8BB-D22947D9E821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2317</TotalTime>
  <Words>1009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Berlín</vt:lpstr>
      <vt:lpstr>Zbernice</vt:lpstr>
      <vt:lpstr>Zbernice</vt:lpstr>
      <vt:lpstr>Rozdelenie zberníc</vt:lpstr>
      <vt:lpstr>Rozdelenie zberníc podľa spôsobu riadenia</vt:lpstr>
      <vt:lpstr>Rozdelenie zberníc podľa tvaru prenášaných údajov</vt:lpstr>
      <vt:lpstr>Rozdelenie zberníc podľa synchronizácie prenosu</vt:lpstr>
      <vt:lpstr>Rozdelenie zberníc podľa synchronizácie prenosu</vt:lpstr>
      <vt:lpstr>Rozdelenie zberníc podľa synchronizácie prenosu</vt:lpstr>
      <vt:lpstr>Rozdelenie zberníc typu prenášaných údajov</vt:lpstr>
      <vt:lpstr>Rozdelenie zberníc podľa časového multiplexu</vt:lpstr>
      <vt:lpstr>PowerPoint Presentation</vt:lpstr>
      <vt:lpstr>Rozdelenie zberníc podľa časového multiplexu</vt:lpstr>
      <vt:lpstr>Rozdelenie zberníc podla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  <vt:lpstr>Rozdelenie zberníc spôsobu prideľovania zbernice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Butkovsky</dc:creator>
  <cp:lastModifiedBy>Martin Butkovsky</cp:lastModifiedBy>
  <cp:revision>44</cp:revision>
  <dcterms:created xsi:type="dcterms:W3CDTF">2021-03-06T10:05:16Z</dcterms:created>
  <dcterms:modified xsi:type="dcterms:W3CDTF">2021-03-24T17:23:59Z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