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9" r:id="rId16"/>
    <p:sldId id="267" r:id="rId17"/>
    <p:sldId id="268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D5D92-7FD1-4146-95FE-040F3E36F07E}" v="4" dt="2021-10-04T15:57:37.413"/>
    <p1510:client id="{B5D07FE3-D9AF-4E1E-891F-BD4D4665B100}" v="31" dt="2021-10-04T16:39:11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rška" userId="S::martin.mrska@student.adlerka.sk::afbc14db-35f8-48ff-a6a8-a89ba5fc7e7a" providerId="AD" clId="Web-{B5D07FE3-D9AF-4E1E-891F-BD4D4665B100}"/>
    <pc:docChg chg="modSld">
      <pc:chgData name="Martin Mrška" userId="S::martin.mrska@student.adlerka.sk::afbc14db-35f8-48ff-a6a8-a89ba5fc7e7a" providerId="AD" clId="Web-{B5D07FE3-D9AF-4E1E-891F-BD4D4665B100}" dt="2021-10-04T16:39:11.090" v="26" actId="20577"/>
      <pc:docMkLst>
        <pc:docMk/>
      </pc:docMkLst>
      <pc:sldChg chg="modSp">
        <pc:chgData name="Martin Mrška" userId="S::martin.mrska@student.adlerka.sk::afbc14db-35f8-48ff-a6a8-a89ba5fc7e7a" providerId="AD" clId="Web-{B5D07FE3-D9AF-4E1E-891F-BD4D4665B100}" dt="2021-10-04T16:36:54.274" v="18" actId="20577"/>
        <pc:sldMkLst>
          <pc:docMk/>
          <pc:sldMk cId="165666463" sldId="260"/>
        </pc:sldMkLst>
        <pc:spChg chg="mod">
          <ac:chgData name="Martin Mrška" userId="S::martin.mrska@student.adlerka.sk::afbc14db-35f8-48ff-a6a8-a89ba5fc7e7a" providerId="AD" clId="Web-{B5D07FE3-D9AF-4E1E-891F-BD4D4665B100}" dt="2021-10-04T16:36:54.274" v="18" actId="20577"/>
          <ac:spMkLst>
            <pc:docMk/>
            <pc:sldMk cId="165666463" sldId="260"/>
            <ac:spMk id="3" creationId="{00000000-0000-0000-0000-000000000000}"/>
          </ac:spMkLst>
        </pc:spChg>
      </pc:sldChg>
      <pc:sldChg chg="modSp">
        <pc:chgData name="Martin Mrška" userId="S::martin.mrska@student.adlerka.sk::afbc14db-35f8-48ff-a6a8-a89ba5fc7e7a" providerId="AD" clId="Web-{B5D07FE3-D9AF-4E1E-891F-BD4D4665B100}" dt="2021-10-04T16:39:11.090" v="26" actId="20577"/>
        <pc:sldMkLst>
          <pc:docMk/>
          <pc:sldMk cId="1138105476" sldId="262"/>
        </pc:sldMkLst>
        <pc:spChg chg="mod">
          <ac:chgData name="Martin Mrška" userId="S::martin.mrska@student.adlerka.sk::afbc14db-35f8-48ff-a6a8-a89ba5fc7e7a" providerId="AD" clId="Web-{B5D07FE3-D9AF-4E1E-891F-BD4D4665B100}" dt="2021-10-04T16:39:11.090" v="26" actId="20577"/>
          <ac:spMkLst>
            <pc:docMk/>
            <pc:sldMk cId="1138105476" sldId="262"/>
            <ac:spMk id="3" creationId="{00000000-0000-0000-0000-000000000000}"/>
          </ac:spMkLst>
        </pc:spChg>
      </pc:sldChg>
    </pc:docChg>
  </pc:docChgLst>
  <pc:docChgLst>
    <pc:chgData name="Adam Handzus" userId="S::adam.handzus@student.adlerka.sk::6636ce93-0eaf-4b61-89be-30d3b0f63a9f" providerId="AD" clId="Web-{7AED5D92-7FD1-4146-95FE-040F3E36F07E}"/>
    <pc:docChg chg="sldOrd">
      <pc:chgData name="Adam Handzus" userId="S::adam.handzus@student.adlerka.sk::6636ce93-0eaf-4b61-89be-30d3b0f63a9f" providerId="AD" clId="Web-{7AED5D92-7FD1-4146-95FE-040F3E36F07E}" dt="2021-10-04T15:57:37.413" v="3"/>
      <pc:docMkLst>
        <pc:docMk/>
      </pc:docMkLst>
      <pc:sldChg chg="ord">
        <pc:chgData name="Adam Handzus" userId="S::adam.handzus@student.adlerka.sk::6636ce93-0eaf-4b61-89be-30d3b0f63a9f" providerId="AD" clId="Web-{7AED5D92-7FD1-4146-95FE-040F3E36F07E}" dt="2021-10-04T15:49:46.789" v="0"/>
        <pc:sldMkLst>
          <pc:docMk/>
          <pc:sldMk cId="2334108783" sldId="261"/>
        </pc:sldMkLst>
      </pc:sldChg>
      <pc:sldChg chg="ord">
        <pc:chgData name="Adam Handzus" userId="S::adam.handzus@student.adlerka.sk::6636ce93-0eaf-4b61-89be-30d3b0f63a9f" providerId="AD" clId="Web-{7AED5D92-7FD1-4146-95FE-040F3E36F07E}" dt="2021-10-04T15:49:53.383" v="1"/>
        <pc:sldMkLst>
          <pc:docMk/>
          <pc:sldMk cId="1138105476" sldId="262"/>
        </pc:sldMkLst>
      </pc:sldChg>
      <pc:sldChg chg="ord">
        <pc:chgData name="Adam Handzus" userId="S::adam.handzus@student.adlerka.sk::6636ce93-0eaf-4b61-89be-30d3b0f63a9f" providerId="AD" clId="Web-{7AED5D92-7FD1-4146-95FE-040F3E36F07E}" dt="2021-10-04T15:57:31.319" v="2"/>
        <pc:sldMkLst>
          <pc:docMk/>
          <pc:sldMk cId="1930529071" sldId="263"/>
        </pc:sldMkLst>
      </pc:sldChg>
      <pc:sldChg chg="ord">
        <pc:chgData name="Adam Handzus" userId="S::adam.handzus@student.adlerka.sk::6636ce93-0eaf-4b61-89be-30d3b0f63a9f" providerId="AD" clId="Web-{7AED5D92-7FD1-4146-95FE-040F3E36F07E}" dt="2021-10-04T15:57:37.413" v="3"/>
        <pc:sldMkLst>
          <pc:docMk/>
          <pc:sldMk cId="299313523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6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38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8B15-0C74-4397-A3AA-244BD6957C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3EE6-F96D-41D7-84EC-105AE51B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2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Parametre a Technológie procesorov. 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Mgr. Ing. Martin </a:t>
            </a:r>
            <a:r>
              <a:rPr lang="sk-SK" err="1"/>
              <a:t>Butkovský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39897" cy="3599316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002060"/>
                </a:solidFill>
              </a:rPr>
              <a:t>Chladič</a:t>
            </a:r>
          </a:p>
          <a:p>
            <a:pPr lvl="1"/>
            <a:r>
              <a:rPr lang="sk-SK"/>
              <a:t>počet bitov, ktoré je procesor schopný spracovať v rámci jednej inštrukcie vo</a:t>
            </a:r>
            <a:endParaRPr lang="sk-SK">
              <a:solidFill>
                <a:srgbClr val="002060"/>
              </a:solidFill>
            </a:endParaRPr>
          </a:p>
          <a:p>
            <a:pPr lvl="1"/>
            <a:endParaRPr lang="sk-SK">
              <a:solidFill>
                <a:srgbClr val="002060"/>
              </a:solidFill>
            </a:endParaRPr>
          </a:p>
          <a:p>
            <a:endParaRPr lang="sk-SK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07" y="3363235"/>
            <a:ext cx="3593869" cy="26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4805334" y="4613189"/>
            <a:ext cx="1185863" cy="26987"/>
          </a:xfrm>
          <a:prstGeom prst="line">
            <a:avLst/>
          </a:prstGeom>
          <a:noFill/>
          <a:ln w="360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6077734" y="4455510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</a:pPr>
            <a:r>
              <a:rPr lang="cs-CZ" altLang="en-US" err="1"/>
              <a:t>Napájanie</a:t>
            </a:r>
            <a:r>
              <a:rPr lang="cs-CZ" altLang="en-US"/>
              <a:t> </a:t>
            </a:r>
            <a:r>
              <a:rPr lang="cs-CZ" altLang="en-US" err="1"/>
              <a:t>ventilátora</a:t>
            </a:r>
            <a:endParaRPr lang="cs-CZ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 flipV="1">
            <a:off x="3511015" y="5199511"/>
            <a:ext cx="2859088" cy="406400"/>
          </a:xfrm>
          <a:prstGeom prst="line">
            <a:avLst/>
          </a:prstGeom>
          <a:noFill/>
          <a:ln w="360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6376967" y="5414196"/>
            <a:ext cx="1743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</a:pPr>
            <a:r>
              <a:rPr lang="cs-CZ" altLang="en-US" err="1"/>
              <a:t>Pasivny</a:t>
            </a:r>
            <a:r>
              <a:rPr lang="cs-CZ" altLang="en-US"/>
              <a:t> chladič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788540" y="4187661"/>
            <a:ext cx="1609725" cy="190500"/>
          </a:xfrm>
          <a:prstGeom prst="line">
            <a:avLst/>
          </a:prstGeom>
          <a:noFill/>
          <a:ln w="360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bdĺžnik 9"/>
          <p:cNvSpPr/>
          <p:nvPr/>
        </p:nvSpPr>
        <p:spPr>
          <a:xfrm>
            <a:off x="5355252" y="4002995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</a:pPr>
            <a:r>
              <a:rPr lang="cs-CZ" altLang="en-US" err="1"/>
              <a:t>Aktivny</a:t>
            </a:r>
            <a:r>
              <a:rPr lang="cs-CZ" altLang="en-US"/>
              <a:t> chladič – ventilátor</a:t>
            </a:r>
          </a:p>
        </p:txBody>
      </p:sp>
    </p:spTree>
    <p:extLst>
      <p:ext uri="{BB962C8B-B14F-4D97-AF65-F5344CB8AC3E}">
        <p14:creationId xmlns:p14="http://schemas.microsoft.com/office/powerpoint/2010/main" val="354207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Technológie procesorov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Počet jadier</a:t>
            </a:r>
          </a:p>
          <a:p>
            <a:r>
              <a:rPr lang="sk-SK" err="1">
                <a:solidFill>
                  <a:srgbClr val="002060"/>
                </a:solidFill>
              </a:rPr>
              <a:t>Hyper-Threading</a:t>
            </a:r>
            <a:r>
              <a:rPr lang="sk-SK">
                <a:solidFill>
                  <a:srgbClr val="002060"/>
                </a:solidFill>
              </a:rPr>
              <a:t> </a:t>
            </a:r>
          </a:p>
          <a:p>
            <a:r>
              <a:rPr lang="sk-SK" err="1">
                <a:solidFill>
                  <a:srgbClr val="002060"/>
                </a:solidFill>
              </a:rPr>
              <a:t>Boost</a:t>
            </a:r>
            <a:r>
              <a:rPr lang="sk-SK">
                <a:solidFill>
                  <a:srgbClr val="002060"/>
                </a:solidFill>
              </a:rPr>
              <a:t> frekvencia</a:t>
            </a:r>
            <a:endParaRPr lang="en-US">
              <a:solidFill>
                <a:srgbClr val="002060"/>
              </a:solidFill>
            </a:endParaRPr>
          </a:p>
          <a:p>
            <a:r>
              <a:rPr lang="en-US" err="1">
                <a:solidFill>
                  <a:srgbClr val="002060"/>
                </a:solidFill>
              </a:rPr>
              <a:t>Integrovanie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grafick</a:t>
            </a:r>
            <a:r>
              <a:rPr lang="sk-SK" err="1">
                <a:solidFill>
                  <a:srgbClr val="002060"/>
                </a:solidFill>
              </a:rPr>
              <a:t>ého</a:t>
            </a:r>
            <a:r>
              <a:rPr lang="sk-SK">
                <a:solidFill>
                  <a:srgbClr val="002060"/>
                </a:solidFill>
              </a:rPr>
              <a:t> jadra priamo do hlavného procesora</a:t>
            </a:r>
          </a:p>
          <a:p>
            <a:r>
              <a:rPr lang="en-US">
                <a:solidFill>
                  <a:srgbClr val="002060"/>
                </a:solidFill>
              </a:rPr>
              <a:t>Thermal Design Power</a:t>
            </a:r>
            <a:r>
              <a:rPr lang="sk-SK">
                <a:solidFill>
                  <a:srgbClr val="002060"/>
                </a:solidFill>
              </a:rPr>
              <a:t> – TDP</a:t>
            </a:r>
          </a:p>
          <a:p>
            <a:r>
              <a:rPr lang="sk-SK">
                <a:solidFill>
                  <a:srgbClr val="002060"/>
                </a:solidFill>
              </a:rPr>
              <a:t>Výrobná technológia</a:t>
            </a:r>
          </a:p>
          <a:p>
            <a:pPr marL="457200" lvl="1" indent="0">
              <a:buNone/>
            </a:pPr>
            <a:endParaRPr lang="sk-SK">
              <a:solidFill>
                <a:srgbClr val="00206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Technológie procesorov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Počet jadier</a:t>
            </a:r>
          </a:p>
          <a:p>
            <a:pPr lvl="1"/>
            <a:r>
              <a:rPr lang="en-US" err="1"/>
              <a:t>samostatné</a:t>
            </a:r>
            <a:r>
              <a:rPr lang="en-US"/>
              <a:t> </a:t>
            </a:r>
            <a:r>
              <a:rPr lang="en-US" err="1"/>
              <a:t>výpočtové</a:t>
            </a:r>
            <a:r>
              <a:rPr lang="en-US"/>
              <a:t> </a:t>
            </a:r>
            <a:r>
              <a:rPr lang="en-US" err="1"/>
              <a:t>jednotky</a:t>
            </a:r>
            <a:endParaRPr lang="sk-SK"/>
          </a:p>
          <a:p>
            <a:pPr lvl="1"/>
            <a:r>
              <a:rPr lang="sk-SK" err="1"/>
              <a:t>j</a:t>
            </a:r>
            <a:r>
              <a:rPr lang="en-US" err="1"/>
              <a:t>adrá</a:t>
            </a:r>
            <a:r>
              <a:rPr lang="en-US"/>
              <a:t>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sebe</a:t>
            </a:r>
            <a:r>
              <a:rPr lang="en-US"/>
              <a:t> </a:t>
            </a:r>
            <a:r>
              <a:rPr lang="en-US" err="1"/>
              <a:t>výpočtovo</a:t>
            </a:r>
            <a:r>
              <a:rPr lang="en-US"/>
              <a:t> </a:t>
            </a:r>
            <a:r>
              <a:rPr lang="en-US" err="1"/>
              <a:t>nezávislé</a:t>
            </a:r>
            <a:r>
              <a:rPr lang="en-US"/>
              <a:t>,</a:t>
            </a:r>
          </a:p>
          <a:p>
            <a:pPr lvl="2"/>
            <a:r>
              <a:rPr lang="en-US" err="1"/>
              <a:t>procesor</a:t>
            </a:r>
            <a:r>
              <a:rPr lang="en-US"/>
              <a:t> </a:t>
            </a:r>
            <a:r>
              <a:rPr lang="sk-SK"/>
              <a:t>je </a:t>
            </a:r>
            <a:r>
              <a:rPr lang="en-US" err="1"/>
              <a:t>schopný</a:t>
            </a:r>
            <a:r>
              <a:rPr lang="en-US"/>
              <a:t> v </a:t>
            </a:r>
            <a:r>
              <a:rPr lang="en-US" err="1"/>
              <a:t>jednej</a:t>
            </a:r>
            <a:r>
              <a:rPr lang="en-US"/>
              <a:t> </a:t>
            </a:r>
            <a:r>
              <a:rPr lang="en-US" err="1"/>
              <a:t>chvíli</a:t>
            </a:r>
            <a:r>
              <a:rPr lang="en-US"/>
              <a:t> </a:t>
            </a:r>
            <a:r>
              <a:rPr lang="en-US" err="1"/>
              <a:t>spracovávať</a:t>
            </a:r>
            <a:r>
              <a:rPr lang="en-US"/>
              <a:t> </a:t>
            </a:r>
            <a:r>
              <a:rPr lang="en-US" err="1"/>
              <a:t>niekoľko</a:t>
            </a:r>
            <a:r>
              <a:rPr lang="en-US"/>
              <a:t> </a:t>
            </a:r>
            <a:r>
              <a:rPr lang="en-US" err="1"/>
              <a:t>rôznych</a:t>
            </a:r>
            <a:r>
              <a:rPr lang="en-US"/>
              <a:t> </a:t>
            </a:r>
            <a:r>
              <a:rPr lang="en-US" err="1"/>
              <a:t>inštrukcií</a:t>
            </a:r>
            <a:r>
              <a:rPr lang="en-US"/>
              <a:t> a </a:t>
            </a:r>
            <a:r>
              <a:rPr lang="en-US" err="1"/>
              <a:t>obsluhovať</a:t>
            </a:r>
            <a:r>
              <a:rPr lang="en-US"/>
              <a:t> </a:t>
            </a:r>
            <a:r>
              <a:rPr lang="en-US" err="1"/>
              <a:t>niekoľko</a:t>
            </a:r>
            <a:r>
              <a:rPr lang="en-US"/>
              <a:t> </a:t>
            </a:r>
            <a:r>
              <a:rPr lang="en-US" err="1"/>
              <a:t>programov</a:t>
            </a:r>
            <a:r>
              <a:rPr lang="en-US"/>
              <a:t> </a:t>
            </a:r>
            <a:r>
              <a:rPr lang="en-US" err="1"/>
              <a:t>naraz</a:t>
            </a:r>
            <a:r>
              <a:rPr lang="sk-SK"/>
              <a:t> </a:t>
            </a:r>
            <a:r>
              <a:rPr lang="en-US"/>
              <a:t>(multitasking)</a:t>
            </a:r>
          </a:p>
          <a:p>
            <a:pPr lvl="1"/>
            <a:r>
              <a:rPr lang="sk-SK" err="1">
                <a:solidFill>
                  <a:srgbClr val="C00000"/>
                </a:solidFill>
              </a:rPr>
              <a:t>v</a:t>
            </a:r>
            <a:r>
              <a:rPr lang="en-US">
                <a:solidFill>
                  <a:srgbClr val="C00000"/>
                </a:solidFill>
              </a:rPr>
              <a:t>l</a:t>
            </a:r>
            <a:r>
              <a:rPr lang="sk-SK" err="1">
                <a:solidFill>
                  <a:srgbClr val="C00000"/>
                </a:solidFill>
              </a:rPr>
              <a:t>ákno</a:t>
            </a:r>
            <a:r>
              <a:rPr lang="sk-SK">
                <a:solidFill>
                  <a:srgbClr val="C00000"/>
                </a:solidFill>
              </a:rPr>
              <a:t> </a:t>
            </a:r>
            <a:r>
              <a:rPr lang="sk-SK"/>
              <a:t>– časť binárneho kódu, ktoré prechádza cez jadro procesora</a:t>
            </a:r>
            <a:endParaRPr lang="en-US"/>
          </a:p>
          <a:p>
            <a:pPr lvl="2"/>
            <a:r>
              <a:rPr lang="en-US" err="1"/>
              <a:t>jedno</a:t>
            </a:r>
            <a:r>
              <a:rPr lang="en-US"/>
              <a:t> </a:t>
            </a:r>
            <a:r>
              <a:rPr lang="en-US" err="1"/>
              <a:t>procesorové</a:t>
            </a:r>
            <a:r>
              <a:rPr lang="en-US"/>
              <a:t> </a:t>
            </a:r>
            <a:r>
              <a:rPr lang="en-US" err="1"/>
              <a:t>jadro</a:t>
            </a:r>
            <a:r>
              <a:rPr lang="en-US"/>
              <a:t> </a:t>
            </a:r>
            <a:r>
              <a:rPr lang="en-US" err="1"/>
              <a:t>mohlo</a:t>
            </a:r>
            <a:r>
              <a:rPr lang="en-US"/>
              <a:t> </a:t>
            </a:r>
            <a:r>
              <a:rPr lang="en-US" err="1"/>
              <a:t>spracovávať</a:t>
            </a:r>
            <a:r>
              <a:rPr lang="en-US"/>
              <a:t> </a:t>
            </a:r>
            <a:r>
              <a:rPr lang="en-US" err="1"/>
              <a:t>iba</a:t>
            </a:r>
            <a:r>
              <a:rPr lang="en-US"/>
              <a:t> </a:t>
            </a:r>
            <a:r>
              <a:rPr lang="en-US" err="1"/>
              <a:t>jedno</a:t>
            </a:r>
            <a:r>
              <a:rPr lang="en-US"/>
              <a:t> </a:t>
            </a:r>
            <a:r>
              <a:rPr lang="en-US" err="1"/>
              <a:t>softvérové</a:t>
            </a:r>
            <a:r>
              <a:rPr lang="en-US"/>
              <a:t> </a:t>
            </a:r>
            <a:r>
              <a:rPr lang="en-US" err="1"/>
              <a:t>vlákno</a:t>
            </a:r>
            <a:endParaRPr lang="sk-SK"/>
          </a:p>
          <a:p>
            <a:pPr lvl="2"/>
            <a:r>
              <a:rPr lang="sk-SK"/>
              <a:t>viac jadrové procesory mohli v jednom okamihu spracovávať viacej vlákien a </a:t>
            </a:r>
            <a:r>
              <a:rPr lang="sk-SK" err="1"/>
              <a:t>tym</a:t>
            </a:r>
            <a:r>
              <a:rPr lang="sk-SK"/>
              <a:t> pádom mohli vykonávať inštrukcie paralelne s podmienkou, že inštrukcie sú dátovo nezávislé </a:t>
            </a:r>
          </a:p>
          <a:p>
            <a:pPr marL="457200" lvl="1" indent="0">
              <a:buNone/>
            </a:pPr>
            <a:endParaRPr lang="sk-S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Technológie procesorov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err="1">
                <a:solidFill>
                  <a:srgbClr val="002060"/>
                </a:solidFill>
              </a:rPr>
              <a:t>Hyper-Threading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en-US"/>
              <a:t>(Intel) a </a:t>
            </a:r>
            <a:r>
              <a:rPr lang="en-US">
                <a:solidFill>
                  <a:srgbClr val="002060"/>
                </a:solidFill>
              </a:rPr>
              <a:t>Simultaneous multithreading</a:t>
            </a:r>
            <a:r>
              <a:rPr lang="en-US"/>
              <a:t> (AMD)</a:t>
            </a:r>
          </a:p>
          <a:p>
            <a:pPr lvl="1"/>
            <a:r>
              <a:rPr lang="en-US" err="1"/>
              <a:t>umožňuje</a:t>
            </a:r>
            <a:r>
              <a:rPr lang="en-US"/>
              <a:t>, aby </a:t>
            </a:r>
            <a:r>
              <a:rPr lang="en-US" err="1"/>
              <a:t>jedno</a:t>
            </a:r>
            <a:r>
              <a:rPr lang="en-US"/>
              <a:t> </a:t>
            </a:r>
            <a:r>
              <a:rPr lang="en-US" err="1"/>
              <a:t>fyzické</a:t>
            </a:r>
            <a:r>
              <a:rPr lang="en-US"/>
              <a:t> </a:t>
            </a:r>
            <a:r>
              <a:rPr lang="en-US" err="1"/>
              <a:t>jadro</a:t>
            </a:r>
            <a:r>
              <a:rPr lang="en-US"/>
              <a:t> </a:t>
            </a:r>
            <a:r>
              <a:rPr lang="en-US" err="1"/>
              <a:t>spracovávalo</a:t>
            </a:r>
            <a:r>
              <a:rPr lang="en-US"/>
              <a:t> </a:t>
            </a:r>
            <a:r>
              <a:rPr lang="en-US" err="1"/>
              <a:t>dve</a:t>
            </a:r>
            <a:r>
              <a:rPr lang="en-US"/>
              <a:t> </a:t>
            </a:r>
            <a:r>
              <a:rPr lang="en-US" err="1"/>
              <a:t>vlákna</a:t>
            </a:r>
            <a:endParaRPr lang="sk-SK"/>
          </a:p>
          <a:p>
            <a:pPr lvl="1"/>
            <a:r>
              <a:rPr lang="sk-SK"/>
              <a:t>z</a:t>
            </a:r>
            <a:r>
              <a:rPr lang="en-US"/>
              <a:t> </a:t>
            </a:r>
            <a:r>
              <a:rPr lang="en-US" err="1"/>
              <a:t>toho</a:t>
            </a:r>
            <a:r>
              <a:rPr lang="en-US"/>
              <a:t> </a:t>
            </a:r>
            <a:r>
              <a:rPr lang="en-US" err="1"/>
              <a:t>dôvodu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o</a:t>
            </a:r>
            <a:r>
              <a:rPr lang="sk-SK"/>
              <a:t> </a:t>
            </a:r>
            <a:r>
              <a:rPr lang="en-US" err="1"/>
              <a:t>procesorových</a:t>
            </a:r>
            <a:r>
              <a:rPr lang="en-US"/>
              <a:t> </a:t>
            </a:r>
            <a:r>
              <a:rPr lang="en-US" err="1"/>
              <a:t>vláknach</a:t>
            </a:r>
            <a:r>
              <a:rPr lang="en-US"/>
              <a:t> </a:t>
            </a:r>
            <a:r>
              <a:rPr lang="en-US" err="1"/>
              <a:t>hovorí</a:t>
            </a:r>
            <a:r>
              <a:rPr lang="en-US"/>
              <a:t> </a:t>
            </a:r>
            <a:r>
              <a:rPr lang="en-US" err="1"/>
              <a:t>aj</a:t>
            </a:r>
            <a:r>
              <a:rPr lang="en-US"/>
              <a:t> </a:t>
            </a:r>
            <a:r>
              <a:rPr lang="en-US" err="1"/>
              <a:t>ako</a:t>
            </a:r>
            <a:r>
              <a:rPr lang="en-US"/>
              <a:t> o </a:t>
            </a:r>
            <a:r>
              <a:rPr lang="en-US" err="1"/>
              <a:t>virtuálnych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logických</a:t>
            </a:r>
            <a:r>
              <a:rPr lang="en-US"/>
              <a:t> </a:t>
            </a:r>
            <a:r>
              <a:rPr lang="en-US" err="1"/>
              <a:t>jadrách</a:t>
            </a:r>
            <a:endParaRPr lang="sk-SK"/>
          </a:p>
          <a:p>
            <a:pPr lvl="1"/>
            <a:endParaRPr lang="en-US"/>
          </a:p>
          <a:p>
            <a:pPr marL="457200" lvl="1" indent="0">
              <a:buNone/>
            </a:pPr>
            <a:endParaRPr lang="sk-S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Technológie procesorov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err="1">
                <a:solidFill>
                  <a:srgbClr val="002060"/>
                </a:solidFill>
              </a:rPr>
              <a:t>Boost</a:t>
            </a:r>
            <a:r>
              <a:rPr lang="sk-SK">
                <a:solidFill>
                  <a:srgbClr val="002060"/>
                </a:solidFill>
              </a:rPr>
              <a:t> frekvencia</a:t>
            </a:r>
          </a:p>
          <a:p>
            <a:pPr lvl="1"/>
            <a:r>
              <a:rPr lang="sk-SK"/>
              <a:t>automatické prispôsobovanie frekvencie procesora</a:t>
            </a:r>
            <a:endParaRPr lang="en-US"/>
          </a:p>
          <a:p>
            <a:pPr lvl="2"/>
            <a:r>
              <a:rPr lang="en-US" err="1"/>
              <a:t>keď</a:t>
            </a:r>
            <a:r>
              <a:rPr lang="en-US"/>
              <a:t> je </a:t>
            </a:r>
            <a:r>
              <a:rPr lang="en-US" err="1"/>
              <a:t>procesor</a:t>
            </a:r>
            <a:r>
              <a:rPr lang="en-US"/>
              <a:t> </a:t>
            </a:r>
            <a:r>
              <a:rPr lang="en-US" err="1"/>
              <a:t>intenzívne</a:t>
            </a:r>
            <a:r>
              <a:rPr lang="en-US"/>
              <a:t> </a:t>
            </a:r>
            <a:r>
              <a:rPr lang="en-US" err="1"/>
              <a:t>vyťažovaný</a:t>
            </a:r>
            <a:r>
              <a:rPr lang="en-US"/>
              <a:t>, </a:t>
            </a:r>
            <a:r>
              <a:rPr lang="en-US" err="1"/>
              <a:t>zvýši</a:t>
            </a:r>
            <a:r>
              <a:rPr lang="en-US"/>
              <a:t> </a:t>
            </a:r>
            <a:r>
              <a:rPr lang="en-US" err="1"/>
              <a:t>dočasne</a:t>
            </a:r>
            <a:r>
              <a:rPr lang="en-US"/>
              <a:t> </a:t>
            </a:r>
            <a:r>
              <a:rPr lang="en-US" err="1"/>
              <a:t>frekvenciu</a:t>
            </a:r>
            <a:r>
              <a:rPr lang="en-US"/>
              <a:t> </a:t>
            </a:r>
            <a:r>
              <a:rPr lang="en-US" err="1"/>
              <a:t>až</a:t>
            </a:r>
            <a:r>
              <a:rPr lang="en-US"/>
              <a:t> </a:t>
            </a:r>
            <a:r>
              <a:rPr lang="en-US" err="1"/>
              <a:t>po</a:t>
            </a:r>
            <a:r>
              <a:rPr lang="en-US"/>
              <a:t> </a:t>
            </a:r>
            <a:r>
              <a:rPr lang="en-US" err="1"/>
              <a:t>hraničný</a:t>
            </a:r>
            <a:r>
              <a:rPr lang="en-US"/>
              <a:t> "boost" limit, </a:t>
            </a:r>
            <a:r>
              <a:rPr lang="en-US" err="1"/>
              <a:t>čím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zabezpečí</a:t>
            </a:r>
            <a:r>
              <a:rPr lang="en-US"/>
              <a:t> </a:t>
            </a:r>
            <a:r>
              <a:rPr lang="en-US" err="1"/>
              <a:t>dostatok</a:t>
            </a:r>
            <a:r>
              <a:rPr lang="en-US"/>
              <a:t> </a:t>
            </a:r>
            <a:r>
              <a:rPr lang="en-US" err="1"/>
              <a:t>výkonu</a:t>
            </a:r>
            <a:endParaRPr lang="en-US"/>
          </a:p>
          <a:p>
            <a:pPr lvl="2"/>
            <a:r>
              <a:rPr lang="en-US" err="1"/>
              <a:t>ak</a:t>
            </a:r>
            <a:r>
              <a:rPr lang="en-US"/>
              <a:t> </a:t>
            </a:r>
            <a:r>
              <a:rPr lang="en-US" err="1"/>
              <a:t>takýto</a:t>
            </a:r>
            <a:r>
              <a:rPr lang="en-US"/>
              <a:t> </a:t>
            </a:r>
            <a:r>
              <a:rPr lang="en-US" err="1"/>
              <a:t>výkon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je </a:t>
            </a:r>
            <a:r>
              <a:rPr lang="en-US" err="1"/>
              <a:t>potrebný</a:t>
            </a:r>
            <a:r>
              <a:rPr lang="en-US"/>
              <a:t>, </a:t>
            </a:r>
            <a:r>
              <a:rPr lang="en-US" err="1"/>
              <a:t>frekvencia</a:t>
            </a:r>
            <a:r>
              <a:rPr lang="en-US"/>
              <a:t> </a:t>
            </a:r>
            <a:r>
              <a:rPr lang="en-US" err="1"/>
              <a:t>zostane</a:t>
            </a:r>
            <a:r>
              <a:rPr lang="en-US"/>
              <a:t> </a:t>
            </a:r>
            <a:r>
              <a:rPr lang="en-US" err="1"/>
              <a:t>nižšia</a:t>
            </a:r>
            <a:r>
              <a:rPr lang="en-US"/>
              <a:t>, a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výsledku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ušetrí</a:t>
            </a:r>
            <a:r>
              <a:rPr lang="en-US"/>
              <a:t> </a:t>
            </a:r>
            <a:r>
              <a:rPr lang="en-US" err="1"/>
              <a:t>energia</a:t>
            </a:r>
            <a:endParaRPr lang="en-US"/>
          </a:p>
          <a:p>
            <a:pPr lvl="1"/>
            <a:r>
              <a:rPr lang="sk-SK" err="1">
                <a:solidFill>
                  <a:srgbClr val="C00000"/>
                </a:solidFill>
              </a:rPr>
              <a:t>Turbo</a:t>
            </a:r>
            <a:r>
              <a:rPr lang="sk-SK">
                <a:solidFill>
                  <a:srgbClr val="C00000"/>
                </a:solidFill>
              </a:rPr>
              <a:t> </a:t>
            </a:r>
            <a:r>
              <a:rPr lang="sk-SK" err="1">
                <a:solidFill>
                  <a:srgbClr val="C00000"/>
                </a:solidFill>
              </a:rPr>
              <a:t>Boost</a:t>
            </a:r>
            <a:r>
              <a:rPr lang="sk-SK"/>
              <a:t> </a:t>
            </a:r>
            <a:r>
              <a:rPr lang="en-US"/>
              <a:t>(Intel) a </a:t>
            </a:r>
            <a:r>
              <a:rPr lang="en-US">
                <a:solidFill>
                  <a:srgbClr val="C00000"/>
                </a:solidFill>
              </a:rPr>
              <a:t>Turbo Core </a:t>
            </a:r>
            <a:r>
              <a:rPr lang="en-US"/>
              <a:t>(AMD)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Extended Frequency Range – XFR</a:t>
            </a:r>
            <a:r>
              <a:rPr lang="en-US"/>
              <a:t> (AMD)</a:t>
            </a:r>
          </a:p>
          <a:p>
            <a:pPr lvl="2"/>
            <a:r>
              <a:rPr lang="sk-SK"/>
              <a:t>n</a:t>
            </a:r>
            <a:r>
              <a:rPr lang="en-US" err="1"/>
              <a:t>ov</a:t>
            </a:r>
            <a:r>
              <a:rPr lang="sk-SK"/>
              <a:t>á technológia, ktorá by mala pri výraznej teplotnej rezerve procesora </a:t>
            </a:r>
          </a:p>
          <a:p>
            <a:pPr marL="914400" lvl="2" indent="0">
              <a:buNone/>
            </a:pPr>
            <a:r>
              <a:rPr lang="sk-SK"/>
              <a:t>   </a:t>
            </a:r>
            <a:r>
              <a:rPr lang="en-US" err="1"/>
              <a:t>automaticky</a:t>
            </a:r>
            <a:r>
              <a:rPr lang="en-US"/>
              <a:t> </a:t>
            </a:r>
            <a:r>
              <a:rPr lang="en-US" err="1"/>
              <a:t>pretaktovať</a:t>
            </a:r>
            <a:r>
              <a:rPr lang="en-US"/>
              <a:t> </a:t>
            </a:r>
            <a:r>
              <a:rPr lang="en-US" err="1"/>
              <a:t>ešte</a:t>
            </a:r>
            <a:r>
              <a:rPr lang="en-US"/>
              <a:t> </a:t>
            </a:r>
            <a:r>
              <a:rPr lang="en-US" err="1"/>
              <a:t>nad</a:t>
            </a:r>
            <a:r>
              <a:rPr lang="en-US"/>
              <a:t> </a:t>
            </a:r>
            <a:r>
              <a:rPr lang="en-US" err="1"/>
              <a:t>úroveň</a:t>
            </a:r>
            <a:r>
              <a:rPr lang="en-US"/>
              <a:t> boost </a:t>
            </a:r>
            <a:r>
              <a:rPr lang="en-US" err="1"/>
              <a:t>limitu</a:t>
            </a:r>
            <a:endParaRPr lang="sk-SK"/>
          </a:p>
          <a:p>
            <a:pPr lvl="2"/>
            <a:r>
              <a:rPr lang="sk-SK"/>
              <a:t>potrebujú výkonnejšie chladenie</a:t>
            </a: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sk-SK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Technológie procesorov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 Thermal Design Power</a:t>
            </a:r>
            <a:r>
              <a:rPr lang="sk-SK">
                <a:solidFill>
                  <a:srgbClr val="002060"/>
                </a:solidFill>
              </a:rPr>
              <a:t> – TPD</a:t>
            </a:r>
          </a:p>
          <a:p>
            <a:pPr lvl="1"/>
            <a:r>
              <a:rPr lang="sk-SK"/>
              <a:t>maximálny tepelný výkon procesora</a:t>
            </a:r>
          </a:p>
          <a:p>
            <a:pPr lvl="2"/>
            <a:r>
              <a:rPr lang="en-US" err="1"/>
              <a:t>množstvo</a:t>
            </a:r>
            <a:r>
              <a:rPr lang="en-US"/>
              <a:t> </a:t>
            </a:r>
            <a:r>
              <a:rPr lang="en-US" err="1"/>
              <a:t>tepla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pri</a:t>
            </a:r>
            <a:r>
              <a:rPr lang="en-US"/>
              <a:t> </a:t>
            </a:r>
            <a:r>
              <a:rPr lang="en-US" err="1"/>
              <a:t>svojom</a:t>
            </a:r>
            <a:r>
              <a:rPr lang="en-US"/>
              <a:t> </a:t>
            </a:r>
            <a:r>
              <a:rPr lang="en-US" err="1"/>
              <a:t>maximálnom</a:t>
            </a:r>
            <a:r>
              <a:rPr lang="en-US"/>
              <a:t> </a:t>
            </a:r>
            <a:r>
              <a:rPr lang="en-US" err="1"/>
              <a:t>zaťažení</a:t>
            </a:r>
            <a:r>
              <a:rPr lang="en-US"/>
              <a:t> </a:t>
            </a:r>
            <a:r>
              <a:rPr lang="en-US" err="1"/>
              <a:t>môže</a:t>
            </a:r>
            <a:r>
              <a:rPr lang="en-US"/>
              <a:t> </a:t>
            </a:r>
            <a:r>
              <a:rPr lang="en-US" err="1"/>
              <a:t>produkovať</a:t>
            </a:r>
            <a:endParaRPr lang="sk-SK"/>
          </a:p>
          <a:p>
            <a:pPr lvl="2"/>
            <a:r>
              <a:rPr lang="en-US" err="1"/>
              <a:t>nižšie</a:t>
            </a:r>
            <a:r>
              <a:rPr lang="en-US"/>
              <a:t> TDP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rovná</a:t>
            </a:r>
            <a:r>
              <a:rPr lang="en-US"/>
              <a:t> </a:t>
            </a:r>
            <a:r>
              <a:rPr lang="en-US" err="1"/>
              <a:t>nižšej</a:t>
            </a:r>
            <a:r>
              <a:rPr lang="en-US"/>
              <a:t> </a:t>
            </a:r>
            <a:r>
              <a:rPr lang="en-US" err="1"/>
              <a:t>spotrebe</a:t>
            </a:r>
            <a:r>
              <a:rPr lang="en-US"/>
              <a:t> </a:t>
            </a:r>
            <a:r>
              <a:rPr lang="en-US" err="1"/>
              <a:t>procesora</a:t>
            </a:r>
            <a:endParaRPr lang="sk-SK"/>
          </a:p>
          <a:p>
            <a:pPr lvl="2"/>
            <a:r>
              <a:rPr lang="sk-SK"/>
              <a:t>nejde o </a:t>
            </a:r>
            <a:r>
              <a:rPr lang="en-US" err="1"/>
              <a:t>spotrebu</a:t>
            </a:r>
            <a:r>
              <a:rPr lang="en-US"/>
              <a:t> </a:t>
            </a:r>
            <a:r>
              <a:rPr lang="en-US" err="1"/>
              <a:t>procesora</a:t>
            </a:r>
            <a:endParaRPr lang="sk-SK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Technológie procesorov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Výrobná </a:t>
            </a:r>
            <a:r>
              <a:rPr lang="sk-SK" err="1">
                <a:solidFill>
                  <a:srgbClr val="002060"/>
                </a:solidFill>
              </a:rPr>
              <a:t>technoló</a:t>
            </a:r>
            <a:r>
              <a:rPr lang="en-US" err="1">
                <a:solidFill>
                  <a:srgbClr val="002060"/>
                </a:solidFill>
              </a:rPr>
              <a:t>gia</a:t>
            </a:r>
            <a:endParaRPr lang="sk-SK">
              <a:solidFill>
                <a:srgbClr val="002060"/>
              </a:solidFill>
            </a:endParaRPr>
          </a:p>
          <a:p>
            <a:pPr lvl="1"/>
            <a:r>
              <a:rPr lang="en-US" err="1"/>
              <a:t>udáva</a:t>
            </a:r>
            <a:r>
              <a:rPr lang="en-US"/>
              <a:t> </a:t>
            </a:r>
            <a:r>
              <a:rPr lang="sk-SK"/>
              <a:t>sa </a:t>
            </a:r>
            <a:r>
              <a:rPr lang="en-US"/>
              <a:t>v </a:t>
            </a:r>
            <a:r>
              <a:rPr lang="en-US" err="1"/>
              <a:t>nanometroch</a:t>
            </a:r>
            <a:endParaRPr lang="sk-SK"/>
          </a:p>
          <a:p>
            <a:pPr lvl="1"/>
            <a:r>
              <a:rPr lang="pl-PL"/>
              <a:t>jej hodnota informuje o rozmeroch tranzistorov v procesore</a:t>
            </a:r>
          </a:p>
          <a:p>
            <a:pPr lvl="1"/>
            <a:r>
              <a:rPr lang="sk-SK" err="1"/>
              <a:t>č</a:t>
            </a:r>
            <a:r>
              <a:rPr lang="en-US" err="1"/>
              <a:t>ím</a:t>
            </a:r>
            <a:r>
              <a:rPr lang="en-US"/>
              <a:t>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tranzistory</a:t>
            </a:r>
            <a:r>
              <a:rPr lang="sk-SK"/>
              <a:t> </a:t>
            </a:r>
            <a:r>
              <a:rPr lang="en-US" err="1"/>
              <a:t>menšie</a:t>
            </a:r>
            <a:r>
              <a:rPr lang="en-US"/>
              <a:t>, </a:t>
            </a:r>
            <a:r>
              <a:rPr lang="en-US" err="1"/>
              <a:t>tým</a:t>
            </a:r>
            <a:r>
              <a:rPr lang="en-US"/>
              <a:t> </a:t>
            </a:r>
            <a:r>
              <a:rPr lang="en-US" err="1"/>
              <a:t>viac</a:t>
            </a:r>
            <a:r>
              <a:rPr lang="en-US"/>
              <a:t> </a:t>
            </a:r>
            <a:r>
              <a:rPr lang="en-US" err="1"/>
              <a:t>ich</a:t>
            </a:r>
            <a:r>
              <a:rPr lang="en-US"/>
              <a:t> je </a:t>
            </a:r>
            <a:r>
              <a:rPr lang="en-US" err="1"/>
              <a:t>možné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čip</a:t>
            </a:r>
            <a:r>
              <a:rPr lang="en-US"/>
              <a:t> </a:t>
            </a:r>
            <a:r>
              <a:rPr lang="en-US" err="1"/>
              <a:t>umiestniť</a:t>
            </a:r>
            <a:r>
              <a:rPr lang="en-US"/>
              <a:t> a </a:t>
            </a:r>
            <a:r>
              <a:rPr lang="en-US" err="1"/>
              <a:t>zároveň</a:t>
            </a:r>
            <a:r>
              <a:rPr lang="en-US"/>
              <a:t> </a:t>
            </a:r>
            <a:r>
              <a:rPr lang="en-US" err="1"/>
              <a:t>zmenšiť</a:t>
            </a:r>
            <a:r>
              <a:rPr lang="en-US"/>
              <a:t> </a:t>
            </a:r>
            <a:r>
              <a:rPr lang="en-US" err="1"/>
              <a:t>jeho</a:t>
            </a:r>
            <a:r>
              <a:rPr lang="en-US"/>
              <a:t> </a:t>
            </a:r>
            <a:r>
              <a:rPr lang="en-US" err="1"/>
              <a:t>priestorovú</a:t>
            </a:r>
            <a:r>
              <a:rPr lang="en-US"/>
              <a:t> </a:t>
            </a:r>
            <a:r>
              <a:rPr lang="en-US" err="1"/>
              <a:t>náročnosť</a:t>
            </a:r>
            <a:endParaRPr lang="sk-SK"/>
          </a:p>
          <a:p>
            <a:pPr lvl="1"/>
            <a:r>
              <a:rPr lang="sk-SK"/>
              <a:t>m</a:t>
            </a:r>
            <a:r>
              <a:rPr lang="en-US" err="1"/>
              <a:t>enšie</a:t>
            </a:r>
            <a:r>
              <a:rPr lang="en-US"/>
              <a:t> </a:t>
            </a:r>
            <a:r>
              <a:rPr lang="en-US" err="1"/>
              <a:t>tranzistory</a:t>
            </a:r>
            <a:r>
              <a:rPr lang="en-US"/>
              <a:t> </a:t>
            </a:r>
            <a:r>
              <a:rPr lang="en-US" err="1"/>
              <a:t>majú</a:t>
            </a:r>
            <a:r>
              <a:rPr lang="en-US"/>
              <a:t> </a:t>
            </a:r>
            <a:r>
              <a:rPr lang="en-US" err="1"/>
              <a:t>nižšiu</a:t>
            </a:r>
            <a:r>
              <a:rPr lang="en-US"/>
              <a:t> </a:t>
            </a:r>
            <a:r>
              <a:rPr lang="en-US" err="1"/>
              <a:t>spotrebu</a:t>
            </a:r>
            <a:r>
              <a:rPr lang="en-US"/>
              <a:t> a </a:t>
            </a:r>
            <a:r>
              <a:rPr lang="en-US" err="1"/>
              <a:t>dokážu</a:t>
            </a:r>
            <a:r>
              <a:rPr lang="en-US"/>
              <a:t> </a:t>
            </a:r>
            <a:r>
              <a:rPr lang="en-US" err="1"/>
              <a:t>spínať</a:t>
            </a:r>
            <a:r>
              <a:rPr lang="en-US"/>
              <a:t> </a:t>
            </a:r>
            <a:r>
              <a:rPr lang="en-US" err="1"/>
              <a:t>rýchlejšie</a:t>
            </a:r>
            <a:r>
              <a:rPr lang="en-US"/>
              <a:t>, </a:t>
            </a:r>
            <a:r>
              <a:rPr lang="en-US" err="1"/>
              <a:t>čo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pozitívne</a:t>
            </a:r>
            <a:r>
              <a:rPr lang="en-US"/>
              <a:t> </a:t>
            </a:r>
            <a:r>
              <a:rPr lang="en-US" err="1"/>
              <a:t>prejavuje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 </a:t>
            </a:r>
            <a:r>
              <a:rPr lang="en-US" err="1"/>
              <a:t>zvyšovaní</a:t>
            </a:r>
            <a:r>
              <a:rPr lang="en-US"/>
              <a:t> </a:t>
            </a:r>
            <a:r>
              <a:rPr lang="en-US" err="1"/>
              <a:t>frekvencií</a:t>
            </a:r>
            <a:r>
              <a:rPr lang="en-US"/>
              <a:t> </a:t>
            </a:r>
            <a:r>
              <a:rPr lang="en-US" err="1"/>
              <a:t>procesorov</a:t>
            </a:r>
            <a:endParaRPr lang="sk-SK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a Technológie procesorov.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Úvod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CPU – </a:t>
            </a:r>
            <a:r>
              <a:rPr lang="sk-SK" err="1">
                <a:solidFill>
                  <a:srgbClr val="002060"/>
                </a:solidFill>
              </a:rPr>
              <a:t>Central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Processing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Unit</a:t>
            </a:r>
            <a:r>
              <a:rPr lang="sk-SK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err="1"/>
              <a:t>centrálna</a:t>
            </a:r>
            <a:r>
              <a:rPr lang="en-US"/>
              <a:t> </a:t>
            </a:r>
            <a:r>
              <a:rPr lang="en-US" err="1"/>
              <a:t>procesorová</a:t>
            </a:r>
            <a:r>
              <a:rPr lang="en-US"/>
              <a:t> </a:t>
            </a:r>
            <a:r>
              <a:rPr lang="en-US" err="1"/>
              <a:t>jednotka</a:t>
            </a:r>
            <a:endParaRPr lang="sk-SK"/>
          </a:p>
          <a:p>
            <a:pPr lvl="2"/>
            <a:r>
              <a:rPr lang="sk-SK"/>
              <a:t>v</a:t>
            </a:r>
            <a:r>
              <a:rPr lang="en-US" err="1"/>
              <a:t>ykonáva</a:t>
            </a:r>
            <a:r>
              <a:rPr lang="en-US"/>
              <a:t> </a:t>
            </a:r>
            <a:r>
              <a:rPr lang="en-US" err="1"/>
              <a:t>i</a:t>
            </a:r>
            <a:r>
              <a:rPr lang="sk-SK" err="1"/>
              <a:t>nštrukcie</a:t>
            </a:r>
            <a:r>
              <a:rPr lang="sk-SK"/>
              <a:t> a</a:t>
            </a:r>
            <a:r>
              <a:rPr lang="en-US"/>
              <a:t> </a:t>
            </a:r>
            <a:r>
              <a:rPr lang="en-US" err="1"/>
              <a:t>spracúva</a:t>
            </a:r>
            <a:r>
              <a:rPr lang="sk-SK" err="1"/>
              <a:t>va</a:t>
            </a:r>
            <a:r>
              <a:rPr lang="en-US"/>
              <a:t> </a:t>
            </a:r>
            <a:r>
              <a:rPr lang="en-US" err="1"/>
              <a:t>dáta</a:t>
            </a:r>
            <a:r>
              <a:rPr lang="sk-SK"/>
              <a:t> programu</a:t>
            </a:r>
            <a:r>
              <a:rPr lang="en-US"/>
              <a:t> 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forme</a:t>
            </a:r>
            <a:r>
              <a:rPr lang="en-US"/>
              <a:t> </a:t>
            </a:r>
            <a:r>
              <a:rPr lang="en-US" err="1"/>
              <a:t>strojového</a:t>
            </a:r>
            <a:r>
              <a:rPr lang="en-US"/>
              <a:t> </a:t>
            </a:r>
            <a:r>
              <a:rPr lang="en-US" err="1"/>
              <a:t>kódu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>
                <a:solidFill>
                  <a:srgbClr val="002060"/>
                </a:solidFill>
              </a:rPr>
              <a:t>Frekvencia</a:t>
            </a:r>
          </a:p>
          <a:p>
            <a:r>
              <a:rPr lang="sk-SK">
                <a:solidFill>
                  <a:srgbClr val="002060"/>
                </a:solidFill>
              </a:rPr>
              <a:t>FLOPS</a:t>
            </a:r>
            <a:endParaRPr lang="en-US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002060"/>
                </a:solidFill>
              </a:rPr>
              <a:t>Socket (P</a:t>
            </a:r>
            <a:r>
              <a:rPr lang="sk-SK" err="1">
                <a:solidFill>
                  <a:srgbClr val="002060"/>
                </a:solidFill>
              </a:rPr>
              <a:t>ätica</a:t>
            </a:r>
            <a:r>
              <a:rPr lang="en-US">
                <a:solidFill>
                  <a:srgbClr val="002060"/>
                </a:solidFill>
              </a:rPr>
              <a:t>)</a:t>
            </a:r>
          </a:p>
          <a:p>
            <a:r>
              <a:rPr lang="en-US">
                <a:solidFill>
                  <a:srgbClr val="002060"/>
                </a:solidFill>
              </a:rPr>
              <a:t>Cache</a:t>
            </a:r>
          </a:p>
          <a:p>
            <a:r>
              <a:rPr lang="sk-SK">
                <a:solidFill>
                  <a:srgbClr val="002060"/>
                </a:solidFill>
              </a:rPr>
              <a:t>Šírka slova </a:t>
            </a:r>
          </a:p>
          <a:p>
            <a:r>
              <a:rPr lang="sk-SK">
                <a:solidFill>
                  <a:srgbClr val="002060"/>
                </a:solidFill>
              </a:rPr>
              <a:t>Šírka dátovej zbernice</a:t>
            </a:r>
          </a:p>
          <a:p>
            <a:r>
              <a:rPr lang="sk-SK">
                <a:solidFill>
                  <a:srgbClr val="002060"/>
                </a:solidFill>
              </a:rPr>
              <a:t>Veľkosť adresovateľnej pamäte</a:t>
            </a:r>
          </a:p>
          <a:p>
            <a:r>
              <a:rPr lang="sk-SK">
                <a:solidFill>
                  <a:srgbClr val="002060"/>
                </a:solidFill>
              </a:rPr>
              <a:t>Chladič </a:t>
            </a:r>
          </a:p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solidFill>
                  <a:srgbClr val="002060"/>
                </a:solidFill>
              </a:rPr>
              <a:t>Frekvencia</a:t>
            </a:r>
            <a:endParaRPr lang="en-US"/>
          </a:p>
          <a:p>
            <a:pPr lvl="1"/>
            <a:r>
              <a:rPr lang="sk-SK"/>
              <a:t>počet </a:t>
            </a:r>
            <a:r>
              <a:rPr lang="en-US" err="1"/>
              <a:t>cyklov</a:t>
            </a:r>
            <a:r>
              <a:rPr lang="sk-SK"/>
              <a:t> za 1 sekundu</a:t>
            </a:r>
          </a:p>
          <a:p>
            <a:pPr lvl="1"/>
            <a:r>
              <a:rPr lang="sk-SK" altLang="en-US"/>
              <a:t>koľkokrát je procesor schopný zmeniť svoj stav za 1 sekundu</a:t>
            </a:r>
          </a:p>
          <a:p>
            <a:pPr lvl="1"/>
            <a:r>
              <a:rPr lang="sk-SK"/>
              <a:t>udáva sa v Hertzoch </a:t>
            </a:r>
            <a:r>
              <a:rPr lang="en-US"/>
              <a:t>(Hz) </a:t>
            </a:r>
            <a:endParaRPr lang="sk-SK"/>
          </a:p>
          <a:p>
            <a:pPr lvl="1"/>
            <a:r>
              <a:rPr lang="sk-SK"/>
              <a:t>f = 1/T </a:t>
            </a:r>
          </a:p>
          <a:p>
            <a:pPr lvl="2"/>
            <a:r>
              <a:rPr lang="sk-SK"/>
              <a:t>T – perióda</a:t>
            </a:r>
          </a:p>
          <a:p>
            <a:pPr lvl="3"/>
            <a:r>
              <a:rPr lang="sk-SK"/>
              <a:t>dĺžka jedného cyklu</a:t>
            </a:r>
            <a:endParaRPr lang="en-US"/>
          </a:p>
          <a:p>
            <a:pPr lvl="3"/>
            <a:r>
              <a:rPr lang="en-US"/>
              <a:t>interval </a:t>
            </a:r>
            <a:r>
              <a:rPr lang="en-US" err="1"/>
              <a:t>medzi</a:t>
            </a:r>
            <a:r>
              <a:rPr lang="en-US"/>
              <a:t> 2 </a:t>
            </a:r>
            <a:r>
              <a:rPr lang="en-US" err="1"/>
              <a:t>impulzmi</a:t>
            </a:r>
            <a:r>
              <a:rPr lang="en-US"/>
              <a:t> </a:t>
            </a:r>
          </a:p>
          <a:p>
            <a:pPr lvl="3"/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5" y="3537897"/>
            <a:ext cx="5533505" cy="33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FLOPS – </a:t>
            </a:r>
            <a:r>
              <a:rPr lang="sk-SK" err="1">
                <a:solidFill>
                  <a:srgbClr val="002060"/>
                </a:solidFill>
              </a:rPr>
              <a:t>FLoating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Operations</a:t>
            </a:r>
            <a:r>
              <a:rPr lang="sk-SK">
                <a:solidFill>
                  <a:srgbClr val="002060"/>
                </a:solidFill>
              </a:rPr>
              <a:t> Per </a:t>
            </a:r>
            <a:r>
              <a:rPr lang="sk-SK" err="1">
                <a:solidFill>
                  <a:srgbClr val="002060"/>
                </a:solidFill>
              </a:rPr>
              <a:t>Second</a:t>
            </a:r>
            <a:endParaRPr lang="sk-SK">
              <a:solidFill>
                <a:srgbClr val="002060"/>
              </a:solidFill>
            </a:endParaRPr>
          </a:p>
          <a:p>
            <a:pPr lvl="1"/>
            <a:r>
              <a:rPr lang="sk-SK"/>
              <a:t>počet operácií s pohyblivou rádovou čiarkou za 1 sekundu</a:t>
            </a:r>
          </a:p>
          <a:p>
            <a:pPr lvl="1"/>
            <a:r>
              <a:rPr lang="sk-SK"/>
              <a:t>operácie s desatinnou čiarkou vykonáva numerický koprocesor</a:t>
            </a:r>
          </a:p>
          <a:p>
            <a:pPr lvl="1"/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0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4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Socket</a:t>
            </a:r>
            <a:endParaRPr lang="sk-SK">
              <a:solidFill>
                <a:srgbClr val="002060"/>
              </a:solidFill>
            </a:endParaRPr>
          </a:p>
          <a:p>
            <a:pPr lvl="1"/>
            <a:r>
              <a:rPr lang="sk-SK"/>
              <a:t>pätica na základnej doske na pripojenie procesora</a:t>
            </a:r>
          </a:p>
          <a:p>
            <a:pPr lvl="1">
              <a:defRPr/>
            </a:pPr>
            <a:r>
              <a:rPr lang="sk-SK"/>
              <a:t>podľa typu </a:t>
            </a:r>
            <a:r>
              <a:rPr lang="sk-SK" err="1"/>
              <a:t>pinov</a:t>
            </a:r>
            <a:r>
              <a:rPr lang="sk-SK" b="1"/>
              <a:t> </a:t>
            </a:r>
            <a:r>
              <a:rPr lang="sk-SK"/>
              <a:t>sa delia na:</a:t>
            </a:r>
          </a:p>
          <a:p>
            <a:pPr lvl="2">
              <a:defRPr/>
            </a:pPr>
            <a:r>
              <a:rPr lang="sk-SK" b="1">
                <a:solidFill>
                  <a:srgbClr val="C00000"/>
                </a:solidFill>
              </a:rPr>
              <a:t>LGA (</a:t>
            </a:r>
            <a:r>
              <a:rPr lang="sk-SK" b="1" err="1">
                <a:solidFill>
                  <a:srgbClr val="C00000"/>
                </a:solidFill>
              </a:rPr>
              <a:t>Land</a:t>
            </a:r>
            <a:r>
              <a:rPr lang="sk-SK" b="1">
                <a:solidFill>
                  <a:srgbClr val="C00000"/>
                </a:solidFill>
              </a:rPr>
              <a:t> </a:t>
            </a:r>
            <a:r>
              <a:rPr lang="sk-SK" b="1" err="1">
                <a:solidFill>
                  <a:srgbClr val="C00000"/>
                </a:solidFill>
              </a:rPr>
              <a:t>Grid</a:t>
            </a:r>
            <a:r>
              <a:rPr lang="sk-SK" b="1">
                <a:solidFill>
                  <a:srgbClr val="C00000"/>
                </a:solidFill>
              </a:rPr>
              <a:t> </a:t>
            </a:r>
            <a:r>
              <a:rPr lang="sk-SK" b="1" err="1">
                <a:solidFill>
                  <a:srgbClr val="C00000"/>
                </a:solidFill>
              </a:rPr>
              <a:t>Array</a:t>
            </a:r>
            <a:r>
              <a:rPr lang="sk-SK" b="1">
                <a:solidFill>
                  <a:srgbClr val="C00000"/>
                </a:solidFill>
              </a:rPr>
              <a:t>)</a:t>
            </a:r>
          </a:p>
          <a:p>
            <a:pPr lvl="3">
              <a:defRPr/>
            </a:pPr>
            <a:r>
              <a:rPr lang="sk-SK" altLang="en-US"/>
              <a:t>plošné kontakty sa pril­ožia na pä­ti­cu a </a:t>
            </a:r>
          </a:p>
          <a:p>
            <a:pPr marL="1371600" lvl="3" indent="0">
              <a:buNone/>
              <a:defRPr/>
            </a:pPr>
            <a:r>
              <a:rPr lang="sk-SK" altLang="en-US"/>
              <a:t>    proce­sor sa za­bez­pe­čí ob­vo­do­vým rámom</a:t>
            </a:r>
            <a:endParaRPr lang="sk-SK" b="1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sk-SK" b="1">
                <a:solidFill>
                  <a:srgbClr val="C00000"/>
                </a:solidFill>
              </a:rPr>
              <a:t>PGA (</a:t>
            </a:r>
            <a:r>
              <a:rPr lang="sk-SK" b="1" err="1">
                <a:solidFill>
                  <a:srgbClr val="C00000"/>
                </a:solidFill>
              </a:rPr>
              <a:t>Pin</a:t>
            </a:r>
            <a:r>
              <a:rPr lang="sk-SK" b="1">
                <a:solidFill>
                  <a:srgbClr val="C00000"/>
                </a:solidFill>
              </a:rPr>
              <a:t> </a:t>
            </a:r>
            <a:r>
              <a:rPr lang="sk-SK" b="1" err="1">
                <a:solidFill>
                  <a:srgbClr val="C00000"/>
                </a:solidFill>
              </a:rPr>
              <a:t>Grid</a:t>
            </a:r>
            <a:r>
              <a:rPr lang="sk-SK" b="1">
                <a:solidFill>
                  <a:srgbClr val="C00000"/>
                </a:solidFill>
              </a:rPr>
              <a:t> </a:t>
            </a:r>
            <a:r>
              <a:rPr lang="sk-SK" b="1" err="1">
                <a:solidFill>
                  <a:srgbClr val="C00000"/>
                </a:solidFill>
              </a:rPr>
              <a:t>Array</a:t>
            </a:r>
            <a:r>
              <a:rPr lang="sk-SK" b="1">
                <a:solidFill>
                  <a:srgbClr val="C00000"/>
                </a:solidFill>
              </a:rPr>
              <a:t>)</a:t>
            </a:r>
          </a:p>
          <a:p>
            <a:pPr lvl="3">
              <a:defRPr/>
            </a:pPr>
            <a:r>
              <a:rPr lang="sk-SK" altLang="en-US" err="1"/>
              <a:t>pi­ny</a:t>
            </a:r>
            <a:r>
              <a:rPr lang="sk-SK" altLang="en-US"/>
              <a:t> na procesore sa za­sú­va­jú do ot­vo­rov </a:t>
            </a:r>
          </a:p>
          <a:p>
            <a:pPr marL="1371600" lvl="3" indent="0">
              <a:buNone/>
              <a:defRPr/>
            </a:pPr>
            <a:r>
              <a:rPr lang="sk-SK" altLang="en-US"/>
              <a:t>    v pä­ti­ci na zá­klad­nej dos­ke</a:t>
            </a:r>
            <a:endParaRPr lang="sk-SK" b="1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sk-SK" b="1">
                <a:solidFill>
                  <a:srgbClr val="C00000"/>
                </a:solidFill>
              </a:rPr>
              <a:t>BGA (</a:t>
            </a:r>
            <a:r>
              <a:rPr lang="sk-SK" b="1" err="1">
                <a:solidFill>
                  <a:srgbClr val="C00000"/>
                </a:solidFill>
              </a:rPr>
              <a:t>Ball</a:t>
            </a:r>
            <a:r>
              <a:rPr lang="sk-SK" b="1">
                <a:solidFill>
                  <a:srgbClr val="C00000"/>
                </a:solidFill>
              </a:rPr>
              <a:t> </a:t>
            </a:r>
            <a:r>
              <a:rPr lang="sk-SK" b="1" err="1">
                <a:solidFill>
                  <a:srgbClr val="C00000"/>
                </a:solidFill>
              </a:rPr>
              <a:t>Grid</a:t>
            </a:r>
            <a:r>
              <a:rPr lang="sk-SK" b="1">
                <a:solidFill>
                  <a:srgbClr val="C00000"/>
                </a:solidFill>
              </a:rPr>
              <a:t> </a:t>
            </a:r>
            <a:r>
              <a:rPr lang="sk-SK" b="1" err="1">
                <a:solidFill>
                  <a:srgbClr val="C00000"/>
                </a:solidFill>
              </a:rPr>
              <a:t>Array</a:t>
            </a:r>
            <a:r>
              <a:rPr lang="sk-SK" b="1">
                <a:solidFill>
                  <a:srgbClr val="C00000"/>
                </a:solidFill>
              </a:rPr>
              <a:t>)</a:t>
            </a:r>
          </a:p>
          <a:p>
            <a:pPr lvl="3">
              <a:defRPr/>
            </a:pPr>
            <a:r>
              <a:rPr lang="sk-SK" altLang="en-US"/>
              <a:t>neobsa­hu­je </a:t>
            </a:r>
            <a:r>
              <a:rPr lang="sk-SK" altLang="en-US" err="1"/>
              <a:t>pi­ny</a:t>
            </a:r>
            <a:r>
              <a:rPr lang="sk-SK" altLang="en-US"/>
              <a:t> vô­bec</a:t>
            </a:r>
          </a:p>
          <a:p>
            <a:pPr lvl="3">
              <a:defRPr/>
            </a:pPr>
            <a:r>
              <a:rPr lang="sk-SK" altLang="en-US"/>
              <a:t>nerozo­be­ra­teľ­né prepojenie</a:t>
            </a:r>
          </a:p>
          <a:p>
            <a:pPr lvl="3">
              <a:defRPr/>
            </a:pPr>
            <a:r>
              <a:rPr lang="sk-SK" altLang="en-US"/>
              <a:t>kon­tak­ty v po­do­be ma­lých guľôčok sú pris­páj­ko­va­né </a:t>
            </a:r>
          </a:p>
          <a:p>
            <a:pPr marL="1371600" lvl="3" indent="0">
              <a:buNone/>
              <a:defRPr/>
            </a:pPr>
            <a:r>
              <a:rPr lang="sk-SK" altLang="en-US"/>
              <a:t>    do otvorov v pä­ti­ci</a:t>
            </a:r>
            <a:endParaRPr lang="sk-SK" b="1">
              <a:solidFill>
                <a:srgbClr val="C00000"/>
              </a:solidFill>
            </a:endParaRPr>
          </a:p>
          <a:p>
            <a:pPr lvl="1"/>
            <a:endParaRPr lang="sk-SK"/>
          </a:p>
          <a:p>
            <a:pPr lvl="1"/>
            <a:endParaRPr lang="en-US"/>
          </a:p>
        </p:txBody>
      </p:sp>
      <p:pic>
        <p:nvPicPr>
          <p:cNvPr id="4" name="Picture 2" descr="http://scschardware.6f.sk/fotky/cpu_socke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18" y="11408"/>
            <a:ext cx="3754582" cy="684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1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2060"/>
                </a:solidFill>
              </a:rPr>
              <a:t>Cache</a:t>
            </a:r>
            <a:endParaRPr lang="sk-SK">
              <a:solidFill>
                <a:srgbClr val="002060"/>
              </a:solidFill>
            </a:endParaRPr>
          </a:p>
          <a:p>
            <a:pPr lvl="1"/>
            <a:r>
              <a:rPr lang="sk-SK"/>
              <a:t>rýchla vyrovnávacia pamäť, ktorá urýchľuje tok údajov medzi procesorom a operačnou pamäťou</a:t>
            </a:r>
          </a:p>
          <a:p>
            <a:pPr lvl="1"/>
            <a:r>
              <a:rPr lang="sk-SK"/>
              <a:t>veľkosť pamäti cache sa postupne zväčšuje, najčastejšie niekoľko MB </a:t>
            </a:r>
          </a:p>
          <a:p>
            <a:pPr lvl="1"/>
            <a:r>
              <a:rPr lang="sk-SK" sz="2000"/>
              <a:t>má až tri úrovne </a:t>
            </a:r>
          </a:p>
          <a:p>
            <a:pPr lvl="2">
              <a:defRPr/>
            </a:pPr>
            <a:r>
              <a:rPr lang="sk-SK" sz="1400">
                <a:solidFill>
                  <a:srgbClr val="C00000"/>
                </a:solidFill>
              </a:rPr>
              <a:t>Level 1 (</a:t>
            </a:r>
            <a:r>
              <a:rPr lang="sk-SK" sz="1400" b="1">
                <a:solidFill>
                  <a:srgbClr val="C00000"/>
                </a:solidFill>
              </a:rPr>
              <a:t>L1</a:t>
            </a:r>
            <a:r>
              <a:rPr lang="sk-SK" sz="1400">
                <a:solidFill>
                  <a:srgbClr val="C00000"/>
                </a:solidFill>
              </a:rPr>
              <a:t>) cache</a:t>
            </a:r>
            <a:r>
              <a:rPr lang="sk-SK" sz="1400"/>
              <a:t> - veľmi malá, ale vzhľadom k jej polohe v samotnom jadre veľmi rýchlo prístupná</a:t>
            </a:r>
          </a:p>
          <a:p>
            <a:pPr lvl="3">
              <a:defRPr/>
            </a:pPr>
            <a:r>
              <a:rPr lang="sk-SK" sz="1200"/>
              <a:t>je vždy rozdelená na </a:t>
            </a:r>
            <a:r>
              <a:rPr lang="sk-SK" sz="1200">
                <a:solidFill>
                  <a:srgbClr val="FFFF00"/>
                </a:solidFill>
              </a:rPr>
              <a:t>Dátovú cache </a:t>
            </a:r>
            <a:r>
              <a:rPr lang="en-US" sz="1200">
                <a:solidFill>
                  <a:srgbClr val="FFFF00"/>
                </a:solidFill>
              </a:rPr>
              <a:t>(Data cache)</a:t>
            </a:r>
            <a:r>
              <a:rPr lang="en-US" sz="1200"/>
              <a:t> a </a:t>
            </a:r>
            <a:r>
              <a:rPr lang="sk-SK" sz="1200">
                <a:solidFill>
                  <a:srgbClr val="FFFF00"/>
                </a:solidFill>
              </a:rPr>
              <a:t>I</a:t>
            </a:r>
            <a:r>
              <a:rPr lang="en-US" sz="1200">
                <a:solidFill>
                  <a:srgbClr val="FFFF00"/>
                </a:solidFill>
              </a:rPr>
              <a:t>n</a:t>
            </a:r>
            <a:r>
              <a:rPr lang="sk-SK" sz="1200" err="1">
                <a:solidFill>
                  <a:srgbClr val="FFFF00"/>
                </a:solidFill>
              </a:rPr>
              <a:t>štrukčnú</a:t>
            </a:r>
            <a:r>
              <a:rPr lang="sk-SK" sz="1200">
                <a:solidFill>
                  <a:srgbClr val="FFFF00"/>
                </a:solidFill>
              </a:rPr>
              <a:t> cache </a:t>
            </a:r>
            <a:r>
              <a:rPr lang="en-US" sz="1200">
                <a:solidFill>
                  <a:srgbClr val="FFFF00"/>
                </a:solidFill>
              </a:rPr>
              <a:t>(Instruction cache)</a:t>
            </a:r>
            <a:r>
              <a:rPr lang="en-US" sz="1200"/>
              <a:t>, </a:t>
            </a:r>
            <a:r>
              <a:rPr lang="en-US" sz="1200" err="1"/>
              <a:t>preto</a:t>
            </a:r>
            <a:r>
              <a:rPr lang="en-US" sz="1200"/>
              <a:t> </a:t>
            </a:r>
            <a:r>
              <a:rPr lang="en-US" sz="1200" err="1"/>
              <a:t>sa</a:t>
            </a:r>
            <a:r>
              <a:rPr lang="en-US" sz="1200"/>
              <a:t> v</a:t>
            </a:r>
            <a:r>
              <a:rPr lang="sk-SK" sz="1200" err="1"/>
              <a:t>ždy</a:t>
            </a:r>
            <a:r>
              <a:rPr lang="sk-SK" sz="1200"/>
              <a:t> udáva 2x</a:t>
            </a:r>
            <a:endParaRPr lang="sk-SK" sz="1200">
              <a:solidFill>
                <a:srgbClr val="FFFF00"/>
              </a:solidFill>
            </a:endParaRPr>
          </a:p>
          <a:p>
            <a:pPr lvl="2">
              <a:defRPr/>
            </a:pPr>
            <a:r>
              <a:rPr lang="sk-SK" sz="1400">
                <a:solidFill>
                  <a:srgbClr val="C00000"/>
                </a:solidFill>
              </a:rPr>
              <a:t>Level 2 (</a:t>
            </a:r>
            <a:r>
              <a:rPr lang="sk-SK" sz="1400" b="1">
                <a:solidFill>
                  <a:srgbClr val="C00000"/>
                </a:solidFill>
              </a:rPr>
              <a:t>L2</a:t>
            </a:r>
            <a:r>
              <a:rPr lang="sk-SK" sz="1400">
                <a:solidFill>
                  <a:srgbClr val="C00000"/>
                </a:solidFill>
              </a:rPr>
              <a:t>) cache</a:t>
            </a:r>
            <a:r>
              <a:rPr lang="sk-SK" sz="1400"/>
              <a:t> - obvykle umiestnená v procesore, ale nie v samotnom jadre </a:t>
            </a:r>
            <a:endParaRPr lang="sk-SK" sz="140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sk-SK" sz="1400">
                <a:solidFill>
                  <a:srgbClr val="C00000"/>
                </a:solidFill>
              </a:rPr>
              <a:t>Level 3 (</a:t>
            </a:r>
            <a:r>
              <a:rPr lang="sk-SK" sz="1400" b="1">
                <a:solidFill>
                  <a:srgbClr val="C00000"/>
                </a:solidFill>
              </a:rPr>
              <a:t>L3</a:t>
            </a:r>
            <a:r>
              <a:rPr lang="sk-SK" sz="1400">
                <a:solidFill>
                  <a:srgbClr val="C00000"/>
                </a:solidFill>
              </a:rPr>
              <a:t>) cache </a:t>
            </a:r>
            <a:r>
              <a:rPr lang="sk-SK" sz="1400"/>
              <a:t>- najpomalšia z troch vyrovnávacích pamätí, ale aj najväčšia</a:t>
            </a:r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2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39897" cy="3599316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002060"/>
                </a:solidFill>
              </a:rPr>
              <a:t>Šírka slova</a:t>
            </a:r>
          </a:p>
          <a:p>
            <a:pPr lvl="1"/>
            <a:r>
              <a:rPr lang="sk-SK"/>
              <a:t>počet bitov, ktoré je procesor schopný spracovať v rámci jednej inštrukcie vo vnútri procesora</a:t>
            </a:r>
            <a:r>
              <a:rPr lang="sk-SK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sk-SK"/>
              <a:t>šírka vnútornej zbernice 8, 16,32, 64 bitov</a:t>
            </a:r>
            <a:endParaRPr lang="sk-SK">
              <a:solidFill>
                <a:srgbClr val="002060"/>
              </a:solidFill>
            </a:endParaRPr>
          </a:p>
          <a:p>
            <a:r>
              <a:rPr lang="sk-SK">
                <a:solidFill>
                  <a:srgbClr val="002060"/>
                </a:solidFill>
              </a:rPr>
              <a:t>Šírka dátovej zbernice</a:t>
            </a:r>
          </a:p>
          <a:p>
            <a:pPr lvl="1"/>
            <a:r>
              <a:rPr lang="sk-SK" altLang="en-US"/>
              <a:t>počet bitov, ktoré je procesor schopný preniesť po vonkajšej zbernici určenej na komunikáciu procesora s okolím</a:t>
            </a:r>
            <a:endParaRPr lang="sk-SK">
              <a:solidFill>
                <a:srgbClr val="002060"/>
              </a:solidFill>
            </a:endParaRPr>
          </a:p>
          <a:p>
            <a:r>
              <a:rPr lang="sk-SK">
                <a:solidFill>
                  <a:srgbClr val="002060"/>
                </a:solidFill>
              </a:rPr>
              <a:t>Veľkosť adresovateľnej pamäte</a:t>
            </a:r>
          </a:p>
          <a:p>
            <a:pPr lvl="1"/>
            <a:r>
              <a:rPr lang="sk-SK"/>
              <a:t>veľkosť operačnej pamäte, ktorú je schopný procesor adresovať,                             </a:t>
            </a:r>
          </a:p>
          <a:p>
            <a:pPr lvl="1"/>
            <a:r>
              <a:rPr lang="sk-SK"/>
              <a:t>v súčasnosti sa používa 32 bitov a 64 bitov a podľa toho sa určuje architektúra</a:t>
            </a:r>
          </a:p>
          <a:p>
            <a:pPr marL="457200" lvl="1" indent="0">
              <a:buNone/>
            </a:pPr>
            <a:endParaRPr lang="sk-SK">
              <a:solidFill>
                <a:srgbClr val="002060"/>
              </a:solidFill>
            </a:endParaRPr>
          </a:p>
          <a:p>
            <a:pPr lvl="1"/>
            <a:endParaRPr lang="sk-SK">
              <a:solidFill>
                <a:srgbClr val="002060"/>
              </a:solidFill>
            </a:endParaRPr>
          </a:p>
          <a:p>
            <a:endParaRPr lang="sk-SK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3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Parametre procesorov </a:t>
            </a:r>
            <a:endParaRPr lang="en-US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735526" cy="416368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002060"/>
                </a:solidFill>
              </a:rPr>
              <a:t>Taktovanie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procesora</a:t>
            </a:r>
            <a:endParaRPr lang="en-US">
              <a:solidFill>
                <a:srgbClr val="002060"/>
              </a:solidFill>
            </a:endParaRPr>
          </a:p>
          <a:p>
            <a:pPr lvl="1"/>
            <a:r>
              <a:rPr lang="en-US" err="1"/>
              <a:t>proces</a:t>
            </a:r>
            <a:r>
              <a:rPr lang="en-US"/>
              <a:t> </a:t>
            </a:r>
            <a:r>
              <a:rPr lang="en-US" err="1"/>
              <a:t>zvyšovania</a:t>
            </a:r>
            <a:r>
              <a:rPr lang="en-US"/>
              <a:t>, ale </a:t>
            </a:r>
            <a:r>
              <a:rPr lang="en-US" err="1"/>
              <a:t>aj</a:t>
            </a:r>
            <a:r>
              <a:rPr lang="en-US"/>
              <a:t> </a:t>
            </a:r>
            <a:r>
              <a:rPr lang="en-US" err="1"/>
              <a:t>znižovania</a:t>
            </a:r>
            <a:r>
              <a:rPr lang="en-US"/>
              <a:t> </a:t>
            </a:r>
            <a:r>
              <a:rPr lang="en-US" err="1"/>
              <a:t>výslednej</a:t>
            </a:r>
            <a:r>
              <a:rPr lang="en-US"/>
              <a:t> </a:t>
            </a:r>
            <a:r>
              <a:rPr lang="en-US" err="1"/>
              <a:t>frekvencie</a:t>
            </a:r>
            <a:r>
              <a:rPr lang="en-US"/>
              <a:t> </a:t>
            </a:r>
            <a:r>
              <a:rPr lang="en-US" err="1"/>
              <a:t>procesora</a:t>
            </a:r>
            <a:endParaRPr lang="en-US"/>
          </a:p>
          <a:p>
            <a:pPr lvl="1"/>
            <a:r>
              <a:rPr lang="en-US" err="1"/>
              <a:t>rovná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súčinu</a:t>
            </a:r>
            <a:r>
              <a:rPr lang="en-US"/>
              <a:t> </a:t>
            </a:r>
            <a:r>
              <a:rPr lang="en-US" err="1"/>
              <a:t>základného</a:t>
            </a:r>
            <a:r>
              <a:rPr lang="en-US"/>
              <a:t> </a:t>
            </a:r>
            <a:r>
              <a:rPr lang="en-US" err="1"/>
              <a:t>taktu</a:t>
            </a:r>
            <a:r>
              <a:rPr lang="en-US"/>
              <a:t> (Base Clock - BCLK)</a:t>
            </a:r>
            <a:r>
              <a:rPr lang="en-US" b="1"/>
              <a:t> </a:t>
            </a:r>
            <a:r>
              <a:rPr lang="en-US"/>
              <a:t>a </a:t>
            </a:r>
            <a:r>
              <a:rPr lang="en-US" err="1"/>
              <a:t>hodnoty</a:t>
            </a:r>
            <a:endParaRPr lang="en-US"/>
          </a:p>
          <a:p>
            <a:pPr marL="457200" lvl="1" indent="0">
              <a:buNone/>
            </a:pPr>
            <a:r>
              <a:rPr lang="en-US"/>
              <a:t>   </a:t>
            </a:r>
            <a:r>
              <a:rPr lang="en-US" err="1"/>
              <a:t>frekvenčného</a:t>
            </a:r>
            <a:r>
              <a:rPr lang="en-US"/>
              <a:t> </a:t>
            </a:r>
            <a:r>
              <a:rPr lang="en-US" err="1"/>
              <a:t>násobiča</a:t>
            </a:r>
            <a:r>
              <a:rPr lang="en-US"/>
              <a:t> </a:t>
            </a:r>
            <a:r>
              <a:rPr lang="en-US" err="1"/>
              <a:t>procesora</a:t>
            </a:r>
            <a:endParaRPr lang="en-US"/>
          </a:p>
          <a:p>
            <a:pPr lvl="1"/>
            <a:r>
              <a:rPr lang="en-US">
                <a:solidFill>
                  <a:srgbClr val="C00000"/>
                </a:solidFill>
              </a:rPr>
              <a:t>Base Clock – BCLK</a:t>
            </a:r>
          </a:p>
          <a:p>
            <a:pPr lvl="2"/>
            <a:r>
              <a:rPr lang="en-US" err="1"/>
              <a:t>frekvencia</a:t>
            </a:r>
            <a:r>
              <a:rPr lang="en-US"/>
              <a:t> </a:t>
            </a:r>
            <a:r>
              <a:rPr lang="en-US" err="1"/>
              <a:t>generovaná</a:t>
            </a:r>
            <a:r>
              <a:rPr lang="en-US"/>
              <a:t> </a:t>
            </a:r>
            <a:r>
              <a:rPr lang="en-US" err="1"/>
              <a:t>oscilátorom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základnej</a:t>
            </a:r>
            <a:r>
              <a:rPr lang="en-US"/>
              <a:t> </a:t>
            </a:r>
            <a:r>
              <a:rPr lang="en-US" err="1"/>
              <a:t>doske</a:t>
            </a:r>
            <a:endParaRPr lang="en-US"/>
          </a:p>
          <a:p>
            <a:pPr lvl="2"/>
            <a:r>
              <a:rPr lang="en-US" err="1"/>
              <a:t>okrem</a:t>
            </a:r>
            <a:r>
              <a:rPr lang="en-US"/>
              <a:t> </a:t>
            </a:r>
            <a:r>
              <a:rPr lang="en-US" err="1"/>
              <a:t>procesora</a:t>
            </a:r>
            <a:r>
              <a:rPr lang="en-US"/>
              <a:t> </a:t>
            </a:r>
            <a:r>
              <a:rPr lang="en-US" err="1"/>
              <a:t>ovplyvňuje</a:t>
            </a:r>
            <a:r>
              <a:rPr lang="en-US"/>
              <a:t> rad </a:t>
            </a:r>
            <a:r>
              <a:rPr lang="en-US" err="1"/>
              <a:t>ďalších</a:t>
            </a:r>
            <a:r>
              <a:rPr lang="en-US"/>
              <a:t> </a:t>
            </a:r>
            <a:r>
              <a:rPr lang="en-US" err="1"/>
              <a:t>frekvencií</a:t>
            </a:r>
            <a:r>
              <a:rPr lang="en-US"/>
              <a:t>, </a:t>
            </a:r>
            <a:r>
              <a:rPr lang="en-US" err="1"/>
              <a:t>napríklad</a:t>
            </a:r>
            <a:r>
              <a:rPr lang="en-US"/>
              <a:t> </a:t>
            </a:r>
            <a:r>
              <a:rPr lang="en-US" err="1"/>
              <a:t>taktovanie</a:t>
            </a:r>
            <a:r>
              <a:rPr lang="en-US"/>
              <a:t> </a:t>
            </a:r>
            <a:r>
              <a:rPr lang="en-US" err="1"/>
              <a:t>pamätí</a:t>
            </a:r>
            <a:r>
              <a:rPr lang="en-US"/>
              <a:t>, </a:t>
            </a:r>
          </a:p>
          <a:p>
            <a:pPr lvl="2"/>
            <a:r>
              <a:rPr lang="en-US" err="1"/>
              <a:t>jej</a:t>
            </a:r>
            <a:r>
              <a:rPr lang="en-US"/>
              <a:t> </a:t>
            </a:r>
            <a:r>
              <a:rPr lang="en-US" err="1"/>
              <a:t>predvolená</a:t>
            </a:r>
            <a:r>
              <a:rPr lang="en-US"/>
              <a:t> </a:t>
            </a:r>
            <a:r>
              <a:rPr lang="en-US" err="1"/>
              <a:t>hodnota</a:t>
            </a:r>
            <a:r>
              <a:rPr lang="en-US"/>
              <a:t> je </a:t>
            </a:r>
            <a:r>
              <a:rPr lang="en-US" err="1"/>
              <a:t>nastavená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 100 MHz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err="1"/>
              <a:t>frekvenciu</a:t>
            </a:r>
            <a:r>
              <a:rPr lang="en-US"/>
              <a:t> </a:t>
            </a:r>
            <a:r>
              <a:rPr lang="en-US" err="1"/>
              <a:t>procesora</a:t>
            </a:r>
            <a:r>
              <a:rPr lang="en-US"/>
              <a:t> je </a:t>
            </a:r>
            <a:r>
              <a:rPr lang="en-US" err="1"/>
              <a:t>možné</a:t>
            </a:r>
            <a:r>
              <a:rPr lang="en-US"/>
              <a:t> </a:t>
            </a:r>
            <a:r>
              <a:rPr lang="en-US" err="1"/>
              <a:t>ovplyvniť</a:t>
            </a:r>
            <a:r>
              <a:rPr lang="en-US"/>
              <a:t>:</a:t>
            </a:r>
          </a:p>
          <a:p>
            <a:pPr lvl="2"/>
            <a:r>
              <a:rPr lang="en-US"/>
              <a:t>1. </a:t>
            </a:r>
            <a:r>
              <a:rPr lang="en-US" err="1"/>
              <a:t>zmenou</a:t>
            </a:r>
            <a:r>
              <a:rPr lang="en-US"/>
              <a:t> BCLK, </a:t>
            </a:r>
            <a:r>
              <a:rPr lang="en-US" err="1"/>
              <a:t>čo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neodporúča</a:t>
            </a:r>
            <a:r>
              <a:rPr lang="en-US"/>
              <a:t> z </a:t>
            </a:r>
            <a:r>
              <a:rPr lang="en-US" err="1"/>
              <a:t>dôvodu</a:t>
            </a:r>
            <a:r>
              <a:rPr lang="en-US"/>
              <a:t> </a:t>
            </a:r>
            <a:r>
              <a:rPr lang="en-US" err="1"/>
              <a:t>zníženej</a:t>
            </a:r>
            <a:r>
              <a:rPr lang="en-US"/>
              <a:t> stability</a:t>
            </a:r>
          </a:p>
          <a:p>
            <a:pPr lvl="2"/>
            <a:r>
              <a:rPr lang="en-US"/>
              <a:t>2. </a:t>
            </a:r>
            <a:r>
              <a:rPr lang="en-US" err="1"/>
              <a:t>úpravou</a:t>
            </a:r>
            <a:r>
              <a:rPr lang="en-US"/>
              <a:t> </a:t>
            </a:r>
            <a:r>
              <a:rPr lang="en-US" err="1"/>
              <a:t>hodnoty</a:t>
            </a:r>
            <a:r>
              <a:rPr lang="en-US"/>
              <a:t> </a:t>
            </a:r>
            <a:r>
              <a:rPr lang="en-US" err="1"/>
              <a:t>násobiča</a:t>
            </a:r>
            <a:endParaRPr lang="en-US"/>
          </a:p>
          <a:p>
            <a:pPr lvl="3"/>
            <a:r>
              <a:rPr lang="sk-SK"/>
              <a:t>násobič môže byť odomknutý alebo zamknutý </a:t>
            </a:r>
            <a:r>
              <a:rPr lang="en-US"/>
              <a:t>(</a:t>
            </a:r>
            <a:r>
              <a:rPr lang="en-US" err="1"/>
              <a:t>dan</a:t>
            </a:r>
            <a:r>
              <a:rPr lang="sk-SK"/>
              <a:t>é výrobcom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3650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6" ma:contentTypeDescription="Umožňuje vytvoriť nový dokument." ma:contentTypeScope="" ma:versionID="39dc927ca886c049310ea1e5af6b5c75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9b35da7369a798e37283f54b9dde86bd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13DBE7-E6B5-4D4F-BF2C-DC54E26764FB}"/>
</file>

<file path=customXml/itemProps2.xml><?xml version="1.0" encoding="utf-8"?>
<ds:datastoreItem xmlns:ds="http://schemas.openxmlformats.org/officeDocument/2006/customXml" ds:itemID="{CF33C53E-2539-4C5E-B109-7BA94659AF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B2E633-3274-45B2-8EF0-860F9C7EF2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Berlín</vt:lpstr>
      <vt:lpstr>Parametre a Technológie procesorov. </vt:lpstr>
      <vt:lpstr>Parametre a Technológie procesorov. </vt:lpstr>
      <vt:lpstr>Parametre procesorov </vt:lpstr>
      <vt:lpstr>Parametre procesorov </vt:lpstr>
      <vt:lpstr>Parametre procesorov </vt:lpstr>
      <vt:lpstr>Parametre procesorov </vt:lpstr>
      <vt:lpstr>Parametre procesorov </vt:lpstr>
      <vt:lpstr>Parametre procesorov </vt:lpstr>
      <vt:lpstr>Parametre procesorov </vt:lpstr>
      <vt:lpstr>Parametre procesorov </vt:lpstr>
      <vt:lpstr>Technológie procesorov</vt:lpstr>
      <vt:lpstr>Technológie procesorov</vt:lpstr>
      <vt:lpstr>Technológie procesorov</vt:lpstr>
      <vt:lpstr>Technológie procesorov</vt:lpstr>
      <vt:lpstr>Technológie procesorov</vt:lpstr>
      <vt:lpstr>Technológie procesorov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Procesory</dc:title>
  <dc:creator>Enermax</dc:creator>
  <cp:revision>1</cp:revision>
  <dcterms:created xsi:type="dcterms:W3CDTF">2020-10-03T12:21:27Z</dcterms:created>
  <dcterms:modified xsi:type="dcterms:W3CDTF">2021-10-04T16:39:18Z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