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2" r:id="rId6"/>
    <p:sldId id="265" r:id="rId7"/>
    <p:sldId id="268" r:id="rId8"/>
    <p:sldId id="263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BC989-2C1B-4F56-937F-59479E74FA0E}" v="2" dt="2021-02-12T06:58:3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Valníček" userId="S::dan.valnicek@student.adlerka.sk::0e8bb90f-813a-4706-b5fe-8924e0bf29c6" providerId="AD" clId="Web-{B3CBC989-2C1B-4F56-937F-59479E74FA0E}"/>
    <pc:docChg chg="modSld">
      <pc:chgData name="Dan Valníček" userId="S::dan.valnicek@student.adlerka.sk::0e8bb90f-813a-4706-b5fe-8924e0bf29c6" providerId="AD" clId="Web-{B3CBC989-2C1B-4F56-937F-59479E74FA0E}" dt="2021-02-12T06:58:33.430" v="1" actId="1076"/>
      <pc:docMkLst>
        <pc:docMk/>
      </pc:docMkLst>
      <pc:sldChg chg="modSp">
        <pc:chgData name="Dan Valníček" userId="S::dan.valnicek@student.adlerka.sk::0e8bb90f-813a-4706-b5fe-8924e0bf29c6" providerId="AD" clId="Web-{B3CBC989-2C1B-4F56-937F-59479E74FA0E}" dt="2021-02-12T06:58:33.430" v="1" actId="1076"/>
        <pc:sldMkLst>
          <pc:docMk/>
          <pc:sldMk cId="2635720562" sldId="257"/>
        </pc:sldMkLst>
        <pc:spChg chg="mod">
          <ac:chgData name="Dan Valníček" userId="S::dan.valnicek@student.adlerka.sk::0e8bb90f-813a-4706-b5fe-8924e0bf29c6" providerId="AD" clId="Web-{B3CBC989-2C1B-4F56-937F-59479E74FA0E}" dt="2021-02-12T06:58:33.430" v="1" actId="1076"/>
          <ac:spMkLst>
            <pc:docMk/>
            <pc:sldMk cId="2635720562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36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B46B-D874-40FA-8B85-29DAE80E6C5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95F3-FE0A-4176-83D9-3598ECE29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Vnútorná štruktúra procesora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Vnútorná štruktúra 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3599316"/>
          </a:xfrm>
        </p:spPr>
        <p:txBody>
          <a:bodyPr>
            <a:normAutofit/>
          </a:bodyPr>
          <a:lstStyle/>
          <a:p>
            <a:r>
              <a:rPr lang="en-US" dirty="0"/>
              <a:t>Vo </a:t>
            </a:r>
            <a:r>
              <a:rPr lang="en-US" dirty="0" err="1"/>
              <a:t>vn</a:t>
            </a:r>
            <a:r>
              <a:rPr lang="sk-SK" dirty="0" err="1"/>
              <a:t>útri</a:t>
            </a:r>
            <a:r>
              <a:rPr lang="sk-SK" dirty="0"/>
              <a:t> procesora sa nachádzajú nasledujúce moduly:</a:t>
            </a:r>
            <a:endParaRPr lang="en-US" dirty="0"/>
          </a:p>
          <a:p>
            <a:pPr lvl="1"/>
            <a:r>
              <a:rPr lang="sk-SK" dirty="0">
                <a:solidFill>
                  <a:srgbClr val="002060"/>
                </a:solidFill>
              </a:rPr>
              <a:t>Riadiaca jednotka</a:t>
            </a:r>
          </a:p>
          <a:p>
            <a:pPr lvl="1"/>
            <a:r>
              <a:rPr lang="sk-SK" dirty="0" err="1">
                <a:solidFill>
                  <a:srgbClr val="002060"/>
                </a:solidFill>
              </a:rPr>
              <a:t>Aritmeticko</a:t>
            </a:r>
            <a:r>
              <a:rPr lang="sk-SK" dirty="0">
                <a:solidFill>
                  <a:srgbClr val="002060"/>
                </a:solidFill>
              </a:rPr>
              <a:t> – logická jednotka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Registre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002060"/>
                </a:solidFill>
              </a:rPr>
              <a:t>Zbernice</a:t>
            </a:r>
            <a:endParaRPr lang="en-US" dirty="0">
              <a:solidFill>
                <a:srgbClr val="002060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60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Vnútorná štruktúra 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432993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 sz="2400" dirty="0" err="1">
                <a:solidFill>
                  <a:srgbClr val="002060"/>
                </a:solidFill>
              </a:rPr>
              <a:t>Aritmeticko</a:t>
            </a:r>
            <a:r>
              <a:rPr lang="sk-SK" sz="2400" dirty="0">
                <a:solidFill>
                  <a:srgbClr val="002060"/>
                </a:solidFill>
              </a:rPr>
              <a:t> – logická jednotka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vykonáva aritmetické operácie </a:t>
            </a:r>
            <a:r>
              <a:rPr lang="en-US" dirty="0"/>
              <a:t>(+,-,*,/), </a:t>
            </a:r>
            <a:r>
              <a:rPr lang="en-US" dirty="0" err="1"/>
              <a:t>logick</a:t>
            </a:r>
            <a:r>
              <a:rPr lang="sk-SK" dirty="0"/>
              <a:t>é operácie </a:t>
            </a:r>
            <a:r>
              <a:rPr lang="en-US" dirty="0"/>
              <a:t>(AND, OR, NOT, XOR)</a:t>
            </a:r>
            <a:r>
              <a:rPr lang="sk-SK" dirty="0"/>
              <a:t> a </a:t>
            </a:r>
            <a:r>
              <a:rPr lang="en-US" dirty="0" err="1"/>
              <a:t>posuny</a:t>
            </a:r>
            <a:r>
              <a:rPr lang="en-US" dirty="0"/>
              <a:t> (</a:t>
            </a:r>
            <a:r>
              <a:rPr lang="en-US" dirty="0" err="1"/>
              <a:t>logick</a:t>
            </a:r>
            <a:r>
              <a:rPr lang="sk-SK" dirty="0"/>
              <a:t>ý, kruhový</a:t>
            </a:r>
            <a:r>
              <a:rPr lang="en-US" dirty="0"/>
              <a:t>)</a:t>
            </a:r>
            <a:endParaRPr lang="sk-SK" sz="2200" dirty="0"/>
          </a:p>
          <a:p>
            <a:pPr marL="685800" lvl="2">
              <a:spcBef>
                <a:spcPts val="1000"/>
              </a:spcBef>
            </a:pPr>
            <a:r>
              <a:rPr lang="sk-SK" sz="2200" dirty="0"/>
              <a:t>o</a:t>
            </a:r>
            <a:r>
              <a:rPr lang="en-US" sz="2200" dirty="0" err="1"/>
              <a:t>bsahuje</a:t>
            </a:r>
            <a:r>
              <a:rPr lang="en-US" sz="2200" dirty="0"/>
              <a:t>:</a:t>
            </a:r>
          </a:p>
          <a:p>
            <a:pPr marL="1143000" lvl="3">
              <a:spcBef>
                <a:spcPts val="1000"/>
              </a:spcBef>
            </a:pPr>
            <a:r>
              <a:rPr lang="en-US" sz="2000" dirty="0"/>
              <a:t>1. </a:t>
            </a:r>
            <a:r>
              <a:rPr lang="en-US" sz="2000" dirty="0" err="1"/>
              <a:t>akumulátor</a:t>
            </a:r>
            <a:r>
              <a:rPr lang="en-US" sz="2000" dirty="0"/>
              <a:t> A - register </a:t>
            </a:r>
          </a:p>
          <a:p>
            <a:pPr marL="1143000" lvl="3">
              <a:spcBef>
                <a:spcPts val="1000"/>
              </a:spcBef>
            </a:pPr>
            <a:r>
              <a:rPr lang="en-US" sz="2000" dirty="0"/>
              <a:t>2. </a:t>
            </a:r>
            <a:r>
              <a:rPr lang="en-US" sz="2000" dirty="0" err="1"/>
              <a:t>samostatná</a:t>
            </a:r>
            <a:r>
              <a:rPr lang="en-US" sz="2000" dirty="0"/>
              <a:t> </a:t>
            </a:r>
            <a:r>
              <a:rPr lang="en-US" sz="2000" dirty="0" err="1"/>
              <a:t>aritmeticko-logická</a:t>
            </a:r>
            <a:r>
              <a:rPr lang="en-US" sz="2000" dirty="0"/>
              <a:t> </a:t>
            </a:r>
            <a:r>
              <a:rPr lang="en-US" sz="2000" dirty="0" err="1"/>
              <a:t>jednotka</a:t>
            </a:r>
            <a:r>
              <a:rPr lang="en-US" sz="2000" dirty="0"/>
              <a:t> </a:t>
            </a:r>
          </a:p>
          <a:p>
            <a:pPr marL="1143000" lvl="3">
              <a:spcBef>
                <a:spcPts val="1000"/>
              </a:spcBef>
            </a:pPr>
            <a:r>
              <a:rPr lang="en-US" sz="2000" dirty="0"/>
              <a:t>3. </a:t>
            </a:r>
            <a:r>
              <a:rPr lang="en-US" sz="2000" dirty="0" err="1"/>
              <a:t>registre</a:t>
            </a:r>
            <a:r>
              <a:rPr lang="en-US" sz="2000" dirty="0"/>
              <a:t> 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dátové </a:t>
            </a:r>
            <a:r>
              <a:rPr lang="en-US" sz="2000" dirty="0" err="1"/>
              <a:t>registre</a:t>
            </a:r>
            <a:r>
              <a:rPr lang="en-US" sz="2000" dirty="0"/>
              <a:t> </a:t>
            </a:r>
            <a:r>
              <a:rPr lang="en-US" sz="2000" dirty="0" err="1"/>
              <a:t>podľa</a:t>
            </a:r>
            <a:r>
              <a:rPr lang="en-US" sz="2000" dirty="0"/>
              <a:t> </a:t>
            </a:r>
            <a:r>
              <a:rPr lang="en-US" sz="2000" dirty="0" err="1"/>
              <a:t>typu</a:t>
            </a:r>
            <a:r>
              <a:rPr lang="en-US" sz="2000" dirty="0"/>
              <a:t> </a:t>
            </a:r>
            <a:r>
              <a:rPr lang="en-US" sz="2000" dirty="0" err="1"/>
              <a:t>počítača</a:t>
            </a:r>
            <a:r>
              <a:rPr lang="en-US" sz="2000" dirty="0"/>
              <a:t>, B, C, D, ...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FLAG register</a:t>
            </a:r>
            <a:r>
              <a:rPr lang="en-US" sz="2000" dirty="0"/>
              <a:t> - register </a:t>
            </a:r>
            <a:r>
              <a:rPr lang="en-US" sz="2000" dirty="0" err="1"/>
              <a:t>príznakov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308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Vnútorná štruktúra 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866057" cy="3599316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sk-SK" sz="2400" dirty="0" err="1">
                <a:solidFill>
                  <a:srgbClr val="002060"/>
                </a:solidFill>
              </a:rPr>
              <a:t>Aritmeticko</a:t>
            </a:r>
            <a:r>
              <a:rPr lang="sk-SK" sz="2400" dirty="0">
                <a:solidFill>
                  <a:srgbClr val="002060"/>
                </a:solidFill>
              </a:rPr>
              <a:t> – logická jednotka</a:t>
            </a:r>
            <a:endParaRPr lang="en-US" sz="2400" dirty="0">
              <a:solidFill>
                <a:srgbClr val="00206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sk-SK" sz="2200" dirty="0"/>
              <a:t>ALU okrem výpočtových operácií robí aj vyhodnotenie operácií a túto informáciu ukladá do registra príznakov FLAG – 8 bitový register</a:t>
            </a:r>
          </a:p>
          <a:p>
            <a:pPr marL="1143000" lvl="3">
              <a:spcBef>
                <a:spcPts val="1000"/>
              </a:spcBef>
            </a:pPr>
            <a:r>
              <a:rPr lang="sk-SK" sz="2000" dirty="0"/>
              <a:t>Najpoužívanejšie príznaky sú: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1. príznak </a:t>
            </a:r>
            <a:r>
              <a:rPr lang="sk-SK" sz="2000" dirty="0">
                <a:solidFill>
                  <a:srgbClr val="C00000"/>
                </a:solidFill>
              </a:rPr>
              <a:t>Z - </a:t>
            </a:r>
            <a:r>
              <a:rPr lang="sk-SK" sz="2000" dirty="0" err="1">
                <a:solidFill>
                  <a:srgbClr val="C00000"/>
                </a:solidFill>
              </a:rPr>
              <a:t>Zero</a:t>
            </a:r>
            <a:r>
              <a:rPr lang="sk-SK" sz="2000" dirty="0">
                <a:solidFill>
                  <a:srgbClr val="C00000"/>
                </a:solidFill>
              </a:rPr>
              <a:t> bit</a:t>
            </a:r>
            <a:r>
              <a:rPr lang="sk-SK" sz="2000" dirty="0"/>
              <a:t> - nastaví sa na 1 ak je výsledok rovný 0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2. príznak </a:t>
            </a:r>
            <a:r>
              <a:rPr lang="sk-SK" sz="2000" dirty="0">
                <a:solidFill>
                  <a:srgbClr val="C00000"/>
                </a:solidFill>
              </a:rPr>
              <a:t>S - </a:t>
            </a:r>
            <a:r>
              <a:rPr lang="sk-SK" sz="2000" dirty="0" err="1">
                <a:solidFill>
                  <a:srgbClr val="C00000"/>
                </a:solidFill>
              </a:rPr>
              <a:t>Signum</a:t>
            </a:r>
            <a:r>
              <a:rPr lang="sk-SK" sz="2000" dirty="0">
                <a:solidFill>
                  <a:srgbClr val="C00000"/>
                </a:solidFill>
              </a:rPr>
              <a:t> </a:t>
            </a:r>
            <a:r>
              <a:rPr lang="sk-SK" sz="2000" dirty="0"/>
              <a:t>- nastaví sa na 1 ak je výsledok menší ako 0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3. príznak </a:t>
            </a:r>
            <a:r>
              <a:rPr lang="sk-SK" sz="2000" dirty="0">
                <a:solidFill>
                  <a:srgbClr val="C00000"/>
                </a:solidFill>
              </a:rPr>
              <a:t>P - Parity </a:t>
            </a:r>
            <a:r>
              <a:rPr lang="sk-SK" sz="2000" dirty="0"/>
              <a:t>- nastaví sa na 1 ak výsledok má nepárnu paritu 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4. príznak </a:t>
            </a:r>
            <a:r>
              <a:rPr lang="sk-SK" sz="2000" dirty="0">
                <a:solidFill>
                  <a:srgbClr val="C00000"/>
                </a:solidFill>
              </a:rPr>
              <a:t>C - Carry bit </a:t>
            </a:r>
            <a:r>
              <a:rPr lang="sk-SK" sz="2000" dirty="0"/>
              <a:t>- nastaví sa na 1 ak došlo k pretečeniu, </a:t>
            </a:r>
            <a:r>
              <a:rPr lang="sk-SK" sz="2100" dirty="0"/>
              <a:t>pri najvyššom bite </a:t>
            </a:r>
          </a:p>
          <a:p>
            <a:pPr marL="1371600" lvl="4" indent="0">
              <a:spcBef>
                <a:spcPts val="1000"/>
              </a:spcBef>
              <a:buNone/>
            </a:pPr>
            <a:r>
              <a:rPr lang="sk-SK" sz="2100" dirty="0"/>
              <a:t>                                         nastal prenos do vyššieho rádu </a:t>
            </a:r>
          </a:p>
          <a:p>
            <a:pPr marL="1600200" lvl="4">
              <a:spcBef>
                <a:spcPts val="1000"/>
              </a:spcBef>
            </a:pPr>
            <a:r>
              <a:rPr lang="sk-SK" sz="2000" dirty="0"/>
              <a:t>5. príznak </a:t>
            </a:r>
            <a:r>
              <a:rPr lang="sk-SK" sz="2000" dirty="0">
                <a:solidFill>
                  <a:srgbClr val="C00000"/>
                </a:solidFill>
              </a:rPr>
              <a:t>AC</a:t>
            </a:r>
            <a:r>
              <a:rPr lang="sk-SK" sz="2000" dirty="0"/>
              <a:t> - nastaví sa na 1 ak došlo k pretečeniu na 4 bite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127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Vnútorná štruktúra 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Riadiaca jednotka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vyberá inštrukcie z vyrovnávacej L1 cache pre inštrukcie, dekóduje ich a zabezpečuje ich vykonanie</a:t>
            </a:r>
          </a:p>
          <a:p>
            <a:pPr lvl="1"/>
            <a:r>
              <a:rPr lang="sk-SK" dirty="0"/>
              <a:t>obsahuje resp. sa skladá z </a:t>
            </a:r>
          </a:p>
          <a:p>
            <a:pPr lvl="2"/>
            <a:r>
              <a:rPr lang="sk-SK" dirty="0"/>
              <a:t>1. RI - Register Inštrukcií</a:t>
            </a:r>
          </a:p>
          <a:p>
            <a:pPr lvl="3"/>
            <a:r>
              <a:rPr lang="sk-SK" dirty="0"/>
              <a:t>register, do ktorého sa načítava inštrukcia z L1 inštrukčnej cache</a:t>
            </a:r>
          </a:p>
          <a:p>
            <a:pPr lvl="2"/>
            <a:r>
              <a:rPr lang="sk-SK" dirty="0"/>
              <a:t>2. DI - </a:t>
            </a:r>
            <a:r>
              <a:rPr lang="sk-SK" dirty="0" err="1"/>
              <a:t>Dekóder</a:t>
            </a:r>
            <a:r>
              <a:rPr lang="sk-SK" dirty="0"/>
              <a:t> Inštrukcií </a:t>
            </a:r>
          </a:p>
          <a:p>
            <a:pPr lvl="2"/>
            <a:r>
              <a:rPr lang="sk-SK" dirty="0"/>
              <a:t>3. PC - Počítadlo Inštrukcií adries</a:t>
            </a:r>
          </a:p>
          <a:p>
            <a:pPr lvl="3"/>
            <a:r>
              <a:rPr lang="sk-SK" dirty="0"/>
              <a:t>register, ktorý obsahuje adresu nasledujúcej inštrukcie </a:t>
            </a:r>
          </a:p>
          <a:p>
            <a:pPr lvl="2"/>
            <a:r>
              <a:rPr lang="sk-SK" dirty="0"/>
              <a:t>4. Časovacie riadiace signály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94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8 bitového mikroprocesora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044700"/>
            <a:ext cx="9613861" cy="470633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		Bloková schéma 8 bitového mikroprocesora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26" y="2044700"/>
            <a:ext cx="6800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8 bitového mikroprocesora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Môžeme rozlíšiť 4 základné subsystémy</a:t>
            </a:r>
          </a:p>
          <a:p>
            <a:pPr lvl="1"/>
            <a:r>
              <a:rPr lang="sk-SK" dirty="0"/>
              <a:t>1. </a:t>
            </a:r>
            <a:r>
              <a:rPr lang="sk-SK" dirty="0">
                <a:solidFill>
                  <a:srgbClr val="002060"/>
                </a:solidFill>
              </a:rPr>
              <a:t>Riadiaca jednotka</a:t>
            </a:r>
            <a:r>
              <a:rPr lang="sk-SK" dirty="0"/>
              <a:t> (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2. </a:t>
            </a:r>
            <a:r>
              <a:rPr lang="sk-SK" dirty="0" err="1">
                <a:solidFill>
                  <a:srgbClr val="002060"/>
                </a:solidFill>
              </a:rPr>
              <a:t>Sada</a:t>
            </a:r>
            <a:r>
              <a:rPr lang="sk-SK" dirty="0">
                <a:solidFill>
                  <a:srgbClr val="002060"/>
                </a:solidFill>
              </a:rPr>
              <a:t> registrov</a:t>
            </a:r>
            <a:r>
              <a:rPr lang="sk-SK" dirty="0"/>
              <a:t> (Register set)</a:t>
            </a:r>
          </a:p>
          <a:p>
            <a:pPr lvl="1"/>
            <a:r>
              <a:rPr lang="sk-SK" dirty="0"/>
              <a:t>3. </a:t>
            </a:r>
            <a:r>
              <a:rPr lang="sk-SK" dirty="0" err="1">
                <a:solidFill>
                  <a:srgbClr val="002060"/>
                </a:solidFill>
              </a:rPr>
              <a:t>Aritmeticko</a:t>
            </a:r>
            <a:r>
              <a:rPr lang="sk-SK" dirty="0">
                <a:solidFill>
                  <a:srgbClr val="002060"/>
                </a:solidFill>
              </a:rPr>
              <a:t> – logická jednotka</a:t>
            </a:r>
            <a:r>
              <a:rPr lang="sk-SK" dirty="0"/>
              <a:t> (</a:t>
            </a:r>
            <a:r>
              <a:rPr lang="sk-SK" dirty="0" err="1"/>
              <a:t>Aritmetical</a:t>
            </a:r>
            <a:r>
              <a:rPr lang="sk-SK" dirty="0"/>
              <a:t> - </a:t>
            </a:r>
            <a:r>
              <a:rPr lang="sk-SK" dirty="0" err="1"/>
              <a:t>logical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4. </a:t>
            </a:r>
            <a:r>
              <a:rPr lang="sk-SK" dirty="0">
                <a:solidFill>
                  <a:srgbClr val="002060"/>
                </a:solidFill>
              </a:rPr>
              <a:t>Vonkajšie jednotka rozhrania zbernice </a:t>
            </a:r>
            <a:r>
              <a:rPr lang="sk-SK" dirty="0"/>
              <a:t>(</a:t>
            </a:r>
            <a:r>
              <a:rPr lang="sk-SK" dirty="0" err="1"/>
              <a:t>External</a:t>
            </a:r>
            <a:r>
              <a:rPr lang="sk-SK" dirty="0"/>
              <a:t> </a:t>
            </a:r>
            <a:r>
              <a:rPr lang="sk-SK" dirty="0" err="1"/>
              <a:t>Bus</a:t>
            </a:r>
            <a:r>
              <a:rPr lang="sk-SK" dirty="0"/>
              <a:t> Interface </a:t>
            </a:r>
            <a:r>
              <a:rPr lang="sk-SK" dirty="0" err="1"/>
              <a:t>Unit</a:t>
            </a:r>
            <a:r>
              <a:rPr lang="sk-SK" dirty="0"/>
              <a:t>) </a:t>
            </a:r>
          </a:p>
          <a:p>
            <a:endParaRPr lang="sk-SK" dirty="0"/>
          </a:p>
          <a:p>
            <a:r>
              <a:rPr lang="sk-SK" dirty="0"/>
              <a:t>Tieto 4 subsystémy sú prepojené 3 zbernicami, </a:t>
            </a:r>
          </a:p>
          <a:p>
            <a:pPr lvl="1"/>
            <a:r>
              <a:rPr lang="sk-SK" dirty="0"/>
              <a:t>1.</a:t>
            </a:r>
            <a:r>
              <a:rPr lang="sk-SK" dirty="0">
                <a:solidFill>
                  <a:srgbClr val="002060"/>
                </a:solidFill>
              </a:rPr>
              <a:t> Dátová zbernica</a:t>
            </a:r>
            <a:endParaRPr lang="sk-SK" dirty="0"/>
          </a:p>
          <a:p>
            <a:pPr lvl="1"/>
            <a:r>
              <a:rPr lang="sk-SK" dirty="0"/>
              <a:t>2.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Adresová</a:t>
            </a:r>
            <a:r>
              <a:rPr lang="sk-SK" dirty="0">
                <a:solidFill>
                  <a:srgbClr val="002060"/>
                </a:solidFill>
              </a:rPr>
              <a:t> zbernica</a:t>
            </a:r>
          </a:p>
          <a:p>
            <a:pPr lvl="1"/>
            <a:r>
              <a:rPr lang="sk-SK" dirty="0"/>
              <a:t>3.</a:t>
            </a:r>
            <a:r>
              <a:rPr lang="sk-SK" dirty="0">
                <a:solidFill>
                  <a:srgbClr val="002060"/>
                </a:solidFill>
              </a:rPr>
              <a:t> Riadiaca zbernica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ktoré označujeme spoločným názvom systémová zbernica </a:t>
            </a:r>
          </a:p>
        </p:txBody>
      </p:sp>
    </p:spTree>
    <p:extLst>
      <p:ext uri="{BB962C8B-B14F-4D97-AF65-F5344CB8AC3E}">
        <p14:creationId xmlns:p14="http://schemas.microsoft.com/office/powerpoint/2010/main" val="7875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8 bitového mikroprocesora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327"/>
          </a:xfrm>
        </p:spPr>
        <p:txBody>
          <a:bodyPr>
            <a:normAutofit/>
          </a:bodyPr>
          <a:lstStyle/>
          <a:p>
            <a:r>
              <a:rPr lang="sk-SK" dirty="0" err="1"/>
              <a:t>Sada</a:t>
            </a:r>
            <a:r>
              <a:rPr lang="sk-SK" dirty="0"/>
              <a:t> registrov obsahuje </a:t>
            </a:r>
          </a:p>
          <a:p>
            <a:pPr lvl="1"/>
            <a:r>
              <a:rPr lang="sk-SK" dirty="0"/>
              <a:t>1. </a:t>
            </a:r>
            <a:r>
              <a:rPr lang="sk-SK" dirty="0">
                <a:solidFill>
                  <a:srgbClr val="002060"/>
                </a:solidFill>
              </a:rPr>
              <a:t>univerzálne registre</a:t>
            </a:r>
            <a:r>
              <a:rPr lang="sk-SK" dirty="0"/>
              <a:t> (</a:t>
            </a:r>
            <a:r>
              <a:rPr lang="sk-SK" dirty="0" err="1"/>
              <a:t>general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  <a:r>
              <a:rPr lang="sk-SK" dirty="0" err="1"/>
              <a:t>registers</a:t>
            </a:r>
            <a:r>
              <a:rPr lang="sk-SK" dirty="0"/>
              <a:t>) </a:t>
            </a:r>
          </a:p>
          <a:p>
            <a:pPr lvl="1"/>
            <a:r>
              <a:rPr lang="sk-SK" dirty="0"/>
              <a:t>2. </a:t>
            </a:r>
            <a:r>
              <a:rPr lang="sk-SK" dirty="0" err="1">
                <a:solidFill>
                  <a:srgbClr val="002060"/>
                </a:solidFill>
              </a:rPr>
              <a:t>špecialne</a:t>
            </a:r>
            <a:r>
              <a:rPr lang="sk-SK" dirty="0">
                <a:solidFill>
                  <a:srgbClr val="002060"/>
                </a:solidFill>
              </a:rPr>
              <a:t> registre</a:t>
            </a:r>
            <a:r>
              <a:rPr lang="sk-SK" dirty="0"/>
              <a:t> (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  <a:r>
              <a:rPr lang="sk-SK" dirty="0" err="1"/>
              <a:t>registers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a. </a:t>
            </a:r>
            <a:r>
              <a:rPr lang="sk-SK" dirty="0">
                <a:solidFill>
                  <a:srgbClr val="002060"/>
                </a:solidFill>
              </a:rPr>
              <a:t>Programové počítadlo</a:t>
            </a:r>
            <a:r>
              <a:rPr lang="sk-SK" dirty="0"/>
              <a:t> (Program </a:t>
            </a:r>
            <a:r>
              <a:rPr lang="sk-SK" dirty="0" err="1"/>
              <a:t>Counter</a:t>
            </a:r>
            <a:r>
              <a:rPr lang="sk-SK" dirty="0"/>
              <a:t>) </a:t>
            </a:r>
          </a:p>
          <a:p>
            <a:pPr lvl="2"/>
            <a:r>
              <a:rPr lang="sk-SK" dirty="0"/>
              <a:t>b. </a:t>
            </a:r>
            <a:r>
              <a:rPr lang="sk-SK" dirty="0" err="1">
                <a:solidFill>
                  <a:srgbClr val="002060"/>
                </a:solidFill>
              </a:rPr>
              <a:t>Adresové</a:t>
            </a:r>
            <a:r>
              <a:rPr lang="sk-SK" dirty="0">
                <a:solidFill>
                  <a:srgbClr val="002060"/>
                </a:solidFill>
              </a:rPr>
              <a:t> registre </a:t>
            </a:r>
            <a:r>
              <a:rPr lang="sk-SK" dirty="0"/>
              <a:t>(</a:t>
            </a:r>
            <a:r>
              <a:rPr lang="sk-SK" dirty="0" err="1"/>
              <a:t>Address</a:t>
            </a:r>
            <a:r>
              <a:rPr lang="sk-SK" dirty="0"/>
              <a:t> </a:t>
            </a:r>
            <a:r>
              <a:rPr lang="sk-SK" dirty="0" err="1"/>
              <a:t>registers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c. </a:t>
            </a:r>
            <a:r>
              <a:rPr lang="sk-SK" dirty="0">
                <a:solidFill>
                  <a:srgbClr val="002060"/>
                </a:solidFill>
              </a:rPr>
              <a:t>Ukazovateľ zásobníka</a:t>
            </a:r>
            <a:r>
              <a:rPr lang="sk-SK" dirty="0"/>
              <a:t> (</a:t>
            </a:r>
            <a:r>
              <a:rPr lang="sk-SK" dirty="0" err="1"/>
              <a:t>Stack</a:t>
            </a:r>
            <a:r>
              <a:rPr lang="sk-SK" dirty="0"/>
              <a:t> pointer register)</a:t>
            </a:r>
          </a:p>
          <a:p>
            <a:pPr lvl="2"/>
            <a:r>
              <a:rPr lang="sk-SK" dirty="0"/>
              <a:t>d. </a:t>
            </a:r>
            <a:r>
              <a:rPr lang="sk-SK" dirty="0">
                <a:solidFill>
                  <a:srgbClr val="002060"/>
                </a:solidFill>
              </a:rPr>
              <a:t>Stavový register</a:t>
            </a:r>
            <a:r>
              <a:rPr lang="sk-SK" dirty="0"/>
              <a:t> (Status register)</a:t>
            </a:r>
          </a:p>
          <a:p>
            <a:pPr marL="914400" lvl="2" indent="0">
              <a:buNone/>
            </a:pP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87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8 bitového mikroprocesora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327"/>
          </a:xfrm>
        </p:spPr>
        <p:txBody>
          <a:bodyPr>
            <a:normAutofit/>
          </a:bodyPr>
          <a:lstStyle/>
          <a:p>
            <a:r>
              <a:rPr lang="sk-SK" dirty="0"/>
              <a:t>Vonkajšia jednotka rozhrania zbernice (</a:t>
            </a:r>
            <a:r>
              <a:rPr lang="sk-SK" dirty="0" err="1"/>
              <a:t>Externa</a:t>
            </a:r>
            <a:r>
              <a:rPr lang="sk-SK" dirty="0"/>
              <a:t> </a:t>
            </a:r>
            <a:r>
              <a:rPr lang="sk-SK" dirty="0" err="1"/>
              <a:t>bus</a:t>
            </a:r>
            <a:r>
              <a:rPr lang="sk-SK" dirty="0"/>
              <a:t> interface </a:t>
            </a:r>
            <a:r>
              <a:rPr lang="sk-SK" dirty="0" err="1"/>
              <a:t>unit</a:t>
            </a:r>
            <a:r>
              <a:rPr lang="sk-SK" dirty="0"/>
              <a:t>) obsahuje dva zásobníkové registre (buffer </a:t>
            </a:r>
            <a:r>
              <a:rPr lang="sk-SK" dirty="0" err="1"/>
              <a:t>registers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1. </a:t>
            </a:r>
            <a:r>
              <a:rPr lang="sk-SK" dirty="0">
                <a:solidFill>
                  <a:srgbClr val="002060"/>
                </a:solidFill>
              </a:rPr>
              <a:t>Dátové zásobníkové registre</a:t>
            </a:r>
            <a:r>
              <a:rPr lang="sk-SK" dirty="0"/>
              <a:t> (</a:t>
            </a:r>
            <a:r>
              <a:rPr lang="sk-SK" dirty="0" err="1"/>
              <a:t>Data</a:t>
            </a:r>
            <a:r>
              <a:rPr lang="sk-SK" dirty="0"/>
              <a:t> buffer register)</a:t>
            </a:r>
          </a:p>
          <a:p>
            <a:pPr lvl="1"/>
            <a:r>
              <a:rPr lang="sk-SK" dirty="0"/>
              <a:t>2. </a:t>
            </a:r>
            <a:r>
              <a:rPr lang="sk-SK" dirty="0">
                <a:solidFill>
                  <a:srgbClr val="002060"/>
                </a:solidFill>
              </a:rPr>
              <a:t>Adresné zásobníkové registre</a:t>
            </a:r>
            <a:r>
              <a:rPr lang="sk-SK" dirty="0"/>
              <a:t> (</a:t>
            </a:r>
            <a:r>
              <a:rPr lang="sk-SK" dirty="0" err="1"/>
              <a:t>Address</a:t>
            </a:r>
            <a:r>
              <a:rPr lang="sk-SK" dirty="0"/>
              <a:t> buffer register) 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Ich funkciou je dočasné úložisko v prenose medzi vnútornými a vonkajšími zbernicami mikroprocesora </a:t>
            </a:r>
          </a:p>
        </p:txBody>
      </p:sp>
    </p:spTree>
    <p:extLst>
      <p:ext uri="{BB962C8B-B14F-4D97-AF65-F5344CB8AC3E}">
        <p14:creationId xmlns:p14="http://schemas.microsoft.com/office/powerpoint/2010/main" val="20014380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2280F3-1184-4401-AF6B-A6158113FE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CCB68C-36E0-441D-8477-FA3A49A24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E9444D-9087-450F-9389-C6E7FD724924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705</TotalTime>
  <Words>481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Berlín</vt:lpstr>
      <vt:lpstr>Vnútorná štruktúra procesora</vt:lpstr>
      <vt:lpstr>Vnútorná štruktúra procesora</vt:lpstr>
      <vt:lpstr>Vnútorná štruktúra procesora</vt:lpstr>
      <vt:lpstr>Vnútorná štruktúra procesora</vt:lpstr>
      <vt:lpstr>Vnútorná štruktúra procesora</vt:lpstr>
      <vt:lpstr>Architektúra 8 bitového mikroprocesora </vt:lpstr>
      <vt:lpstr>Architektúra 8 bitového mikroprocesora </vt:lpstr>
      <vt:lpstr>Architektúra 8 bitového mikroprocesora </vt:lpstr>
      <vt:lpstr>Architektúra 8 bitového mikroprocesora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Vnútorná štruktúra procesora</dc:title>
  <dc:creator>Enermax</dc:creator>
  <cp:lastModifiedBy>Enermax</cp:lastModifiedBy>
  <cp:revision>17</cp:revision>
  <dcterms:created xsi:type="dcterms:W3CDTF">2020-10-03T19:39:40Z</dcterms:created>
  <dcterms:modified xsi:type="dcterms:W3CDTF">2021-02-12T06:58:41Z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