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7" r:id="rId5"/>
    <p:sldId id="268" r:id="rId6"/>
    <p:sldId id="273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Zoznam inštrukcií </a:t>
            </a:r>
            <a:r>
              <a:rPr lang="sk-SK" dirty="0" smtClean="0"/>
              <a:t>procesora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Mgr. </a:t>
            </a:r>
            <a:r>
              <a:rPr lang="en-US" dirty="0" err="1" smtClean="0"/>
              <a:t>Ing</a:t>
            </a:r>
            <a:r>
              <a:rPr lang="en-US" dirty="0" smtClean="0"/>
              <a:t>. Martin </a:t>
            </a:r>
            <a:r>
              <a:rPr lang="en-US" dirty="0" err="1" smtClean="0"/>
              <a:t>Butkovsk</a:t>
            </a:r>
            <a:r>
              <a:rPr lang="sk-SK" dirty="0" smtClean="0"/>
              <a:t>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Riadiace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Inštrukcie, ktoré: </a:t>
            </a:r>
          </a:p>
          <a:p>
            <a:pPr lvl="1"/>
            <a:r>
              <a:rPr lang="sk-SK" dirty="0">
                <a:solidFill>
                  <a:srgbClr val="C00000"/>
                </a:solidFill>
              </a:rPr>
              <a:t>3</a:t>
            </a:r>
            <a:r>
              <a:rPr lang="sk-SK" dirty="0" smtClean="0">
                <a:solidFill>
                  <a:srgbClr val="C00000"/>
                </a:solidFill>
              </a:rPr>
              <a:t>. riadia cykly: 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LOOPE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LOOPZ </a:t>
            </a:r>
            <a:r>
              <a:rPr lang="sk-SK" dirty="0" smtClean="0"/>
              <a:t>-</a:t>
            </a:r>
            <a:r>
              <a:rPr lang="sk-SK" dirty="0" smtClean="0">
                <a:solidFill>
                  <a:srgbClr val="FFFF00"/>
                </a:solidFill>
              </a:rPr>
              <a:t> LOOP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if </a:t>
            </a:r>
            <a:r>
              <a:rPr lang="sk-SK" dirty="0" smtClean="0">
                <a:solidFill>
                  <a:srgbClr val="FFFF00"/>
                </a:solidFill>
              </a:rPr>
              <a:t>E</a:t>
            </a:r>
            <a:r>
              <a:rPr lang="en-US" dirty="0" err="1" smtClean="0">
                <a:solidFill>
                  <a:srgbClr val="FFFF00"/>
                </a:solidFill>
              </a:rPr>
              <a:t>qual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/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LOOP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if </a:t>
            </a:r>
            <a:r>
              <a:rPr lang="sk-SK" dirty="0" smtClean="0">
                <a:solidFill>
                  <a:srgbClr val="FFFF00"/>
                </a:solidFill>
              </a:rPr>
              <a:t>Z</a:t>
            </a:r>
            <a:r>
              <a:rPr lang="en-US" dirty="0" err="1" smtClean="0">
                <a:solidFill>
                  <a:srgbClr val="FFFF00"/>
                </a:solidFill>
              </a:rPr>
              <a:t>ero</a:t>
            </a:r>
            <a:endParaRPr lang="sk-SK" dirty="0" smtClean="0">
              <a:solidFill>
                <a:srgbClr val="FFFF00"/>
              </a:solidFill>
            </a:endParaRPr>
          </a:p>
          <a:p>
            <a:pPr lvl="3"/>
            <a:r>
              <a:rPr lang="sk-SK" dirty="0"/>
              <a:t>vykoná slučku ak register je rovný cieľovej hodnote alebo nule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sk-SK" dirty="0">
                <a:solidFill>
                  <a:srgbClr val="C00000"/>
                </a:solidFill>
              </a:rPr>
              <a:t>4</a:t>
            </a:r>
            <a:r>
              <a:rPr lang="sk-SK" dirty="0" smtClean="0">
                <a:solidFill>
                  <a:srgbClr val="C00000"/>
                </a:solidFill>
              </a:rPr>
              <a:t>. riadia prerušenia</a:t>
            </a:r>
          </a:p>
          <a:p>
            <a:pPr lvl="2"/>
            <a:r>
              <a:rPr lang="sk-SK" dirty="0" smtClean="0">
                <a:solidFill>
                  <a:srgbClr val="FFFF00"/>
                </a:solidFill>
              </a:rPr>
              <a:t>INT</a:t>
            </a:r>
            <a:r>
              <a:rPr lang="sk-SK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FFFF00"/>
                </a:solidFill>
              </a:rPr>
              <a:t>INTO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/>
              <a:t>-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INterrupT</a:t>
            </a:r>
            <a:r>
              <a:rPr lang="sk-SK" dirty="0" smtClean="0"/>
              <a:t> </a:t>
            </a:r>
            <a:r>
              <a:rPr lang="sk-SK" dirty="0"/>
              <a:t>/ </a:t>
            </a:r>
            <a:r>
              <a:rPr lang="sk-SK" dirty="0" err="1">
                <a:solidFill>
                  <a:srgbClr val="FFFF00"/>
                </a:solidFill>
              </a:rPr>
              <a:t>INterrupT</a:t>
            </a:r>
            <a:r>
              <a:rPr lang="sk-SK" dirty="0" smtClean="0"/>
              <a:t> </a:t>
            </a:r>
            <a:r>
              <a:rPr lang="sk-SK" dirty="0" err="1">
                <a:solidFill>
                  <a:srgbClr val="FFFF00"/>
                </a:solidFill>
              </a:rPr>
              <a:t>if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Overflow</a:t>
            </a:r>
            <a:endParaRPr lang="sk-SK" dirty="0" smtClean="0">
              <a:solidFill>
                <a:srgbClr val="FFFF00"/>
              </a:solidFill>
            </a:endParaRPr>
          </a:p>
          <a:p>
            <a:pPr lvl="3"/>
            <a:r>
              <a:rPr lang="sk-SK" dirty="0"/>
              <a:t>programové prerušenie alebo  prerušenie kvôli pretečeniu</a:t>
            </a:r>
            <a:endParaRPr lang="sk-SK" dirty="0" smtClean="0">
              <a:solidFill>
                <a:srgbClr val="FFFF00"/>
              </a:solidFill>
            </a:endParaRP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4. Zastavia vykonávanie programu</a:t>
            </a:r>
          </a:p>
          <a:p>
            <a:pPr lvl="2"/>
            <a:r>
              <a:rPr lang="sk-SK" dirty="0">
                <a:solidFill>
                  <a:srgbClr val="FFFF00"/>
                </a:solidFill>
              </a:rPr>
              <a:t>H</a:t>
            </a:r>
            <a:r>
              <a:rPr lang="sk-SK" dirty="0" smtClean="0">
                <a:solidFill>
                  <a:srgbClr val="FFFF00"/>
                </a:solidFill>
              </a:rPr>
              <a:t>ALT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inštrukcií </a:t>
            </a:r>
            <a:r>
              <a:rPr lang="sk-SK" dirty="0" smtClean="0"/>
              <a:t>procesora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893468" cy="3599316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Čo je inštrukcia ?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časť</a:t>
            </a:r>
            <a:r>
              <a:rPr lang="en-US" dirty="0"/>
              <a:t> </a:t>
            </a:r>
            <a:r>
              <a:rPr lang="en-US" dirty="0" err="1"/>
              <a:t>kódu</a:t>
            </a:r>
            <a:r>
              <a:rPr lang="sk-SK" dirty="0"/>
              <a:t>,</a:t>
            </a:r>
            <a:r>
              <a:rPr lang="en-US" dirty="0"/>
              <a:t>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procesoru</a:t>
            </a:r>
            <a:r>
              <a:rPr lang="sk-SK" dirty="0"/>
              <a:t>,</a:t>
            </a:r>
            <a:r>
              <a:rPr lang="en-US" dirty="0"/>
              <a:t>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vykonať</a:t>
            </a:r>
            <a:r>
              <a:rPr lang="en-US" dirty="0"/>
              <a:t> so </a:t>
            </a:r>
            <a:r>
              <a:rPr lang="en-US" dirty="0" err="1"/>
              <a:t>vstup</a:t>
            </a:r>
            <a:r>
              <a:rPr lang="sk-SK" dirty="0" err="1"/>
              <a:t>nými</a:t>
            </a:r>
            <a:r>
              <a:rPr lang="en-US" dirty="0"/>
              <a:t> </a:t>
            </a:r>
            <a:r>
              <a:rPr lang="sk-SK" dirty="0"/>
              <a:t>údajmi</a:t>
            </a:r>
            <a:r>
              <a:rPr lang="en-US" dirty="0"/>
              <a:t> a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uloži</a:t>
            </a:r>
            <a:r>
              <a:rPr lang="sk-SK" dirty="0"/>
              <a:t>ť</a:t>
            </a:r>
            <a:r>
              <a:rPr lang="en-US" dirty="0"/>
              <a:t> v</a:t>
            </a:r>
            <a:r>
              <a:rPr lang="sk-SK" dirty="0"/>
              <a:t>ý</a:t>
            </a:r>
            <a:r>
              <a:rPr lang="en-US" dirty="0" err="1"/>
              <a:t>stup</a:t>
            </a:r>
            <a:r>
              <a:rPr lang="en-US" dirty="0"/>
              <a:t> pre </a:t>
            </a:r>
            <a:r>
              <a:rPr lang="en-US" dirty="0" err="1"/>
              <a:t>ďaľšie</a:t>
            </a:r>
            <a:r>
              <a:rPr lang="en-US" dirty="0"/>
              <a:t> </a:t>
            </a:r>
            <a:r>
              <a:rPr lang="en-US" dirty="0" err="1"/>
              <a:t>použitie</a:t>
            </a:r>
            <a:endParaRPr lang="sk-SK" dirty="0"/>
          </a:p>
          <a:p>
            <a:pPr marL="457200" lvl="1" indent="0">
              <a:buNone/>
            </a:pPr>
            <a:r>
              <a:rPr lang="en-US" dirty="0"/>
              <a:t> </a:t>
            </a:r>
            <a:endParaRPr lang="sk-SK" dirty="0" smtClean="0">
              <a:solidFill>
                <a:srgbClr val="FFFF00"/>
              </a:solidFill>
            </a:endParaRPr>
          </a:p>
          <a:p>
            <a:r>
              <a:rPr lang="sk-SK" dirty="0" smtClean="0">
                <a:solidFill>
                  <a:srgbClr val="FFFF00"/>
                </a:solidFill>
              </a:rPr>
              <a:t>Jazyk Symbolických Inštrukcií </a:t>
            </a:r>
            <a:r>
              <a:rPr lang="en-US" dirty="0" smtClean="0">
                <a:solidFill>
                  <a:srgbClr val="FFFF00"/>
                </a:solidFill>
              </a:rPr>
              <a:t>(JSI)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sk-SK" dirty="0">
                <a:solidFill>
                  <a:srgbClr val="FFFF00"/>
                </a:solidFill>
              </a:rPr>
              <a:t>Jazyk </a:t>
            </a:r>
            <a:r>
              <a:rPr lang="sk-SK" dirty="0" smtClean="0">
                <a:solidFill>
                  <a:srgbClr val="FFFF00"/>
                </a:solidFill>
              </a:rPr>
              <a:t>Symbolických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Adries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(JSA)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rogramovací jazyk, ktorý p</a:t>
            </a:r>
            <a:r>
              <a:rPr lang="en-US" dirty="0" err="1" smtClean="0"/>
              <a:t>reklad</a:t>
            </a:r>
            <a:r>
              <a:rPr lang="sk-SK" dirty="0" smtClean="0"/>
              <a:t>á inštrukcie do strojového kódu na úrovni daného procesora</a:t>
            </a:r>
          </a:p>
          <a:p>
            <a:pPr lvl="1"/>
            <a:r>
              <a:rPr lang="sk-SK" dirty="0"/>
              <a:t>h</a:t>
            </a:r>
            <a:r>
              <a:rPr lang="sk-SK" dirty="0" smtClean="0"/>
              <a:t>ovorí sa mu aj </a:t>
            </a:r>
            <a:r>
              <a:rPr lang="sk-SK" dirty="0" err="1" smtClean="0">
                <a:solidFill>
                  <a:srgbClr val="C00000"/>
                </a:solidFill>
              </a:rPr>
              <a:t>Assembler</a:t>
            </a:r>
            <a:r>
              <a:rPr lang="sk-S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6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inštrukcií procesora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typy inštrukcií: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aritmeticko-logické inštrukcie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prenosné inštrukcie 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b</a:t>
            </a:r>
            <a:r>
              <a:rPr lang="sk-SK" dirty="0" smtClean="0">
                <a:solidFill>
                  <a:srgbClr val="FFFF00"/>
                </a:solidFill>
              </a:rPr>
              <a:t>itové operácie 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riadiace inštrukcie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systémové inštrukcie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Aritmeticko</a:t>
            </a:r>
            <a:r>
              <a:rPr lang="sk-SK" dirty="0" smtClean="0"/>
              <a:t> – Logické inštrukcie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Aritmetické operácie: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ADD</a:t>
            </a:r>
            <a:r>
              <a:rPr lang="sk-SK" dirty="0" smtClean="0"/>
              <a:t> </a:t>
            </a:r>
            <a:r>
              <a:rPr lang="sk-SK" dirty="0"/>
              <a:t>- sčitovanie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SUB</a:t>
            </a:r>
            <a:r>
              <a:rPr lang="sk-SK" dirty="0"/>
              <a:t> – odčítanie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MUL</a:t>
            </a:r>
            <a:r>
              <a:rPr lang="sk-SK" dirty="0"/>
              <a:t> - násobenie 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DIV</a:t>
            </a:r>
            <a:r>
              <a:rPr lang="sk-SK" dirty="0"/>
              <a:t> - delenie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ABS</a:t>
            </a:r>
            <a:r>
              <a:rPr lang="en-US" dirty="0"/>
              <a:t> </a:t>
            </a:r>
            <a:r>
              <a:rPr lang="sk-SK" dirty="0"/>
              <a:t>– </a:t>
            </a:r>
            <a:r>
              <a:rPr lang="sk-SK" dirty="0" err="1"/>
              <a:t>absolutná</a:t>
            </a:r>
            <a:r>
              <a:rPr lang="sk-SK" dirty="0"/>
              <a:t> hodnota argumentu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NEG</a:t>
            </a:r>
            <a:r>
              <a:rPr lang="en-US" dirty="0"/>
              <a:t> </a:t>
            </a:r>
            <a:r>
              <a:rPr lang="sk-SK" dirty="0"/>
              <a:t>– obracajúce znamienko argumentu </a:t>
            </a:r>
            <a:r>
              <a:rPr lang="en-US" dirty="0"/>
              <a:t> - </a:t>
            </a:r>
            <a:r>
              <a:rPr lang="sk-SK" dirty="0"/>
              <a:t>záporne znamienko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INC</a:t>
            </a:r>
            <a:r>
              <a:rPr lang="en-US" dirty="0"/>
              <a:t> </a:t>
            </a:r>
            <a:r>
              <a:rPr lang="sk-SK" dirty="0" smtClean="0"/>
              <a:t>- </a:t>
            </a:r>
            <a:r>
              <a:rPr lang="sk-SK" dirty="0" err="1"/>
              <a:t>inkrementácia</a:t>
            </a:r>
            <a:r>
              <a:rPr lang="sk-SK" dirty="0"/>
              <a:t> o jedna 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DEC</a:t>
            </a:r>
            <a:r>
              <a:rPr lang="sk-SK" dirty="0"/>
              <a:t> </a:t>
            </a:r>
            <a:r>
              <a:rPr lang="sk-SK" dirty="0" smtClean="0"/>
              <a:t>- </a:t>
            </a:r>
            <a:r>
              <a:rPr lang="sk-SK" dirty="0" err="1" smtClean="0"/>
              <a:t>dekrementácia</a:t>
            </a:r>
            <a:r>
              <a:rPr lang="sk-SK" dirty="0" smtClean="0"/>
              <a:t> </a:t>
            </a:r>
            <a:r>
              <a:rPr lang="sk-SK" dirty="0"/>
              <a:t>o </a:t>
            </a:r>
            <a:r>
              <a:rPr lang="sk-SK" dirty="0" smtClean="0"/>
              <a:t>jedna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Aritmeticko</a:t>
            </a:r>
            <a:r>
              <a:rPr lang="sk-SK" dirty="0" smtClean="0"/>
              <a:t> – Logické inštrukcie 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Logické operácie: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AND</a:t>
            </a:r>
            <a:r>
              <a:rPr lang="en-US" dirty="0"/>
              <a:t> </a:t>
            </a:r>
            <a:r>
              <a:rPr lang="sk-SK" dirty="0" smtClean="0"/>
              <a:t>- logický </a:t>
            </a:r>
            <a:r>
              <a:rPr lang="sk-SK" dirty="0"/>
              <a:t>súčin argumentov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OR</a:t>
            </a:r>
            <a:r>
              <a:rPr lang="en-US" dirty="0"/>
              <a:t> </a:t>
            </a:r>
            <a:r>
              <a:rPr lang="sk-SK" dirty="0" smtClean="0"/>
              <a:t> - logický </a:t>
            </a:r>
            <a:r>
              <a:rPr lang="sk-SK" dirty="0"/>
              <a:t>súčet argumentov</a:t>
            </a:r>
            <a:endParaRPr lang="en-US" dirty="0"/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XOR </a:t>
            </a:r>
            <a:r>
              <a:rPr lang="sk-SK" dirty="0" smtClean="0"/>
              <a:t>- </a:t>
            </a:r>
            <a:r>
              <a:rPr lang="sk-SK" dirty="0"/>
              <a:t>e</a:t>
            </a:r>
            <a:r>
              <a:rPr lang="en-US" dirty="0" smtClean="0"/>
              <a:t>x</a:t>
            </a:r>
            <a:r>
              <a:rPr lang="sk-SK" dirty="0" err="1"/>
              <a:t>kluzívny</a:t>
            </a:r>
            <a:r>
              <a:rPr lang="en-US" dirty="0"/>
              <a:t> </a:t>
            </a:r>
            <a:r>
              <a:rPr lang="sk-SK" dirty="0"/>
              <a:t>súčet argumentov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NOT</a:t>
            </a:r>
            <a:r>
              <a:rPr lang="sk-SK" dirty="0"/>
              <a:t> </a:t>
            </a:r>
            <a:r>
              <a:rPr lang="sk-SK" dirty="0" smtClean="0"/>
              <a:t>- komplement </a:t>
            </a:r>
            <a:r>
              <a:rPr lang="sk-SK" dirty="0"/>
              <a:t>k argumentu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/>
              <a:t>neg</a:t>
            </a:r>
            <a:r>
              <a:rPr lang="sk-SK" dirty="0" err="1" smtClean="0"/>
              <a:t>ácia</a:t>
            </a:r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Prenosné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1165315" cy="3599316"/>
          </a:xfrm>
        </p:spPr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Inštrukcie, ktoré: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renášajú dáta medzi registrami alebo medzi registrom a RAM pamäťou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rgbClr val="FFFF00"/>
                </a:solidFill>
              </a:rPr>
              <a:t>MOV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renáša údaje z registra na vrch zásobníka –</a:t>
            </a:r>
            <a:r>
              <a:rPr lang="sk-SK" dirty="0" smtClean="0">
                <a:solidFill>
                  <a:srgbClr val="FFFF00"/>
                </a:solidFill>
              </a:rPr>
              <a:t> PUSH</a:t>
            </a:r>
          </a:p>
          <a:p>
            <a:pPr lvl="1"/>
            <a:r>
              <a:rPr lang="sk-SK" dirty="0" smtClean="0"/>
              <a:t>prenos údajov z vrchu zásobníka do registra –</a:t>
            </a:r>
            <a:r>
              <a:rPr lang="sk-SK" dirty="0" smtClean="0">
                <a:solidFill>
                  <a:srgbClr val="FFFF00"/>
                </a:solidFill>
              </a:rPr>
              <a:t> POP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sk-SK" dirty="0"/>
              <a:t>u</a:t>
            </a:r>
            <a:r>
              <a:rPr lang="sk-SK" dirty="0" smtClean="0"/>
              <a:t>kladajú dáta do registra alebo do RAM – </a:t>
            </a:r>
            <a:r>
              <a:rPr lang="sk-SK" dirty="0" smtClean="0">
                <a:solidFill>
                  <a:srgbClr val="FFFF00"/>
                </a:solidFill>
              </a:rPr>
              <a:t>STR </a:t>
            </a:r>
            <a:r>
              <a:rPr lang="sk-SK" dirty="0" smtClean="0"/>
              <a:t>– </a:t>
            </a:r>
            <a:r>
              <a:rPr lang="sk-SK" dirty="0" err="1" smtClean="0"/>
              <a:t>store</a:t>
            </a:r>
            <a:endParaRPr lang="sk-SK" dirty="0" smtClean="0"/>
          </a:p>
          <a:p>
            <a:pPr lvl="1"/>
            <a:r>
              <a:rPr lang="sk-SK" dirty="0"/>
              <a:t>n</a:t>
            </a:r>
            <a:r>
              <a:rPr lang="sk-SK" dirty="0" smtClean="0"/>
              <a:t>ačítavajú dáta z registra alebo z pamäte RAM do registra – </a:t>
            </a:r>
            <a:r>
              <a:rPr lang="sk-SK" dirty="0" smtClean="0">
                <a:solidFill>
                  <a:srgbClr val="FFFF00"/>
                </a:solidFill>
              </a:rPr>
              <a:t>LOAD</a:t>
            </a:r>
          </a:p>
          <a:p>
            <a:pPr lvl="1"/>
            <a:r>
              <a:rPr lang="sk-SK" dirty="0"/>
              <a:t>n</a:t>
            </a:r>
            <a:r>
              <a:rPr lang="sk-SK" dirty="0" smtClean="0"/>
              <a:t>ačítavajú efektívnu adresu z pamäte RAM do registra – </a:t>
            </a:r>
            <a:r>
              <a:rPr lang="sk-SK" dirty="0" smtClean="0">
                <a:solidFill>
                  <a:srgbClr val="FFFF00"/>
                </a:solidFill>
              </a:rPr>
              <a:t>LEA </a:t>
            </a:r>
            <a:r>
              <a:rPr lang="sk-SK" dirty="0" smtClean="0"/>
              <a:t>–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Load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Effective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Address</a:t>
            </a:r>
            <a:endParaRPr lang="sk-SK" dirty="0" smtClean="0">
              <a:solidFill>
                <a:srgbClr val="FFFF00"/>
              </a:solidFill>
            </a:endParaRPr>
          </a:p>
          <a:p>
            <a:pPr lvl="1"/>
            <a:r>
              <a:rPr lang="sk-SK" dirty="0"/>
              <a:t>p</a:t>
            </a:r>
            <a:r>
              <a:rPr lang="sk-SK" dirty="0" smtClean="0"/>
              <a:t>renos údajov na vstup </a:t>
            </a:r>
            <a:r>
              <a:rPr lang="sk-SK" dirty="0" err="1" smtClean="0"/>
              <a:t>vstupno</a:t>
            </a:r>
            <a:r>
              <a:rPr lang="en-US" dirty="0"/>
              <a:t>/</a:t>
            </a:r>
            <a:r>
              <a:rPr lang="en-US" dirty="0" smtClean="0"/>
              <a:t>v</a:t>
            </a:r>
            <a:r>
              <a:rPr lang="sk-SK" dirty="0" err="1" smtClean="0"/>
              <a:t>ýstupných</a:t>
            </a:r>
            <a:r>
              <a:rPr lang="sk-SK" dirty="0" smtClean="0"/>
              <a:t> zariadení –</a:t>
            </a:r>
            <a:r>
              <a:rPr lang="sk-SK" dirty="0" smtClean="0">
                <a:solidFill>
                  <a:srgbClr val="FFFF00"/>
                </a:solidFill>
              </a:rPr>
              <a:t> IN</a:t>
            </a:r>
          </a:p>
          <a:p>
            <a:pPr lvl="1"/>
            <a:r>
              <a:rPr lang="sk-SK" dirty="0"/>
              <a:t>prenos údajov na </a:t>
            </a:r>
            <a:r>
              <a:rPr lang="sk-SK" dirty="0" smtClean="0"/>
              <a:t>výstup </a:t>
            </a:r>
            <a:r>
              <a:rPr lang="sk-SK" dirty="0" err="1"/>
              <a:t>vstupno</a:t>
            </a:r>
            <a:r>
              <a:rPr lang="en-US" dirty="0"/>
              <a:t>/v</a:t>
            </a:r>
            <a:r>
              <a:rPr lang="sk-SK" dirty="0" err="1"/>
              <a:t>ýstupných</a:t>
            </a:r>
            <a:r>
              <a:rPr lang="sk-SK" dirty="0"/>
              <a:t> zariadení</a:t>
            </a:r>
            <a:r>
              <a:rPr lang="sk-SK" dirty="0" smtClean="0"/>
              <a:t> </a:t>
            </a:r>
            <a:r>
              <a:rPr lang="sk-SK" dirty="0"/>
              <a:t>-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Bitové operácie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C00000"/>
                </a:solidFill>
              </a:rPr>
              <a:t>u</a:t>
            </a:r>
            <a:r>
              <a:rPr lang="sk-SK" dirty="0" smtClean="0">
                <a:solidFill>
                  <a:srgbClr val="C00000"/>
                </a:solidFill>
              </a:rPr>
              <a:t>možňujú meniť bity v registroch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SHL/SHR</a:t>
            </a:r>
            <a:r>
              <a:rPr lang="en-US" dirty="0"/>
              <a:t> </a:t>
            </a:r>
            <a:r>
              <a:rPr lang="sk-SK" dirty="0"/>
              <a:t>- logický posun </a:t>
            </a:r>
            <a:r>
              <a:rPr lang="sk-SK" dirty="0" smtClean="0"/>
              <a:t>doľava </a:t>
            </a:r>
            <a:r>
              <a:rPr lang="sk-SK" dirty="0"/>
              <a:t>alebo doprava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SAL/SAR</a:t>
            </a:r>
            <a:r>
              <a:rPr lang="en-US" dirty="0"/>
              <a:t> </a:t>
            </a:r>
            <a:r>
              <a:rPr lang="sk-SK" dirty="0"/>
              <a:t>- aritmeticky posun </a:t>
            </a:r>
            <a:r>
              <a:rPr lang="sk-SK" dirty="0" smtClean="0"/>
              <a:t>doľava </a:t>
            </a:r>
            <a:r>
              <a:rPr lang="sk-SK" dirty="0"/>
              <a:t>alebo doprava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ROL/ROR</a:t>
            </a:r>
            <a:r>
              <a:rPr lang="en-US" dirty="0"/>
              <a:t> </a:t>
            </a:r>
            <a:r>
              <a:rPr lang="sk-SK" dirty="0"/>
              <a:t>- kruhový posun doľava alebo </a:t>
            </a:r>
            <a:r>
              <a:rPr lang="sk-SK" dirty="0" smtClean="0"/>
              <a:t>doprava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CLR </a:t>
            </a:r>
            <a:r>
              <a:rPr lang="sk-SK" dirty="0" smtClean="0"/>
              <a:t>- </a:t>
            </a:r>
            <a:r>
              <a:rPr lang="sk-SK" dirty="0"/>
              <a:t>nastavenie všetkých bitov registra na 0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SET</a:t>
            </a:r>
            <a:r>
              <a:rPr lang="sk-SK" dirty="0" smtClean="0"/>
              <a:t> -</a:t>
            </a:r>
            <a:r>
              <a:rPr lang="en-US" dirty="0" smtClean="0"/>
              <a:t> </a:t>
            </a:r>
            <a:r>
              <a:rPr lang="sk-SK" dirty="0"/>
              <a:t>nastavenie všetkých bitov registra na 1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Bitové operácie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C00000"/>
                </a:solidFill>
              </a:rPr>
              <a:t>t</a:t>
            </a:r>
            <a:r>
              <a:rPr lang="sk-SK" dirty="0" smtClean="0">
                <a:solidFill>
                  <a:srgbClr val="C00000"/>
                </a:solidFill>
              </a:rPr>
              <a:t>estovanie jedného bitu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BTS </a:t>
            </a:r>
            <a:r>
              <a:rPr lang="sk-SK" dirty="0">
                <a:solidFill>
                  <a:srgbClr val="FFFF00"/>
                </a:solidFill>
              </a:rPr>
              <a:t>- Bit </a:t>
            </a:r>
            <a:r>
              <a:rPr lang="sk-SK" dirty="0" err="1" smtClean="0">
                <a:solidFill>
                  <a:srgbClr val="FFFF00"/>
                </a:solidFill>
              </a:rPr>
              <a:t>TeSt</a:t>
            </a:r>
            <a:endParaRPr lang="sk-SK" dirty="0">
              <a:solidFill>
                <a:srgbClr val="FFFF00"/>
              </a:solidFill>
            </a:endParaRPr>
          </a:p>
          <a:p>
            <a:pPr lvl="2"/>
            <a:r>
              <a:rPr lang="sk-SK" dirty="0"/>
              <a:t>test bitov a nastavenie operácie </a:t>
            </a:r>
          </a:p>
          <a:p>
            <a:pPr lvl="2"/>
            <a:r>
              <a:rPr lang="pl-PL" dirty="0"/>
              <a:t>aktuálna hodnota bitu sa skopíruje do registra FLAG </a:t>
            </a:r>
            <a:r>
              <a:rPr lang="sk-SK" dirty="0"/>
              <a:t>(register </a:t>
            </a:r>
            <a:r>
              <a:rPr lang="pl-PL" dirty="0"/>
              <a:t>príznakov</a:t>
            </a:r>
            <a:r>
              <a:rPr lang="sk-SK" dirty="0"/>
              <a:t>) a testovací bit je nastavený na 1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BSP </a:t>
            </a:r>
            <a:r>
              <a:rPr lang="sk-SK" dirty="0">
                <a:solidFill>
                  <a:srgbClr val="FFFF00"/>
                </a:solidFill>
              </a:rPr>
              <a:t>- Bit Set Prime</a:t>
            </a:r>
          </a:p>
          <a:p>
            <a:pPr lvl="2"/>
            <a:r>
              <a:rPr lang="sk-SK" dirty="0"/>
              <a:t>testovanie bitov na hodnotu 1 </a:t>
            </a:r>
            <a:r>
              <a:rPr lang="en-US" dirty="0"/>
              <a:t> </a:t>
            </a:r>
            <a:endParaRPr lang="sk-SK" dirty="0"/>
          </a:p>
          <a:p>
            <a:pPr lvl="2"/>
            <a:r>
              <a:rPr lang="sk-SK" dirty="0"/>
              <a:t>vyhľadáva bit rovný 1 </a:t>
            </a:r>
            <a:r>
              <a:rPr lang="sk-SK" dirty="0" smtClean="0"/>
              <a:t>v </a:t>
            </a:r>
            <a:r>
              <a:rPr lang="sk-SK" dirty="0"/>
              <a:t>slove alebo v dvojitom slove </a:t>
            </a:r>
            <a:r>
              <a:rPr lang="sk-SK" dirty="0" smtClean="0"/>
              <a:t>a </a:t>
            </a:r>
            <a:r>
              <a:rPr lang="sk-SK" dirty="0"/>
              <a:t>do </a:t>
            </a:r>
            <a:r>
              <a:rPr lang="sk-SK" dirty="0" smtClean="0"/>
              <a:t>registra je zapísaná pozícia </a:t>
            </a:r>
            <a:r>
              <a:rPr lang="sk-SK" dirty="0"/>
              <a:t>prvej jednotky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Riadiace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Inštrukcie, ktoré: </a:t>
            </a: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1. riadia podprogram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 smtClean="0"/>
              <a:t> – </a:t>
            </a:r>
            <a:r>
              <a:rPr lang="en-US" dirty="0" err="1" smtClean="0"/>
              <a:t>volanie</a:t>
            </a:r>
            <a:r>
              <a:rPr lang="en-US" dirty="0" smtClean="0"/>
              <a:t> </a:t>
            </a:r>
            <a:r>
              <a:rPr lang="en-US" dirty="0" err="1" smtClean="0"/>
              <a:t>podprogramu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RET</a:t>
            </a:r>
            <a:r>
              <a:rPr lang="en-US" dirty="0" smtClean="0"/>
              <a:t> – n</a:t>
            </a:r>
            <a:r>
              <a:rPr lang="sk-SK" dirty="0" err="1" smtClean="0"/>
              <a:t>ávrat</a:t>
            </a:r>
            <a:r>
              <a:rPr lang="sk-SK" dirty="0" smtClean="0"/>
              <a:t> z podprogramu</a:t>
            </a: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2. riadia skoky</a:t>
            </a:r>
          </a:p>
          <a:p>
            <a:pPr lvl="2"/>
            <a:r>
              <a:rPr lang="sk-SK" dirty="0"/>
              <a:t>s</a:t>
            </a:r>
            <a:r>
              <a:rPr lang="sk-SK" dirty="0" smtClean="0"/>
              <a:t>koky s podmienkou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JE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>
                <a:solidFill>
                  <a:srgbClr val="FFFF00"/>
                </a:solidFill>
              </a:rPr>
              <a:t>JZ</a:t>
            </a:r>
            <a:r>
              <a:rPr lang="en-US" dirty="0"/>
              <a:t> </a:t>
            </a:r>
            <a:r>
              <a:rPr lang="sk-SK" dirty="0"/>
              <a:t> </a:t>
            </a:r>
            <a:r>
              <a:rPr lang="en-US" dirty="0" smtClean="0"/>
              <a:t>- </a:t>
            </a:r>
            <a:r>
              <a:rPr lang="sk-SK" dirty="0" smtClean="0">
                <a:solidFill>
                  <a:srgbClr val="FFFF00"/>
                </a:solidFill>
              </a:rPr>
              <a:t>J</a:t>
            </a:r>
            <a:r>
              <a:rPr lang="en-US" dirty="0" smtClean="0">
                <a:solidFill>
                  <a:srgbClr val="FFFF00"/>
                </a:solidFill>
              </a:rPr>
              <a:t>ump </a:t>
            </a:r>
            <a:r>
              <a:rPr lang="en-US" dirty="0">
                <a:solidFill>
                  <a:srgbClr val="FFFF00"/>
                </a:solidFill>
              </a:rPr>
              <a:t>if </a:t>
            </a:r>
            <a:r>
              <a:rPr lang="sk-SK" dirty="0" smtClean="0">
                <a:solidFill>
                  <a:srgbClr val="FFFF00"/>
                </a:solidFill>
              </a:rPr>
              <a:t>E</a:t>
            </a:r>
            <a:r>
              <a:rPr lang="en-US" dirty="0" err="1" smtClean="0">
                <a:solidFill>
                  <a:srgbClr val="FFFF00"/>
                </a:solidFill>
              </a:rPr>
              <a:t>qual</a:t>
            </a:r>
            <a:r>
              <a:rPr lang="sk-SK" dirty="0" smtClean="0"/>
              <a:t> </a:t>
            </a:r>
            <a:r>
              <a:rPr lang="en-US" dirty="0" smtClean="0"/>
              <a:t>/ </a:t>
            </a:r>
            <a:r>
              <a:rPr lang="sk-SK" dirty="0" smtClean="0">
                <a:solidFill>
                  <a:srgbClr val="FFFF00"/>
                </a:solidFill>
              </a:rPr>
              <a:t>J</a:t>
            </a:r>
            <a:r>
              <a:rPr lang="en-US" dirty="0" smtClean="0">
                <a:solidFill>
                  <a:srgbClr val="FFFF00"/>
                </a:solidFill>
              </a:rPr>
              <a:t>ump </a:t>
            </a:r>
            <a:r>
              <a:rPr lang="en-US" dirty="0">
                <a:solidFill>
                  <a:srgbClr val="FFFF00"/>
                </a:solidFill>
              </a:rPr>
              <a:t>if </a:t>
            </a:r>
            <a:r>
              <a:rPr lang="sk-SK" dirty="0" smtClean="0">
                <a:solidFill>
                  <a:srgbClr val="FFFF00"/>
                </a:solidFill>
              </a:rPr>
              <a:t>Z</a:t>
            </a:r>
            <a:r>
              <a:rPr lang="en-US" dirty="0" err="1" smtClean="0">
                <a:solidFill>
                  <a:srgbClr val="FFFF00"/>
                </a:solidFill>
              </a:rPr>
              <a:t>ero</a:t>
            </a:r>
            <a:endParaRPr lang="sk-SK" dirty="0" smtClean="0">
              <a:solidFill>
                <a:srgbClr val="FFFF00"/>
              </a:solidFill>
            </a:endParaRPr>
          </a:p>
          <a:p>
            <a:pPr lvl="2"/>
            <a:r>
              <a:rPr lang="sk-SK" dirty="0"/>
              <a:t>s</a:t>
            </a:r>
            <a:r>
              <a:rPr lang="sk-SK" dirty="0" smtClean="0"/>
              <a:t>koky bez podmienky</a:t>
            </a:r>
          </a:p>
          <a:p>
            <a:pPr lvl="3"/>
            <a:r>
              <a:rPr lang="sk-SK" dirty="0" smtClean="0">
                <a:solidFill>
                  <a:srgbClr val="FFFF00"/>
                </a:solidFill>
              </a:rPr>
              <a:t>JMP </a:t>
            </a:r>
            <a:r>
              <a:rPr lang="sk-SK" dirty="0" smtClean="0"/>
              <a:t>-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/>
              <a:t>jump</a:t>
            </a:r>
            <a:endParaRPr lang="sk-SK" dirty="0" smtClean="0"/>
          </a:p>
          <a:p>
            <a:pPr lvl="2"/>
            <a:r>
              <a:rPr lang="sk-SK" dirty="0"/>
              <a:t>p</a:t>
            </a:r>
            <a:r>
              <a:rPr lang="sk-SK" dirty="0" smtClean="0"/>
              <a:t>reskočenie nasledujúceho kroku</a:t>
            </a:r>
          </a:p>
          <a:p>
            <a:pPr lvl="3"/>
            <a:r>
              <a:rPr lang="sk-SK" dirty="0" smtClean="0">
                <a:solidFill>
                  <a:srgbClr val="FFFF00"/>
                </a:solidFill>
              </a:rPr>
              <a:t>SKIP</a:t>
            </a:r>
            <a:r>
              <a:rPr lang="sk-S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6" ma:contentTypeDescription="Umožňuje vytvoriť nový dokument." ma:contentTypeScope="" ma:versionID="39dc927ca886c049310ea1e5af6b5c75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9b35da7369a798e37283f54b9dde86bd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407F7-3640-4262-923E-8B6F49A0B7A3}"/>
</file>

<file path=customXml/itemProps2.xml><?xml version="1.0" encoding="utf-8"?>
<ds:datastoreItem xmlns:ds="http://schemas.openxmlformats.org/officeDocument/2006/customXml" ds:itemID="{7E0ADD17-A84D-4E2A-9159-763139967C62}"/>
</file>

<file path=customXml/itemProps3.xml><?xml version="1.0" encoding="utf-8"?>
<ds:datastoreItem xmlns:ds="http://schemas.openxmlformats.org/officeDocument/2006/customXml" ds:itemID="{88B29836-44A3-46D5-A2B8-9A154B7AFE1D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318</TotalTime>
  <Words>443</Words>
  <Application>Microsoft Office PowerPoint</Application>
  <PresentationFormat>Širokouhlá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Zoznam inštrukcií procesora</vt:lpstr>
      <vt:lpstr>Zoznam inštrukcií procesora</vt:lpstr>
      <vt:lpstr>Zoznam inštrukcií procesora</vt:lpstr>
      <vt:lpstr>Aritmeticko – Logické inštrukcie </vt:lpstr>
      <vt:lpstr>Aritmeticko – Logické inštrukcie </vt:lpstr>
      <vt:lpstr>Prenosné Inštrukcie</vt:lpstr>
      <vt:lpstr>Bitové operácie</vt:lpstr>
      <vt:lpstr>Bitové operácie</vt:lpstr>
      <vt:lpstr>Riadiace Inštrukcie</vt:lpstr>
      <vt:lpstr>Riadiace Inštrukcie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Enermax</dc:creator>
  <cp:lastModifiedBy>Martin Butkovsky</cp:lastModifiedBy>
  <cp:revision>45</cp:revision>
  <dcterms:created xsi:type="dcterms:W3CDTF">2021-10-17T12:32:51Z</dcterms:created>
  <dcterms:modified xsi:type="dcterms:W3CDTF">2021-11-06T09:01:14Z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