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3" r:id="rId2"/>
    <p:sldId id="264" r:id="rId3"/>
    <p:sldId id="259" r:id="rId4"/>
    <p:sldId id="260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6" r:id="rId13"/>
    <p:sldId id="287" r:id="rId14"/>
    <p:sldId id="283" r:id="rId15"/>
    <p:sldId id="28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</a:t>
            </a:r>
            <a:r>
              <a:rPr lang="sk-SK" dirty="0" err="1" smtClean="0"/>
              <a:t>át</a:t>
            </a:r>
            <a:r>
              <a:rPr lang="sk-SK" dirty="0" smtClean="0"/>
              <a:t> inštrukcie</a:t>
            </a:r>
            <a:endParaRPr lang="en-US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1" y="2336873"/>
            <a:ext cx="10500297" cy="3599316"/>
          </a:xfrm>
        </p:spPr>
        <p:txBody>
          <a:bodyPr/>
          <a:lstStyle/>
          <a:p>
            <a:r>
              <a:rPr lang="sk-SK" dirty="0"/>
              <a:t>i</a:t>
            </a:r>
            <a:r>
              <a:rPr lang="sk-SK" dirty="0" smtClean="0"/>
              <a:t>nštrukcie obsahujú viacero bitových polí, ktoré majú špeciálny význam. </a:t>
            </a:r>
          </a:p>
          <a:p>
            <a:r>
              <a:rPr lang="sk-SK" dirty="0"/>
              <a:t>v</a:t>
            </a:r>
            <a:r>
              <a:rPr lang="sk-SK" dirty="0" smtClean="0"/>
              <a:t>o všeobecnosti môžeme bitové polia rozdeliť na: </a:t>
            </a:r>
          </a:p>
          <a:p>
            <a:pPr lvl="1"/>
            <a:r>
              <a:rPr lang="sk-SK" dirty="0" smtClean="0">
                <a:solidFill>
                  <a:srgbClr val="FFFF00"/>
                </a:solidFill>
              </a:rPr>
              <a:t>1. Kód operácie</a:t>
            </a:r>
            <a:r>
              <a:rPr lang="en-US" dirty="0" smtClean="0">
                <a:solidFill>
                  <a:srgbClr val="FFFF00"/>
                </a:solidFill>
              </a:rPr>
              <a:t> / Opera</a:t>
            </a:r>
            <a:r>
              <a:rPr lang="sk-SK" dirty="0" err="1" smtClean="0">
                <a:solidFill>
                  <a:srgbClr val="FFFF00"/>
                </a:solidFill>
              </a:rPr>
              <a:t>čný</a:t>
            </a:r>
            <a:r>
              <a:rPr lang="sk-SK" dirty="0" smtClean="0">
                <a:solidFill>
                  <a:srgbClr val="FFFF00"/>
                </a:solidFill>
              </a:rPr>
              <a:t> Kód</a:t>
            </a:r>
          </a:p>
          <a:p>
            <a:pPr lvl="1"/>
            <a:r>
              <a:rPr lang="sk-SK" dirty="0" smtClean="0">
                <a:solidFill>
                  <a:srgbClr val="FFFF00"/>
                </a:solidFill>
              </a:rPr>
              <a:t>2. Zdrojové 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  <a:r>
              <a:rPr lang="sk-SK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Cie</a:t>
            </a:r>
            <a:r>
              <a:rPr lang="sk-SK" dirty="0" err="1" smtClean="0">
                <a:solidFill>
                  <a:srgbClr val="FFFF00"/>
                </a:solidFill>
              </a:rPr>
              <a:t>ľové</a:t>
            </a:r>
            <a:r>
              <a:rPr lang="sk-SK" dirty="0" smtClean="0">
                <a:solidFill>
                  <a:srgbClr val="FFFF00"/>
                </a:solidFill>
              </a:rPr>
              <a:t> </a:t>
            </a:r>
            <a:r>
              <a:rPr lang="sk-SK" dirty="0" err="1" smtClean="0">
                <a:solidFill>
                  <a:srgbClr val="FFFF00"/>
                </a:solidFill>
              </a:rPr>
              <a:t>Operandy</a:t>
            </a:r>
            <a:r>
              <a:rPr lang="sk-SK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err="1" smtClean="0"/>
              <a:t>Vstupn</a:t>
            </a:r>
            <a:r>
              <a:rPr lang="sk-SK" dirty="0" smtClean="0"/>
              <a:t>é </a:t>
            </a:r>
            <a:r>
              <a:rPr lang="en-US" dirty="0" smtClean="0"/>
              <a:t>/ V</a:t>
            </a:r>
            <a:r>
              <a:rPr lang="sk-SK" dirty="0" err="1" smtClean="0"/>
              <a:t>ýstupné</a:t>
            </a:r>
            <a:r>
              <a:rPr lang="en-US" dirty="0"/>
              <a:t> </a:t>
            </a:r>
            <a:r>
              <a:rPr lang="sk-SK" dirty="0"/>
              <a:t>Ú</a:t>
            </a:r>
            <a:r>
              <a:rPr lang="sk-SK" dirty="0" smtClean="0"/>
              <a:t>daje</a:t>
            </a:r>
            <a:r>
              <a:rPr lang="en-US" dirty="0" smtClean="0"/>
              <a:t>)</a:t>
            </a:r>
            <a:endParaRPr lang="sk-SK" dirty="0" smtClean="0">
              <a:solidFill>
                <a:srgbClr val="FFFF00"/>
              </a:solidFill>
            </a:endParaRPr>
          </a:p>
          <a:p>
            <a:pPr lvl="1"/>
            <a:r>
              <a:rPr lang="sk-SK" dirty="0" smtClean="0">
                <a:solidFill>
                  <a:srgbClr val="FFFF00"/>
                </a:solidFill>
              </a:rPr>
              <a:t>3. </a:t>
            </a:r>
            <a:r>
              <a:rPr lang="en-US" dirty="0" smtClean="0">
                <a:solidFill>
                  <a:srgbClr val="FFFF00"/>
                </a:solidFill>
              </a:rPr>
              <a:t>A</a:t>
            </a:r>
            <a:r>
              <a:rPr lang="sk-SK" dirty="0" smtClean="0">
                <a:solidFill>
                  <a:srgbClr val="FFFF00"/>
                </a:solidFill>
              </a:rPr>
              <a:t>dresy Zdrojových </a:t>
            </a:r>
            <a:r>
              <a:rPr lang="en-US" dirty="0" smtClean="0">
                <a:solidFill>
                  <a:srgbClr val="FFFF00"/>
                </a:solidFill>
              </a:rPr>
              <a:t>O</a:t>
            </a:r>
            <a:r>
              <a:rPr lang="sk-SK" dirty="0" err="1" smtClean="0">
                <a:solidFill>
                  <a:srgbClr val="FFFF00"/>
                </a:solidFill>
              </a:rPr>
              <a:t>perandov</a:t>
            </a:r>
            <a:r>
              <a:rPr lang="sk-SK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err="1" smtClean="0"/>
              <a:t>Adresy</a:t>
            </a:r>
            <a:r>
              <a:rPr lang="en-US" dirty="0" smtClean="0"/>
              <a:t> </a:t>
            </a:r>
            <a:r>
              <a:rPr lang="en-US" dirty="0" err="1" smtClean="0"/>
              <a:t>Vstupn</a:t>
            </a:r>
            <a:r>
              <a:rPr lang="sk-SK" dirty="0" smtClean="0"/>
              <a:t>ý</a:t>
            </a:r>
            <a:r>
              <a:rPr lang="en-US" dirty="0" err="1" smtClean="0"/>
              <a:t>ch</a:t>
            </a:r>
            <a:r>
              <a:rPr lang="en-US" dirty="0" smtClean="0"/>
              <a:t> </a:t>
            </a:r>
            <a:r>
              <a:rPr lang="sk-SK" dirty="0" smtClean="0"/>
              <a:t>Ú</a:t>
            </a:r>
            <a:r>
              <a:rPr lang="en-US" dirty="0" err="1" smtClean="0"/>
              <a:t>dajov</a:t>
            </a:r>
            <a:r>
              <a:rPr lang="en-US" dirty="0" smtClean="0"/>
              <a:t>)</a:t>
            </a:r>
            <a:endParaRPr lang="sk-SK" dirty="0" smtClean="0"/>
          </a:p>
          <a:p>
            <a:pPr lvl="1"/>
            <a:r>
              <a:rPr lang="sk-SK" dirty="0" smtClean="0">
                <a:solidFill>
                  <a:srgbClr val="FFFF00"/>
                </a:solidFill>
              </a:rPr>
              <a:t>4. </a:t>
            </a:r>
            <a:r>
              <a:rPr lang="en-US" dirty="0">
                <a:solidFill>
                  <a:srgbClr val="FFFF00"/>
                </a:solidFill>
              </a:rPr>
              <a:t>A</a:t>
            </a:r>
            <a:r>
              <a:rPr lang="sk-SK" dirty="0">
                <a:solidFill>
                  <a:srgbClr val="FFFF00"/>
                </a:solidFill>
              </a:rPr>
              <a:t>dresy </a:t>
            </a:r>
            <a:r>
              <a:rPr lang="sk-SK" dirty="0" smtClean="0">
                <a:solidFill>
                  <a:srgbClr val="FFFF00"/>
                </a:solidFill>
              </a:rPr>
              <a:t>Cieľových </a:t>
            </a:r>
            <a:r>
              <a:rPr lang="en-US" dirty="0">
                <a:solidFill>
                  <a:srgbClr val="FFFF00"/>
                </a:solidFill>
              </a:rPr>
              <a:t>O</a:t>
            </a:r>
            <a:r>
              <a:rPr lang="sk-SK" dirty="0" err="1" smtClean="0">
                <a:solidFill>
                  <a:srgbClr val="FFFF00"/>
                </a:solidFill>
              </a:rPr>
              <a:t>perandov</a:t>
            </a:r>
            <a:r>
              <a:rPr lang="sk-SK" dirty="0" smtClean="0">
                <a:solidFill>
                  <a:srgbClr val="FFFF00"/>
                </a:solidFill>
              </a:rPr>
              <a:t> </a:t>
            </a:r>
            <a:r>
              <a:rPr lang="en-US" dirty="0"/>
              <a:t>(</a:t>
            </a:r>
            <a:r>
              <a:rPr lang="en-US" dirty="0" err="1"/>
              <a:t>Adresy</a:t>
            </a:r>
            <a:r>
              <a:rPr lang="en-US" dirty="0"/>
              <a:t> </a:t>
            </a:r>
            <a:r>
              <a:rPr lang="en-US" dirty="0" smtClean="0"/>
              <a:t>V</a:t>
            </a:r>
            <a:r>
              <a:rPr lang="sk-SK" dirty="0" smtClean="0"/>
              <a:t>ý</a:t>
            </a:r>
            <a:r>
              <a:rPr lang="en-US" dirty="0" err="1" smtClean="0"/>
              <a:t>stupn</a:t>
            </a:r>
            <a:r>
              <a:rPr lang="sk-SK" dirty="0"/>
              <a:t>ý</a:t>
            </a:r>
            <a:r>
              <a:rPr lang="en-US" dirty="0" err="1"/>
              <a:t>ch</a:t>
            </a:r>
            <a:r>
              <a:rPr lang="en-US" dirty="0"/>
              <a:t> </a:t>
            </a:r>
            <a:r>
              <a:rPr lang="sk-SK" dirty="0"/>
              <a:t>Ú</a:t>
            </a:r>
            <a:r>
              <a:rPr lang="en-US" dirty="0" err="1"/>
              <a:t>dajov</a:t>
            </a:r>
            <a:r>
              <a:rPr lang="en-US" dirty="0" smtClean="0"/>
              <a:t>)</a:t>
            </a:r>
            <a:endParaRPr lang="sk-SK" dirty="0" smtClean="0"/>
          </a:p>
          <a:p>
            <a:pPr lvl="1"/>
            <a:r>
              <a:rPr lang="sk-SK" dirty="0" smtClean="0">
                <a:solidFill>
                  <a:srgbClr val="FFFF00"/>
                </a:solidFill>
              </a:rPr>
              <a:t>5. Adresu nasledujúcej inštrukcie</a:t>
            </a:r>
            <a:endParaRPr lang="sk-SK" dirty="0">
              <a:solidFill>
                <a:srgbClr val="FFFF00"/>
              </a:solidFill>
            </a:endParaRPr>
          </a:p>
          <a:p>
            <a:pPr lvl="1"/>
            <a:endParaRPr lang="sk-SK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32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</a:t>
            </a:r>
            <a:r>
              <a:rPr lang="sk-SK" dirty="0" err="1"/>
              <a:t>át</a:t>
            </a:r>
            <a:r>
              <a:rPr lang="sk-SK" dirty="0"/>
              <a:t> inštrukcie</a:t>
            </a:r>
            <a:endParaRPr lang="en-US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1" y="2336873"/>
            <a:ext cx="11170665" cy="4190676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sk-SK" dirty="0">
                <a:solidFill>
                  <a:srgbClr val="C00000"/>
                </a:solidFill>
              </a:rPr>
              <a:t>inštrukcie </a:t>
            </a:r>
            <a:r>
              <a:rPr lang="sk-SK" dirty="0" smtClean="0">
                <a:solidFill>
                  <a:srgbClr val="C00000"/>
                </a:solidFill>
              </a:rPr>
              <a:t>bez adries</a:t>
            </a:r>
            <a:endParaRPr lang="sk-SK" dirty="0">
              <a:solidFill>
                <a:srgbClr val="C00000"/>
              </a:solidFill>
            </a:endParaRPr>
          </a:p>
          <a:p>
            <a:pPr lvl="1"/>
            <a:r>
              <a:rPr lang="sk-SK" dirty="0" smtClean="0"/>
              <a:t>Príklad:</a:t>
            </a:r>
          </a:p>
          <a:p>
            <a:pPr lvl="2"/>
            <a:r>
              <a:rPr lang="sk-SK" dirty="0"/>
              <a:t>napíšte program, ktorý vypočíta Y</a:t>
            </a:r>
            <a:r>
              <a:rPr lang="en-US" dirty="0"/>
              <a:t> = (A+B) * (C+D) </a:t>
            </a:r>
            <a:r>
              <a:rPr lang="en-US" dirty="0" err="1"/>
              <a:t>pomocou</a:t>
            </a:r>
            <a:r>
              <a:rPr lang="en-US" dirty="0"/>
              <a:t> in</a:t>
            </a:r>
            <a:r>
              <a:rPr lang="sk-SK" dirty="0" err="1"/>
              <a:t>štrukcií</a:t>
            </a:r>
            <a:r>
              <a:rPr lang="sk-SK" dirty="0"/>
              <a:t> s tromi </a:t>
            </a:r>
            <a:r>
              <a:rPr lang="sk-SK" dirty="0" smtClean="0"/>
              <a:t>adresami</a:t>
            </a:r>
          </a:p>
          <a:p>
            <a:pPr lvl="1"/>
            <a:r>
              <a:rPr lang="sk-SK" dirty="0" smtClean="0"/>
              <a:t>Riešenie:</a:t>
            </a:r>
          </a:p>
          <a:p>
            <a:pPr lvl="2"/>
            <a:r>
              <a:rPr lang="sk-SK" dirty="0" smtClean="0"/>
              <a:t>PUSH A	; na vrch zásobníka vložím premennú A z pamäte </a:t>
            </a:r>
            <a:endParaRPr lang="en-US" dirty="0" smtClean="0"/>
          </a:p>
          <a:p>
            <a:pPr lvl="2"/>
            <a:r>
              <a:rPr lang="sk-SK" dirty="0" smtClean="0"/>
              <a:t>PUSH </a:t>
            </a:r>
            <a:r>
              <a:rPr lang="sk-SK" dirty="0"/>
              <a:t>B 	</a:t>
            </a:r>
            <a:r>
              <a:rPr lang="sk-SK" dirty="0" smtClean="0"/>
              <a:t>; </a:t>
            </a:r>
            <a:r>
              <a:rPr lang="sk-SK" dirty="0"/>
              <a:t>na vrch zásobníka vložím premennú </a:t>
            </a:r>
            <a:r>
              <a:rPr lang="sk-SK" dirty="0" smtClean="0"/>
              <a:t>B </a:t>
            </a:r>
            <a:r>
              <a:rPr lang="sk-SK" dirty="0"/>
              <a:t>z </a:t>
            </a:r>
            <a:r>
              <a:rPr lang="sk-SK" dirty="0" smtClean="0"/>
              <a:t>pamäte nad premennú A </a:t>
            </a:r>
            <a:endParaRPr lang="en-US" dirty="0" smtClean="0"/>
          </a:p>
          <a:p>
            <a:pPr lvl="2"/>
            <a:r>
              <a:rPr lang="sk-SK" dirty="0" smtClean="0"/>
              <a:t>ADD		; spočítam premenné A+B v zásobníku a výsledok bude na vrchu zásobníka</a:t>
            </a:r>
          </a:p>
          <a:p>
            <a:pPr lvl="2"/>
            <a:r>
              <a:rPr lang="sk-SK" dirty="0" smtClean="0"/>
              <a:t>PUSH C	; </a:t>
            </a:r>
            <a:r>
              <a:rPr lang="sk-SK" dirty="0"/>
              <a:t>na vrch zásobníka vložím premennú </a:t>
            </a:r>
            <a:r>
              <a:rPr lang="sk-SK" dirty="0" smtClean="0"/>
              <a:t>C </a:t>
            </a:r>
            <a:r>
              <a:rPr lang="sk-SK" dirty="0"/>
              <a:t>z pamäte nad </a:t>
            </a:r>
            <a:r>
              <a:rPr lang="sk-SK" dirty="0" smtClean="0"/>
              <a:t>výsledkom A+B 	</a:t>
            </a:r>
          </a:p>
          <a:p>
            <a:pPr lvl="2"/>
            <a:r>
              <a:rPr lang="sk-SK" dirty="0"/>
              <a:t>PUSH D	</a:t>
            </a:r>
            <a:r>
              <a:rPr lang="sk-SK" dirty="0" smtClean="0"/>
              <a:t>; </a:t>
            </a:r>
            <a:r>
              <a:rPr lang="sk-SK" dirty="0"/>
              <a:t>na vrch zásobníka vložím premennú </a:t>
            </a:r>
            <a:r>
              <a:rPr lang="sk-SK" dirty="0" smtClean="0"/>
              <a:t>D </a:t>
            </a:r>
            <a:r>
              <a:rPr lang="sk-SK" dirty="0"/>
              <a:t>z pamäte nad </a:t>
            </a:r>
            <a:r>
              <a:rPr lang="sk-SK" dirty="0" smtClean="0"/>
              <a:t>premennú C</a:t>
            </a:r>
          </a:p>
          <a:p>
            <a:pPr lvl="2"/>
            <a:r>
              <a:rPr lang="sk-SK" dirty="0" smtClean="0"/>
              <a:t>ADD		; </a:t>
            </a:r>
            <a:r>
              <a:rPr lang="sk-SK" dirty="0"/>
              <a:t>spočítam </a:t>
            </a:r>
            <a:r>
              <a:rPr lang="sk-SK" dirty="0" smtClean="0"/>
              <a:t>premenné C+D </a:t>
            </a:r>
            <a:r>
              <a:rPr lang="sk-SK" dirty="0"/>
              <a:t>v zásobníku a výsledok bude na vrchu </a:t>
            </a:r>
            <a:r>
              <a:rPr lang="sk-SK" dirty="0" smtClean="0"/>
              <a:t>zásobníka	</a:t>
            </a:r>
          </a:p>
          <a:p>
            <a:pPr lvl="2"/>
            <a:r>
              <a:rPr lang="sk-SK" dirty="0" smtClean="0"/>
              <a:t>MUL		; vynásobím vrchné dva údaje v zásobníku (C+D)*(A+B)</a:t>
            </a:r>
          </a:p>
          <a:p>
            <a:pPr lvl="2"/>
            <a:r>
              <a:rPr lang="sk-SK" dirty="0" smtClean="0"/>
              <a:t>POP Y		;vrch zásobníka vložím do pamäte do premennej Y</a:t>
            </a:r>
            <a:endParaRPr lang="en-US" dirty="0" smtClean="0"/>
          </a:p>
          <a:p>
            <a:pPr lvl="2"/>
            <a:endParaRPr lang="sk-SK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98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</a:t>
            </a:r>
            <a:r>
              <a:rPr lang="sk-SK" dirty="0" err="1"/>
              <a:t>át</a:t>
            </a:r>
            <a:r>
              <a:rPr lang="sk-SK" dirty="0"/>
              <a:t> inštrukcie</a:t>
            </a:r>
            <a:endParaRPr lang="en-US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1" y="2336873"/>
            <a:ext cx="11170665" cy="4190676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endParaRPr lang="sk-SK" dirty="0" smtClean="0"/>
          </a:p>
          <a:p>
            <a:pPr marL="228600" lvl="1">
              <a:spcBef>
                <a:spcPts val="1000"/>
              </a:spcBef>
            </a:pPr>
            <a:endParaRPr lang="sk-SK" dirty="0"/>
          </a:p>
          <a:p>
            <a:pPr marL="228600" lvl="1">
              <a:spcBef>
                <a:spcPts val="1000"/>
              </a:spcBef>
            </a:pPr>
            <a:endParaRPr lang="sk-SK" dirty="0" smtClean="0"/>
          </a:p>
          <a:p>
            <a:pPr marL="228600" lvl="1">
              <a:spcBef>
                <a:spcPts val="1000"/>
              </a:spcBef>
            </a:pPr>
            <a:endParaRPr lang="sk-SK" dirty="0"/>
          </a:p>
          <a:p>
            <a:pPr marL="228600" lvl="1">
              <a:spcBef>
                <a:spcPts val="1000"/>
              </a:spcBef>
            </a:pPr>
            <a:r>
              <a:rPr lang="sk-SK" dirty="0" smtClean="0">
                <a:solidFill>
                  <a:srgbClr val="C00000"/>
                </a:solidFill>
              </a:rPr>
              <a:t>Formát </a:t>
            </a:r>
            <a:r>
              <a:rPr lang="sk-SK" dirty="0">
                <a:solidFill>
                  <a:srgbClr val="C00000"/>
                </a:solidFill>
              </a:rPr>
              <a:t>inštrukcie môže mať pevnú alebo pohyblivú dĺžku. </a:t>
            </a:r>
          </a:p>
          <a:p>
            <a:pPr marL="228600" lvl="1">
              <a:spcBef>
                <a:spcPts val="1000"/>
              </a:spcBef>
            </a:pPr>
            <a:endParaRPr lang="sk-SK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92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Formát inštrukcie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>
                <a:solidFill>
                  <a:srgbClr val="002060"/>
                </a:solidFill>
              </a:rPr>
              <a:t>Inštrukcie s </a:t>
            </a:r>
            <a:r>
              <a:rPr lang="sk-SK" dirty="0" smtClean="0">
                <a:solidFill>
                  <a:srgbClr val="002060"/>
                </a:solidFill>
              </a:rPr>
              <a:t>pevnou dĺžkou:</a:t>
            </a:r>
            <a:r>
              <a:rPr lang="sk-SK" dirty="0" smtClean="0"/>
              <a:t> </a:t>
            </a:r>
            <a:endParaRPr lang="sk-SK" dirty="0"/>
          </a:p>
          <a:p>
            <a:pPr lvl="1"/>
            <a:r>
              <a:rPr lang="sk-SK" dirty="0"/>
              <a:t>v</a:t>
            </a:r>
            <a:r>
              <a:rPr lang="sk-SK" dirty="0" smtClean="0"/>
              <a:t>šetky inštrukcie majú rovnakú dĺžku </a:t>
            </a:r>
            <a:endParaRPr lang="sk-SK" dirty="0"/>
          </a:p>
          <a:p>
            <a:pPr lvl="1"/>
            <a:r>
              <a:rPr lang="sk-SK" dirty="0" smtClean="0"/>
              <a:t>inštrukcie sú rozdelené </a:t>
            </a:r>
            <a:r>
              <a:rPr lang="sk-SK" dirty="0"/>
              <a:t>do jednotlivých </a:t>
            </a:r>
            <a:r>
              <a:rPr lang="sk-SK" dirty="0" smtClean="0"/>
              <a:t>polí</a:t>
            </a:r>
            <a:endParaRPr lang="sk-SK" dirty="0"/>
          </a:p>
          <a:p>
            <a:pPr lvl="1"/>
            <a:r>
              <a:rPr lang="sk-SK" dirty="0">
                <a:solidFill>
                  <a:srgbClr val="C00000"/>
                </a:solidFill>
              </a:rPr>
              <a:t>všetky polia inštrukcie môžu byť dekódované </a:t>
            </a:r>
            <a:r>
              <a:rPr lang="sk-SK" dirty="0" smtClean="0">
                <a:solidFill>
                  <a:srgbClr val="C00000"/>
                </a:solidFill>
              </a:rPr>
              <a:t>súčasne </a:t>
            </a:r>
          </a:p>
          <a:p>
            <a:pPr marL="914400" lvl="2" indent="0">
              <a:buNone/>
            </a:pPr>
            <a:r>
              <a:rPr lang="sk-SK" dirty="0" smtClean="0"/>
              <a:t> </a:t>
            </a:r>
            <a:endParaRPr lang="sk-SK" dirty="0" smtClean="0"/>
          </a:p>
          <a:p>
            <a:r>
              <a:rPr lang="sk-SK" dirty="0" err="1" smtClean="0">
                <a:solidFill>
                  <a:srgbClr val="FFFF00"/>
                </a:solidFill>
              </a:rPr>
              <a:t>Dekóder</a:t>
            </a:r>
            <a:r>
              <a:rPr lang="sk-SK" dirty="0" smtClean="0">
                <a:solidFill>
                  <a:srgbClr val="FFFF00"/>
                </a:solidFill>
              </a:rPr>
              <a:t> </a:t>
            </a:r>
            <a:r>
              <a:rPr lang="sk-SK" dirty="0">
                <a:solidFill>
                  <a:srgbClr val="FFFF00"/>
                </a:solidFill>
              </a:rPr>
              <a:t>inštrukcií</a:t>
            </a:r>
            <a:r>
              <a:rPr lang="sk-SK" dirty="0"/>
              <a:t> </a:t>
            </a:r>
            <a:endParaRPr lang="sk-SK" dirty="0" smtClean="0"/>
          </a:p>
          <a:p>
            <a:pPr lvl="1"/>
            <a:r>
              <a:rPr lang="sk-SK" dirty="0" smtClean="0"/>
              <a:t>zložený </a:t>
            </a:r>
            <a:r>
              <a:rPr lang="sk-SK" dirty="0"/>
              <a:t>z mnohých dekodérov polí, ktoré pracujú paralelne </a:t>
            </a:r>
            <a:endParaRPr lang="sk-SK" dirty="0"/>
          </a:p>
          <a:p>
            <a:pPr lvl="1"/>
            <a:r>
              <a:rPr lang="sk-SK" dirty="0" smtClean="0"/>
              <a:t>každý </a:t>
            </a:r>
            <a:r>
              <a:rPr lang="sk-SK" dirty="0"/>
              <a:t>dekodér generuje jeden aktívny signál, ktorý spúšťa vykonanie operácie v </a:t>
            </a:r>
            <a:r>
              <a:rPr lang="sk-SK" dirty="0" smtClean="0"/>
              <a:t>počítači</a:t>
            </a:r>
            <a:endParaRPr lang="sk-SK" dirty="0"/>
          </a:p>
          <a:p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2171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Formát inštrukcie</a:t>
            </a:r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0" y="2298701"/>
            <a:ext cx="6767843" cy="4216772"/>
          </a:xfrm>
        </p:spPr>
      </p:pic>
    </p:spTree>
    <p:extLst>
      <p:ext uri="{BB962C8B-B14F-4D97-AF65-F5344CB8AC3E}">
        <p14:creationId xmlns:p14="http://schemas.microsoft.com/office/powerpoint/2010/main" val="409858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Formát inštrukcie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0321" y="2336873"/>
            <a:ext cx="9328203" cy="3599316"/>
          </a:xfrm>
        </p:spPr>
        <p:txBody>
          <a:bodyPr>
            <a:normAutofit/>
          </a:bodyPr>
          <a:lstStyle/>
          <a:p>
            <a:r>
              <a:rPr lang="sk-SK" dirty="0" smtClean="0">
                <a:solidFill>
                  <a:srgbClr val="002060"/>
                </a:solidFill>
              </a:rPr>
              <a:t>Inštrukcie s pohyblivou dĺžkou</a:t>
            </a:r>
          </a:p>
          <a:p>
            <a:pPr lvl="1"/>
            <a:r>
              <a:rPr lang="sk-SK" dirty="0" smtClean="0"/>
              <a:t>majú </a:t>
            </a:r>
            <a:r>
              <a:rPr lang="sk-SK" dirty="0"/>
              <a:t>rôznu dĺžku a delenie do polí </a:t>
            </a:r>
            <a:r>
              <a:rPr lang="sk-SK" dirty="0" smtClean="0"/>
              <a:t>je pre </a:t>
            </a:r>
            <a:r>
              <a:rPr lang="sk-SK" dirty="0"/>
              <a:t>jednotlivé inštrukcie </a:t>
            </a:r>
            <a:r>
              <a:rPr lang="sk-SK" dirty="0" smtClean="0"/>
              <a:t>rôzne </a:t>
            </a:r>
            <a:endParaRPr lang="sk-SK" dirty="0"/>
          </a:p>
          <a:p>
            <a:pPr lvl="1"/>
            <a:r>
              <a:rPr lang="sk-SK" dirty="0" smtClean="0">
                <a:solidFill>
                  <a:srgbClr val="C00000"/>
                </a:solidFill>
              </a:rPr>
              <a:t>dekódovanie </a:t>
            </a:r>
            <a:r>
              <a:rPr lang="sk-SK" dirty="0">
                <a:solidFill>
                  <a:srgbClr val="C00000"/>
                </a:solidFill>
              </a:rPr>
              <a:t>inštrukcií prebieha postupne, jedna fáza po </a:t>
            </a:r>
            <a:r>
              <a:rPr lang="sk-SK" dirty="0" smtClean="0">
                <a:solidFill>
                  <a:srgbClr val="C00000"/>
                </a:solidFill>
              </a:rPr>
              <a:t>druhej</a:t>
            </a:r>
            <a:endParaRPr lang="sk-SK" dirty="0"/>
          </a:p>
          <a:p>
            <a:pPr lvl="1"/>
            <a:r>
              <a:rPr lang="sk-SK" dirty="0" smtClean="0"/>
              <a:t>v </a:t>
            </a:r>
            <a:r>
              <a:rPr lang="sk-SK" dirty="0"/>
              <a:t>každej fáze sa dekódujú vybrané polia </a:t>
            </a:r>
            <a:r>
              <a:rPr lang="sk-SK" dirty="0" smtClean="0"/>
              <a:t>inštrukcií </a:t>
            </a:r>
          </a:p>
          <a:p>
            <a:pPr lvl="1"/>
            <a:r>
              <a:rPr lang="sk-SK" dirty="0" smtClean="0">
                <a:solidFill>
                  <a:srgbClr val="FFFF00"/>
                </a:solidFill>
              </a:rPr>
              <a:t>Dekódovanie je riadené </a:t>
            </a:r>
            <a:endParaRPr lang="sk-SK" dirty="0">
              <a:solidFill>
                <a:srgbClr val="FFFF00"/>
              </a:solidFill>
            </a:endParaRPr>
          </a:p>
          <a:p>
            <a:pPr lvl="2"/>
            <a:r>
              <a:rPr lang="sk-SK" dirty="0" smtClean="0"/>
              <a:t>1. časovými signálmi, ktoré prichádzajú </a:t>
            </a:r>
            <a:r>
              <a:rPr lang="sk-SK" dirty="0"/>
              <a:t>do riadiacej jednotky z generátora hodinových signálov </a:t>
            </a:r>
          </a:p>
          <a:p>
            <a:pPr lvl="2"/>
            <a:r>
              <a:rPr lang="sk-SK" dirty="0" smtClean="0"/>
              <a:t>2. dekódovaním </a:t>
            </a:r>
            <a:r>
              <a:rPr lang="sk-SK" dirty="0"/>
              <a:t>bitových polí inštrukcie </a:t>
            </a:r>
          </a:p>
          <a:p>
            <a:pPr lvl="1"/>
            <a:endParaRPr lang="sk-SK" dirty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2981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Formát inštrukcie</a:t>
            </a:r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712" y="2197100"/>
            <a:ext cx="6112245" cy="4379119"/>
          </a:xfrm>
        </p:spPr>
      </p:pic>
    </p:spTree>
    <p:extLst>
      <p:ext uri="{BB962C8B-B14F-4D97-AF65-F5344CB8AC3E}">
        <p14:creationId xmlns:p14="http://schemas.microsoft.com/office/powerpoint/2010/main" val="199800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</a:t>
            </a:r>
            <a:r>
              <a:rPr lang="sk-SK" dirty="0" err="1" smtClean="0"/>
              <a:t>át</a:t>
            </a:r>
            <a:r>
              <a:rPr lang="sk-SK" dirty="0" smtClean="0"/>
              <a:t> inštrukcie</a:t>
            </a:r>
            <a:endParaRPr lang="en-US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inštrukcie môžu mať </a:t>
            </a:r>
            <a:r>
              <a:rPr lang="sk-SK" dirty="0" smtClean="0">
                <a:solidFill>
                  <a:srgbClr val="C00000"/>
                </a:solidFill>
              </a:rPr>
              <a:t>rovnakú</a:t>
            </a:r>
            <a:r>
              <a:rPr lang="sk-SK" dirty="0" smtClean="0"/>
              <a:t> alebo </a:t>
            </a:r>
            <a:r>
              <a:rPr lang="sk-SK" dirty="0" smtClean="0">
                <a:solidFill>
                  <a:srgbClr val="C00000"/>
                </a:solidFill>
              </a:rPr>
              <a:t>rôznu dĺžku</a:t>
            </a:r>
            <a:endParaRPr lang="sk-SK" dirty="0" smtClean="0">
              <a:solidFill>
                <a:srgbClr val="C00000"/>
              </a:solidFill>
            </a:endParaRPr>
          </a:p>
          <a:p>
            <a:r>
              <a:rPr lang="sk-SK" dirty="0" smtClean="0">
                <a:solidFill>
                  <a:srgbClr val="FFFF00"/>
                </a:solidFill>
              </a:rPr>
              <a:t>podľa počtu adries môžeme rozdeliť inštrukcie na</a:t>
            </a:r>
            <a:r>
              <a:rPr lang="sk-SK" dirty="0" smtClean="0"/>
              <a:t> </a:t>
            </a:r>
          </a:p>
          <a:p>
            <a:pPr lvl="1"/>
            <a:r>
              <a:rPr lang="sk-SK" dirty="0"/>
              <a:t>i</a:t>
            </a:r>
            <a:r>
              <a:rPr lang="sk-SK" dirty="0" smtClean="0"/>
              <a:t>nštrukcie s tromi adresami</a:t>
            </a:r>
          </a:p>
          <a:p>
            <a:pPr lvl="1"/>
            <a:r>
              <a:rPr lang="sk-SK" dirty="0" smtClean="0"/>
              <a:t>inštrukcie </a:t>
            </a:r>
            <a:r>
              <a:rPr lang="sk-SK" dirty="0"/>
              <a:t>s </a:t>
            </a:r>
            <a:r>
              <a:rPr lang="sk-SK" dirty="0" smtClean="0"/>
              <a:t>dvomi </a:t>
            </a:r>
            <a:r>
              <a:rPr lang="sk-SK" dirty="0"/>
              <a:t>adresami</a:t>
            </a:r>
          </a:p>
          <a:p>
            <a:pPr lvl="1"/>
            <a:r>
              <a:rPr lang="sk-SK" dirty="0" smtClean="0"/>
              <a:t>inštrukcie </a:t>
            </a:r>
            <a:r>
              <a:rPr lang="sk-SK" dirty="0"/>
              <a:t>s </a:t>
            </a:r>
            <a:r>
              <a:rPr lang="sk-SK" dirty="0" smtClean="0"/>
              <a:t>jednou adresou</a:t>
            </a:r>
            <a:endParaRPr lang="sk-SK" dirty="0"/>
          </a:p>
          <a:p>
            <a:pPr lvl="1"/>
            <a:r>
              <a:rPr lang="sk-SK" dirty="0" smtClean="0"/>
              <a:t>inštrukcie bez adresy </a:t>
            </a:r>
          </a:p>
          <a:p>
            <a:pPr lvl="1"/>
            <a:endParaRPr lang="sk-SK" dirty="0" smtClean="0"/>
          </a:p>
          <a:p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37648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</a:t>
            </a:r>
            <a:r>
              <a:rPr lang="sk-SK" dirty="0" err="1"/>
              <a:t>át</a:t>
            </a:r>
            <a:r>
              <a:rPr lang="sk-SK" dirty="0"/>
              <a:t> inštrukcie</a:t>
            </a:r>
            <a:endParaRPr lang="en-US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sk-SK" dirty="0">
                <a:solidFill>
                  <a:srgbClr val="C00000"/>
                </a:solidFill>
              </a:rPr>
              <a:t>inštrukcie s tromi </a:t>
            </a:r>
            <a:r>
              <a:rPr lang="sk-SK" dirty="0" smtClean="0">
                <a:solidFill>
                  <a:srgbClr val="C00000"/>
                </a:solidFill>
              </a:rPr>
              <a:t>adresami</a:t>
            </a:r>
          </a:p>
          <a:p>
            <a:pPr marL="685800" lvl="2">
              <a:spcBef>
                <a:spcPts val="1000"/>
              </a:spcBef>
            </a:pPr>
            <a:r>
              <a:rPr lang="sk-SK" dirty="0"/>
              <a:t>s</a:t>
            </a:r>
            <a:r>
              <a:rPr lang="sk-SK" dirty="0" smtClean="0"/>
              <a:t>yntax </a:t>
            </a:r>
          </a:p>
          <a:p>
            <a:pPr marL="1143000" lvl="3">
              <a:spcBef>
                <a:spcPts val="1000"/>
              </a:spcBef>
            </a:pPr>
            <a:endParaRPr lang="sk-SK" dirty="0" smtClean="0">
              <a:solidFill>
                <a:srgbClr val="FFFF00"/>
              </a:solidFill>
            </a:endParaRPr>
          </a:p>
          <a:p>
            <a:pPr marL="1143000" lvl="3">
              <a:spcBef>
                <a:spcPts val="1000"/>
              </a:spcBef>
            </a:pPr>
            <a:r>
              <a:rPr lang="sk-SK" dirty="0" smtClean="0">
                <a:solidFill>
                  <a:srgbClr val="FFFF00"/>
                </a:solidFill>
              </a:rPr>
              <a:t>operácia </a:t>
            </a:r>
            <a:r>
              <a:rPr lang="sk-SK" dirty="0" smtClean="0">
                <a:solidFill>
                  <a:srgbClr val="002060"/>
                </a:solidFill>
              </a:rPr>
              <a:t>cieľ,</a:t>
            </a:r>
            <a:r>
              <a:rPr lang="sk-SK" dirty="0" smtClean="0">
                <a:solidFill>
                  <a:srgbClr val="C00000"/>
                </a:solidFill>
              </a:rPr>
              <a:t> zdroj_1</a:t>
            </a:r>
            <a:r>
              <a:rPr lang="sk-SK" dirty="0" smtClean="0">
                <a:solidFill>
                  <a:srgbClr val="7030A0"/>
                </a:solidFill>
              </a:rPr>
              <a:t>, zdroj_2 </a:t>
            </a:r>
            <a:endParaRPr lang="sk-SK" dirty="0">
              <a:solidFill>
                <a:srgbClr val="7030A0"/>
              </a:solidFill>
            </a:endParaRPr>
          </a:p>
          <a:p>
            <a:pPr lvl="1"/>
            <a:endParaRPr lang="sk-SK" sz="1800" dirty="0" smtClean="0"/>
          </a:p>
          <a:p>
            <a:pPr lvl="1"/>
            <a:r>
              <a:rPr lang="sk-SK" sz="1800" dirty="0" smtClean="0"/>
              <a:t>príklad: </a:t>
            </a:r>
          </a:p>
          <a:p>
            <a:pPr lvl="2"/>
            <a:endParaRPr lang="sk-SK" dirty="0" smtClean="0">
              <a:solidFill>
                <a:srgbClr val="FFFF00"/>
              </a:solidFill>
            </a:endParaRPr>
          </a:p>
          <a:p>
            <a:pPr lvl="2"/>
            <a:r>
              <a:rPr lang="sk-SK" dirty="0" smtClean="0">
                <a:solidFill>
                  <a:srgbClr val="FFFF00"/>
                </a:solidFill>
              </a:rPr>
              <a:t>ADD</a:t>
            </a:r>
            <a:r>
              <a:rPr lang="sk-SK" dirty="0" smtClean="0"/>
              <a:t> </a:t>
            </a:r>
            <a:r>
              <a:rPr lang="sk-SK" dirty="0" smtClean="0">
                <a:solidFill>
                  <a:srgbClr val="002060"/>
                </a:solidFill>
              </a:rPr>
              <a:t>A,</a:t>
            </a:r>
            <a:r>
              <a:rPr lang="sk-SK" dirty="0" smtClean="0"/>
              <a:t> </a:t>
            </a:r>
            <a:r>
              <a:rPr lang="sk-SK" dirty="0" smtClean="0">
                <a:solidFill>
                  <a:srgbClr val="C00000"/>
                </a:solidFill>
              </a:rPr>
              <a:t>B,</a:t>
            </a:r>
            <a:r>
              <a:rPr lang="sk-SK" dirty="0" smtClean="0"/>
              <a:t> </a:t>
            </a:r>
            <a:r>
              <a:rPr lang="sk-SK" dirty="0" smtClean="0">
                <a:solidFill>
                  <a:srgbClr val="7030A0"/>
                </a:solidFill>
              </a:rPr>
              <a:t>C</a:t>
            </a:r>
          </a:p>
          <a:p>
            <a:pPr lvl="2"/>
            <a:endParaRPr lang="sk-SK" dirty="0" smtClean="0">
              <a:solidFill>
                <a:srgbClr val="002060"/>
              </a:solidFill>
            </a:endParaRPr>
          </a:p>
          <a:p>
            <a:pPr lvl="2"/>
            <a:r>
              <a:rPr lang="sk-SK" dirty="0" smtClean="0">
                <a:solidFill>
                  <a:srgbClr val="002060"/>
                </a:solidFill>
              </a:rPr>
              <a:t>A</a:t>
            </a:r>
            <a:r>
              <a:rPr lang="sk-SK" dirty="0">
                <a:solidFill>
                  <a:srgbClr val="002060"/>
                </a:solidFill>
              </a:rPr>
              <a:t>,</a:t>
            </a:r>
            <a:r>
              <a:rPr lang="sk-SK" dirty="0"/>
              <a:t> </a:t>
            </a:r>
            <a:r>
              <a:rPr lang="sk-SK" dirty="0">
                <a:solidFill>
                  <a:srgbClr val="C00000"/>
                </a:solidFill>
              </a:rPr>
              <a:t>B,</a:t>
            </a:r>
            <a:r>
              <a:rPr lang="sk-SK" dirty="0"/>
              <a:t> </a:t>
            </a:r>
            <a:r>
              <a:rPr lang="sk-SK" dirty="0" smtClean="0">
                <a:solidFill>
                  <a:srgbClr val="7030A0"/>
                </a:solidFill>
              </a:rPr>
              <a:t>C </a:t>
            </a:r>
            <a:r>
              <a:rPr lang="sk-SK" dirty="0" smtClean="0"/>
              <a:t>sú premenné, ktoré sú uložené v pamäti 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38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</a:t>
            </a:r>
            <a:r>
              <a:rPr lang="sk-SK" dirty="0" err="1"/>
              <a:t>át</a:t>
            </a:r>
            <a:r>
              <a:rPr lang="sk-SK" dirty="0"/>
              <a:t> inštrukcie</a:t>
            </a:r>
            <a:endParaRPr lang="en-US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1" y="2336873"/>
            <a:ext cx="11065563" cy="3599316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sk-SK" dirty="0">
                <a:solidFill>
                  <a:srgbClr val="C00000"/>
                </a:solidFill>
              </a:rPr>
              <a:t>inštrukcie s tromi adresami</a:t>
            </a:r>
          </a:p>
          <a:p>
            <a:pPr lvl="1"/>
            <a:r>
              <a:rPr lang="sk-SK" dirty="0" smtClean="0"/>
              <a:t>Príklad:</a:t>
            </a:r>
          </a:p>
          <a:p>
            <a:pPr lvl="2"/>
            <a:r>
              <a:rPr lang="sk-SK" dirty="0"/>
              <a:t>napíšte program, ktorý vypočíta Y</a:t>
            </a:r>
            <a:r>
              <a:rPr lang="en-US" dirty="0"/>
              <a:t> = (A+B) * (C+D) </a:t>
            </a:r>
            <a:r>
              <a:rPr lang="en-US" dirty="0" err="1"/>
              <a:t>pomocou</a:t>
            </a:r>
            <a:r>
              <a:rPr lang="en-US" dirty="0"/>
              <a:t> in</a:t>
            </a:r>
            <a:r>
              <a:rPr lang="sk-SK" dirty="0" err="1"/>
              <a:t>štrukcií</a:t>
            </a:r>
            <a:r>
              <a:rPr lang="sk-SK" dirty="0"/>
              <a:t> s tromi </a:t>
            </a:r>
            <a:r>
              <a:rPr lang="sk-SK" dirty="0" smtClean="0"/>
              <a:t>adresami</a:t>
            </a:r>
          </a:p>
          <a:p>
            <a:pPr lvl="1"/>
            <a:r>
              <a:rPr lang="sk-SK" dirty="0" smtClean="0"/>
              <a:t>Riešenie:</a:t>
            </a:r>
          </a:p>
          <a:p>
            <a:pPr lvl="2"/>
            <a:r>
              <a:rPr lang="sk-SK" dirty="0" smtClean="0"/>
              <a:t>ADD R1, A, B	</a:t>
            </a:r>
            <a:r>
              <a:rPr lang="en-US" dirty="0" smtClean="0"/>
              <a:t>	;</a:t>
            </a:r>
            <a:r>
              <a:rPr lang="sk-SK" dirty="0" smtClean="0"/>
              <a:t>R1 </a:t>
            </a:r>
            <a:r>
              <a:rPr lang="en-US" dirty="0" smtClean="0"/>
              <a:t>&lt;- M[A] + M[B]</a:t>
            </a:r>
          </a:p>
          <a:p>
            <a:pPr lvl="2"/>
            <a:r>
              <a:rPr lang="en-US" dirty="0" smtClean="0"/>
              <a:t>ADD R2, C,D		;</a:t>
            </a:r>
            <a:r>
              <a:rPr lang="sk-SK" dirty="0" smtClean="0"/>
              <a:t>R</a:t>
            </a:r>
            <a:r>
              <a:rPr lang="en-US" dirty="0" smtClean="0"/>
              <a:t>2</a:t>
            </a:r>
            <a:r>
              <a:rPr lang="sk-SK" dirty="0" smtClean="0"/>
              <a:t> </a:t>
            </a:r>
            <a:r>
              <a:rPr lang="en-US" dirty="0"/>
              <a:t>&lt;- </a:t>
            </a:r>
            <a:r>
              <a:rPr lang="en-US" dirty="0" smtClean="0"/>
              <a:t>M[C] </a:t>
            </a:r>
            <a:r>
              <a:rPr lang="en-US" dirty="0"/>
              <a:t>+ </a:t>
            </a:r>
            <a:r>
              <a:rPr lang="en-US" dirty="0" smtClean="0"/>
              <a:t>M[D]</a:t>
            </a:r>
          </a:p>
          <a:p>
            <a:pPr lvl="2"/>
            <a:r>
              <a:rPr lang="en-US" dirty="0" smtClean="0"/>
              <a:t>MUL Y, R1, R2		;M[Y] &lt;- R1 * R2 </a:t>
            </a:r>
            <a:r>
              <a:rPr lang="sk-SK" dirty="0" smtClean="0"/>
              <a:t>	</a:t>
            </a:r>
            <a:r>
              <a:rPr lang="en-US" dirty="0" smtClean="0"/>
              <a:t>	</a:t>
            </a:r>
          </a:p>
          <a:p>
            <a:pPr lvl="2"/>
            <a:endParaRPr lang="sk-SK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98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</a:t>
            </a:r>
            <a:r>
              <a:rPr lang="sk-SK" dirty="0" err="1"/>
              <a:t>át</a:t>
            </a:r>
            <a:r>
              <a:rPr lang="sk-SK" dirty="0"/>
              <a:t> inštrukcie</a:t>
            </a:r>
            <a:endParaRPr lang="en-US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sk-SK" dirty="0">
                <a:solidFill>
                  <a:srgbClr val="C00000"/>
                </a:solidFill>
              </a:rPr>
              <a:t>inštrukcie s </a:t>
            </a:r>
            <a:r>
              <a:rPr lang="en-US" dirty="0" err="1" smtClean="0">
                <a:solidFill>
                  <a:srgbClr val="C00000"/>
                </a:solidFill>
              </a:rPr>
              <a:t>dvomi</a:t>
            </a:r>
            <a:r>
              <a:rPr lang="sk-SK" dirty="0" smtClean="0">
                <a:solidFill>
                  <a:srgbClr val="C00000"/>
                </a:solidFill>
              </a:rPr>
              <a:t> adresami</a:t>
            </a:r>
          </a:p>
          <a:p>
            <a:pPr marL="685800" lvl="2">
              <a:spcBef>
                <a:spcPts val="1000"/>
              </a:spcBef>
            </a:pPr>
            <a:r>
              <a:rPr lang="sk-SK" dirty="0"/>
              <a:t>s</a:t>
            </a:r>
            <a:r>
              <a:rPr lang="sk-SK" dirty="0" smtClean="0"/>
              <a:t>yntax </a:t>
            </a:r>
          </a:p>
          <a:p>
            <a:pPr marL="1143000" lvl="3">
              <a:spcBef>
                <a:spcPts val="1000"/>
              </a:spcBef>
            </a:pPr>
            <a:endParaRPr lang="sk-SK" dirty="0" smtClean="0">
              <a:solidFill>
                <a:srgbClr val="FFFF00"/>
              </a:solidFill>
            </a:endParaRPr>
          </a:p>
          <a:p>
            <a:pPr marL="1143000" lvl="3">
              <a:spcBef>
                <a:spcPts val="1000"/>
              </a:spcBef>
            </a:pPr>
            <a:r>
              <a:rPr lang="sk-SK" dirty="0" smtClean="0">
                <a:solidFill>
                  <a:srgbClr val="FFFF00"/>
                </a:solidFill>
              </a:rPr>
              <a:t>operácia </a:t>
            </a:r>
            <a:r>
              <a:rPr lang="sk-SK" dirty="0" smtClean="0">
                <a:solidFill>
                  <a:srgbClr val="002060"/>
                </a:solidFill>
              </a:rPr>
              <a:t>cieľ,</a:t>
            </a:r>
            <a:r>
              <a:rPr lang="sk-SK" dirty="0" smtClean="0">
                <a:solidFill>
                  <a:srgbClr val="C00000"/>
                </a:solidFill>
              </a:rPr>
              <a:t> zdroj_1</a:t>
            </a:r>
            <a:endParaRPr lang="sk-SK" dirty="0">
              <a:solidFill>
                <a:srgbClr val="7030A0"/>
              </a:solidFill>
            </a:endParaRPr>
          </a:p>
          <a:p>
            <a:pPr lvl="1"/>
            <a:endParaRPr lang="sk-SK" sz="1800" dirty="0" smtClean="0"/>
          </a:p>
          <a:p>
            <a:pPr lvl="1"/>
            <a:r>
              <a:rPr lang="sk-SK" sz="1800" dirty="0" smtClean="0"/>
              <a:t>príklad: </a:t>
            </a:r>
          </a:p>
          <a:p>
            <a:pPr lvl="2"/>
            <a:endParaRPr lang="sk-SK" dirty="0" smtClean="0">
              <a:solidFill>
                <a:srgbClr val="FFFF00"/>
              </a:solidFill>
            </a:endParaRPr>
          </a:p>
          <a:p>
            <a:pPr lvl="2"/>
            <a:r>
              <a:rPr lang="sk-SK" dirty="0" smtClean="0">
                <a:solidFill>
                  <a:srgbClr val="FFFF00"/>
                </a:solidFill>
              </a:rPr>
              <a:t>ADD</a:t>
            </a:r>
            <a:r>
              <a:rPr lang="sk-SK" dirty="0" smtClean="0"/>
              <a:t> </a:t>
            </a:r>
            <a:r>
              <a:rPr lang="sk-SK" dirty="0" smtClean="0">
                <a:solidFill>
                  <a:srgbClr val="002060"/>
                </a:solidFill>
              </a:rPr>
              <a:t>A,</a:t>
            </a:r>
            <a:r>
              <a:rPr lang="sk-SK" dirty="0" smtClean="0"/>
              <a:t> </a:t>
            </a:r>
            <a:r>
              <a:rPr lang="sk-SK" dirty="0" smtClean="0">
                <a:solidFill>
                  <a:srgbClr val="C00000"/>
                </a:solidFill>
              </a:rPr>
              <a:t>B</a:t>
            </a:r>
            <a:endParaRPr lang="sk-SK" dirty="0" smtClean="0">
              <a:solidFill>
                <a:srgbClr val="7030A0"/>
              </a:solidFill>
            </a:endParaRPr>
          </a:p>
          <a:p>
            <a:pPr lvl="2"/>
            <a:endParaRPr lang="sk-SK" dirty="0" smtClean="0">
              <a:solidFill>
                <a:srgbClr val="002060"/>
              </a:solidFill>
            </a:endParaRPr>
          </a:p>
          <a:p>
            <a:pPr lvl="2"/>
            <a:r>
              <a:rPr lang="sk-SK" dirty="0" smtClean="0">
                <a:solidFill>
                  <a:srgbClr val="002060"/>
                </a:solidFill>
              </a:rPr>
              <a:t>A</a:t>
            </a:r>
            <a:r>
              <a:rPr lang="sk-SK" dirty="0">
                <a:solidFill>
                  <a:srgbClr val="002060"/>
                </a:solidFill>
              </a:rPr>
              <a:t>,</a:t>
            </a:r>
            <a:r>
              <a:rPr lang="sk-SK" dirty="0"/>
              <a:t> </a:t>
            </a:r>
            <a:r>
              <a:rPr lang="sk-SK" dirty="0" smtClean="0">
                <a:solidFill>
                  <a:srgbClr val="C00000"/>
                </a:solidFill>
              </a:rPr>
              <a:t>B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sk-SK" dirty="0" smtClean="0">
                <a:solidFill>
                  <a:srgbClr val="7030A0"/>
                </a:solidFill>
              </a:rPr>
              <a:t> </a:t>
            </a:r>
            <a:r>
              <a:rPr lang="sk-SK" dirty="0" smtClean="0"/>
              <a:t>sú premenné, ktoré sú uložené v pamäti 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6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</a:t>
            </a:r>
            <a:r>
              <a:rPr lang="sk-SK" dirty="0" err="1"/>
              <a:t>át</a:t>
            </a:r>
            <a:r>
              <a:rPr lang="sk-SK" dirty="0"/>
              <a:t> inštrukcie</a:t>
            </a:r>
            <a:endParaRPr lang="en-US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1" y="2336873"/>
            <a:ext cx="11381446" cy="3599316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sk-SK" dirty="0">
                <a:solidFill>
                  <a:srgbClr val="C00000"/>
                </a:solidFill>
              </a:rPr>
              <a:t>inštrukcie s </a:t>
            </a:r>
            <a:r>
              <a:rPr lang="sk-SK" dirty="0" smtClean="0">
                <a:solidFill>
                  <a:srgbClr val="C00000"/>
                </a:solidFill>
              </a:rPr>
              <a:t>dvomi </a:t>
            </a:r>
            <a:r>
              <a:rPr lang="sk-SK" dirty="0">
                <a:solidFill>
                  <a:srgbClr val="C00000"/>
                </a:solidFill>
              </a:rPr>
              <a:t>adresami</a:t>
            </a:r>
          </a:p>
          <a:p>
            <a:pPr lvl="1"/>
            <a:r>
              <a:rPr lang="sk-SK" dirty="0" smtClean="0"/>
              <a:t>Príklad:</a:t>
            </a:r>
          </a:p>
          <a:p>
            <a:pPr lvl="2"/>
            <a:r>
              <a:rPr lang="sk-SK" dirty="0"/>
              <a:t>napíšte program, ktorý vypočíta Y</a:t>
            </a:r>
            <a:r>
              <a:rPr lang="en-US" dirty="0"/>
              <a:t> = (A+B) * (C+D) </a:t>
            </a:r>
            <a:r>
              <a:rPr lang="en-US" dirty="0" err="1"/>
              <a:t>pomocou</a:t>
            </a:r>
            <a:r>
              <a:rPr lang="en-US" dirty="0"/>
              <a:t> in</a:t>
            </a:r>
            <a:r>
              <a:rPr lang="sk-SK" dirty="0" err="1"/>
              <a:t>štrukcií</a:t>
            </a:r>
            <a:r>
              <a:rPr lang="sk-SK" dirty="0"/>
              <a:t> s </a:t>
            </a:r>
            <a:r>
              <a:rPr lang="en-US" dirty="0" err="1" smtClean="0"/>
              <a:t>dvomi</a:t>
            </a:r>
            <a:r>
              <a:rPr lang="sk-SK" dirty="0" smtClean="0"/>
              <a:t> adresami</a:t>
            </a:r>
          </a:p>
          <a:p>
            <a:pPr lvl="1"/>
            <a:r>
              <a:rPr lang="sk-SK" dirty="0" smtClean="0"/>
              <a:t>Riešenie:</a:t>
            </a:r>
          </a:p>
          <a:p>
            <a:pPr lvl="2"/>
            <a:r>
              <a:rPr lang="en-US" dirty="0" smtClean="0"/>
              <a:t>MOV</a:t>
            </a:r>
            <a:r>
              <a:rPr lang="sk-SK" dirty="0" smtClean="0"/>
              <a:t> R1, A	</a:t>
            </a:r>
            <a:r>
              <a:rPr lang="en-US" dirty="0" smtClean="0"/>
              <a:t>	;</a:t>
            </a:r>
            <a:r>
              <a:rPr lang="sk-SK" dirty="0" smtClean="0"/>
              <a:t>R1 </a:t>
            </a:r>
            <a:r>
              <a:rPr lang="en-US" dirty="0" smtClean="0"/>
              <a:t>&lt;- M[A] 	</a:t>
            </a:r>
            <a:r>
              <a:rPr lang="en-US" dirty="0" err="1" smtClean="0"/>
              <a:t>prenos</a:t>
            </a:r>
            <a:r>
              <a:rPr lang="en-US" dirty="0" smtClean="0"/>
              <a:t> </a:t>
            </a:r>
            <a:r>
              <a:rPr lang="en-US" dirty="0" err="1" smtClean="0"/>
              <a:t>premennej</a:t>
            </a:r>
            <a:r>
              <a:rPr lang="en-US" dirty="0" smtClean="0"/>
              <a:t> A do </a:t>
            </a:r>
            <a:r>
              <a:rPr lang="en-US" dirty="0" err="1" smtClean="0"/>
              <a:t>registra</a:t>
            </a:r>
            <a:r>
              <a:rPr lang="en-US" dirty="0" smtClean="0"/>
              <a:t> R1</a:t>
            </a:r>
          </a:p>
          <a:p>
            <a:pPr lvl="2"/>
            <a:r>
              <a:rPr lang="en-US" dirty="0" smtClean="0"/>
              <a:t>ADD R1, B		;R1 &lt;- R1 + M[B]  </a:t>
            </a:r>
            <a:r>
              <a:rPr lang="en-US" dirty="0" err="1" smtClean="0"/>
              <a:t>vykon</a:t>
            </a:r>
            <a:r>
              <a:rPr lang="sk-SK" dirty="0" smtClean="0"/>
              <a:t>á operáciu A+B a uloží do registra R1</a:t>
            </a:r>
            <a:endParaRPr lang="en-US" dirty="0" smtClean="0"/>
          </a:p>
          <a:p>
            <a:pPr lvl="2"/>
            <a:r>
              <a:rPr lang="en-US" dirty="0"/>
              <a:t>MOV</a:t>
            </a:r>
            <a:r>
              <a:rPr lang="sk-SK" dirty="0"/>
              <a:t> </a:t>
            </a:r>
            <a:r>
              <a:rPr lang="sk-SK" dirty="0" smtClean="0"/>
              <a:t>R2, C</a:t>
            </a:r>
            <a:r>
              <a:rPr lang="sk-SK" dirty="0"/>
              <a:t>	</a:t>
            </a:r>
            <a:r>
              <a:rPr lang="en-US" dirty="0"/>
              <a:t>	;</a:t>
            </a:r>
            <a:r>
              <a:rPr lang="sk-SK" dirty="0"/>
              <a:t>R1 </a:t>
            </a:r>
            <a:r>
              <a:rPr lang="en-US" dirty="0"/>
              <a:t>&lt;- </a:t>
            </a:r>
            <a:r>
              <a:rPr lang="en-US" dirty="0" smtClean="0"/>
              <a:t>M[</a:t>
            </a:r>
            <a:r>
              <a:rPr lang="sk-SK" dirty="0" smtClean="0"/>
              <a:t>C</a:t>
            </a:r>
            <a:r>
              <a:rPr lang="en-US" dirty="0" smtClean="0"/>
              <a:t>] 	</a:t>
            </a:r>
            <a:r>
              <a:rPr lang="en-US" dirty="0" err="1" smtClean="0"/>
              <a:t>prenos</a:t>
            </a:r>
            <a:r>
              <a:rPr lang="en-US" dirty="0" smtClean="0"/>
              <a:t> </a:t>
            </a:r>
            <a:r>
              <a:rPr lang="en-US" dirty="0" err="1"/>
              <a:t>premennej</a:t>
            </a:r>
            <a:r>
              <a:rPr lang="en-US" dirty="0"/>
              <a:t> </a:t>
            </a:r>
            <a:r>
              <a:rPr lang="en-US" dirty="0" smtClean="0"/>
              <a:t>C </a:t>
            </a:r>
            <a:r>
              <a:rPr lang="en-US" dirty="0"/>
              <a:t>do </a:t>
            </a:r>
            <a:r>
              <a:rPr lang="en-US" dirty="0" err="1"/>
              <a:t>registra</a:t>
            </a:r>
            <a:r>
              <a:rPr lang="en-US" dirty="0"/>
              <a:t> </a:t>
            </a:r>
            <a:r>
              <a:rPr lang="en-US" dirty="0" smtClean="0"/>
              <a:t>R2</a:t>
            </a:r>
            <a:endParaRPr lang="en-US" dirty="0"/>
          </a:p>
          <a:p>
            <a:pPr lvl="2"/>
            <a:r>
              <a:rPr lang="en-US" dirty="0"/>
              <a:t>ADD </a:t>
            </a:r>
            <a:r>
              <a:rPr lang="en-US" dirty="0" smtClean="0"/>
              <a:t>R</a:t>
            </a:r>
            <a:r>
              <a:rPr lang="sk-SK" dirty="0" smtClean="0"/>
              <a:t>2</a:t>
            </a:r>
            <a:r>
              <a:rPr lang="en-US" dirty="0" smtClean="0"/>
              <a:t>, </a:t>
            </a:r>
            <a:r>
              <a:rPr lang="sk-SK" dirty="0" smtClean="0"/>
              <a:t>D</a:t>
            </a:r>
            <a:r>
              <a:rPr lang="en-US" dirty="0"/>
              <a:t>		;R1 &lt;- R1 + </a:t>
            </a:r>
            <a:r>
              <a:rPr lang="en-US" dirty="0" smtClean="0"/>
              <a:t>M[</a:t>
            </a:r>
            <a:r>
              <a:rPr lang="sk-SK" dirty="0" smtClean="0"/>
              <a:t>D</a:t>
            </a:r>
            <a:r>
              <a:rPr lang="en-US" dirty="0" smtClean="0"/>
              <a:t>]  </a:t>
            </a:r>
            <a:r>
              <a:rPr lang="en-US" dirty="0" err="1"/>
              <a:t>vykon</a:t>
            </a:r>
            <a:r>
              <a:rPr lang="sk-SK" dirty="0"/>
              <a:t>á operáciu </a:t>
            </a:r>
            <a:r>
              <a:rPr lang="sk-SK" dirty="0" smtClean="0"/>
              <a:t>C+D </a:t>
            </a:r>
            <a:r>
              <a:rPr lang="sk-SK" dirty="0"/>
              <a:t>a uloží do registra </a:t>
            </a:r>
            <a:r>
              <a:rPr lang="sk-SK" dirty="0" smtClean="0"/>
              <a:t>R2</a:t>
            </a:r>
          </a:p>
          <a:p>
            <a:pPr lvl="2"/>
            <a:r>
              <a:rPr lang="en-US" dirty="0" smtClean="0"/>
              <a:t>MUL R1, R2		;</a:t>
            </a:r>
            <a:r>
              <a:rPr lang="sk-SK" dirty="0" smtClean="0"/>
              <a:t>R1</a:t>
            </a:r>
            <a:r>
              <a:rPr lang="en-US" dirty="0" smtClean="0"/>
              <a:t> &lt;- R1 * R2 </a:t>
            </a:r>
            <a:r>
              <a:rPr lang="sk-SK" dirty="0"/>
              <a:t>	</a:t>
            </a:r>
            <a:r>
              <a:rPr lang="en-US" dirty="0" err="1" smtClean="0"/>
              <a:t>vykon</a:t>
            </a:r>
            <a:r>
              <a:rPr lang="sk-SK" dirty="0"/>
              <a:t>á </a:t>
            </a:r>
            <a:r>
              <a:rPr lang="sk-SK" dirty="0" smtClean="0"/>
              <a:t>operáciu </a:t>
            </a:r>
            <a:r>
              <a:rPr lang="en-US" dirty="0" smtClean="0"/>
              <a:t>(A+B)*(C+D)</a:t>
            </a:r>
          </a:p>
          <a:p>
            <a:pPr lvl="2"/>
            <a:r>
              <a:rPr lang="en-US" dirty="0" smtClean="0"/>
              <a:t>MOV Y, R1		;M[Y] &lt;- R1	</a:t>
            </a:r>
            <a:r>
              <a:rPr lang="en-US" dirty="0" err="1" smtClean="0"/>
              <a:t>prenos</a:t>
            </a:r>
            <a:r>
              <a:rPr lang="en-US" dirty="0" smtClean="0"/>
              <a:t> </a:t>
            </a:r>
            <a:r>
              <a:rPr lang="en-US" dirty="0" err="1"/>
              <a:t>premennej</a:t>
            </a:r>
            <a:r>
              <a:rPr lang="en-US" dirty="0"/>
              <a:t> </a:t>
            </a:r>
            <a:r>
              <a:rPr lang="en-US" dirty="0" err="1" smtClean="0"/>
              <a:t>ulo</a:t>
            </a:r>
            <a:r>
              <a:rPr lang="sk-SK" dirty="0" err="1" smtClean="0"/>
              <a:t>ženej</a:t>
            </a:r>
            <a:r>
              <a:rPr lang="sk-SK" dirty="0" smtClean="0"/>
              <a:t> v </a:t>
            </a:r>
            <a:r>
              <a:rPr lang="sk-SK" dirty="0"/>
              <a:t>r</a:t>
            </a:r>
            <a:r>
              <a:rPr lang="en-US" dirty="0" err="1" smtClean="0"/>
              <a:t>egistr</a:t>
            </a:r>
            <a:r>
              <a:rPr lang="sk-SK" dirty="0" smtClean="0"/>
              <a:t>i</a:t>
            </a:r>
            <a:r>
              <a:rPr lang="en-US" dirty="0" smtClean="0"/>
              <a:t> R1</a:t>
            </a:r>
            <a:r>
              <a:rPr lang="sk-SK" dirty="0" smtClean="0"/>
              <a:t> do Y v pamäti</a:t>
            </a:r>
            <a:endParaRPr lang="en-US" dirty="0" smtClean="0"/>
          </a:p>
          <a:p>
            <a:pPr marL="914400" lvl="2" indent="0">
              <a:buNone/>
            </a:pPr>
            <a:endParaRPr lang="sk-SK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7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</a:t>
            </a:r>
            <a:r>
              <a:rPr lang="sk-SK" dirty="0" err="1"/>
              <a:t>át</a:t>
            </a:r>
            <a:r>
              <a:rPr lang="sk-SK" dirty="0"/>
              <a:t> inštrukcie</a:t>
            </a:r>
            <a:endParaRPr lang="en-US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sk-SK" dirty="0">
                <a:solidFill>
                  <a:srgbClr val="C00000"/>
                </a:solidFill>
              </a:rPr>
              <a:t>inštrukcie s </a:t>
            </a:r>
            <a:r>
              <a:rPr lang="sk-SK" dirty="0" smtClean="0">
                <a:solidFill>
                  <a:srgbClr val="C00000"/>
                </a:solidFill>
              </a:rPr>
              <a:t>jednou adresou</a:t>
            </a:r>
          </a:p>
          <a:p>
            <a:pPr marL="685800" lvl="2">
              <a:spcBef>
                <a:spcPts val="1000"/>
              </a:spcBef>
            </a:pPr>
            <a:r>
              <a:rPr lang="sk-SK" dirty="0"/>
              <a:t>s</a:t>
            </a:r>
            <a:r>
              <a:rPr lang="sk-SK" dirty="0" smtClean="0"/>
              <a:t>yntax </a:t>
            </a:r>
          </a:p>
          <a:p>
            <a:pPr marL="1143000" lvl="3">
              <a:spcBef>
                <a:spcPts val="1000"/>
              </a:spcBef>
            </a:pPr>
            <a:endParaRPr lang="sk-SK" dirty="0" smtClean="0">
              <a:solidFill>
                <a:srgbClr val="FFFF00"/>
              </a:solidFill>
            </a:endParaRPr>
          </a:p>
          <a:p>
            <a:pPr marL="1143000" lvl="3">
              <a:spcBef>
                <a:spcPts val="1000"/>
              </a:spcBef>
            </a:pPr>
            <a:r>
              <a:rPr lang="sk-SK" dirty="0" smtClean="0">
                <a:solidFill>
                  <a:srgbClr val="FFFF00"/>
                </a:solidFill>
              </a:rPr>
              <a:t>operácia </a:t>
            </a:r>
            <a:r>
              <a:rPr lang="sk-SK" dirty="0" smtClean="0">
                <a:solidFill>
                  <a:srgbClr val="002060"/>
                </a:solidFill>
              </a:rPr>
              <a:t>zdroj_1</a:t>
            </a:r>
            <a:endParaRPr lang="sk-SK" dirty="0">
              <a:solidFill>
                <a:srgbClr val="7030A0"/>
              </a:solidFill>
            </a:endParaRPr>
          </a:p>
          <a:p>
            <a:pPr lvl="1"/>
            <a:endParaRPr lang="sk-SK" sz="1800" dirty="0" smtClean="0"/>
          </a:p>
          <a:p>
            <a:pPr lvl="1"/>
            <a:r>
              <a:rPr lang="sk-SK" sz="1800" dirty="0" smtClean="0"/>
              <a:t>príklad: </a:t>
            </a:r>
          </a:p>
          <a:p>
            <a:pPr lvl="2"/>
            <a:endParaRPr lang="sk-SK" dirty="0" smtClean="0">
              <a:solidFill>
                <a:srgbClr val="FFFF00"/>
              </a:solidFill>
            </a:endParaRPr>
          </a:p>
          <a:p>
            <a:pPr lvl="2"/>
            <a:r>
              <a:rPr lang="sk-SK" dirty="0" smtClean="0">
                <a:solidFill>
                  <a:srgbClr val="FFFF00"/>
                </a:solidFill>
              </a:rPr>
              <a:t>ADD</a:t>
            </a:r>
            <a:r>
              <a:rPr lang="sk-SK" dirty="0" smtClean="0"/>
              <a:t> </a:t>
            </a:r>
            <a:r>
              <a:rPr lang="sk-SK" dirty="0" smtClean="0">
                <a:solidFill>
                  <a:srgbClr val="002060"/>
                </a:solidFill>
              </a:rPr>
              <a:t>A</a:t>
            </a:r>
            <a:endParaRPr lang="sk-SK" dirty="0" smtClean="0">
              <a:solidFill>
                <a:srgbClr val="7030A0"/>
              </a:solidFill>
            </a:endParaRPr>
          </a:p>
          <a:p>
            <a:pPr lvl="2"/>
            <a:endParaRPr lang="sk-SK" dirty="0" smtClean="0">
              <a:solidFill>
                <a:srgbClr val="002060"/>
              </a:solidFill>
            </a:endParaRPr>
          </a:p>
          <a:p>
            <a:pPr lvl="2"/>
            <a:r>
              <a:rPr lang="sk-SK" dirty="0" smtClean="0">
                <a:solidFill>
                  <a:srgbClr val="002060"/>
                </a:solidFill>
              </a:rPr>
              <a:t>A</a:t>
            </a:r>
            <a:r>
              <a:rPr lang="sk-SK" dirty="0">
                <a:solidFill>
                  <a:srgbClr val="002060"/>
                </a:solidFill>
              </a:rPr>
              <a:t> </a:t>
            </a:r>
            <a:r>
              <a:rPr lang="sk-SK" dirty="0" smtClean="0"/>
              <a:t>je premenná, ktoré sú uložené v pamäti 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25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</a:t>
            </a:r>
            <a:r>
              <a:rPr lang="sk-SK" dirty="0" err="1"/>
              <a:t>át</a:t>
            </a:r>
            <a:r>
              <a:rPr lang="sk-SK" dirty="0"/>
              <a:t> inštrukcie</a:t>
            </a:r>
            <a:endParaRPr lang="en-US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1" y="2336873"/>
            <a:ext cx="11065563" cy="3599316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sk-SK" dirty="0">
                <a:solidFill>
                  <a:srgbClr val="C00000"/>
                </a:solidFill>
              </a:rPr>
              <a:t>inštrukcie s </a:t>
            </a:r>
            <a:r>
              <a:rPr lang="sk-SK" dirty="0" smtClean="0">
                <a:solidFill>
                  <a:srgbClr val="C00000"/>
                </a:solidFill>
              </a:rPr>
              <a:t>jednou adresou</a:t>
            </a:r>
            <a:endParaRPr lang="sk-SK" dirty="0">
              <a:solidFill>
                <a:srgbClr val="C00000"/>
              </a:solidFill>
            </a:endParaRPr>
          </a:p>
          <a:p>
            <a:pPr lvl="1"/>
            <a:r>
              <a:rPr lang="sk-SK" dirty="0" smtClean="0"/>
              <a:t>Príklad:</a:t>
            </a:r>
          </a:p>
          <a:p>
            <a:pPr lvl="2"/>
            <a:r>
              <a:rPr lang="sk-SK" dirty="0"/>
              <a:t>napíšte program, ktorý vypočíta Y</a:t>
            </a:r>
            <a:r>
              <a:rPr lang="en-US" dirty="0"/>
              <a:t> = (A+B) * (C+D) </a:t>
            </a:r>
            <a:r>
              <a:rPr lang="en-US" dirty="0" err="1"/>
              <a:t>pomocou</a:t>
            </a:r>
            <a:r>
              <a:rPr lang="en-US" dirty="0"/>
              <a:t> in</a:t>
            </a:r>
            <a:r>
              <a:rPr lang="sk-SK" dirty="0" err="1"/>
              <a:t>štrukcií</a:t>
            </a:r>
            <a:r>
              <a:rPr lang="sk-SK" dirty="0"/>
              <a:t> s </a:t>
            </a:r>
            <a:r>
              <a:rPr lang="sk-SK" dirty="0" smtClean="0"/>
              <a:t>jednou adresou</a:t>
            </a:r>
          </a:p>
          <a:p>
            <a:pPr lvl="1"/>
            <a:r>
              <a:rPr lang="sk-SK" dirty="0" smtClean="0"/>
              <a:t>Riešenie:</a:t>
            </a:r>
          </a:p>
          <a:p>
            <a:pPr lvl="2"/>
            <a:r>
              <a:rPr lang="sk-SK" dirty="0" smtClean="0"/>
              <a:t>LOAD A	</a:t>
            </a:r>
            <a:r>
              <a:rPr lang="en-US" dirty="0" smtClean="0"/>
              <a:t>	;</a:t>
            </a:r>
            <a:r>
              <a:rPr lang="sk-SK" dirty="0" smtClean="0"/>
              <a:t>AC </a:t>
            </a:r>
            <a:r>
              <a:rPr lang="en-US" dirty="0" smtClean="0"/>
              <a:t>&lt;- M[A] </a:t>
            </a:r>
          </a:p>
          <a:p>
            <a:pPr lvl="2"/>
            <a:r>
              <a:rPr lang="en-US" dirty="0" smtClean="0"/>
              <a:t>ADD </a:t>
            </a:r>
            <a:r>
              <a:rPr lang="sk-SK" dirty="0"/>
              <a:t>B</a:t>
            </a:r>
            <a:r>
              <a:rPr lang="en-US" dirty="0" smtClean="0"/>
              <a:t>		</a:t>
            </a:r>
            <a:r>
              <a:rPr lang="sk-SK" dirty="0" smtClean="0"/>
              <a:t>	</a:t>
            </a:r>
            <a:r>
              <a:rPr lang="en-US" dirty="0" smtClean="0"/>
              <a:t>;</a:t>
            </a:r>
            <a:r>
              <a:rPr lang="sk-SK" dirty="0" smtClean="0"/>
              <a:t>AC </a:t>
            </a:r>
            <a:r>
              <a:rPr lang="en-US" dirty="0"/>
              <a:t>&lt;- </a:t>
            </a:r>
            <a:r>
              <a:rPr lang="sk-SK" dirty="0" smtClean="0"/>
              <a:t>AC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M[</a:t>
            </a:r>
            <a:r>
              <a:rPr lang="sk-SK" dirty="0" smtClean="0"/>
              <a:t>B</a:t>
            </a:r>
            <a:r>
              <a:rPr lang="en-US" dirty="0" smtClean="0"/>
              <a:t>]</a:t>
            </a:r>
            <a:r>
              <a:rPr lang="sk-SK" dirty="0" smtClean="0"/>
              <a:t>		vykoná A+B</a:t>
            </a:r>
            <a:endParaRPr lang="en-US" dirty="0" smtClean="0"/>
          </a:p>
          <a:p>
            <a:pPr lvl="2"/>
            <a:r>
              <a:rPr lang="sk-SK" dirty="0" smtClean="0"/>
              <a:t>STORE T</a:t>
            </a:r>
            <a:r>
              <a:rPr lang="en-US" dirty="0" smtClean="0"/>
              <a:t>		;M[</a:t>
            </a:r>
            <a:r>
              <a:rPr lang="sk-SK" dirty="0" smtClean="0"/>
              <a:t>T</a:t>
            </a:r>
            <a:r>
              <a:rPr lang="en-US" dirty="0" smtClean="0"/>
              <a:t>] &lt;-</a:t>
            </a:r>
            <a:r>
              <a:rPr lang="sk-SK" dirty="0" smtClean="0"/>
              <a:t> AC</a:t>
            </a:r>
          </a:p>
          <a:p>
            <a:pPr lvl="2"/>
            <a:r>
              <a:rPr lang="sk-SK" dirty="0"/>
              <a:t>LOAD </a:t>
            </a:r>
            <a:r>
              <a:rPr lang="sk-SK" dirty="0" smtClean="0"/>
              <a:t>C</a:t>
            </a:r>
            <a:r>
              <a:rPr lang="sk-SK" dirty="0"/>
              <a:t>	</a:t>
            </a:r>
            <a:r>
              <a:rPr lang="en-US" dirty="0"/>
              <a:t>	;</a:t>
            </a:r>
            <a:r>
              <a:rPr lang="sk-SK" dirty="0"/>
              <a:t>AC </a:t>
            </a:r>
            <a:r>
              <a:rPr lang="en-US" dirty="0"/>
              <a:t>&lt;- </a:t>
            </a:r>
            <a:r>
              <a:rPr lang="en-US" dirty="0" smtClean="0"/>
              <a:t>M[</a:t>
            </a:r>
            <a:r>
              <a:rPr lang="sk-SK" dirty="0" smtClean="0"/>
              <a:t>C</a:t>
            </a:r>
            <a:r>
              <a:rPr lang="en-US" dirty="0" smtClean="0"/>
              <a:t>] </a:t>
            </a:r>
            <a:endParaRPr lang="en-US" dirty="0"/>
          </a:p>
          <a:p>
            <a:pPr lvl="2"/>
            <a:r>
              <a:rPr lang="en-US" dirty="0"/>
              <a:t>ADD </a:t>
            </a:r>
            <a:r>
              <a:rPr lang="sk-SK" dirty="0" smtClean="0"/>
              <a:t>D</a:t>
            </a:r>
            <a:r>
              <a:rPr lang="en-US" dirty="0"/>
              <a:t>		</a:t>
            </a:r>
            <a:r>
              <a:rPr lang="sk-SK" dirty="0"/>
              <a:t>	</a:t>
            </a:r>
            <a:r>
              <a:rPr lang="en-US" dirty="0"/>
              <a:t>;</a:t>
            </a:r>
            <a:r>
              <a:rPr lang="sk-SK" dirty="0"/>
              <a:t>AC </a:t>
            </a:r>
            <a:r>
              <a:rPr lang="en-US" dirty="0"/>
              <a:t>&lt;- </a:t>
            </a:r>
            <a:r>
              <a:rPr lang="sk-SK" dirty="0"/>
              <a:t>AC</a:t>
            </a:r>
            <a:r>
              <a:rPr lang="en-US" dirty="0"/>
              <a:t> + </a:t>
            </a:r>
            <a:r>
              <a:rPr lang="en-US" dirty="0" smtClean="0"/>
              <a:t>M[</a:t>
            </a:r>
            <a:r>
              <a:rPr lang="sk-SK" dirty="0" smtClean="0"/>
              <a:t>D</a:t>
            </a:r>
            <a:r>
              <a:rPr lang="en-US" dirty="0" smtClean="0"/>
              <a:t>]</a:t>
            </a:r>
            <a:r>
              <a:rPr lang="sk-SK" dirty="0" smtClean="0"/>
              <a:t>		</a:t>
            </a:r>
            <a:r>
              <a:rPr lang="sk-SK" dirty="0"/>
              <a:t> vykoná </a:t>
            </a:r>
            <a:r>
              <a:rPr lang="sk-SK" dirty="0" smtClean="0"/>
              <a:t>C+D</a:t>
            </a:r>
          </a:p>
          <a:p>
            <a:pPr lvl="2"/>
            <a:r>
              <a:rPr lang="sk-SK" dirty="0" smtClean="0"/>
              <a:t>MUL T			;AC &lt;- AC * M[T]		</a:t>
            </a:r>
            <a:r>
              <a:rPr lang="sk-SK" dirty="0"/>
              <a:t> vykoná (</a:t>
            </a:r>
            <a:r>
              <a:rPr lang="sk-SK" dirty="0" smtClean="0"/>
              <a:t>A+B) * (C+D)</a:t>
            </a:r>
            <a:endParaRPr lang="en-US" dirty="0"/>
          </a:p>
          <a:p>
            <a:pPr lvl="2"/>
            <a:r>
              <a:rPr lang="sk-SK" dirty="0" smtClean="0"/>
              <a:t>MOV Y	</a:t>
            </a:r>
            <a:r>
              <a:rPr lang="en-US" dirty="0"/>
              <a:t>		;</a:t>
            </a:r>
            <a:r>
              <a:rPr lang="en-US" dirty="0" smtClean="0"/>
              <a:t>M[</a:t>
            </a:r>
            <a:r>
              <a:rPr lang="sk-SK" dirty="0" smtClean="0"/>
              <a:t>Y</a:t>
            </a:r>
            <a:r>
              <a:rPr lang="en-US" dirty="0" smtClean="0"/>
              <a:t>] </a:t>
            </a:r>
            <a:r>
              <a:rPr lang="en-US" dirty="0"/>
              <a:t>&lt;-</a:t>
            </a:r>
            <a:r>
              <a:rPr lang="sk-SK" dirty="0"/>
              <a:t> AC</a:t>
            </a: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pPr lvl="2"/>
            <a:endParaRPr lang="sk-SK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2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</a:t>
            </a:r>
            <a:r>
              <a:rPr lang="sk-SK" dirty="0" err="1"/>
              <a:t>át</a:t>
            </a:r>
            <a:r>
              <a:rPr lang="sk-SK" dirty="0"/>
              <a:t> inštrukcie</a:t>
            </a:r>
            <a:endParaRPr lang="en-US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sk-SK" dirty="0">
                <a:solidFill>
                  <a:srgbClr val="C00000"/>
                </a:solidFill>
              </a:rPr>
              <a:t>inštrukcie </a:t>
            </a:r>
            <a:r>
              <a:rPr lang="sk-SK" dirty="0" smtClean="0">
                <a:solidFill>
                  <a:srgbClr val="C00000"/>
                </a:solidFill>
              </a:rPr>
              <a:t>bez adries</a:t>
            </a:r>
          </a:p>
          <a:p>
            <a:pPr marL="685800" lvl="2">
              <a:spcBef>
                <a:spcPts val="1000"/>
              </a:spcBef>
            </a:pPr>
            <a:r>
              <a:rPr lang="sk-SK" dirty="0"/>
              <a:t>s</a:t>
            </a:r>
            <a:r>
              <a:rPr lang="sk-SK" dirty="0" smtClean="0"/>
              <a:t>yntax </a:t>
            </a:r>
          </a:p>
          <a:p>
            <a:pPr marL="1143000" lvl="3">
              <a:spcBef>
                <a:spcPts val="1000"/>
              </a:spcBef>
            </a:pPr>
            <a:endParaRPr lang="sk-SK" dirty="0" smtClean="0">
              <a:solidFill>
                <a:srgbClr val="FFFF00"/>
              </a:solidFill>
            </a:endParaRPr>
          </a:p>
          <a:p>
            <a:pPr marL="1143000" lvl="3">
              <a:spcBef>
                <a:spcPts val="1000"/>
              </a:spcBef>
            </a:pPr>
            <a:r>
              <a:rPr lang="sk-SK" dirty="0" smtClean="0">
                <a:solidFill>
                  <a:srgbClr val="FFFF00"/>
                </a:solidFill>
              </a:rPr>
              <a:t>operácia </a:t>
            </a:r>
            <a:endParaRPr lang="sk-SK" dirty="0">
              <a:solidFill>
                <a:srgbClr val="7030A0"/>
              </a:solidFill>
            </a:endParaRPr>
          </a:p>
          <a:p>
            <a:pPr lvl="1"/>
            <a:endParaRPr lang="sk-SK" sz="1800" dirty="0" smtClean="0"/>
          </a:p>
          <a:p>
            <a:pPr lvl="1"/>
            <a:r>
              <a:rPr lang="sk-SK" sz="1800" dirty="0"/>
              <a:t>p</a:t>
            </a:r>
            <a:r>
              <a:rPr lang="sk-SK" sz="1800" dirty="0" smtClean="0"/>
              <a:t>ráca so zásobníkom </a:t>
            </a:r>
          </a:p>
        </p:txBody>
      </p:sp>
    </p:spTree>
    <p:extLst>
      <p:ext uri="{BB962C8B-B14F-4D97-AF65-F5344CB8AC3E}">
        <p14:creationId xmlns:p14="http://schemas.microsoft.com/office/powerpoint/2010/main" val="367186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184C88DB0847848B4721D31F17E6676" ma:contentTypeVersion="6" ma:contentTypeDescription="Umožňuje vytvoriť nový dokument." ma:contentTypeScope="" ma:versionID="39dc927ca886c049310ea1e5af6b5c75">
  <xsd:schema xmlns:xsd="http://www.w3.org/2001/XMLSchema" xmlns:xs="http://www.w3.org/2001/XMLSchema" xmlns:p="http://schemas.microsoft.com/office/2006/metadata/properties" xmlns:ns2="ef89a3d5-5883-4405-9b01-e44d58dc56bd" targetNamespace="http://schemas.microsoft.com/office/2006/metadata/properties" ma:root="true" ma:fieldsID="9b35da7369a798e37283f54b9dde86bd" ns2:_="">
    <xsd:import namespace="ef89a3d5-5883-4405-9b01-e44d58dc56b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89a3d5-5883-4405-9b01-e44d58dc56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27BB754-17BC-4737-80C9-B7884A891E2E}"/>
</file>

<file path=customXml/itemProps2.xml><?xml version="1.0" encoding="utf-8"?>
<ds:datastoreItem xmlns:ds="http://schemas.openxmlformats.org/officeDocument/2006/customXml" ds:itemID="{C2E67A9F-C4AE-41BD-A851-8A49252E0B88}"/>
</file>

<file path=customXml/itemProps3.xml><?xml version="1.0" encoding="utf-8"?>
<ds:datastoreItem xmlns:ds="http://schemas.openxmlformats.org/officeDocument/2006/customXml" ds:itemID="{49C86A7A-E63A-4E6B-B6F9-D6F77B449FBF}"/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354</TotalTime>
  <Words>476</Words>
  <Application>Microsoft Office PowerPoint</Application>
  <PresentationFormat>Širokouhlá</PresentationFormat>
  <Paragraphs>124</Paragraphs>
  <Slides>15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8" baseType="lpstr">
      <vt:lpstr>Arial</vt:lpstr>
      <vt:lpstr>Trebuchet MS</vt:lpstr>
      <vt:lpstr>Berlín</vt:lpstr>
      <vt:lpstr>Formát inštrukcie</vt:lpstr>
      <vt:lpstr>Formát inštrukcie</vt:lpstr>
      <vt:lpstr>Formát inštrukcie</vt:lpstr>
      <vt:lpstr>Formát inštrukcie</vt:lpstr>
      <vt:lpstr>Formát inštrukcie</vt:lpstr>
      <vt:lpstr>Formát inštrukcie</vt:lpstr>
      <vt:lpstr>Formát inštrukcie</vt:lpstr>
      <vt:lpstr>Formát inštrukcie</vt:lpstr>
      <vt:lpstr>Formát inštrukcie</vt:lpstr>
      <vt:lpstr>Formát inštrukcie</vt:lpstr>
      <vt:lpstr>Formát inštrukcie</vt:lpstr>
      <vt:lpstr>Formát inštrukcie</vt:lpstr>
      <vt:lpstr>Formát inštrukcie</vt:lpstr>
      <vt:lpstr>Formát inštrukcie</vt:lpstr>
      <vt:lpstr>Formát inštrukcie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Enermax</dc:creator>
  <cp:lastModifiedBy>Martin Butkovsky</cp:lastModifiedBy>
  <cp:revision>46</cp:revision>
  <dcterms:created xsi:type="dcterms:W3CDTF">2021-10-17T12:32:51Z</dcterms:created>
  <dcterms:modified xsi:type="dcterms:W3CDTF">2021-11-06T09:40:14Z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0x010100C184C88DB0847848B4721D31F17E6676</vt:lpwstr>
  </property>
</Properties>
</file>