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2"/>
  </p:notesMasterIdLst>
  <p:sldIdLst>
    <p:sldId id="256" r:id="rId5"/>
    <p:sldId id="269" r:id="rId6"/>
    <p:sldId id="313" r:id="rId7"/>
    <p:sldId id="324" r:id="rId8"/>
    <p:sldId id="314" r:id="rId9"/>
    <p:sldId id="318" r:id="rId10"/>
    <p:sldId id="325" r:id="rId11"/>
    <p:sldId id="315" r:id="rId12"/>
    <p:sldId id="319" r:id="rId13"/>
    <p:sldId id="316" r:id="rId14"/>
    <p:sldId id="317" r:id="rId15"/>
    <p:sldId id="326" r:id="rId16"/>
    <p:sldId id="320" r:id="rId17"/>
    <p:sldId id="321" r:id="rId18"/>
    <p:sldId id="322" r:id="rId19"/>
    <p:sldId id="323" r:id="rId20"/>
    <p:sldId id="397" r:id="rId21"/>
    <p:sldId id="363" r:id="rId22"/>
    <p:sldId id="364" r:id="rId23"/>
    <p:sldId id="365" r:id="rId24"/>
    <p:sldId id="366" r:id="rId25"/>
    <p:sldId id="398" r:id="rId26"/>
    <p:sldId id="367" r:id="rId27"/>
    <p:sldId id="368" r:id="rId28"/>
    <p:sldId id="369" r:id="rId29"/>
    <p:sldId id="399" r:id="rId30"/>
    <p:sldId id="395" r:id="rId31"/>
    <p:sldId id="396" r:id="rId32"/>
    <p:sldId id="370" r:id="rId33"/>
    <p:sldId id="371" r:id="rId34"/>
    <p:sldId id="372" r:id="rId35"/>
    <p:sldId id="373" r:id="rId36"/>
    <p:sldId id="400" r:id="rId37"/>
    <p:sldId id="401" r:id="rId38"/>
    <p:sldId id="374" r:id="rId39"/>
    <p:sldId id="376" r:id="rId40"/>
    <p:sldId id="37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1D6C2-22C0-4857-8A25-AE43A5FBFFED}" v="1" dt="2020-12-15T23:41:24.977"/>
    <p1510:client id="{4BF69209-955B-42CE-A2ED-0A25282F3B49}" v="8" dt="2020-11-18T08:21:15.359"/>
    <p1510:client id="{AFCB02BA-6742-4B2E-AE63-80A94FA2A848}" v="1" dt="2021-12-03T10:41:16.120"/>
    <p1510:client id="{BC02BCF1-ED26-44A3-AE8B-6695496EBE19}" v="121" dt="2020-11-18T07:58:49.293"/>
    <p1510:client id="{C5406561-FDEE-4F1C-9EC4-9C5B5DA93985}" v="2" dt="2020-12-08T21:21:40.500"/>
    <p1510:client id="{E7E7845D-8B96-4224-8F59-73D0F4EBF663}" v="1" dt="2020-12-08T20:07:15.176"/>
    <p1510:client id="{EEB25583-9651-4FE9-B486-A205B21FA692}" v="3" dt="2020-11-19T11:05:31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gr. Ing. Martin Butkovský" userId="S::martin.butkovsky@adlerka.sk::7089a834-dca0-4144-988c-863b6f01a9c4" providerId="AD" clId="Web-{4BF69209-955B-42CE-A2ED-0A25282F3B49}"/>
    <pc:docChg chg="modSld">
      <pc:chgData name="Mgr. Ing. Martin Butkovský" userId="S::martin.butkovsky@adlerka.sk::7089a834-dca0-4144-988c-863b6f01a9c4" providerId="AD" clId="Web-{4BF69209-955B-42CE-A2ED-0A25282F3B49}" dt="2020-11-18T08:21:14.984" v="6" actId="20577"/>
      <pc:docMkLst>
        <pc:docMk/>
      </pc:docMkLst>
      <pc:sldChg chg="modSp">
        <pc:chgData name="Mgr. Ing. Martin Butkovský" userId="S::martin.butkovsky@adlerka.sk::7089a834-dca0-4144-988c-863b6f01a9c4" providerId="AD" clId="Web-{4BF69209-955B-42CE-A2ED-0A25282F3B49}" dt="2020-11-18T08:21:13.500" v="4" actId="20577"/>
        <pc:sldMkLst>
          <pc:docMk/>
          <pc:sldMk cId="1465793564" sldId="321"/>
        </pc:sldMkLst>
        <pc:spChg chg="mod">
          <ac:chgData name="Mgr. Ing. Martin Butkovský" userId="S::martin.butkovsky@adlerka.sk::7089a834-dca0-4144-988c-863b6f01a9c4" providerId="AD" clId="Web-{4BF69209-955B-42CE-A2ED-0A25282F3B49}" dt="2020-11-18T08:21:13.500" v="4" actId="20577"/>
          <ac:spMkLst>
            <pc:docMk/>
            <pc:sldMk cId="1465793564" sldId="321"/>
            <ac:spMk id="3" creationId="{00000000-0000-0000-0000-000000000000}"/>
          </ac:spMkLst>
        </pc:spChg>
      </pc:sldChg>
    </pc:docChg>
  </pc:docChgLst>
  <pc:docChgLst>
    <pc:chgData name="Matej Martinek" userId="S::matej.martinek@student.adlerka.sk::1ddf642e-9478-4596-ab65-d96850146be6" providerId="AD" clId="Web-{AFCB02BA-6742-4B2E-AE63-80A94FA2A848}"/>
    <pc:docChg chg="delSld">
      <pc:chgData name="Matej Martinek" userId="S::matej.martinek@student.adlerka.sk::1ddf642e-9478-4596-ab65-d96850146be6" providerId="AD" clId="Web-{AFCB02BA-6742-4B2E-AE63-80A94FA2A848}" dt="2021-12-03T10:41:16.120" v="0"/>
      <pc:docMkLst>
        <pc:docMk/>
      </pc:docMkLst>
      <pc:sldChg chg="del">
        <pc:chgData name="Matej Martinek" userId="S::matej.martinek@student.adlerka.sk::1ddf642e-9478-4596-ab65-d96850146be6" providerId="AD" clId="Web-{AFCB02BA-6742-4B2E-AE63-80A94FA2A848}" dt="2021-12-03T10:41:16.120" v="0"/>
        <pc:sldMkLst>
          <pc:docMk/>
          <pc:sldMk cId="3377794479" sldId="327"/>
        </pc:sldMkLst>
      </pc:sldChg>
    </pc:docChg>
  </pc:docChgLst>
  <pc:docChgLst>
    <pc:chgData name="Patrik Hatala" userId="S::patrik.hatala@student.adlerka.sk::f0d3e70c-2f7f-4159-bd60-ded6127c6917" providerId="AD" clId="Web-{E7E7845D-8B96-4224-8F59-73D0F4EBF663}"/>
    <pc:docChg chg="modSld">
      <pc:chgData name="Patrik Hatala" userId="S::patrik.hatala@student.adlerka.sk::f0d3e70c-2f7f-4159-bd60-ded6127c6917" providerId="AD" clId="Web-{E7E7845D-8B96-4224-8F59-73D0F4EBF663}" dt="2020-12-08T20:07:15.176" v="0" actId="1076"/>
      <pc:docMkLst>
        <pc:docMk/>
      </pc:docMkLst>
      <pc:sldChg chg="modSp">
        <pc:chgData name="Patrik Hatala" userId="S::patrik.hatala@student.adlerka.sk::f0d3e70c-2f7f-4159-bd60-ded6127c6917" providerId="AD" clId="Web-{E7E7845D-8B96-4224-8F59-73D0F4EBF663}" dt="2020-12-08T20:07:15.176" v="0" actId="1076"/>
        <pc:sldMkLst>
          <pc:docMk/>
          <pc:sldMk cId="446537857" sldId="326"/>
        </pc:sldMkLst>
        <pc:spChg chg="mod">
          <ac:chgData name="Patrik Hatala" userId="S::patrik.hatala@student.adlerka.sk::f0d3e70c-2f7f-4159-bd60-ded6127c6917" providerId="AD" clId="Web-{E7E7845D-8B96-4224-8F59-73D0F4EBF663}" dt="2020-12-08T20:07:15.176" v="0" actId="1076"/>
          <ac:spMkLst>
            <pc:docMk/>
            <pc:sldMk cId="446537857" sldId="326"/>
            <ac:spMk id="3" creationId="{00000000-0000-0000-0000-000000000000}"/>
          </ac:spMkLst>
        </pc:spChg>
      </pc:sldChg>
    </pc:docChg>
  </pc:docChgLst>
  <pc:docChgLst>
    <pc:chgData name="Filip Holčík" userId="S::filip.holcik@student.adlerka.sk::2762094f-0005-411f-b9d3-f2c60ac2809f" providerId="AD" clId="Web-{08B1D6C2-22C0-4857-8A25-AE43A5FBFFED}"/>
    <pc:docChg chg="sldOrd">
      <pc:chgData name="Filip Holčík" userId="S::filip.holcik@student.adlerka.sk::2762094f-0005-411f-b9d3-f2c60ac2809f" providerId="AD" clId="Web-{08B1D6C2-22C0-4857-8A25-AE43A5FBFFED}" dt="2020-12-15T23:41:24.977" v="0"/>
      <pc:docMkLst>
        <pc:docMk/>
      </pc:docMkLst>
      <pc:sldChg chg="ord">
        <pc:chgData name="Filip Holčík" userId="S::filip.holcik@student.adlerka.sk::2762094f-0005-411f-b9d3-f2c60ac2809f" providerId="AD" clId="Web-{08B1D6C2-22C0-4857-8A25-AE43A5FBFFED}" dt="2020-12-15T23:41:24.977" v="0"/>
        <pc:sldMkLst>
          <pc:docMk/>
          <pc:sldMk cId="1030550114" sldId="376"/>
        </pc:sldMkLst>
      </pc:sldChg>
    </pc:docChg>
  </pc:docChgLst>
  <pc:docChgLst>
    <pc:chgData name="Patrik Hatala" userId="S::patrik.hatala@student.adlerka.sk::f0d3e70c-2f7f-4159-bd60-ded6127c6917" providerId="AD" clId="Web-{C5406561-FDEE-4F1C-9EC4-9C5B5DA93985}"/>
    <pc:docChg chg="sldOrd">
      <pc:chgData name="Patrik Hatala" userId="S::patrik.hatala@student.adlerka.sk::f0d3e70c-2f7f-4159-bd60-ded6127c6917" providerId="AD" clId="Web-{C5406561-FDEE-4F1C-9EC4-9C5B5DA93985}" dt="2020-12-08T21:21:40.500" v="1"/>
      <pc:docMkLst>
        <pc:docMk/>
      </pc:docMkLst>
      <pc:sldChg chg="ord">
        <pc:chgData name="Patrik Hatala" userId="S::patrik.hatala@student.adlerka.sk::f0d3e70c-2f7f-4159-bd60-ded6127c6917" providerId="AD" clId="Web-{C5406561-FDEE-4F1C-9EC4-9C5B5DA93985}" dt="2020-12-08T21:21:40.500" v="1"/>
        <pc:sldMkLst>
          <pc:docMk/>
          <pc:sldMk cId="834095978" sldId="368"/>
        </pc:sldMkLst>
      </pc:sldChg>
    </pc:docChg>
  </pc:docChgLst>
  <pc:docChgLst>
    <pc:chgData name="Mgr. Ing. Martin Butkovský" userId="S::martin.butkovsky@adlerka.sk::7089a834-dca0-4144-988c-863b6f01a9c4" providerId="AD" clId="Web-{BC02BCF1-ED26-44A3-AE8B-6695496EBE19}"/>
    <pc:docChg chg="modSld">
      <pc:chgData name="Mgr. Ing. Martin Butkovský" userId="S::martin.butkovsky@adlerka.sk::7089a834-dca0-4144-988c-863b6f01a9c4" providerId="AD" clId="Web-{BC02BCF1-ED26-44A3-AE8B-6695496EBE19}" dt="2020-11-18T07:58:49.293" v="118" actId="20577"/>
      <pc:docMkLst>
        <pc:docMk/>
      </pc:docMkLst>
      <pc:sldChg chg="modSp">
        <pc:chgData name="Mgr. Ing. Martin Butkovský" userId="S::martin.butkovsky@adlerka.sk::7089a834-dca0-4144-988c-863b6f01a9c4" providerId="AD" clId="Web-{BC02BCF1-ED26-44A3-AE8B-6695496EBE19}" dt="2020-11-18T07:54:34.850" v="81" actId="20577"/>
        <pc:sldMkLst>
          <pc:docMk/>
          <pc:sldMk cId="1722365589" sldId="317"/>
        </pc:sldMkLst>
        <pc:spChg chg="mod">
          <ac:chgData name="Mgr. Ing. Martin Butkovský" userId="S::martin.butkovsky@adlerka.sk::7089a834-dca0-4144-988c-863b6f01a9c4" providerId="AD" clId="Web-{BC02BCF1-ED26-44A3-AE8B-6695496EBE19}" dt="2020-11-18T07:54:34.850" v="81" actId="20577"/>
          <ac:spMkLst>
            <pc:docMk/>
            <pc:sldMk cId="1722365589" sldId="317"/>
            <ac:spMk id="3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BC02BCF1-ED26-44A3-AE8B-6695496EBE19}" dt="2020-11-18T07:58:49.278" v="117" actId="20577"/>
        <pc:sldMkLst>
          <pc:docMk/>
          <pc:sldMk cId="2993884754" sldId="320"/>
        </pc:sldMkLst>
        <pc:spChg chg="mod">
          <ac:chgData name="Mgr. Ing. Martin Butkovský" userId="S::martin.butkovsky@adlerka.sk::7089a834-dca0-4144-988c-863b6f01a9c4" providerId="AD" clId="Web-{BC02BCF1-ED26-44A3-AE8B-6695496EBE19}" dt="2020-11-18T07:58:49.278" v="117" actId="20577"/>
          <ac:spMkLst>
            <pc:docMk/>
            <pc:sldMk cId="2993884754" sldId="320"/>
            <ac:spMk id="5" creationId="{00000000-0000-0000-0000-000000000000}"/>
          </ac:spMkLst>
        </pc:spChg>
      </pc:sldChg>
      <pc:sldChg chg="modSp">
        <pc:chgData name="Mgr. Ing. Martin Butkovský" userId="S::martin.butkovsky@adlerka.sk::7089a834-dca0-4144-988c-863b6f01a9c4" providerId="AD" clId="Web-{BC02BCF1-ED26-44A3-AE8B-6695496EBE19}" dt="2020-11-18T07:58:14.980" v="106" actId="20577"/>
        <pc:sldMkLst>
          <pc:docMk/>
          <pc:sldMk cId="1465793564" sldId="321"/>
        </pc:sldMkLst>
        <pc:spChg chg="mod">
          <ac:chgData name="Mgr. Ing. Martin Butkovský" userId="S::martin.butkovsky@adlerka.sk::7089a834-dca0-4144-988c-863b6f01a9c4" providerId="AD" clId="Web-{BC02BCF1-ED26-44A3-AE8B-6695496EBE19}" dt="2020-11-18T07:58:14.980" v="106" actId="20577"/>
          <ac:spMkLst>
            <pc:docMk/>
            <pc:sldMk cId="1465793564" sldId="321"/>
            <ac:spMk id="3" creationId="{00000000-0000-0000-0000-000000000000}"/>
          </ac:spMkLst>
        </pc:spChg>
      </pc:sldChg>
    </pc:docChg>
  </pc:docChgLst>
  <pc:docChgLst>
    <pc:chgData name="Mgr. Ing. Martin Butkovský" userId="S::martin.butkovsky@adlerka.sk::7089a834-dca0-4144-988c-863b6f01a9c4" providerId="AD" clId="Web-{EEB25583-9651-4FE9-B486-A205B21FA692}"/>
    <pc:docChg chg="modSld">
      <pc:chgData name="Mgr. Ing. Martin Butkovský" userId="S::martin.butkovsky@adlerka.sk::7089a834-dca0-4144-988c-863b6f01a9c4" providerId="AD" clId="Web-{EEB25583-9651-4FE9-B486-A205B21FA692}" dt="2020-11-19T11:05:31.817" v="2" actId="1076"/>
      <pc:docMkLst>
        <pc:docMk/>
      </pc:docMkLst>
      <pc:sldChg chg="modSp">
        <pc:chgData name="Mgr. Ing. Martin Butkovský" userId="S::martin.butkovsky@adlerka.sk::7089a834-dca0-4144-988c-863b6f01a9c4" providerId="AD" clId="Web-{EEB25583-9651-4FE9-B486-A205B21FA692}" dt="2020-11-19T11:05:31.817" v="2" actId="1076"/>
        <pc:sldMkLst>
          <pc:docMk/>
          <pc:sldMk cId="3085835987" sldId="315"/>
        </pc:sldMkLst>
        <pc:picChg chg="mod">
          <ac:chgData name="Mgr. Ing. Martin Butkovský" userId="S::martin.butkovsky@adlerka.sk::7089a834-dca0-4144-988c-863b6f01a9c4" providerId="AD" clId="Web-{EEB25583-9651-4FE9-B486-A205B21FA692}" dt="2020-11-19T11:05:31.817" v="2" actId="1076"/>
          <ac:picMkLst>
            <pc:docMk/>
            <pc:sldMk cId="3085835987" sldId="315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49AFF-A2C2-4467-861A-E734E98065F3}" type="datetimeFigureOut">
              <a:rPr lang="sk-SK" smtClean="0"/>
              <a:t>3. 12. 2021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8254D-6F50-4C95-8127-6A25BD7A569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897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3774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7075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8508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5371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5766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5264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9261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889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968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999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3463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2650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525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8393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0392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8254D-6F50-4C95-8127-6A25BD7A569A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660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pPr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pPr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pPr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pPr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pPr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pPr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pPr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/>
              <a:t>Vykonávanie programov v mikroprocesore</a:t>
            </a:r>
            <a:endParaRPr lang="sk-SK" sz="440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/>
              <a:t>Mgr. Ing. Martin </a:t>
            </a:r>
            <a:r>
              <a:rPr lang="sk-SK" err="1"/>
              <a:t>Butkovský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556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err="1"/>
              <a:t>t</a:t>
            </a:r>
            <a:r>
              <a:rPr lang="en-US" err="1"/>
              <a:t>áto</a:t>
            </a:r>
            <a:r>
              <a:rPr lang="en-US"/>
              <a:t> </a:t>
            </a:r>
            <a:r>
              <a:rPr lang="en-US" err="1"/>
              <a:t>štruktúra</a:t>
            </a:r>
            <a:r>
              <a:rPr lang="en-US"/>
              <a:t> </a:t>
            </a:r>
            <a:r>
              <a:rPr lang="en-US" err="1"/>
              <a:t>mikroprocesora</a:t>
            </a:r>
            <a:r>
              <a:rPr lang="en-US"/>
              <a:t> je </a:t>
            </a:r>
            <a:r>
              <a:rPr lang="en-US" err="1"/>
              <a:t>trochu</a:t>
            </a:r>
            <a:r>
              <a:rPr lang="en-US"/>
              <a:t> </a:t>
            </a:r>
            <a:r>
              <a:rPr lang="en-US" err="1"/>
              <a:t>zjednodušená</a:t>
            </a:r>
            <a:r>
              <a:rPr lang="en-US"/>
              <a:t> a </a:t>
            </a:r>
            <a:r>
              <a:rPr lang="en-US" err="1"/>
              <a:t>obsahuje</a:t>
            </a:r>
            <a:r>
              <a:rPr lang="en-US"/>
              <a:t> </a:t>
            </a:r>
            <a:r>
              <a:rPr lang="en-US" err="1"/>
              <a:t>iba</a:t>
            </a:r>
            <a:r>
              <a:rPr lang="en-US"/>
              <a:t> tie </a:t>
            </a:r>
            <a:r>
              <a:rPr lang="en-US" err="1"/>
              <a:t>prvky</a:t>
            </a:r>
            <a:r>
              <a:rPr lang="en-US"/>
              <a:t> </a:t>
            </a:r>
            <a:r>
              <a:rPr lang="en-US" err="1"/>
              <a:t>počítača</a:t>
            </a:r>
            <a:r>
              <a:rPr lang="en-US"/>
              <a:t>, </a:t>
            </a:r>
            <a:r>
              <a:rPr lang="en-US" err="1"/>
              <a:t>ktoré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zúčastňujú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realizácii</a:t>
            </a:r>
            <a:r>
              <a:rPr lang="en-US"/>
              <a:t> </a:t>
            </a:r>
            <a:r>
              <a:rPr lang="en-US" err="1"/>
              <a:t>nášho</a:t>
            </a:r>
            <a:r>
              <a:rPr lang="en-US"/>
              <a:t> </a:t>
            </a:r>
            <a:r>
              <a:rPr lang="en-US" err="1"/>
              <a:t>príkladného</a:t>
            </a:r>
            <a:r>
              <a:rPr lang="en-US"/>
              <a:t> </a:t>
            </a:r>
            <a:r>
              <a:rPr lang="en-US" err="1"/>
              <a:t>programu</a:t>
            </a:r>
            <a:r>
              <a:rPr lang="en-US"/>
              <a:t>.</a:t>
            </a:r>
            <a:endParaRPr lang="sk-SK"/>
          </a:p>
          <a:p>
            <a:r>
              <a:rPr lang="sk-SK" err="1"/>
              <a:t>n</a:t>
            </a:r>
            <a:r>
              <a:rPr lang="en-US" err="1"/>
              <a:t>asledujúce</a:t>
            </a:r>
            <a:r>
              <a:rPr lang="en-US"/>
              <a:t> </a:t>
            </a:r>
            <a:r>
              <a:rPr lang="en-US" err="1"/>
              <a:t>zápisy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použi</a:t>
            </a:r>
            <a:r>
              <a:rPr lang="sk-SK" err="1"/>
              <a:t>va</a:t>
            </a:r>
            <a:r>
              <a:rPr lang="en-US" err="1"/>
              <a:t>jú</a:t>
            </a:r>
            <a:r>
              <a:rPr lang="en-US"/>
              <a:t> v </a:t>
            </a:r>
            <a:r>
              <a:rPr lang="en-US" err="1"/>
              <a:t>blokovej</a:t>
            </a:r>
            <a:r>
              <a:rPr lang="en-US"/>
              <a:t> </a:t>
            </a:r>
            <a:r>
              <a:rPr lang="en-US" err="1"/>
              <a:t>schéme</a:t>
            </a:r>
            <a:r>
              <a:rPr lang="en-US"/>
              <a:t> </a:t>
            </a:r>
            <a:r>
              <a:rPr lang="en-US" err="1"/>
              <a:t>počítača</a:t>
            </a:r>
            <a:r>
              <a:rPr lang="en-US"/>
              <a:t>:</a:t>
            </a:r>
            <a:endParaRPr lang="sk-SK"/>
          </a:p>
          <a:p>
            <a:pPr lvl="1"/>
            <a:r>
              <a:rPr lang="en-US">
                <a:solidFill>
                  <a:srgbClr val="002060"/>
                </a:solidFill>
              </a:rPr>
              <a:t>IR - Instruction Register</a:t>
            </a:r>
            <a:r>
              <a:rPr lang="en-US"/>
              <a:t> (Register </a:t>
            </a:r>
            <a:r>
              <a:rPr lang="en-US" err="1"/>
              <a:t>Inštrukcií</a:t>
            </a:r>
            <a:r>
              <a:rPr lang="en-US"/>
              <a:t>)</a:t>
            </a:r>
            <a:endParaRPr lang="sk-SK"/>
          </a:p>
          <a:p>
            <a:pPr lvl="1"/>
            <a:r>
              <a:rPr lang="en-US">
                <a:solidFill>
                  <a:srgbClr val="002060"/>
                </a:solidFill>
              </a:rPr>
              <a:t>PC - Program Counter</a:t>
            </a:r>
            <a:r>
              <a:rPr lang="en-US"/>
              <a:t> (</a:t>
            </a:r>
            <a:r>
              <a:rPr lang="en-US" err="1"/>
              <a:t>Programov</a:t>
            </a:r>
            <a:r>
              <a:rPr lang="sk-SK"/>
              <a:t>é</a:t>
            </a:r>
            <a:r>
              <a:rPr lang="en-US"/>
              <a:t> </a:t>
            </a:r>
            <a:r>
              <a:rPr lang="en-US" err="1"/>
              <a:t>počítadlo</a:t>
            </a:r>
            <a:r>
              <a:rPr lang="en-US"/>
              <a:t>) </a:t>
            </a:r>
            <a:endParaRPr lang="sk-SK"/>
          </a:p>
          <a:p>
            <a:pPr lvl="1"/>
            <a:r>
              <a:rPr lang="en-US">
                <a:solidFill>
                  <a:srgbClr val="002060"/>
                </a:solidFill>
              </a:rPr>
              <a:t>A - Accumulator</a:t>
            </a:r>
            <a:r>
              <a:rPr lang="en-US"/>
              <a:t> (</a:t>
            </a:r>
            <a:r>
              <a:rPr lang="en-US" err="1"/>
              <a:t>akumulátor</a:t>
            </a:r>
            <a:r>
              <a:rPr lang="en-US"/>
              <a:t>)</a:t>
            </a:r>
            <a:endParaRPr lang="sk-SK"/>
          </a:p>
          <a:p>
            <a:pPr lvl="1"/>
            <a:r>
              <a:rPr lang="en-US">
                <a:solidFill>
                  <a:srgbClr val="002060"/>
                </a:solidFill>
              </a:rPr>
              <a:t>FLAGS </a:t>
            </a:r>
            <a:r>
              <a:rPr lang="en-US"/>
              <a:t>– register</a:t>
            </a:r>
            <a:r>
              <a:rPr lang="sk-SK"/>
              <a:t> príznakov</a:t>
            </a:r>
            <a:r>
              <a:rPr lang="en-US"/>
              <a:t>, </a:t>
            </a:r>
            <a:r>
              <a:rPr lang="en-US" err="1"/>
              <a:t>ktorý</a:t>
            </a:r>
            <a:r>
              <a:rPr lang="en-US"/>
              <a:t> </a:t>
            </a:r>
            <a:r>
              <a:rPr lang="en-US" err="1"/>
              <a:t>nás</a:t>
            </a:r>
            <a:r>
              <a:rPr lang="en-US"/>
              <a:t> </a:t>
            </a:r>
            <a:r>
              <a:rPr lang="en-US" err="1"/>
              <a:t>informuje</a:t>
            </a:r>
            <a:r>
              <a:rPr lang="en-US"/>
              <a:t> o </a:t>
            </a:r>
            <a:r>
              <a:rPr lang="en-US" err="1"/>
              <a:t>výsledku</a:t>
            </a:r>
            <a:r>
              <a:rPr lang="en-US"/>
              <a:t> ALU</a:t>
            </a:r>
            <a:endParaRPr lang="sk-SK"/>
          </a:p>
          <a:p>
            <a:pPr lvl="1"/>
            <a:r>
              <a:rPr lang="en-US">
                <a:solidFill>
                  <a:srgbClr val="002060"/>
                </a:solidFill>
              </a:rPr>
              <a:t>DBR - Data buffer register</a:t>
            </a:r>
            <a:r>
              <a:rPr lang="en-US"/>
              <a:t> - </a:t>
            </a:r>
            <a:r>
              <a:rPr lang="en-US" err="1"/>
              <a:t>dátový</a:t>
            </a:r>
            <a:r>
              <a:rPr lang="en-US"/>
              <a:t> register </a:t>
            </a:r>
            <a:r>
              <a:rPr lang="en-US" err="1"/>
              <a:t>vyrovnávacej</a:t>
            </a:r>
            <a:r>
              <a:rPr lang="en-US"/>
              <a:t> </a:t>
            </a:r>
            <a:r>
              <a:rPr lang="en-US" err="1"/>
              <a:t>pamäte</a:t>
            </a:r>
            <a:endParaRPr lang="sk-SK"/>
          </a:p>
          <a:p>
            <a:pPr lvl="1"/>
            <a:r>
              <a:rPr lang="en-US">
                <a:solidFill>
                  <a:srgbClr val="002060"/>
                </a:solidFill>
              </a:rPr>
              <a:t>ABR - Address buffer register</a:t>
            </a:r>
            <a:r>
              <a:rPr lang="en-US"/>
              <a:t> - </a:t>
            </a:r>
            <a:r>
              <a:rPr lang="en-US" err="1"/>
              <a:t>adresný</a:t>
            </a:r>
            <a:r>
              <a:rPr lang="en-US"/>
              <a:t> register </a:t>
            </a:r>
            <a:r>
              <a:rPr lang="en-US" err="1"/>
              <a:t>vyrovnávacej</a:t>
            </a:r>
            <a:r>
              <a:rPr lang="en-US"/>
              <a:t> </a:t>
            </a:r>
            <a:r>
              <a:rPr lang="en-US" err="1"/>
              <a:t>pamäte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1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10800479" cy="35993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sk-SK"/>
              <a:t>operačná</a:t>
            </a:r>
            <a:r>
              <a:rPr lang="en-US"/>
              <a:t> </a:t>
            </a:r>
            <a:r>
              <a:rPr lang="en-US" err="1"/>
              <a:t>pamäť</a:t>
            </a:r>
            <a:r>
              <a:rPr lang="en-US"/>
              <a:t> </a:t>
            </a:r>
            <a:r>
              <a:rPr lang="en-US" err="1"/>
              <a:t>obsahuje</a:t>
            </a:r>
            <a:r>
              <a:rPr lang="en-US"/>
              <a:t> </a:t>
            </a:r>
            <a:r>
              <a:rPr lang="en-US" err="1"/>
              <a:t>miesta</a:t>
            </a:r>
            <a:r>
              <a:rPr lang="en-US"/>
              <a:t>, </a:t>
            </a:r>
            <a:r>
              <a:rPr lang="en-US" err="1"/>
              <a:t>ktoré</a:t>
            </a:r>
            <a:r>
              <a:rPr lang="en-US"/>
              <a:t> </a:t>
            </a:r>
            <a:r>
              <a:rPr lang="en-US" err="1"/>
              <a:t>sú</a:t>
            </a:r>
            <a:r>
              <a:rPr lang="en-US"/>
              <a:t> </a:t>
            </a:r>
            <a:r>
              <a:rPr lang="en-US" err="1"/>
              <a:t>symbolicky</a:t>
            </a:r>
            <a:r>
              <a:rPr lang="en-US"/>
              <a:t> </a:t>
            </a:r>
            <a:r>
              <a:rPr lang="en-US" err="1"/>
              <a:t>reprezentované</a:t>
            </a:r>
            <a:r>
              <a:rPr lang="en-US"/>
              <a:t> </a:t>
            </a:r>
            <a:r>
              <a:rPr lang="en-US" err="1"/>
              <a:t>ako</a:t>
            </a:r>
            <a:r>
              <a:rPr lang="en-US"/>
              <a:t> </a:t>
            </a:r>
            <a:r>
              <a:rPr lang="en-US" err="1"/>
              <a:t>riadky</a:t>
            </a:r>
            <a:r>
              <a:rPr lang="en-US"/>
              <a:t> </a:t>
            </a:r>
            <a:r>
              <a:rPr lang="en-US" err="1"/>
              <a:t>zložené</a:t>
            </a:r>
            <a:r>
              <a:rPr lang="en-US"/>
              <a:t> z </a:t>
            </a:r>
            <a:r>
              <a:rPr lang="en-US" err="1"/>
              <a:t>čísiel</a:t>
            </a:r>
            <a:r>
              <a:rPr lang="en-US"/>
              <a:t> </a:t>
            </a:r>
            <a:r>
              <a:rPr lang="en-US" err="1"/>
              <a:t>umiestnenia</a:t>
            </a:r>
            <a:r>
              <a:rPr lang="en-US"/>
              <a:t> (0,1,2,3,4,5,6) a</a:t>
            </a:r>
            <a:r>
              <a:rPr lang="sk-SK"/>
              <a:t> </a:t>
            </a:r>
            <a:r>
              <a:rPr lang="en-US" err="1"/>
              <a:t>umiestnenia</a:t>
            </a:r>
            <a:r>
              <a:rPr lang="en-US"/>
              <a:t> </a:t>
            </a:r>
            <a:r>
              <a:rPr lang="en-US" err="1"/>
              <a:t>obsahu</a:t>
            </a:r>
            <a:r>
              <a:rPr lang="en-US"/>
              <a:t>.</a:t>
            </a:r>
          </a:p>
          <a:p>
            <a:endParaRPr lang="sk-SK"/>
          </a:p>
          <a:p>
            <a:r>
              <a:rPr lang="sk-SK"/>
              <a:t>koncová a</a:t>
            </a:r>
            <a:r>
              <a:rPr lang="en-US" err="1"/>
              <a:t>dresa</a:t>
            </a:r>
            <a:r>
              <a:rPr lang="en-US"/>
              <a:t> sa </a:t>
            </a:r>
            <a:r>
              <a:rPr lang="en-US" err="1"/>
              <a:t>ukladá</a:t>
            </a:r>
            <a:r>
              <a:rPr lang="en-US"/>
              <a:t> do </a:t>
            </a:r>
            <a:r>
              <a:rPr lang="en-US" err="1"/>
              <a:t>operačnej</a:t>
            </a:r>
            <a:r>
              <a:rPr lang="en-US"/>
              <a:t> </a:t>
            </a:r>
            <a:r>
              <a:rPr lang="en-US" err="1"/>
              <a:t>pamäte</a:t>
            </a:r>
            <a:r>
              <a:rPr lang="en-US"/>
              <a:t> z </a:t>
            </a:r>
            <a:r>
              <a:rPr lang="en-US" err="1"/>
              <a:t>procesora</a:t>
            </a:r>
            <a:r>
              <a:rPr lang="en-US"/>
              <a:t> </a:t>
            </a:r>
            <a:r>
              <a:rPr lang="en-US" err="1"/>
              <a:t>cez</a:t>
            </a:r>
            <a:r>
              <a:rPr lang="en-US"/>
              <a:t> </a:t>
            </a:r>
            <a:r>
              <a:rPr lang="en-US" err="1"/>
              <a:t>adresnú</a:t>
            </a:r>
            <a:r>
              <a:rPr lang="en-US"/>
              <a:t> </a:t>
            </a:r>
            <a:r>
              <a:rPr lang="en-US" err="1"/>
              <a:t>zbernicu</a:t>
            </a:r>
            <a:r>
              <a:rPr lang="en-US"/>
              <a:t>. </a:t>
            </a:r>
            <a:endParaRPr lang="sk-SK"/>
          </a:p>
          <a:p>
            <a:endParaRPr lang="sk-SK"/>
          </a:p>
          <a:p>
            <a:r>
              <a:rPr lang="sk-SK"/>
              <a:t>p</a:t>
            </a:r>
            <a:r>
              <a:rPr lang="en-US"/>
              <a:t>o </a:t>
            </a:r>
            <a:r>
              <a:rPr lang="en-US" err="1"/>
              <a:t>dekódovaní</a:t>
            </a:r>
            <a:r>
              <a:rPr lang="en-US"/>
              <a:t> </a:t>
            </a:r>
            <a:r>
              <a:rPr lang="en-US" err="1"/>
              <a:t>adresným</a:t>
            </a:r>
            <a:r>
              <a:rPr lang="en-US"/>
              <a:t> </a:t>
            </a:r>
            <a:r>
              <a:rPr lang="en-US" err="1"/>
              <a:t>dekodérom</a:t>
            </a:r>
            <a:r>
              <a:rPr lang="en-US"/>
              <a:t> </a:t>
            </a:r>
            <a:r>
              <a:rPr lang="en-US" err="1"/>
              <a:t>adresa</a:t>
            </a:r>
            <a:r>
              <a:rPr lang="en-US"/>
              <a:t> </a:t>
            </a:r>
            <a:r>
              <a:rPr lang="en-US" err="1"/>
              <a:t>vyberie</a:t>
            </a:r>
            <a:r>
              <a:rPr lang="en-US"/>
              <a:t> </a:t>
            </a:r>
            <a:r>
              <a:rPr lang="en-US" err="1"/>
              <a:t>príslušné</a:t>
            </a:r>
            <a:r>
              <a:rPr lang="en-US"/>
              <a:t> </a:t>
            </a:r>
            <a:r>
              <a:rPr lang="en-US" err="1"/>
              <a:t>pamäťové</a:t>
            </a:r>
            <a:r>
              <a:rPr lang="en-US"/>
              <a:t> </a:t>
            </a:r>
            <a:r>
              <a:rPr lang="en-US" err="1"/>
              <a:t>miesto</a:t>
            </a:r>
            <a:r>
              <a:rPr lang="en-US"/>
              <a:t> pre </a:t>
            </a:r>
            <a:r>
              <a:rPr lang="en-US" err="1"/>
              <a:t>operáciu</a:t>
            </a:r>
            <a:r>
              <a:rPr lang="en-US"/>
              <a:t> </a:t>
            </a:r>
            <a:r>
              <a:rPr lang="en-US" err="1"/>
              <a:t>čítania</a:t>
            </a:r>
            <a:r>
              <a:rPr lang="en-US"/>
              <a:t> </a:t>
            </a:r>
            <a:r>
              <a:rPr lang="en-US" err="1"/>
              <a:t>alebo</a:t>
            </a:r>
            <a:r>
              <a:rPr lang="en-US"/>
              <a:t> </a:t>
            </a:r>
            <a:r>
              <a:rPr lang="en-US" err="1"/>
              <a:t>zápisu</a:t>
            </a:r>
            <a:r>
              <a:rPr lang="en-US"/>
              <a:t>. </a:t>
            </a:r>
            <a:endParaRPr lang="sk-SK"/>
          </a:p>
          <a:p>
            <a:endParaRPr lang="en-US"/>
          </a:p>
          <a:p>
            <a:r>
              <a:rPr lang="sk-SK"/>
              <a:t>t</a:t>
            </a:r>
            <a:r>
              <a:rPr lang="en-US" err="1"/>
              <a:t>yp</a:t>
            </a:r>
            <a:r>
              <a:rPr lang="en-US"/>
              <a:t> </a:t>
            </a:r>
            <a:r>
              <a:rPr lang="en-US" err="1"/>
              <a:t>operácie</a:t>
            </a:r>
            <a:r>
              <a:rPr lang="en-US"/>
              <a:t> (Read/Write) </a:t>
            </a:r>
            <a:r>
              <a:rPr lang="en-US" err="1"/>
              <a:t>závisí</a:t>
            </a:r>
            <a:r>
              <a:rPr lang="en-US"/>
              <a:t> od </a:t>
            </a:r>
            <a:r>
              <a:rPr lang="en-US" err="1"/>
              <a:t>riadiaceho</a:t>
            </a:r>
            <a:r>
              <a:rPr lang="en-US"/>
              <a:t> </a:t>
            </a:r>
            <a:r>
              <a:rPr lang="en-US" err="1"/>
              <a:t>signálu</a:t>
            </a:r>
            <a:r>
              <a:rPr lang="en-US"/>
              <a:t> </a:t>
            </a:r>
            <a:r>
              <a:rPr lang="en-US" err="1"/>
              <a:t>dodávaného</a:t>
            </a:r>
            <a:r>
              <a:rPr lang="en-US"/>
              <a:t> </a:t>
            </a:r>
            <a:r>
              <a:rPr lang="en-US" err="1"/>
              <a:t>cez</a:t>
            </a:r>
            <a:r>
              <a:rPr lang="en-US"/>
              <a:t> </a:t>
            </a:r>
            <a:r>
              <a:rPr lang="en-US" err="1"/>
              <a:t>riadiacu</a:t>
            </a:r>
            <a:r>
              <a:rPr lang="en-US"/>
              <a:t> </a:t>
            </a:r>
            <a:r>
              <a:rPr lang="en-US" err="1"/>
              <a:t>zbernicu</a:t>
            </a:r>
            <a:r>
              <a:rPr lang="en-US"/>
              <a:t> do </a:t>
            </a:r>
            <a:r>
              <a:rPr lang="en-US" err="1"/>
              <a:t>operačnej</a:t>
            </a:r>
            <a:r>
              <a:rPr lang="en-US"/>
              <a:t> </a:t>
            </a:r>
            <a:r>
              <a:rPr lang="en-US" err="1"/>
              <a:t>pamäte</a:t>
            </a:r>
            <a:r>
              <a:rPr lang="en-US"/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172236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22666" y="2507666"/>
            <a:ext cx="10800479" cy="3599316"/>
          </a:xfrm>
        </p:spPr>
        <p:txBody>
          <a:bodyPr>
            <a:normAutofit fontScale="92500"/>
          </a:bodyPr>
          <a:lstStyle/>
          <a:p>
            <a:endParaRPr lang="en-US"/>
          </a:p>
          <a:p>
            <a:r>
              <a:rPr lang="en-US" err="1"/>
              <a:t>vykonanie</a:t>
            </a:r>
            <a:r>
              <a:rPr lang="en-US"/>
              <a:t> </a:t>
            </a:r>
            <a:r>
              <a:rPr lang="en-US" err="1"/>
              <a:t>inštrukcií</a:t>
            </a:r>
            <a:r>
              <a:rPr lang="en-US"/>
              <a:t> </a:t>
            </a:r>
            <a:r>
              <a:rPr lang="en-US" err="1"/>
              <a:t>programu</a:t>
            </a:r>
            <a:r>
              <a:rPr lang="en-US"/>
              <a:t> </a:t>
            </a:r>
            <a:r>
              <a:rPr lang="sk-SK"/>
              <a:t>p</a:t>
            </a:r>
            <a:r>
              <a:rPr lang="en-US" err="1"/>
              <a:t>opíšeme</a:t>
            </a:r>
            <a:r>
              <a:rPr lang="en-US"/>
              <a:t> </a:t>
            </a:r>
            <a:r>
              <a:rPr lang="en-US" err="1"/>
              <a:t>pomocou</a:t>
            </a:r>
            <a:r>
              <a:rPr lang="en-US"/>
              <a:t> </a:t>
            </a:r>
            <a:r>
              <a:rPr lang="en-US" err="1"/>
              <a:t>symbolickeho</a:t>
            </a:r>
            <a:r>
              <a:rPr lang="en-US"/>
              <a:t> </a:t>
            </a:r>
            <a:r>
              <a:rPr lang="en-US" err="1"/>
              <a:t>zápisu</a:t>
            </a:r>
            <a:r>
              <a:rPr lang="en-US"/>
              <a:t>.</a:t>
            </a:r>
            <a:endParaRPr lang="sk-SK"/>
          </a:p>
          <a:p>
            <a:endParaRPr lang="en-US"/>
          </a:p>
          <a:p>
            <a:r>
              <a:rPr lang="en-US" err="1"/>
              <a:t>budeme</a:t>
            </a:r>
            <a:r>
              <a:rPr lang="en-US"/>
              <a:t> </a:t>
            </a:r>
            <a:r>
              <a:rPr lang="en-US" err="1"/>
              <a:t>používať</a:t>
            </a:r>
            <a:r>
              <a:rPr lang="en-US"/>
              <a:t> </a:t>
            </a:r>
            <a:r>
              <a:rPr lang="en-US" err="1"/>
              <a:t>jazyk</a:t>
            </a:r>
            <a:r>
              <a:rPr lang="en-US"/>
              <a:t> </a:t>
            </a:r>
            <a:r>
              <a:rPr lang="en-US" err="1"/>
              <a:t>pren</a:t>
            </a:r>
            <a:r>
              <a:rPr lang="sk-SK" err="1"/>
              <a:t>ášania</a:t>
            </a:r>
            <a:r>
              <a:rPr lang="en-US"/>
              <a:t> </a:t>
            </a:r>
            <a:r>
              <a:rPr lang="en-US" err="1"/>
              <a:t>registrov</a:t>
            </a:r>
            <a:r>
              <a:rPr lang="en-US"/>
              <a:t>. </a:t>
            </a:r>
            <a:r>
              <a:rPr lang="en-US" err="1"/>
              <a:t>Názov</a:t>
            </a:r>
            <a:r>
              <a:rPr lang="en-US"/>
              <a:t> </a:t>
            </a:r>
            <a:r>
              <a:rPr lang="en-US" err="1"/>
              <a:t>tohto</a:t>
            </a:r>
            <a:r>
              <a:rPr lang="en-US"/>
              <a:t> </a:t>
            </a:r>
            <a:r>
              <a:rPr lang="en-US" err="1"/>
              <a:t>jazyka</a:t>
            </a:r>
            <a:r>
              <a:rPr lang="en-US"/>
              <a:t> </a:t>
            </a:r>
            <a:r>
              <a:rPr lang="en-US" err="1"/>
              <a:t>pochádza</a:t>
            </a:r>
            <a:r>
              <a:rPr lang="en-US"/>
              <a:t> zo </a:t>
            </a:r>
            <a:r>
              <a:rPr lang="en-US" err="1"/>
              <a:t>skutočnosti</a:t>
            </a:r>
            <a:r>
              <a:rPr lang="en-US"/>
              <a:t>, </a:t>
            </a:r>
            <a:r>
              <a:rPr lang="en-US" err="1"/>
              <a:t>že</a:t>
            </a:r>
            <a:r>
              <a:rPr lang="en-US"/>
              <a:t> </a:t>
            </a:r>
            <a:r>
              <a:rPr lang="en-US" err="1"/>
              <a:t>základnými</a:t>
            </a:r>
            <a:r>
              <a:rPr lang="en-US"/>
              <a:t> </a:t>
            </a:r>
            <a:r>
              <a:rPr lang="en-US" err="1"/>
              <a:t>operáciami</a:t>
            </a:r>
            <a:r>
              <a:rPr lang="en-US"/>
              <a:t> </a:t>
            </a:r>
            <a:r>
              <a:rPr lang="en-US" err="1"/>
              <a:t>tohto</a:t>
            </a:r>
            <a:r>
              <a:rPr lang="en-US"/>
              <a:t> </a:t>
            </a:r>
            <a:r>
              <a:rPr lang="en-US" err="1"/>
              <a:t>jazyka</a:t>
            </a:r>
            <a:r>
              <a:rPr lang="en-US"/>
              <a:t> </a:t>
            </a:r>
            <a:r>
              <a:rPr lang="en-US" err="1"/>
              <a:t>sú</a:t>
            </a:r>
            <a:r>
              <a:rPr lang="en-US"/>
              <a:t> </a:t>
            </a:r>
            <a:r>
              <a:rPr lang="en-US" err="1"/>
              <a:t>prenosy</a:t>
            </a:r>
            <a:r>
              <a:rPr lang="en-US"/>
              <a:t> </a:t>
            </a:r>
            <a:r>
              <a:rPr lang="en-US" err="1"/>
              <a:t>dát</a:t>
            </a:r>
            <a:r>
              <a:rPr lang="en-US"/>
              <a:t> </a:t>
            </a:r>
            <a:r>
              <a:rPr lang="en-US" err="1"/>
              <a:t>medzi</a:t>
            </a:r>
            <a:r>
              <a:rPr lang="en-US"/>
              <a:t> </a:t>
            </a:r>
            <a:r>
              <a:rPr lang="en-US" err="1"/>
              <a:t>registrami</a:t>
            </a:r>
            <a:r>
              <a:rPr lang="en-US"/>
              <a:t>, 	</a:t>
            </a:r>
            <a:r>
              <a:rPr lang="en-US" err="1"/>
              <a:t>operačnou</a:t>
            </a:r>
            <a:r>
              <a:rPr lang="en-US"/>
              <a:t> </a:t>
            </a:r>
            <a:r>
              <a:rPr lang="en-US" err="1"/>
              <a:t>pamätou</a:t>
            </a:r>
            <a:r>
              <a:rPr lang="en-US"/>
              <a:t> a </a:t>
            </a:r>
            <a:r>
              <a:rPr lang="en-US" err="1"/>
              <a:t>funkčnými</a:t>
            </a:r>
            <a:r>
              <a:rPr lang="en-US"/>
              <a:t> (</a:t>
            </a:r>
            <a:r>
              <a:rPr lang="en-US" err="1"/>
              <a:t>výpočtovými</a:t>
            </a:r>
            <a:r>
              <a:rPr lang="en-US"/>
              <a:t>) </a:t>
            </a:r>
            <a:r>
              <a:rPr lang="en-US" err="1"/>
              <a:t>jednotkami</a:t>
            </a:r>
            <a:r>
              <a:rPr lang="en-US"/>
              <a:t> </a:t>
            </a:r>
            <a:r>
              <a:rPr lang="en-US" err="1"/>
              <a:t>počítača</a:t>
            </a:r>
            <a:r>
              <a:rPr lang="en-US"/>
              <a:t>. </a:t>
            </a:r>
            <a:endParaRPr lang="sk-SK"/>
          </a:p>
          <a:p>
            <a:endParaRPr lang="en-US"/>
          </a:p>
          <a:p>
            <a:r>
              <a:rPr lang="en-US" err="1"/>
              <a:t>Takéto</a:t>
            </a:r>
            <a:r>
              <a:rPr lang="en-US"/>
              <a:t> </a:t>
            </a:r>
            <a:r>
              <a:rPr lang="en-US" err="1"/>
              <a:t>jazyky</a:t>
            </a:r>
            <a:r>
              <a:rPr lang="en-US"/>
              <a:t> patria do </a:t>
            </a:r>
            <a:r>
              <a:rPr lang="en-US" err="1"/>
              <a:t>väčšej</a:t>
            </a:r>
            <a:r>
              <a:rPr lang="en-US"/>
              <a:t> </a:t>
            </a:r>
            <a:r>
              <a:rPr lang="en-US" err="1"/>
              <a:t>skupiny</a:t>
            </a:r>
            <a:r>
              <a:rPr lang="en-US"/>
              <a:t> </a:t>
            </a:r>
            <a:r>
              <a:rPr lang="en-US" err="1"/>
              <a:t>jazykov</a:t>
            </a:r>
            <a:r>
              <a:rPr lang="en-US"/>
              <a:t>, </a:t>
            </a:r>
            <a:r>
              <a:rPr lang="en-US" err="1"/>
              <a:t>ktoré</a:t>
            </a:r>
            <a:r>
              <a:rPr lang="en-US"/>
              <a:t> </a:t>
            </a:r>
            <a:r>
              <a:rPr lang="en-US" err="1"/>
              <a:t>sa</a:t>
            </a:r>
            <a:r>
              <a:rPr lang="en-US"/>
              <a:t> </a:t>
            </a:r>
            <a:r>
              <a:rPr lang="en-US" err="1"/>
              <a:t>používajú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opis</a:t>
            </a:r>
            <a:r>
              <a:rPr lang="en-US"/>
              <a:t> </a:t>
            </a:r>
            <a:r>
              <a:rPr lang="en-US" err="1"/>
              <a:t>počítačového</a:t>
            </a:r>
            <a:r>
              <a:rPr lang="en-US"/>
              <a:t> </a:t>
            </a:r>
            <a:r>
              <a:rPr lang="en-US" err="1"/>
              <a:t>hardvéru</a:t>
            </a:r>
            <a:r>
              <a:rPr lang="en-US"/>
              <a:t> a </a:t>
            </a:r>
            <a:r>
              <a:rPr lang="en-US" err="1"/>
              <a:t>jeho</a:t>
            </a:r>
            <a:r>
              <a:rPr lang="en-US"/>
              <a:t> </a:t>
            </a:r>
            <a:r>
              <a:rPr lang="en-US" err="1"/>
              <a:t>fungovania</a:t>
            </a:r>
            <a:r>
              <a:rPr lang="en-US"/>
              <a:t> - </a:t>
            </a:r>
            <a:r>
              <a:rPr lang="en-US" err="1"/>
              <a:t>jazyk</a:t>
            </a:r>
            <a:r>
              <a:rPr lang="sk-SK"/>
              <a:t>y</a:t>
            </a:r>
            <a:r>
              <a:rPr lang="en-US"/>
              <a:t> </a:t>
            </a:r>
            <a:r>
              <a:rPr lang="en-US" err="1"/>
              <a:t>popisu</a:t>
            </a:r>
            <a:r>
              <a:rPr lang="en-US"/>
              <a:t> </a:t>
            </a:r>
            <a:r>
              <a:rPr lang="en-US" err="1"/>
              <a:t>hardvéru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653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err="1"/>
              <a:t>Jazyk</a:t>
            </a:r>
            <a:r>
              <a:rPr lang="en-US"/>
              <a:t> </a:t>
            </a:r>
            <a:r>
              <a:rPr lang="en-US" err="1"/>
              <a:t>popisu</a:t>
            </a:r>
            <a:r>
              <a:rPr lang="en-US"/>
              <a:t> </a:t>
            </a:r>
            <a:r>
              <a:rPr lang="en-US" err="1"/>
              <a:t>hardvéru</a:t>
            </a:r>
            <a:r>
              <a:rPr lang="en-US"/>
              <a:t> je </a:t>
            </a:r>
            <a:r>
              <a:rPr lang="en-US" err="1"/>
              <a:t>založený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používaní</a:t>
            </a:r>
            <a:r>
              <a:rPr lang="en-US"/>
              <a:t> </a:t>
            </a:r>
            <a:r>
              <a:rPr lang="en-US" err="1"/>
              <a:t>symbolických</a:t>
            </a:r>
            <a:r>
              <a:rPr lang="en-US"/>
              <a:t> </a:t>
            </a:r>
            <a:r>
              <a:rPr lang="en-US" err="1"/>
              <a:t>reprezentácií</a:t>
            </a:r>
            <a:r>
              <a:rPr lang="en-US"/>
              <a:t> </a:t>
            </a:r>
            <a:r>
              <a:rPr lang="en-US" err="1"/>
              <a:t>pamäťových</a:t>
            </a:r>
            <a:r>
              <a:rPr lang="en-US"/>
              <a:t> </a:t>
            </a:r>
            <a:r>
              <a:rPr lang="en-US" err="1"/>
              <a:t>zariadení</a:t>
            </a:r>
            <a:r>
              <a:rPr lang="en-US"/>
              <a:t> a </a:t>
            </a:r>
            <a:r>
              <a:rPr lang="en-US" err="1"/>
              <a:t>výpočtových</a:t>
            </a:r>
            <a:r>
              <a:rPr lang="en-US"/>
              <a:t> </a:t>
            </a:r>
            <a:r>
              <a:rPr lang="en-US" err="1"/>
              <a:t>jednotiek</a:t>
            </a:r>
            <a:r>
              <a:rPr lang="en-US"/>
              <a:t> (</a:t>
            </a:r>
            <a:r>
              <a:rPr lang="en-US" err="1"/>
              <a:t>registrov</a:t>
            </a:r>
            <a:r>
              <a:rPr lang="en-US"/>
              <a:t>, </a:t>
            </a:r>
            <a:r>
              <a:rPr lang="en-US" err="1"/>
              <a:t>operačnej</a:t>
            </a:r>
            <a:r>
              <a:rPr lang="en-US"/>
              <a:t> </a:t>
            </a:r>
            <a:r>
              <a:rPr lang="en-US" err="1"/>
              <a:t>pamäte</a:t>
            </a:r>
            <a:r>
              <a:rPr lang="en-US"/>
              <a:t>, </a:t>
            </a:r>
            <a:r>
              <a:rPr lang="en-US" err="1"/>
              <a:t>pomocnej</a:t>
            </a:r>
            <a:r>
              <a:rPr lang="en-US"/>
              <a:t> </a:t>
            </a:r>
            <a:r>
              <a:rPr lang="en-US" err="1"/>
              <a:t>pamäte</a:t>
            </a:r>
            <a:r>
              <a:rPr lang="en-US"/>
              <a:t>, </a:t>
            </a:r>
            <a:r>
              <a:rPr lang="en-US" err="1"/>
              <a:t>aritmeticko-logickej</a:t>
            </a:r>
            <a:r>
              <a:rPr lang="en-US"/>
              <a:t> </a:t>
            </a:r>
            <a:r>
              <a:rPr lang="en-US" err="1"/>
              <a:t>jednotky</a:t>
            </a:r>
            <a:r>
              <a:rPr lang="en-US"/>
              <a:t>), </a:t>
            </a:r>
            <a:r>
              <a:rPr lang="en-US" err="1"/>
              <a:t>ktoré</a:t>
            </a:r>
            <a:r>
              <a:rPr lang="en-US"/>
              <a:t> </a:t>
            </a:r>
            <a:r>
              <a:rPr lang="en-US" err="1"/>
              <a:t>zvyčajne</a:t>
            </a:r>
            <a:r>
              <a:rPr lang="en-US"/>
              <a:t> </a:t>
            </a:r>
            <a:r>
              <a:rPr lang="en-US" err="1"/>
              <a:t>zodpovedajú</a:t>
            </a:r>
            <a:r>
              <a:rPr lang="en-US"/>
              <a:t> </a:t>
            </a:r>
            <a:r>
              <a:rPr lang="en-US" err="1"/>
              <a:t>mnemotechnikám</a:t>
            </a:r>
            <a:r>
              <a:rPr lang="en-US"/>
              <a:t> ich mien </a:t>
            </a:r>
            <a:r>
              <a:rPr lang="en-US" err="1"/>
              <a:t>alebo</a:t>
            </a:r>
            <a:r>
              <a:rPr lang="en-US"/>
              <a:t> </a:t>
            </a:r>
            <a:r>
              <a:rPr lang="en-US" err="1"/>
              <a:t>úplných</a:t>
            </a:r>
            <a:r>
              <a:rPr lang="en-US"/>
              <a:t> mien, </a:t>
            </a:r>
            <a:r>
              <a:rPr lang="en-US" err="1"/>
              <a:t>napr</a:t>
            </a:r>
            <a:r>
              <a:rPr lang="en-US"/>
              <a:t>. A, IR, PC, M, ALU, </a:t>
            </a:r>
            <a:r>
              <a:rPr lang="en-US" err="1"/>
              <a:t>pamäť</a:t>
            </a:r>
            <a:r>
              <a:rPr lang="en-US"/>
              <a:t>, </a:t>
            </a:r>
            <a:r>
              <a:rPr lang="en-US" err="1"/>
              <a:t>inkrementácia</a:t>
            </a:r>
            <a:r>
              <a:rPr lang="en-US"/>
              <a:t>, </a:t>
            </a:r>
            <a:r>
              <a:rPr lang="en-US" err="1"/>
              <a:t>priznaky</a:t>
            </a:r>
            <a:r>
              <a:rPr lang="en-US"/>
              <a:t> </a:t>
            </a:r>
            <a:r>
              <a:rPr lang="en-US" err="1"/>
              <a:t>atď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 err="1">
                <a:solidFill>
                  <a:srgbClr val="002060"/>
                </a:solidFill>
              </a:rPr>
              <a:t>Obsah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err="1">
                <a:solidFill>
                  <a:srgbClr val="002060"/>
                </a:solidFill>
              </a:rPr>
              <a:t>pamäťového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err="1">
                <a:solidFill>
                  <a:srgbClr val="002060"/>
                </a:solidFill>
              </a:rPr>
              <a:t>zariadenia</a:t>
            </a:r>
            <a:r>
              <a:rPr lang="en-US"/>
              <a:t> </a:t>
            </a:r>
            <a:r>
              <a:rPr lang="en-US" err="1"/>
              <a:t>alebo</a:t>
            </a:r>
            <a:r>
              <a:rPr lang="en-US"/>
              <a:t> </a:t>
            </a:r>
            <a:r>
              <a:rPr lang="en-US" err="1"/>
              <a:t>výsledok</a:t>
            </a:r>
            <a:r>
              <a:rPr lang="en-US"/>
              <a:t> </a:t>
            </a:r>
            <a:r>
              <a:rPr lang="en-US" err="1"/>
              <a:t>operácie</a:t>
            </a:r>
            <a:r>
              <a:rPr lang="en-US"/>
              <a:t> </a:t>
            </a:r>
            <a:r>
              <a:rPr lang="en-US" err="1"/>
              <a:t>výpočtovej</a:t>
            </a:r>
            <a:r>
              <a:rPr lang="en-US"/>
              <a:t> </a:t>
            </a:r>
            <a:r>
              <a:rPr lang="en-US" err="1"/>
              <a:t>jednotky</a:t>
            </a:r>
            <a:r>
              <a:rPr lang="en-US"/>
              <a:t> (</a:t>
            </a:r>
            <a:r>
              <a:rPr lang="en-US" err="1"/>
              <a:t>chápanej</a:t>
            </a:r>
            <a:r>
              <a:rPr lang="en-US"/>
              <a:t> </a:t>
            </a:r>
            <a:r>
              <a:rPr lang="en-US" err="1"/>
              <a:t>ako</a:t>
            </a:r>
            <a:r>
              <a:rPr lang="en-US"/>
              <a:t> </a:t>
            </a:r>
            <a:r>
              <a:rPr lang="en-US" err="1"/>
              <a:t>sekvencia</a:t>
            </a:r>
            <a:r>
              <a:rPr lang="en-US"/>
              <a:t> </a:t>
            </a:r>
            <a:r>
              <a:rPr lang="en-US" err="1"/>
              <a:t>bitov</a:t>
            </a:r>
            <a:r>
              <a:rPr lang="en-US"/>
              <a:t>) </a:t>
            </a:r>
            <a:r>
              <a:rPr lang="en-US">
                <a:solidFill>
                  <a:srgbClr val="002060"/>
                </a:solidFill>
              </a:rPr>
              <a:t>je </a:t>
            </a:r>
            <a:r>
              <a:rPr lang="en-US" err="1">
                <a:solidFill>
                  <a:srgbClr val="002060"/>
                </a:solidFill>
              </a:rPr>
              <a:t>znázornená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err="1">
                <a:solidFill>
                  <a:srgbClr val="002060"/>
                </a:solidFill>
              </a:rPr>
              <a:t>ako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err="1">
                <a:solidFill>
                  <a:srgbClr val="002060"/>
                </a:solidFill>
              </a:rPr>
              <a:t>názov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err="1">
                <a:solidFill>
                  <a:srgbClr val="002060"/>
                </a:solidFill>
              </a:rPr>
              <a:t>zariadenia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(</a:t>
            </a:r>
            <a:r>
              <a:rPr lang="en-US" err="1"/>
              <a:t>jednotky</a:t>
            </a:r>
            <a:r>
              <a:rPr lang="en-US"/>
              <a:t>) </a:t>
            </a:r>
            <a:r>
              <a:rPr lang="en-US">
                <a:solidFill>
                  <a:srgbClr val="002060"/>
                </a:solidFill>
              </a:rPr>
              <a:t>v </a:t>
            </a:r>
            <a:r>
              <a:rPr lang="en-US" err="1">
                <a:solidFill>
                  <a:srgbClr val="002060"/>
                </a:solidFill>
              </a:rPr>
              <a:t>obdĺžnikových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err="1">
                <a:solidFill>
                  <a:srgbClr val="002060"/>
                </a:solidFill>
              </a:rPr>
              <a:t>zátvorkách</a:t>
            </a:r>
            <a:r>
              <a:rPr lang="en-US"/>
              <a:t>, </a:t>
            </a:r>
            <a:r>
              <a:rPr lang="en-US" err="1"/>
              <a:t>napr</a:t>
            </a:r>
            <a:r>
              <a:rPr lang="en-US"/>
              <a:t>. </a:t>
            </a:r>
            <a:r>
              <a:rPr lang="en-US">
                <a:solidFill>
                  <a:srgbClr val="FFFF00"/>
                </a:solidFill>
              </a:rPr>
              <a:t>[A]</a:t>
            </a:r>
            <a:r>
              <a:rPr lang="en-US"/>
              <a:t>, </a:t>
            </a:r>
            <a:r>
              <a:rPr lang="en-US">
                <a:solidFill>
                  <a:srgbClr val="FFFF00"/>
                </a:solidFill>
              </a:rPr>
              <a:t>[IR]</a:t>
            </a:r>
            <a:r>
              <a:rPr lang="en-US"/>
              <a:t>, </a:t>
            </a:r>
            <a:r>
              <a:rPr lang="en-US">
                <a:solidFill>
                  <a:srgbClr val="FFFF00"/>
                </a:solidFill>
              </a:rPr>
              <a:t>[DBR]</a:t>
            </a:r>
            <a:r>
              <a:rPr lang="en-US"/>
              <a:t>, </a:t>
            </a:r>
            <a:r>
              <a:rPr lang="en-US">
                <a:solidFill>
                  <a:srgbClr val="FFFF00"/>
                </a:solidFill>
              </a:rPr>
              <a:t>[ALU]</a:t>
            </a:r>
            <a:r>
              <a:rPr lang="en-US"/>
              <a:t>.</a:t>
            </a:r>
          </a:p>
          <a:p>
            <a:endParaRPr lang="en-US"/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388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10022023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>
                <a:solidFill>
                  <a:srgbClr val="002060"/>
                </a:solidFill>
              </a:rPr>
              <a:t>a</a:t>
            </a:r>
            <a:r>
              <a:rPr lang="en-US" err="1">
                <a:solidFill>
                  <a:srgbClr val="002060"/>
                </a:solidFill>
              </a:rPr>
              <a:t>dresovanie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err="1">
                <a:solidFill>
                  <a:srgbClr val="002060"/>
                </a:solidFill>
              </a:rPr>
              <a:t>informácií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err="1">
                <a:solidFill>
                  <a:srgbClr val="002060"/>
                </a:solidFill>
              </a:rPr>
              <a:t>vnútri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err="1">
                <a:solidFill>
                  <a:srgbClr val="002060"/>
                </a:solidFill>
              </a:rPr>
              <a:t>pamäťového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err="1">
                <a:solidFill>
                  <a:srgbClr val="002060"/>
                </a:solidFill>
              </a:rPr>
              <a:t>zariadenia</a:t>
            </a:r>
            <a:r>
              <a:rPr lang="en-US"/>
              <a:t> </a:t>
            </a:r>
            <a:r>
              <a:rPr lang="en-US" err="1"/>
              <a:t>alebo</a:t>
            </a:r>
            <a:r>
              <a:rPr lang="en-US"/>
              <a:t> </a:t>
            </a:r>
            <a:r>
              <a:rPr lang="en-US" err="1"/>
              <a:t>vo</a:t>
            </a:r>
            <a:r>
              <a:rPr lang="en-US"/>
              <a:t> </a:t>
            </a:r>
            <a:r>
              <a:rPr lang="en-US" err="1"/>
              <a:t>vnútri</a:t>
            </a:r>
            <a:r>
              <a:rPr lang="en-US"/>
              <a:t> </a:t>
            </a:r>
            <a:r>
              <a:rPr lang="en-US" err="1"/>
              <a:t>výstupného</a:t>
            </a:r>
            <a:r>
              <a:rPr lang="en-US"/>
              <a:t> </a:t>
            </a:r>
            <a:r>
              <a:rPr lang="en-US" err="1"/>
              <a:t>slova</a:t>
            </a:r>
            <a:r>
              <a:rPr lang="en-US"/>
              <a:t> </a:t>
            </a:r>
            <a:r>
              <a:rPr lang="en-US" err="1"/>
              <a:t>výpočtovej</a:t>
            </a:r>
            <a:r>
              <a:rPr lang="en-US"/>
              <a:t> </a:t>
            </a:r>
            <a:r>
              <a:rPr lang="en-US" err="1"/>
              <a:t>jednotky</a:t>
            </a:r>
            <a:r>
              <a:rPr lang="en-US"/>
              <a:t> </a:t>
            </a:r>
            <a:r>
              <a:rPr lang="en-US">
                <a:solidFill>
                  <a:srgbClr val="002060"/>
                </a:solidFill>
              </a:rPr>
              <a:t>sa </a:t>
            </a:r>
            <a:r>
              <a:rPr lang="en-US" err="1">
                <a:solidFill>
                  <a:srgbClr val="002060"/>
                </a:solidFill>
              </a:rPr>
              <a:t>opisuje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err="1">
                <a:solidFill>
                  <a:srgbClr val="002060"/>
                </a:solidFill>
              </a:rPr>
              <a:t>pomocou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err="1">
                <a:solidFill>
                  <a:srgbClr val="002060"/>
                </a:solidFill>
              </a:rPr>
              <a:t>názvu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err="1">
                <a:solidFill>
                  <a:srgbClr val="002060"/>
                </a:solidFill>
              </a:rPr>
              <a:t>zariadenia</a:t>
            </a:r>
            <a:r>
              <a:rPr lang="en-US"/>
              <a:t> (</a:t>
            </a:r>
            <a:r>
              <a:rPr lang="en-US" err="1"/>
              <a:t>jednotky</a:t>
            </a:r>
            <a:r>
              <a:rPr lang="en-US"/>
              <a:t>), po </a:t>
            </a:r>
            <a:r>
              <a:rPr lang="en-US" err="1"/>
              <a:t>ktorom</a:t>
            </a:r>
            <a:r>
              <a:rPr lang="en-US"/>
              <a:t> </a:t>
            </a:r>
            <a:r>
              <a:rPr lang="en-US" err="1"/>
              <a:t>nasleduje</a:t>
            </a:r>
            <a:r>
              <a:rPr lang="en-US"/>
              <a:t> </a:t>
            </a:r>
            <a:r>
              <a:rPr lang="en-US" err="1"/>
              <a:t>špecifikácia</a:t>
            </a:r>
            <a:r>
              <a:rPr lang="en-US"/>
              <a:t> </a:t>
            </a:r>
            <a:r>
              <a:rPr lang="en-US" err="1"/>
              <a:t>vybraného</a:t>
            </a:r>
            <a:r>
              <a:rPr lang="en-US"/>
              <a:t> </a:t>
            </a:r>
            <a:r>
              <a:rPr lang="en-US" err="1"/>
              <a:t>fragmentu</a:t>
            </a:r>
            <a:r>
              <a:rPr lang="en-US"/>
              <a:t> </a:t>
            </a:r>
            <a:r>
              <a:rPr lang="en-US" err="1"/>
              <a:t>celého</a:t>
            </a:r>
            <a:r>
              <a:rPr lang="en-US"/>
              <a:t> </a:t>
            </a:r>
            <a:r>
              <a:rPr lang="en-US" err="1"/>
              <a:t>obsahu</a:t>
            </a:r>
            <a:r>
              <a:rPr lang="en-US"/>
              <a:t> </a:t>
            </a:r>
            <a:r>
              <a:rPr lang="en-US" err="1"/>
              <a:t>napísaného</a:t>
            </a:r>
            <a:r>
              <a:rPr lang="en-US">
                <a:solidFill>
                  <a:srgbClr val="002060"/>
                </a:solidFill>
              </a:rPr>
              <a:t> v </a:t>
            </a:r>
            <a:r>
              <a:rPr lang="en-US" err="1">
                <a:solidFill>
                  <a:srgbClr val="002060"/>
                </a:solidFill>
              </a:rPr>
              <a:t>štandardných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 err="1">
                <a:solidFill>
                  <a:srgbClr val="002060"/>
                </a:solidFill>
              </a:rPr>
              <a:t>zátvorkách</a:t>
            </a:r>
            <a:r>
              <a:rPr lang="en-US"/>
              <a:t>, </a:t>
            </a:r>
            <a:r>
              <a:rPr lang="en-US" err="1"/>
              <a:t>napr</a:t>
            </a:r>
            <a:r>
              <a:rPr lang="en-US"/>
              <a:t>.</a:t>
            </a:r>
            <a:endParaRPr lang="sk-SK"/>
          </a:p>
          <a:p>
            <a:pPr lvl="1"/>
            <a:r>
              <a:rPr lang="sk-SK">
                <a:solidFill>
                  <a:srgbClr val="FFFF00"/>
                </a:solidFill>
              </a:rPr>
              <a:t>IR (Operačný  kód)</a:t>
            </a:r>
            <a:r>
              <a:rPr lang="sk-SK"/>
              <a:t> - pole inštrukčného registra, ktoré obsahuje operačný kód</a:t>
            </a:r>
          </a:p>
          <a:p>
            <a:pPr lvl="1"/>
            <a:r>
              <a:rPr lang="sk-SK">
                <a:solidFill>
                  <a:srgbClr val="FFFF00"/>
                </a:solidFill>
              </a:rPr>
              <a:t>IR (adresa)</a:t>
            </a:r>
            <a:r>
              <a:rPr lang="sk-SK"/>
              <a:t> - pole inštrukčného registra, ktoré obsahuje adresu </a:t>
            </a:r>
            <a:r>
              <a:rPr lang="sk-SK" err="1"/>
              <a:t>operandu</a:t>
            </a:r>
          </a:p>
          <a:p>
            <a:pPr lvl="1"/>
            <a:r>
              <a:rPr lang="pl-PL">
                <a:solidFill>
                  <a:srgbClr val="FFFF00"/>
                </a:solidFill>
              </a:rPr>
              <a:t>ALU (bity 10 - 24)</a:t>
            </a:r>
            <a:r>
              <a:rPr lang="pl-PL"/>
              <a:t> - bity v rozsahu od 10 do 24 bitu slova, ktoré sú výsledkom operácie ALU.</a:t>
            </a:r>
          </a:p>
          <a:p>
            <a:pPr lvl="1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5793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err="1"/>
              <a:t>Pamäťové</a:t>
            </a:r>
            <a:r>
              <a:rPr lang="en-US"/>
              <a:t> </a:t>
            </a:r>
            <a:r>
              <a:rPr lang="en-US" err="1"/>
              <a:t>miesta</a:t>
            </a:r>
            <a:r>
              <a:rPr lang="en-US"/>
              <a:t> je </a:t>
            </a:r>
            <a:r>
              <a:rPr lang="en-US" err="1"/>
              <a:t>možné</a:t>
            </a:r>
            <a:r>
              <a:rPr lang="en-US"/>
              <a:t> </a:t>
            </a:r>
            <a:r>
              <a:rPr lang="en-US" err="1"/>
              <a:t>opísať</a:t>
            </a:r>
            <a:r>
              <a:rPr lang="en-US"/>
              <a:t> </a:t>
            </a:r>
            <a:r>
              <a:rPr lang="en-US" err="1"/>
              <a:t>pomocou</a:t>
            </a:r>
            <a:r>
              <a:rPr lang="en-US"/>
              <a:t> </a:t>
            </a:r>
            <a:r>
              <a:rPr lang="en-US" err="1"/>
              <a:t>názvu</a:t>
            </a:r>
            <a:r>
              <a:rPr lang="en-US"/>
              <a:t> </a:t>
            </a:r>
            <a:r>
              <a:rPr lang="en-US" err="1"/>
              <a:t>celej</a:t>
            </a:r>
            <a:r>
              <a:rPr lang="en-US"/>
              <a:t> </a:t>
            </a:r>
            <a:r>
              <a:rPr lang="en-US" err="1"/>
              <a:t>pamäte</a:t>
            </a:r>
            <a:r>
              <a:rPr lang="en-US"/>
              <a:t>, </a:t>
            </a:r>
            <a:r>
              <a:rPr lang="en-US" err="1"/>
              <a:t>napr</a:t>
            </a:r>
            <a:r>
              <a:rPr lang="en-US"/>
              <a:t>. M pre </a:t>
            </a:r>
            <a:r>
              <a:rPr lang="en-US" err="1"/>
              <a:t>hlavnú</a:t>
            </a:r>
            <a:r>
              <a:rPr lang="en-US"/>
              <a:t> </a:t>
            </a:r>
            <a:r>
              <a:rPr lang="en-US" err="1"/>
              <a:t>pamäť</a:t>
            </a:r>
            <a:r>
              <a:rPr lang="en-US"/>
              <a:t> a </a:t>
            </a:r>
            <a:r>
              <a:rPr lang="en-US" err="1"/>
              <a:t>špecifikáciu</a:t>
            </a:r>
            <a:r>
              <a:rPr lang="en-US"/>
              <a:t> </a:t>
            </a:r>
            <a:r>
              <a:rPr lang="en-US" err="1"/>
              <a:t>adresy</a:t>
            </a:r>
            <a:r>
              <a:rPr lang="en-US"/>
              <a:t> do </a:t>
            </a:r>
            <a:r>
              <a:rPr lang="en-US" err="1"/>
              <a:t>štandardných</a:t>
            </a:r>
            <a:r>
              <a:rPr lang="en-US"/>
              <a:t> </a:t>
            </a:r>
            <a:r>
              <a:rPr lang="en-US" err="1"/>
              <a:t>zátvoriek</a:t>
            </a:r>
            <a:r>
              <a:rPr lang="en-US"/>
              <a:t>, </a:t>
            </a:r>
            <a:r>
              <a:rPr lang="en-US" err="1"/>
              <a:t>napr</a:t>
            </a:r>
            <a:r>
              <a:rPr lang="en-US"/>
              <a:t>.</a:t>
            </a:r>
            <a:endParaRPr lang="sk-SK"/>
          </a:p>
          <a:p>
            <a:pPr lvl="1"/>
            <a:r>
              <a:rPr lang="en-US">
                <a:solidFill>
                  <a:srgbClr val="002060"/>
                </a:solidFill>
              </a:rPr>
              <a:t>M (999)</a:t>
            </a:r>
            <a:r>
              <a:rPr lang="en-US"/>
              <a:t> - </a:t>
            </a:r>
            <a:r>
              <a:rPr lang="en-US" err="1"/>
              <a:t>umiestnenie</a:t>
            </a:r>
            <a:r>
              <a:rPr lang="en-US"/>
              <a:t> </a:t>
            </a:r>
            <a:r>
              <a:rPr lang="en-US" err="1"/>
              <a:t>pamäte</a:t>
            </a:r>
            <a:r>
              <a:rPr lang="en-US"/>
              <a:t> M s </a:t>
            </a:r>
            <a:r>
              <a:rPr lang="en-US" err="1"/>
              <a:t>adresou</a:t>
            </a:r>
            <a:r>
              <a:rPr lang="en-US"/>
              <a:t> 999,</a:t>
            </a:r>
            <a:endParaRPr lang="sk-SK"/>
          </a:p>
          <a:p>
            <a:pPr lvl="1"/>
            <a:r>
              <a:rPr lang="en-US">
                <a:solidFill>
                  <a:srgbClr val="002060"/>
                </a:solidFill>
              </a:rPr>
              <a:t>M (ABR)</a:t>
            </a:r>
            <a:r>
              <a:rPr lang="en-US"/>
              <a:t> - </a:t>
            </a:r>
            <a:r>
              <a:rPr lang="en-US" err="1"/>
              <a:t>umiestnenie</a:t>
            </a:r>
            <a:r>
              <a:rPr lang="en-US"/>
              <a:t> </a:t>
            </a:r>
            <a:r>
              <a:rPr lang="en-US" err="1"/>
              <a:t>pamäte</a:t>
            </a:r>
            <a:r>
              <a:rPr lang="en-US"/>
              <a:t> M </a:t>
            </a:r>
            <a:r>
              <a:rPr lang="en-US" err="1"/>
              <a:t>určenej</a:t>
            </a:r>
            <a:r>
              <a:rPr lang="en-US"/>
              <a:t> </a:t>
            </a:r>
            <a:r>
              <a:rPr lang="en-US" err="1"/>
              <a:t>adresou</a:t>
            </a:r>
            <a:r>
              <a:rPr lang="en-US"/>
              <a:t> </a:t>
            </a:r>
            <a:r>
              <a:rPr lang="en-US" err="1"/>
              <a:t>obsiahnutej</a:t>
            </a:r>
            <a:r>
              <a:rPr lang="en-US"/>
              <a:t> v </a:t>
            </a:r>
            <a:r>
              <a:rPr lang="en-US" err="1"/>
              <a:t>registri</a:t>
            </a:r>
            <a:r>
              <a:rPr lang="en-US"/>
              <a:t> ABR,</a:t>
            </a:r>
            <a:r>
              <a:rPr lang="sk-SK"/>
              <a:t> 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M (PC) (Op </a:t>
            </a:r>
            <a:r>
              <a:rPr lang="en-US" err="1">
                <a:solidFill>
                  <a:srgbClr val="002060"/>
                </a:solidFill>
              </a:rPr>
              <a:t>kód</a:t>
            </a:r>
            <a:r>
              <a:rPr lang="en-US">
                <a:solidFill>
                  <a:srgbClr val="002060"/>
                </a:solidFill>
              </a:rPr>
              <a:t>)</a:t>
            </a:r>
            <a:r>
              <a:rPr lang="en-US"/>
              <a:t> - pole s </a:t>
            </a:r>
            <a:r>
              <a:rPr lang="en-US" err="1"/>
              <a:t>názvom</a:t>
            </a:r>
            <a:r>
              <a:rPr lang="en-US"/>
              <a:t> Op </a:t>
            </a:r>
            <a:r>
              <a:rPr lang="en-US" err="1"/>
              <a:t>kód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mieste</a:t>
            </a:r>
            <a:r>
              <a:rPr lang="en-US"/>
              <a:t> </a:t>
            </a:r>
            <a:r>
              <a:rPr lang="en-US" err="1"/>
              <a:t>pamäte</a:t>
            </a:r>
            <a:r>
              <a:rPr lang="en-US"/>
              <a:t> M, </a:t>
            </a:r>
            <a:r>
              <a:rPr lang="en-US" err="1"/>
              <a:t>ktoré</a:t>
            </a:r>
            <a:r>
              <a:rPr lang="en-US"/>
              <a:t> </a:t>
            </a:r>
            <a:r>
              <a:rPr lang="en-US" err="1"/>
              <a:t>má</a:t>
            </a:r>
            <a:r>
              <a:rPr lang="en-US"/>
              <a:t> </a:t>
            </a:r>
            <a:r>
              <a:rPr lang="en-US" err="1"/>
              <a:t>adresu</a:t>
            </a:r>
            <a:r>
              <a:rPr lang="en-US"/>
              <a:t> </a:t>
            </a:r>
            <a:r>
              <a:rPr lang="en-US" err="1"/>
              <a:t>obsiahnutú</a:t>
            </a:r>
            <a:r>
              <a:rPr lang="en-US"/>
              <a:t> v </a:t>
            </a:r>
            <a:r>
              <a:rPr lang="en-US" err="1"/>
              <a:t>registri</a:t>
            </a:r>
            <a:r>
              <a:rPr lang="en-US"/>
              <a:t> Program Counter.</a:t>
            </a:r>
            <a:endParaRPr lang="sk-SK"/>
          </a:p>
          <a:p>
            <a:pPr lvl="1"/>
            <a:endParaRPr lang="sk-SK"/>
          </a:p>
          <a:p>
            <a:r>
              <a:rPr lang="en-US"/>
              <a:t>Na </a:t>
            </a:r>
            <a:r>
              <a:rPr lang="en-US" err="1"/>
              <a:t>obsah</a:t>
            </a:r>
            <a:r>
              <a:rPr lang="en-US"/>
              <a:t> </a:t>
            </a:r>
            <a:r>
              <a:rPr lang="en-US" err="1"/>
              <a:t>pamäťových</a:t>
            </a:r>
            <a:r>
              <a:rPr lang="en-US"/>
              <a:t> </a:t>
            </a:r>
            <a:r>
              <a:rPr lang="en-US" err="1"/>
              <a:t>miest</a:t>
            </a:r>
            <a:r>
              <a:rPr lang="en-US"/>
              <a:t> je </a:t>
            </a:r>
            <a:r>
              <a:rPr lang="en-US" err="1"/>
              <a:t>možné</a:t>
            </a:r>
            <a:r>
              <a:rPr lang="en-US"/>
              <a:t> </a:t>
            </a:r>
            <a:r>
              <a:rPr lang="en-US" err="1"/>
              <a:t>určiť</a:t>
            </a:r>
            <a:r>
              <a:rPr lang="en-US"/>
              <a:t> </a:t>
            </a:r>
            <a:r>
              <a:rPr lang="en-US" err="1"/>
              <a:t>operácie</a:t>
            </a:r>
            <a:r>
              <a:rPr lang="en-US"/>
              <a:t>, </a:t>
            </a:r>
            <a:r>
              <a:rPr lang="en-US" err="1"/>
              <a:t>ktoré</a:t>
            </a:r>
            <a:r>
              <a:rPr lang="en-US"/>
              <a:t> </a:t>
            </a:r>
            <a:r>
              <a:rPr lang="en-US" err="1"/>
              <a:t>označujú</a:t>
            </a:r>
            <a:r>
              <a:rPr lang="en-US"/>
              <a:t> </a:t>
            </a:r>
            <a:r>
              <a:rPr lang="en-US" err="1"/>
              <a:t>operátori</a:t>
            </a:r>
            <a:r>
              <a:rPr lang="en-US"/>
              <a:t>, </a:t>
            </a:r>
            <a:r>
              <a:rPr lang="en-US" err="1"/>
              <a:t>napr</a:t>
            </a:r>
            <a:r>
              <a:rPr lang="en-US"/>
              <a:t>.</a:t>
            </a:r>
            <a:endParaRPr lang="sk-SK"/>
          </a:p>
          <a:p>
            <a:pPr marL="457200" lvl="1" indent="0">
              <a:buNone/>
            </a:pPr>
            <a:r>
              <a:rPr lang="sk-SK">
                <a:solidFill>
                  <a:srgbClr val="002060"/>
                </a:solidFill>
              </a:rPr>
              <a:t>-&gt;</a:t>
            </a:r>
            <a:r>
              <a:rPr lang="en-US"/>
              <a:t> </a:t>
            </a:r>
            <a:r>
              <a:rPr lang="en-US" err="1"/>
              <a:t>odoslať</a:t>
            </a:r>
            <a:r>
              <a:rPr lang="en-US"/>
              <a:t>, </a:t>
            </a:r>
          </a:p>
          <a:p>
            <a:pPr marL="457200" lvl="1" indent="0">
              <a:buNone/>
            </a:pPr>
            <a:r>
              <a:rPr lang="en-US">
                <a:solidFill>
                  <a:srgbClr val="002060"/>
                </a:solidFill>
              </a:rPr>
              <a:t>+ </a:t>
            </a:r>
            <a:r>
              <a:rPr lang="en-US" err="1"/>
              <a:t>sčítať</a:t>
            </a:r>
            <a:r>
              <a:rPr lang="en-US"/>
              <a:t>, </a:t>
            </a:r>
          </a:p>
          <a:p>
            <a:pPr marL="457200" lvl="1" indent="0">
              <a:buNone/>
            </a:pPr>
            <a:r>
              <a:rPr lang="en-US">
                <a:solidFill>
                  <a:srgbClr val="002060"/>
                </a:solidFill>
              </a:rPr>
              <a:t>-</a:t>
            </a:r>
            <a:r>
              <a:rPr lang="en-US"/>
              <a:t> </a:t>
            </a:r>
            <a:r>
              <a:rPr lang="en-US" err="1"/>
              <a:t>odčítať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3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10355979" cy="3599316"/>
          </a:xfrm>
        </p:spPr>
        <p:txBody>
          <a:bodyPr>
            <a:normAutofit lnSpcReduction="10000"/>
          </a:bodyPr>
          <a:lstStyle/>
          <a:p>
            <a:r>
              <a:rPr lang="sk-SK"/>
              <a:t>Príklady:</a:t>
            </a:r>
          </a:p>
          <a:p>
            <a:pPr lvl="1"/>
            <a:r>
              <a:rPr lang="sk-SK">
                <a:solidFill>
                  <a:srgbClr val="002060"/>
                </a:solidFill>
              </a:rPr>
              <a:t>[A] -&gt; M (1024)</a:t>
            </a:r>
            <a:r>
              <a:rPr lang="sk-SK"/>
              <a:t> - poslať obsah registra A do pamäte M, ktorá má adresu 1024,</a:t>
            </a:r>
          </a:p>
          <a:p>
            <a:pPr lvl="1"/>
            <a:r>
              <a:rPr lang="sk-SK">
                <a:solidFill>
                  <a:srgbClr val="002060"/>
                </a:solidFill>
              </a:rPr>
              <a:t>[IR (adresa)] -&gt; PC </a:t>
            </a:r>
            <a:r>
              <a:rPr lang="sk-SK"/>
              <a:t>- poslať obsah poľa Adresa IR registra do registra počítača,</a:t>
            </a:r>
          </a:p>
          <a:p>
            <a:pPr lvl="1"/>
            <a:r>
              <a:rPr lang="sk-SK">
                <a:solidFill>
                  <a:srgbClr val="002060"/>
                </a:solidFill>
              </a:rPr>
              <a:t>[A (0-15)] + [PC]</a:t>
            </a:r>
            <a:r>
              <a:rPr lang="sk-SK"/>
              <a:t> </a:t>
            </a:r>
            <a:r>
              <a:rPr lang="sk-SK">
                <a:solidFill>
                  <a:srgbClr val="002060"/>
                </a:solidFill>
              </a:rPr>
              <a:t>-&gt;</a:t>
            </a:r>
            <a:r>
              <a:rPr lang="sk-SK"/>
              <a:t> </a:t>
            </a:r>
            <a:r>
              <a:rPr lang="sk-SK">
                <a:solidFill>
                  <a:srgbClr val="002060"/>
                </a:solidFill>
              </a:rPr>
              <a:t>PC </a:t>
            </a:r>
            <a:r>
              <a:rPr lang="sk-SK"/>
              <a:t>- pridajte obsah bitov 0 až 15 registra A do registra PC s výsledkom zapísaným v registri PC </a:t>
            </a:r>
          </a:p>
          <a:p>
            <a:pPr lvl="1"/>
            <a:endParaRPr lang="sk-SK"/>
          </a:p>
          <a:p>
            <a:r>
              <a:rPr lang="sk-SK"/>
              <a:t>Pri prenose obsahu bitov sa bity zapisujú do rovnakých polôh v cieľovom prvku ako v zdrojovom prvku (zdrojový bit 0 je zapísaný do 0 cieľovej polohy), pokiaľ nie je špecifikovaný iným spôsobom, napr.</a:t>
            </a:r>
          </a:p>
          <a:p>
            <a:pPr lvl="1"/>
            <a:r>
              <a:rPr lang="sk-SK">
                <a:solidFill>
                  <a:srgbClr val="002060"/>
                </a:solidFill>
              </a:rPr>
              <a:t>[IR (Adresa)] -&gt; PC (14 - 31)</a:t>
            </a:r>
            <a:r>
              <a:rPr lang="sk-SK"/>
              <a:t> - prenesenie adresného poľa  z IR registra do bitov 14-31 registra PC</a:t>
            </a:r>
          </a:p>
        </p:txBody>
      </p:sp>
    </p:spTree>
    <p:extLst>
      <p:ext uri="{BB962C8B-B14F-4D97-AF65-F5344CB8AC3E}">
        <p14:creationId xmlns:p14="http://schemas.microsoft.com/office/powerpoint/2010/main" val="221442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/>
              <a:t>V prípade nášho programu to je adresa 0, ktorá sa vloží do registra PC pred spustením nášho programu. To urobí operačný systém. </a:t>
            </a:r>
          </a:p>
          <a:p>
            <a:endParaRPr lang="sk-SK"/>
          </a:p>
          <a:p>
            <a:r>
              <a:rPr lang="sk-SK">
                <a:solidFill>
                  <a:srgbClr val="002060"/>
                </a:solidFill>
              </a:rPr>
              <a:t>V tejto operácii sa obsah registra PC prenáša do vyrovnávacej pamäte adries ABR hlavnej pamäte. </a:t>
            </a:r>
          </a:p>
          <a:p>
            <a:endParaRPr lang="sk-SK"/>
          </a:p>
          <a:p>
            <a:r>
              <a:rPr lang="sk-SK"/>
              <a:t>Spúšťa sa riadiacimi signálmi vyslanými z riadiacej jednotky a presnejšie z generátora riadiaceho signálu.</a:t>
            </a:r>
          </a:p>
          <a:p>
            <a:endParaRPr lang="sk-SK"/>
          </a:p>
        </p:txBody>
      </p:sp>
      <p:pic>
        <p:nvPicPr>
          <p:cNvPr id="9" name="Obrázo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79" y="2617292"/>
            <a:ext cx="6515100" cy="3038475"/>
          </a:xfrm>
          <a:prstGeom prst="rect">
            <a:avLst/>
          </a:prstGeom>
        </p:spPr>
      </p:pic>
      <p:sp>
        <p:nvSpPr>
          <p:cNvPr id="10" name="Obdĺžnik 9"/>
          <p:cNvSpPr/>
          <p:nvPr/>
        </p:nvSpPr>
        <p:spPr>
          <a:xfrm>
            <a:off x="6926012" y="5845866"/>
            <a:ext cx="2345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/>
              <a:t>Operácia [PC] -&gt; ABR</a:t>
            </a:r>
          </a:p>
        </p:txBody>
      </p:sp>
    </p:spTree>
    <p:extLst>
      <p:ext uri="{BB962C8B-B14F-4D97-AF65-F5344CB8AC3E}">
        <p14:creationId xmlns:p14="http://schemas.microsoft.com/office/powerpoint/2010/main" val="2660348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sk-SK">
                <a:solidFill>
                  <a:srgbClr val="002060"/>
                </a:solidFill>
              </a:rPr>
              <a:t>Ďalšou vykonanou operáciou je </a:t>
            </a:r>
            <a:r>
              <a:rPr lang="sk-SK" err="1">
                <a:solidFill>
                  <a:srgbClr val="002060"/>
                </a:solidFill>
              </a:rPr>
              <a:t>inkrementácia</a:t>
            </a:r>
            <a:r>
              <a:rPr lang="sk-SK">
                <a:solidFill>
                  <a:srgbClr val="002060"/>
                </a:solidFill>
              </a:rPr>
              <a:t> PC registra. </a:t>
            </a:r>
          </a:p>
          <a:p>
            <a:r>
              <a:rPr lang="sk-SK"/>
              <a:t>To znamená, že register PC potom obsahuje adresu potenciálne ďalšej inštrukcie, ktorá sa má vykonať. </a:t>
            </a:r>
          </a:p>
          <a:p>
            <a:r>
              <a:rPr lang="sk-SK"/>
              <a:t>Ak práve načítaná inštrukcia nemení obsah registra PC, tak potom sa adresa v registri PC použije na načítanie ďalšej inštrukcie programu. </a:t>
            </a:r>
          </a:p>
          <a:p>
            <a:r>
              <a:rPr lang="sk-SK"/>
              <a:t>V našom prípade to bude adresa 1. </a:t>
            </a:r>
          </a:p>
          <a:p>
            <a:r>
              <a:rPr lang="sk-SK" err="1"/>
              <a:t>Inkrementácia</a:t>
            </a:r>
            <a:r>
              <a:rPr lang="sk-SK"/>
              <a:t> registra PC počas načítavania inštrukcie je špecifická vlastnosť počítačov postavených podľa von </a:t>
            </a:r>
            <a:r>
              <a:rPr lang="sk-SK" err="1"/>
              <a:t>Neumannovho</a:t>
            </a:r>
            <a:r>
              <a:rPr lang="sk-SK"/>
              <a:t> modelu.	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340" y="2482332"/>
            <a:ext cx="6534150" cy="3076575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6693755" y="5837741"/>
            <a:ext cx="2605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/>
              <a:t>Operácia [PC] + 1 -&gt; PC</a:t>
            </a:r>
          </a:p>
        </p:txBody>
      </p:sp>
    </p:spTree>
    <p:extLst>
      <p:ext uri="{BB962C8B-B14F-4D97-AF65-F5344CB8AC3E}">
        <p14:creationId xmlns:p14="http://schemas.microsoft.com/office/powerpoint/2010/main" val="237396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>
                <a:solidFill>
                  <a:srgbClr val="002060"/>
                </a:solidFill>
              </a:rPr>
              <a:t>Ďalšou operáciou vo fáze načítania inštrukcie je načítanie operačnej pamäte, ktorá má adresu uvedenú v ABR a prenesenú do vyrovnávacej pamäte údajov DBR. </a:t>
            </a:r>
          </a:p>
          <a:p>
            <a:endParaRPr lang="sk-SK"/>
          </a:p>
          <a:p>
            <a:r>
              <a:rPr lang="sk-SK"/>
              <a:t>Generátor riadiaceho signálu vysiela na tento účel riadiaci signál načítania pamäte. </a:t>
            </a:r>
          </a:p>
          <a:p>
            <a:endParaRPr lang="sk-SK"/>
          </a:p>
          <a:p>
            <a:r>
              <a:rPr lang="sk-SK"/>
              <a:t>Po tejto operácii register DBR obsahuje inštrukciu "</a:t>
            </a:r>
            <a:r>
              <a:rPr lang="sk-SK" err="1"/>
              <a:t>move</a:t>
            </a:r>
            <a:r>
              <a:rPr lang="sk-SK"/>
              <a:t> 4".</a:t>
            </a:r>
          </a:p>
          <a:p>
            <a:r>
              <a:rPr lang="sk-SK"/>
              <a:t>	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66" y="2583955"/>
            <a:ext cx="6543675" cy="3105150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6804655" y="6069562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/>
              <a:t>Operácia [M (ABR)] -&gt; DBR</a:t>
            </a:r>
          </a:p>
        </p:txBody>
      </p:sp>
    </p:spTree>
    <p:extLst>
      <p:ext uri="{BB962C8B-B14F-4D97-AF65-F5344CB8AC3E}">
        <p14:creationId xmlns:p14="http://schemas.microsoft.com/office/powerpoint/2010/main" val="352127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Vykonávanie programov v mikroprocesore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/>
              <a:t>OBSAH</a:t>
            </a:r>
          </a:p>
          <a:p>
            <a:pPr lvl="1"/>
            <a:r>
              <a:rPr lang="sk-SK"/>
              <a:t>1. Inštrukčný cyklus a jeho implementácia v počítači </a:t>
            </a:r>
          </a:p>
          <a:p>
            <a:pPr lvl="1"/>
            <a:r>
              <a:rPr lang="sk-SK"/>
              <a:t>2. Vykonávanie programu v počítači </a:t>
            </a:r>
          </a:p>
        </p:txBody>
      </p:sp>
    </p:spTree>
    <p:extLst>
      <p:ext uri="{BB962C8B-B14F-4D97-AF65-F5344CB8AC3E}">
        <p14:creationId xmlns:p14="http://schemas.microsoft.com/office/powerpoint/2010/main" val="363535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>
                <a:solidFill>
                  <a:srgbClr val="002060"/>
                </a:solidFill>
              </a:rPr>
              <a:t>Ďalšia operácia spočíva v prepísaní obsahu registra DBR do registra inštrukcií IR. </a:t>
            </a:r>
          </a:p>
          <a:p>
            <a:r>
              <a:rPr lang="sk-SK"/>
              <a:t>Pole "</a:t>
            </a:r>
            <a:r>
              <a:rPr lang="sk-SK" err="1"/>
              <a:t>Op</a:t>
            </a:r>
            <a:r>
              <a:rPr lang="sk-SK"/>
              <a:t> </a:t>
            </a:r>
            <a:r>
              <a:rPr lang="sk-SK" err="1"/>
              <a:t>code</a:t>
            </a:r>
            <a:r>
              <a:rPr lang="sk-SK"/>
              <a:t>" v IR registri obsahuje binárny kód inštrukcie "</a:t>
            </a:r>
            <a:r>
              <a:rPr lang="sk-SK" err="1"/>
              <a:t>move</a:t>
            </a:r>
            <a:r>
              <a:rPr lang="sk-SK"/>
              <a:t>" a pole </a:t>
            </a:r>
            <a:r>
              <a:rPr lang="sk-SK" err="1"/>
              <a:t>operandu</a:t>
            </a:r>
            <a:r>
              <a:rPr lang="sk-SK"/>
              <a:t> obsahuje binárne číslo 4. </a:t>
            </a:r>
          </a:p>
          <a:p>
            <a:r>
              <a:rPr lang="sk-SK"/>
              <a:t>Táto operácia dokončí načítavanie prvej inštrukcie nášho programu. </a:t>
            </a:r>
          </a:p>
          <a:p>
            <a:r>
              <a:rPr lang="sk-SK"/>
              <a:t>Ďalšou fázou inštrukčného cyklu je dekódovanie a vykonávanie inštrukcie.</a:t>
            </a:r>
          </a:p>
          <a:p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71" y="2617292"/>
            <a:ext cx="6562725" cy="3038475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7189013" y="5751522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/>
              <a:t>Operácia [DBR] -&gt; IR</a:t>
            </a:r>
          </a:p>
        </p:txBody>
      </p:sp>
    </p:spTree>
    <p:extLst>
      <p:ext uri="{BB962C8B-B14F-4D97-AF65-F5344CB8AC3E}">
        <p14:creationId xmlns:p14="http://schemas.microsoft.com/office/powerpoint/2010/main" val="3160339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/>
              <a:t>Vykonávanie inštrukcie</a:t>
            </a:r>
          </a:p>
          <a:p>
            <a:r>
              <a:rPr lang="sk-SK">
                <a:solidFill>
                  <a:srgbClr val="002060"/>
                </a:solidFill>
              </a:rPr>
              <a:t>Vykonávanie inštrukcie začína od dekódovania </a:t>
            </a:r>
            <a:r>
              <a:rPr lang="sk-SK" err="1">
                <a:solidFill>
                  <a:srgbClr val="002060"/>
                </a:solidFill>
              </a:rPr>
              <a:t>inštrukciie</a:t>
            </a:r>
            <a:r>
              <a:rPr lang="sk-SK">
                <a:solidFill>
                  <a:srgbClr val="002060"/>
                </a:solidFill>
              </a:rPr>
              <a:t> a presnejšie od dekódovania poľa </a:t>
            </a:r>
            <a:r>
              <a:rPr lang="sk-SK" err="1">
                <a:solidFill>
                  <a:srgbClr val="002060"/>
                </a:solidFill>
              </a:rPr>
              <a:t>Op</a:t>
            </a:r>
            <a:r>
              <a:rPr lang="sk-SK">
                <a:solidFill>
                  <a:srgbClr val="002060"/>
                </a:solidFill>
              </a:rPr>
              <a:t> </a:t>
            </a:r>
            <a:r>
              <a:rPr lang="sk-SK" err="1">
                <a:solidFill>
                  <a:srgbClr val="002060"/>
                </a:solidFill>
              </a:rPr>
              <a:t>code</a:t>
            </a:r>
            <a:r>
              <a:rPr lang="sk-SK">
                <a:solidFill>
                  <a:srgbClr val="002060"/>
                </a:solidFill>
              </a:rPr>
              <a:t> v IR registri. </a:t>
            </a:r>
          </a:p>
          <a:p>
            <a:r>
              <a:rPr lang="sk-SK"/>
              <a:t>Generátor riadiaceho signálu 	vysiela signál, ktorý otvára:</a:t>
            </a:r>
          </a:p>
          <a:p>
            <a:r>
              <a:rPr lang="sk-SK"/>
              <a:t>1) cestu z poľa "</a:t>
            </a:r>
            <a:r>
              <a:rPr lang="sk-SK" err="1"/>
              <a:t>Op</a:t>
            </a:r>
            <a:r>
              <a:rPr lang="sk-SK"/>
              <a:t> </a:t>
            </a:r>
            <a:r>
              <a:rPr lang="sk-SK" err="1"/>
              <a:t>code</a:t>
            </a:r>
            <a:r>
              <a:rPr lang="sk-SK"/>
              <a:t>" v IR k dekodéru inštrukcií,</a:t>
            </a:r>
          </a:p>
          <a:p>
            <a:r>
              <a:rPr lang="sk-SK"/>
              <a:t>2) cestu od inštrukčného dekodéra k generátoru riadiacich signálov.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212" y="2612530"/>
            <a:ext cx="6534150" cy="3048000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6537228" y="5936188"/>
            <a:ext cx="3597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/>
              <a:t>Dekódovanie inštrukcie "</a:t>
            </a:r>
            <a:r>
              <a:rPr lang="sk-SK" err="1"/>
              <a:t>move</a:t>
            </a:r>
            <a:r>
              <a:rPr lang="sk-SK"/>
              <a:t> 4"</a:t>
            </a:r>
          </a:p>
        </p:txBody>
      </p:sp>
    </p:spTree>
    <p:extLst>
      <p:ext uri="{BB962C8B-B14F-4D97-AF65-F5344CB8AC3E}">
        <p14:creationId xmlns:p14="http://schemas.microsoft.com/office/powerpoint/2010/main" val="1890265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/>
              <a:t>Tieto dve cesty zostanú otvorené až do konca vykonávanie inštrukcie. </a:t>
            </a:r>
          </a:p>
          <a:p>
            <a:r>
              <a:rPr lang="sk-SK"/>
              <a:t>Dekodér inštrukcií vkladá signály, ktoré zodpovedajú kódu "</a:t>
            </a:r>
            <a:r>
              <a:rPr lang="sk-SK" err="1"/>
              <a:t>move</a:t>
            </a:r>
            <a:r>
              <a:rPr lang="sk-SK"/>
              <a:t>" na vstupoch generátora riadiacich signálov. </a:t>
            </a:r>
          </a:p>
          <a:p>
            <a:r>
              <a:rPr lang="sk-SK"/>
              <a:t>Tieto signály sú logicky kombinované v generátore riadiacich signálov s časovými signálmi "časovanie". </a:t>
            </a:r>
          </a:p>
          <a:p>
            <a:r>
              <a:rPr lang="sk-SK"/>
              <a:t>V dôsledku toho sa vytvárajú riadiace signály, ktoré sa posielajú do všetkých počítačových obvodov, aby sa umožnilo vykonanie základných operácií inštrukcie "</a:t>
            </a:r>
            <a:r>
              <a:rPr lang="sk-SK" err="1"/>
              <a:t>move</a:t>
            </a:r>
            <a:r>
              <a:rPr lang="sk-SK"/>
              <a:t>". </a:t>
            </a:r>
          </a:p>
          <a:p>
            <a:r>
              <a:rPr lang="sk-SK"/>
              <a:t>Niektoré časti týchto signálov sa posielajú späť na vstupy obvodu hodín, aby sa generovali signály "časovania" vhodné pre inštrukciu "</a:t>
            </a:r>
            <a:r>
              <a:rPr lang="sk-SK" err="1"/>
              <a:t>move</a:t>
            </a:r>
            <a:r>
              <a:rPr lang="sk-SK"/>
              <a:t>".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939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4521127"/>
          </a:xfrm>
        </p:spPr>
        <p:txBody>
          <a:bodyPr>
            <a:normAutofit fontScale="92500" lnSpcReduction="10000"/>
          </a:bodyPr>
          <a:lstStyle/>
          <a:p>
            <a:r>
              <a:rPr lang="sk-SK">
                <a:solidFill>
                  <a:srgbClr val="002060"/>
                </a:solidFill>
              </a:rPr>
              <a:t>Pole adresy obsahuje "Adresu" registra inštrukcií IR, ktorú posiela do registra ABR. </a:t>
            </a:r>
          </a:p>
          <a:p>
            <a:r>
              <a:rPr lang="sk-SK"/>
              <a:t>Binárne číslo 4 sa objaví v registri ABR, ktoré sa použije v ďalšom časovom okamihu na výber miesta v pamäti, ktoré sa použije na čítanie uvedené v inštrukcií pre presun. </a:t>
            </a:r>
          </a:p>
          <a:p>
            <a:r>
              <a:rPr lang="sk-SK"/>
              <a:t>Pri odosielaní obsahu adresného poľa        registra IR sa použije iba podmnožina všetkých riadkov internej dátovej zbernice. </a:t>
            </a:r>
          </a:p>
          <a:p>
            <a:r>
              <a:rPr lang="sk-SK"/>
              <a:t>Na výstupe z internej dátovej zbernice je výberová jednotka </a:t>
            </a:r>
            <a:r>
              <a:rPr lang="sk-SK" err="1">
                <a:solidFill>
                  <a:srgbClr val="002060"/>
                </a:solidFill>
              </a:rPr>
              <a:t>Selector</a:t>
            </a:r>
            <a:r>
              <a:rPr lang="sk-SK"/>
              <a:t>, ktorá otvára cestu k požadovanému registru, v tomto prípade registru ABR. </a:t>
            </a:r>
          </a:p>
          <a:p>
            <a:r>
              <a:rPr lang="sk-SK"/>
              <a:t>Operácia je riadená príslušnými signálmi generátora riadiacich signálov. </a:t>
            </a:r>
          </a:p>
          <a:p>
            <a:r>
              <a:rPr lang="sk-SK"/>
              <a:t>V prípade inštrukcie "</a:t>
            </a:r>
            <a:r>
              <a:rPr lang="sk-SK" err="1"/>
              <a:t>jump</a:t>
            </a:r>
            <a:r>
              <a:rPr lang="sk-SK"/>
              <a:t>" alebo "</a:t>
            </a:r>
            <a:r>
              <a:rPr lang="sk-SK" err="1"/>
              <a:t>call</a:t>
            </a:r>
            <a:r>
              <a:rPr lang="sk-SK"/>
              <a:t>" by sa výberová jednotka </a:t>
            </a:r>
            <a:r>
              <a:rPr lang="sk-SK" err="1">
                <a:solidFill>
                  <a:srgbClr val="002060"/>
                </a:solidFill>
              </a:rPr>
              <a:t>Selector</a:t>
            </a:r>
            <a:r>
              <a:rPr lang="sk-SK"/>
              <a:t> otvorila z poľa "Adresa" IR registra do registra PC.</a:t>
            </a:r>
          </a:p>
          <a:p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42" y="2607767"/>
            <a:ext cx="6572250" cy="3057525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7151202" y="5751522"/>
            <a:ext cx="231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/>
              <a:t>[IR (</a:t>
            </a:r>
            <a:r>
              <a:rPr lang="sk-SK" err="1"/>
              <a:t>Address</a:t>
            </a:r>
            <a:r>
              <a:rPr lang="sk-SK"/>
              <a:t>)] -&gt; ABR</a:t>
            </a:r>
          </a:p>
        </p:txBody>
      </p:sp>
    </p:spTree>
    <p:extLst>
      <p:ext uri="{BB962C8B-B14F-4D97-AF65-F5344CB8AC3E}">
        <p14:creationId xmlns:p14="http://schemas.microsoft.com/office/powerpoint/2010/main" val="332417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4244231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002060"/>
                </a:solidFill>
              </a:rPr>
              <a:t>Teraz sa načíta slovo v operačnej pamäti na adrese 4, ktoré je označené adresou vyrovnávacej pamäte adries ABR. </a:t>
            </a:r>
          </a:p>
          <a:p>
            <a:r>
              <a:rPr lang="sk-SK">
                <a:solidFill>
                  <a:srgbClr val="002060"/>
                </a:solidFill>
              </a:rPr>
              <a:t>Toto slovo sa zapíše do vyrovnávacej pamäte registra DBR. </a:t>
            </a:r>
          </a:p>
          <a:p>
            <a:r>
              <a:rPr lang="sk-SK"/>
              <a:t>Generátor riadiaceho signálu vysiela signál "čítania pamäte" do riadiacej jednotky operačnej pamäte a ďalší signál, ktorý otvorí externú dátovú zbernicu do registra DBR. </a:t>
            </a:r>
          </a:p>
          <a:p>
            <a:r>
              <a:rPr lang="sk-SK"/>
              <a:t>Týmto spôsobom bude binárne číslo 10 nastavené v registri DBR.</a:t>
            </a:r>
          </a:p>
          <a:p>
            <a:r>
              <a:rPr lang="sk-SK"/>
              <a:t>		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43" y="2607767"/>
            <a:ext cx="6543675" cy="3057525"/>
          </a:xfrm>
          <a:prstGeom prst="rect">
            <a:avLst/>
          </a:prstGeom>
        </p:spPr>
      </p:pic>
      <p:sp>
        <p:nvSpPr>
          <p:cNvPr id="6" name="Obdĺžnik 5"/>
          <p:cNvSpPr/>
          <p:nvPr/>
        </p:nvSpPr>
        <p:spPr>
          <a:xfrm>
            <a:off x="6912603" y="5751522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/>
              <a:t>Operácia [M (ABR)] -&gt; DBR</a:t>
            </a:r>
          </a:p>
        </p:txBody>
      </p:sp>
    </p:spTree>
    <p:extLst>
      <p:ext uri="{BB962C8B-B14F-4D97-AF65-F5344CB8AC3E}">
        <p14:creationId xmlns:p14="http://schemas.microsoft.com/office/powerpoint/2010/main" val="834095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>
                <a:solidFill>
                  <a:srgbClr val="002060"/>
                </a:solidFill>
              </a:rPr>
              <a:t>Ďalšou operáciou je prenos obsahu registra DBR do akumulátora A. Táto operácia ukončí vykonanie inštrukcie "</a:t>
            </a:r>
            <a:r>
              <a:rPr lang="sk-SK" err="1">
                <a:solidFill>
                  <a:srgbClr val="002060"/>
                </a:solidFill>
              </a:rPr>
              <a:t>move</a:t>
            </a:r>
            <a:r>
              <a:rPr lang="sk-SK">
                <a:solidFill>
                  <a:srgbClr val="002060"/>
                </a:solidFill>
              </a:rPr>
              <a:t> 4".</a:t>
            </a:r>
          </a:p>
          <a:p>
            <a:endParaRPr lang="sk-SK"/>
          </a:p>
          <a:p>
            <a:r>
              <a:rPr lang="sk-SK"/>
              <a:t>Generátor riadiaceho signálu teraz vyšle riadiace signály, ktoré spôsobujú načítanie ďalšej inštrukcie do registra inštrukcií IR. </a:t>
            </a:r>
          </a:p>
          <a:p>
            <a:endParaRPr lang="sk-SK"/>
          </a:p>
          <a:p>
            <a:r>
              <a:rPr lang="sk-SK"/>
              <a:t>Je to inštrukcia "ADD 5". Jeho adresa čaká  v registri PC.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955" y="2612530"/>
            <a:ext cx="6562725" cy="3048000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7291045" y="5751522"/>
            <a:ext cx="2220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/>
              <a:t>Operácia [DBR] -&gt; A</a:t>
            </a:r>
          </a:p>
        </p:txBody>
      </p:sp>
    </p:spTree>
    <p:extLst>
      <p:ext uri="{BB962C8B-B14F-4D97-AF65-F5344CB8AC3E}">
        <p14:creationId xmlns:p14="http://schemas.microsoft.com/office/powerpoint/2010/main" val="3726127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9996265" cy="3599316"/>
          </a:xfrm>
        </p:spPr>
        <p:txBody>
          <a:bodyPr>
            <a:normAutofit fontScale="85000" lnSpcReduction="10000"/>
          </a:bodyPr>
          <a:lstStyle/>
          <a:p>
            <a:r>
              <a:rPr lang="sk-SK"/>
              <a:t>Načítanie inštrukcie bude obsahovať rovnaké operácie ako pri inštrukciu "</a:t>
            </a:r>
            <a:r>
              <a:rPr lang="sk-SK" err="1"/>
              <a:t>Move</a:t>
            </a:r>
            <a:r>
              <a:rPr lang="sk-SK"/>
              <a:t> 4", ale pre inú cieľovú adresu. Budú sa vykonávať nasledujúce inštrukcie:</a:t>
            </a:r>
          </a:p>
          <a:p>
            <a:pPr lvl="1"/>
            <a:r>
              <a:rPr lang="sk-SK"/>
              <a:t>[PC] -&gt; C</a:t>
            </a:r>
          </a:p>
          <a:p>
            <a:pPr lvl="1"/>
            <a:r>
              <a:rPr lang="sk-SK"/>
              <a:t>[PC] + 1 -&gt; PC</a:t>
            </a:r>
          </a:p>
          <a:p>
            <a:pPr lvl="1"/>
            <a:r>
              <a:rPr lang="sk-SK"/>
              <a:t>[M (ABR)] -&gt; DBR</a:t>
            </a:r>
          </a:p>
          <a:p>
            <a:pPr lvl="1"/>
            <a:r>
              <a:rPr lang="sk-SK"/>
              <a:t>[DBR] -&gt; IR</a:t>
            </a:r>
          </a:p>
          <a:p>
            <a:pPr marL="457200" lvl="1" indent="0">
              <a:buNone/>
            </a:pPr>
            <a:endParaRPr lang="sk-SK"/>
          </a:p>
          <a:p>
            <a:r>
              <a:rPr lang="sk-SK"/>
              <a:t>Po týchto operáciách bude inštrukcia "ADD 5"  umiestnená v inštrukčnom registri IR.</a:t>
            </a:r>
          </a:p>
          <a:p>
            <a:r>
              <a:rPr lang="sk-SK"/>
              <a:t>Jeho políčko </a:t>
            </a:r>
            <a:r>
              <a:rPr lang="sk-SK" err="1"/>
              <a:t>Op</a:t>
            </a:r>
            <a:r>
              <a:rPr lang="sk-SK"/>
              <a:t> </a:t>
            </a:r>
            <a:r>
              <a:rPr lang="sk-SK" err="1"/>
              <a:t>code</a:t>
            </a:r>
            <a:r>
              <a:rPr lang="sk-SK"/>
              <a:t> obsahuje binárny kód "</a:t>
            </a:r>
            <a:r>
              <a:rPr lang="sk-SK" err="1"/>
              <a:t>add</a:t>
            </a:r>
            <a:r>
              <a:rPr lang="sk-SK"/>
              <a:t>" a pole s adresou bude obsahovať adresu 5. </a:t>
            </a:r>
          </a:p>
          <a:p>
            <a:r>
              <a:rPr lang="sk-SK"/>
              <a:t>Register PC bude obsahovať adresu nasledujúcej inštrukcie, t. j. binárne číslo 2.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5140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/>
              <a:t>Ďalšou operáciou je prenos obsahu registra DBR do akumulátora A. Táto operácia ukončí vykonanie inštrukcie "</a:t>
            </a:r>
            <a:r>
              <a:rPr lang="sk-SK" err="1"/>
              <a:t>move</a:t>
            </a:r>
            <a:r>
              <a:rPr lang="sk-SK"/>
              <a:t> 4".</a:t>
            </a:r>
          </a:p>
          <a:p>
            <a:endParaRPr lang="sk-SK"/>
          </a:p>
          <a:p>
            <a:r>
              <a:rPr lang="sk-SK"/>
              <a:t>Generátor riadiaceho signálu teraz vyšle riadiace signály, ktoré spôsobujú načítanie ďalšej inštrukcie do registra inštrukcií IR. </a:t>
            </a:r>
          </a:p>
          <a:p>
            <a:endParaRPr lang="sk-SK"/>
          </a:p>
          <a:p>
            <a:r>
              <a:rPr lang="sk-SK"/>
              <a:t>Je to inštrukcia "ADD 5". Jeho adresa čaká  v registri PC.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2708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/>
              <a:t>Načítanie inštrukcie bude obsahovať rovnaké operácie ako pri inštrukciu "</a:t>
            </a:r>
            <a:r>
              <a:rPr lang="sk-SK" err="1"/>
              <a:t>move</a:t>
            </a:r>
            <a:r>
              <a:rPr lang="sk-SK"/>
              <a:t> 4", ale pre inú cieľovú adresu. Budú sa vykonávať nasledujúce inštrukcie:</a:t>
            </a:r>
          </a:p>
          <a:p>
            <a:pPr marL="457200" lvl="1" indent="0">
              <a:buNone/>
            </a:pPr>
            <a:r>
              <a:rPr lang="sk-SK"/>
              <a:t>[PC] -&gt; ABR</a:t>
            </a:r>
          </a:p>
          <a:p>
            <a:pPr marL="457200" lvl="1" indent="0">
              <a:buNone/>
            </a:pPr>
            <a:r>
              <a:rPr lang="sk-SK"/>
              <a:t>[PC] + 1 -&gt; PC</a:t>
            </a:r>
          </a:p>
          <a:p>
            <a:pPr marL="457200" lvl="1" indent="0">
              <a:buNone/>
            </a:pPr>
            <a:r>
              <a:rPr lang="sk-SK"/>
              <a:t>[M (ABR)] -&gt; DBR</a:t>
            </a:r>
          </a:p>
          <a:p>
            <a:pPr marL="457200" lvl="1" indent="0">
              <a:buNone/>
            </a:pPr>
            <a:r>
              <a:rPr lang="sk-SK"/>
              <a:t>[DBR] -&gt;IR</a:t>
            </a:r>
          </a:p>
          <a:p>
            <a:r>
              <a:rPr lang="sk-SK"/>
              <a:t>po týchto operáciách bude inštrukcia "ADD 5"  umiestnená v inštrukčnom registri IR. Jeho políčko </a:t>
            </a:r>
            <a:r>
              <a:rPr lang="sk-SK" err="1"/>
              <a:t>Op</a:t>
            </a:r>
            <a:r>
              <a:rPr lang="sk-SK"/>
              <a:t> </a:t>
            </a:r>
            <a:r>
              <a:rPr lang="sk-SK" err="1"/>
              <a:t>code</a:t>
            </a:r>
            <a:r>
              <a:rPr lang="sk-SK"/>
              <a:t> obsahuje binárny kód "</a:t>
            </a:r>
            <a:r>
              <a:rPr lang="sk-SK" err="1"/>
              <a:t>add</a:t>
            </a:r>
            <a:r>
              <a:rPr lang="sk-SK"/>
              <a:t>" a pole s adresou bude obsahovať adresu 5. </a:t>
            </a:r>
          </a:p>
          <a:p>
            <a:r>
              <a:rPr lang="sk-SK"/>
              <a:t>Register PC bude obsahovať adresu nasledujúcej inštrukcie, t. j. binárne číslo 2.</a:t>
            </a:r>
          </a:p>
          <a:p>
            <a:endParaRPr lang="sk-SK"/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341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4127427"/>
          </a:xfrm>
        </p:spPr>
        <p:txBody>
          <a:bodyPr>
            <a:normAutofit/>
          </a:bodyPr>
          <a:lstStyle/>
          <a:p>
            <a:r>
              <a:rPr lang="sk-SK"/>
              <a:t>Vykonanie inštrukcie "ADD 5 "</a:t>
            </a:r>
          </a:p>
          <a:p>
            <a:r>
              <a:rPr lang="sk-SK" err="1"/>
              <a:t>Preskočime</a:t>
            </a:r>
            <a:r>
              <a:rPr lang="sk-SK"/>
              <a:t> diagram, ktorý vysvetľuje otváranie vstupov </a:t>
            </a:r>
            <a:r>
              <a:rPr lang="sk-SK" err="1"/>
              <a:t>dekódera</a:t>
            </a:r>
            <a:r>
              <a:rPr lang="sk-SK"/>
              <a:t> pre </a:t>
            </a:r>
            <a:r>
              <a:rPr lang="sk-SK" err="1"/>
              <a:t>Op</a:t>
            </a:r>
            <a:r>
              <a:rPr lang="sk-SK"/>
              <a:t> kód inštrukcie "ADD 5". </a:t>
            </a:r>
          </a:p>
          <a:p>
            <a:r>
              <a:rPr lang="sk-SK"/>
              <a:t>Inštrukcia "ADD 5" pridá obsah akumulátora k obsahu operačnej pamäte umiestnenej na adrese 5 s tým, že výsledok zapíše do akumulátora.</a:t>
            </a:r>
          </a:p>
          <a:p>
            <a:r>
              <a:rPr lang="sk-SK"/>
              <a:t>Obrázok predstavuje prvú základnú činnosť inštrukcie "ADD 5". </a:t>
            </a:r>
            <a:r>
              <a:rPr lang="sk-SK">
                <a:solidFill>
                  <a:srgbClr val="002060"/>
                </a:solidFill>
              </a:rPr>
              <a:t>Prenos adresy z adresného poľa  registra IR do registra ABR. </a:t>
            </a:r>
          </a:p>
          <a:p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0" y="2603005"/>
            <a:ext cx="6524625" cy="3067050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6444837" y="5751522"/>
            <a:ext cx="3243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/>
              <a:t>Operácia [IR(</a:t>
            </a:r>
            <a:r>
              <a:rPr lang="sk-SK" err="1"/>
              <a:t>Address</a:t>
            </a:r>
            <a:r>
              <a:rPr lang="sk-SK"/>
              <a:t>)] -&gt; ABR</a:t>
            </a:r>
          </a:p>
        </p:txBody>
      </p:sp>
    </p:spTree>
    <p:extLst>
      <p:ext uri="{BB962C8B-B14F-4D97-AF65-F5344CB8AC3E}">
        <p14:creationId xmlns:p14="http://schemas.microsoft.com/office/powerpoint/2010/main" val="339067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sk-SK" sz="3600">
                <a:solidFill>
                  <a:schemeClr val="tx1"/>
                </a:solidFill>
                <a:latin typeface="+mj-lt"/>
              </a:rPr>
              <a:t>1. Inštrukčný cyklus a jeho implementácia v počítači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/>
              <a:t>Inštrukcie počítača sa vykonávajú v nasledujúcom cykle:</a:t>
            </a:r>
          </a:p>
          <a:p>
            <a:pPr lvl="1"/>
            <a:r>
              <a:rPr lang="sk-SK"/>
              <a:t>1. Načítavanie inštrukcie </a:t>
            </a:r>
          </a:p>
          <a:p>
            <a:pPr lvl="1"/>
            <a:r>
              <a:rPr lang="sk-SK"/>
              <a:t>2. Vykonávanie inštrukcie</a:t>
            </a:r>
          </a:p>
          <a:p>
            <a:pPr lvl="1"/>
            <a:endParaRPr lang="sk-SK"/>
          </a:p>
          <a:p>
            <a:pPr lvl="1"/>
            <a:endParaRPr lang="sk-SK"/>
          </a:p>
          <a:p>
            <a:pPr lvl="1"/>
            <a:endParaRPr lang="sk-SK"/>
          </a:p>
          <a:p>
            <a:r>
              <a:rPr lang="sk-SK"/>
              <a:t>základná štruktúra inštrukčného cyklu:	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68" y="2880767"/>
            <a:ext cx="26574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26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>
                <a:solidFill>
                  <a:srgbClr val="002060"/>
                </a:solidFill>
              </a:rPr>
              <a:t>Nasledujúca operácia načíta z operačnej pamäte údaj na adrese 5 do registra DBR prostredníctvom externej dátovej zbernice. </a:t>
            </a:r>
          </a:p>
          <a:p>
            <a:r>
              <a:rPr lang="sk-SK"/>
              <a:t>Generátor riadiaceho signálu vysiela signál "čítanie pamäte" a otvára výstup operačnej pamäte do dátovej zbernice a otvára výstup tejto zbernice do registra DBR. </a:t>
            </a:r>
          </a:p>
          <a:p>
            <a:r>
              <a:rPr lang="sk-SK"/>
              <a:t>Po tejto operácii obsahuje DBR hodnotu 20</a:t>
            </a:r>
          </a:p>
          <a:p>
            <a:r>
              <a:rPr lang="sk-SK"/>
              <a:t>		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12" y="2731592"/>
            <a:ext cx="6534150" cy="3038475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6775649" y="5936188"/>
            <a:ext cx="25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/>
              <a:t>Operácia [M(5)] -&gt; DBR</a:t>
            </a:r>
          </a:p>
        </p:txBody>
      </p:sp>
    </p:spTree>
    <p:extLst>
      <p:ext uri="{BB962C8B-B14F-4D97-AF65-F5344CB8AC3E}">
        <p14:creationId xmlns:p14="http://schemas.microsoft.com/office/powerpoint/2010/main" val="2856415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sk-SK"/>
              <a:t>Teraz sa vykoná základná činnosť inštrukcie "ADD 5". </a:t>
            </a:r>
          </a:p>
          <a:p>
            <a:r>
              <a:rPr lang="sk-SK">
                <a:solidFill>
                  <a:srgbClr val="002060"/>
                </a:solidFill>
              </a:rPr>
              <a:t>Sčítajú sa údaje v aritmeticko-logickej jednotke ALU. </a:t>
            </a:r>
          </a:p>
          <a:p>
            <a:r>
              <a:rPr lang="sk-SK"/>
              <a:t>Všimnite si, že akumulátor obsahuje číslo 10  načítane v predchádzajúcej inštrukcii.</a:t>
            </a:r>
          </a:p>
          <a:p>
            <a:r>
              <a:rPr lang="sk-SK"/>
              <a:t>Generátor riadiaceho signálu vyšle signály, ktoré otvárajú výstup registra A </a:t>
            </a:r>
            <a:r>
              <a:rPr lang="sk-SK" err="1"/>
              <a:t>a</a:t>
            </a:r>
            <a:r>
              <a:rPr lang="sk-SK"/>
              <a:t> výstup DBR smerom k internej dátovej zbernici a vstupu ALU. 			</a:t>
            </a:r>
          </a:p>
          <a:p>
            <a:r>
              <a:rPr lang="sk-SK"/>
              <a:t>Tieto signály nakoniec nie sú kratšie ako latencia operácie sčítania v ALU.</a:t>
            </a:r>
          </a:p>
          <a:p>
            <a:r>
              <a:rPr lang="sk-SK"/>
              <a:t>		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43" y="2474217"/>
            <a:ext cx="6543675" cy="3067050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6576393" y="5751522"/>
            <a:ext cx="3254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/>
              <a:t>Operácia { [A], [DBR] } -&gt; ALU</a:t>
            </a:r>
          </a:p>
        </p:txBody>
      </p:sp>
    </p:spTree>
    <p:extLst>
      <p:ext uri="{BB962C8B-B14F-4D97-AF65-F5344CB8AC3E}">
        <p14:creationId xmlns:p14="http://schemas.microsoft.com/office/powerpoint/2010/main" val="1534028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>
                <a:solidFill>
                  <a:srgbClr val="002060"/>
                </a:solidFill>
              </a:rPr>
              <a:t>Ak je výsledok sčítania pripravený, prístup k vstupom ALU zo strany registra A </a:t>
            </a:r>
            <a:r>
              <a:rPr lang="sk-SK" err="1">
                <a:solidFill>
                  <a:srgbClr val="002060"/>
                </a:solidFill>
              </a:rPr>
              <a:t>a</a:t>
            </a:r>
            <a:r>
              <a:rPr lang="sk-SK">
                <a:solidFill>
                  <a:srgbClr val="002060"/>
                </a:solidFill>
              </a:rPr>
              <a:t> internej dátovej zbernice sa uzavrie. </a:t>
            </a:r>
          </a:p>
          <a:p>
            <a:r>
              <a:rPr lang="sk-SK"/>
              <a:t>Aj výstup z registra DBR na externej dátovej zbernici je zatvorený. </a:t>
            </a:r>
          </a:p>
          <a:p>
            <a:r>
              <a:rPr lang="sk-SK"/>
              <a:t>Výstup z ALU sa zároveň otvára smerom k internej dátovej zbernici a vstup je z tejto zbernice otvorený do akumulátora A. </a:t>
            </a:r>
          </a:p>
          <a:p>
            <a:r>
              <a:rPr lang="sk-SK"/>
              <a:t>Samozrejme je to výsledok príslušných signálov dodaných generátorom riadiacich signálov. </a:t>
            </a:r>
          </a:p>
          <a:p>
            <a:r>
              <a:rPr lang="sk-SK"/>
              <a:t>Prístup k A trvá len tak dlho, ako je čas potrebný na zápis výsledku z ALU. </a:t>
            </a:r>
          </a:p>
          <a:p>
            <a:r>
              <a:rPr lang="sk-SK"/>
              <a:t>Výsledok ALU na jeho výstupe je počas tejto doby stabilný v dôsledku šírenia signálu v logických obvodoch.</a:t>
            </a:r>
          </a:p>
          <a:p>
            <a:r>
              <a:rPr lang="sk-SK"/>
              <a:t>	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509" y="2484549"/>
            <a:ext cx="6486525" cy="3048000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5239248" y="5566856"/>
            <a:ext cx="601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>
                <a:latin typeface="verdana" panose="020B0604030504040204" pitchFamily="34" charset="0"/>
              </a:rPr>
              <a:t>Oper</a:t>
            </a:r>
            <a:r>
              <a:rPr lang="sk-SK" err="1">
                <a:latin typeface="verdana" panose="020B0604030504040204" pitchFamily="34" charset="0"/>
              </a:rPr>
              <a:t>ácia</a:t>
            </a:r>
            <a:r>
              <a:rPr lang="en-US">
                <a:latin typeface="verdana" panose="020B0604030504040204" pitchFamily="34" charset="0"/>
              </a:rPr>
              <a:t> [ALU] </a:t>
            </a:r>
            <a:r>
              <a:rPr lang="en-US">
                <a:latin typeface="Symbol" panose="05050102010706020507" pitchFamily="18" charset="2"/>
              </a:rPr>
              <a:t>®</a:t>
            </a:r>
            <a:r>
              <a:rPr lang="en-US">
                <a:latin typeface="verdana" panose="020B0604030504040204" pitchFamily="34" charset="0"/>
              </a:rPr>
              <a:t> A </a:t>
            </a:r>
            <a:r>
              <a:rPr lang="en-US" err="1">
                <a:latin typeface="verdana" panose="020B0604030504040204" pitchFamily="34" charset="0"/>
              </a:rPr>
              <a:t>a</a:t>
            </a:r>
            <a:r>
              <a:rPr lang="en-US">
                <a:latin typeface="verdana" panose="020B0604030504040204" pitchFamily="34" charset="0"/>
              </a:rPr>
              <a:t> </a:t>
            </a:r>
            <a:r>
              <a:rPr lang="sk-SK">
                <a:latin typeface="verdana" panose="020B0604030504040204" pitchFamily="34" charset="0"/>
              </a:rPr>
              <a:t>nastavenie  príznakov F</a:t>
            </a:r>
            <a:r>
              <a:rPr lang="en-US">
                <a:latin typeface="verdana" panose="020B0604030504040204" pitchFamily="34" charset="0"/>
              </a:rPr>
              <a:t>lags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532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/>
              <a:t>Spolu s výsledkom zápisu ALU do akumulátora A sú výsledky testov vykonaných na výstupe ALU zapísané do registra príznakov. </a:t>
            </a:r>
          </a:p>
          <a:p>
            <a:r>
              <a:rPr lang="sk-SK"/>
              <a:t>Táto operácia ukončí vykonanie inštrukcie "</a:t>
            </a:r>
            <a:r>
              <a:rPr lang="sk-SK" err="1"/>
              <a:t>add</a:t>
            </a:r>
            <a:r>
              <a:rPr lang="sk-SK"/>
              <a:t> 5" </a:t>
            </a:r>
          </a:p>
          <a:p>
            <a:r>
              <a:rPr lang="sk-SK"/>
              <a:t>Predtým, ako sa načíta ďalšia inštrukcia, príznak "ALU </a:t>
            </a:r>
            <a:r>
              <a:rPr lang="sk-SK" err="1"/>
              <a:t>overflow</a:t>
            </a:r>
            <a:r>
              <a:rPr lang="sk-SK"/>
              <a:t>" sa analyzuje v generátore riadiacich signálov.</a:t>
            </a:r>
          </a:p>
          <a:p>
            <a:r>
              <a:rPr lang="sk-SK"/>
              <a:t>Ak nastalo pretečenie ALU, vykonávanie programu je prerušené a spustí sa obslužný podprogram (interné prerušenie), to znamená, že sa načíta prvá 	inštrukcia obslužného podprogramu z operačnej pamäte. 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521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/>
              <a:t>Tento podprogram generuje užívateľovi správu, že došlo k aritmetickej chybe. </a:t>
            </a:r>
          </a:p>
          <a:p>
            <a:r>
              <a:rPr lang="sk-SK"/>
              <a:t>Generátor riadiacich signálov vysiela všetky potrebné signály.</a:t>
            </a:r>
          </a:p>
          <a:p>
            <a:r>
              <a:rPr lang="sk-SK"/>
              <a:t>Ak nedošlo k pretečeniu ALU, načíta sa ďalšia inštrukcia nášho programu. Je to inštrukcia zapísaná v pamäti pod adresou 2. </a:t>
            </a:r>
          </a:p>
          <a:p>
            <a:r>
              <a:rPr lang="sk-SK"/>
              <a:t>Načítanie sa robí 	spôsobom, ktorý už vieme, podľa obsahu programového počítadla PC, ktorý sa rovná 2.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1474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4257110"/>
          </a:xfrm>
        </p:spPr>
        <p:txBody>
          <a:bodyPr>
            <a:normAutofit/>
          </a:bodyPr>
          <a:lstStyle/>
          <a:p>
            <a:r>
              <a:rPr lang="sk-SK"/>
              <a:t>Vykonanie inštrukcie "</a:t>
            </a:r>
            <a:r>
              <a:rPr lang="sk-SK" err="1"/>
              <a:t>Store</a:t>
            </a:r>
            <a:r>
              <a:rPr lang="sk-SK"/>
              <a:t> 6".</a:t>
            </a:r>
          </a:p>
          <a:p>
            <a:r>
              <a:rPr lang="sk-SK"/>
              <a:t>Podobne ako v predchádzajúcej inštrukcii nebudeme prezentovať dekódovanie inštrukcie. </a:t>
            </a:r>
          </a:p>
          <a:p>
            <a:r>
              <a:rPr lang="sk-SK"/>
              <a:t>Po načítaní inštrukcie pole </a:t>
            </a:r>
            <a:r>
              <a:rPr lang="sk-SK" err="1"/>
              <a:t>Op</a:t>
            </a:r>
            <a:r>
              <a:rPr lang="sk-SK"/>
              <a:t> </a:t>
            </a:r>
            <a:r>
              <a:rPr lang="sk-SK" err="1"/>
              <a:t>code</a:t>
            </a:r>
            <a:r>
              <a:rPr lang="sk-SK"/>
              <a:t> v IR registri obsahuje kód "</a:t>
            </a:r>
            <a:r>
              <a:rPr lang="sk-SK" err="1"/>
              <a:t>store</a:t>
            </a:r>
            <a:r>
              <a:rPr lang="sk-SK"/>
              <a:t>" a pole "</a:t>
            </a:r>
            <a:r>
              <a:rPr lang="sk-SK" err="1"/>
              <a:t>Address</a:t>
            </a:r>
            <a:r>
              <a:rPr lang="sk-SK"/>
              <a:t>" obsahuje číslo 6. </a:t>
            </a:r>
          </a:p>
          <a:p>
            <a:r>
              <a:rPr lang="sk-SK"/>
              <a:t>Inštrukcia "</a:t>
            </a:r>
            <a:r>
              <a:rPr lang="sk-SK" err="1"/>
              <a:t>store</a:t>
            </a:r>
            <a:r>
              <a:rPr lang="sk-SK"/>
              <a:t> 6" má zapísať obsah akumulátora do pamäte na adresu 6.</a:t>
            </a:r>
          </a:p>
          <a:p>
            <a:r>
              <a:rPr lang="sk-SK">
                <a:solidFill>
                  <a:srgbClr val="002060"/>
                </a:solidFill>
              </a:rPr>
              <a:t>Prvá operácia po dekódovaní inštrukcie spočíva v odosielaní obsahu poľa "Adresa" IR registra do vyrovnávacej pamäte adries ABR. </a:t>
            </a:r>
          </a:p>
          <a:p>
            <a:r>
              <a:rPr lang="sk-SK"/>
              <a:t>Týmto spôsobom sa v ABR objaví binárna adresa 6, ktorá je potrebná na vykonanie inštrukcie "</a:t>
            </a:r>
            <a:r>
              <a:rPr lang="sk-SK" err="1"/>
              <a:t>store</a:t>
            </a:r>
            <a:r>
              <a:rPr lang="sk-SK"/>
              <a:t>".</a:t>
            </a: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53" y="2617292"/>
            <a:ext cx="6496050" cy="3038475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6015352" y="5768593"/>
            <a:ext cx="3947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err="1">
                <a:latin typeface="verdana" panose="020B0604030504040204" pitchFamily="34" charset="0"/>
              </a:rPr>
              <a:t>Operation</a:t>
            </a:r>
            <a:r>
              <a:rPr lang="sk-SK">
                <a:latin typeface="verdana" panose="020B0604030504040204" pitchFamily="34" charset="0"/>
              </a:rPr>
              <a:t> [IR (</a:t>
            </a:r>
            <a:r>
              <a:rPr lang="sk-SK" err="1">
                <a:latin typeface="verdana" panose="020B0604030504040204" pitchFamily="34" charset="0"/>
              </a:rPr>
              <a:t>Address</a:t>
            </a:r>
            <a:r>
              <a:rPr lang="sk-SK">
                <a:latin typeface="verdana" panose="020B0604030504040204" pitchFamily="34" charset="0"/>
              </a:rPr>
              <a:t>)] </a:t>
            </a:r>
            <a:r>
              <a:rPr lang="sk-SK">
                <a:latin typeface="Symbol" panose="05050102010706020507" pitchFamily="18" charset="2"/>
              </a:rPr>
              <a:t>®</a:t>
            </a:r>
            <a:r>
              <a:rPr lang="sk-SK">
                <a:latin typeface="verdana" panose="020B0604030504040204" pitchFamily="34" charset="0"/>
              </a:rPr>
              <a:t> ABR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82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>
                <a:solidFill>
                  <a:srgbClr val="002060"/>
                </a:solidFill>
              </a:rPr>
              <a:t>Poslednou operáciou inštrukcie "</a:t>
            </a:r>
            <a:r>
              <a:rPr lang="sk-SK" err="1">
                <a:solidFill>
                  <a:srgbClr val="002060"/>
                </a:solidFill>
              </a:rPr>
              <a:t>Store</a:t>
            </a:r>
            <a:r>
              <a:rPr lang="sk-SK">
                <a:solidFill>
                  <a:srgbClr val="002060"/>
                </a:solidFill>
              </a:rPr>
              <a:t> 6" je uloženie čísla 30 z vyrovnávacej pamäte do operačnej pamäte na adresu 6 označenej obsahom registra ABR. </a:t>
            </a:r>
          </a:p>
          <a:p>
            <a:r>
              <a:rPr lang="sk-SK"/>
              <a:t>Pre aktiváciu tejto operácie generátor riadiaceho signálu vydáva signál "zápis pamäte" do riadiacej jednotky operačnej pamäte a otvára cestu (adresnú a dátovú zbernicu) na odoslanie adresy z registra ABR a údajov z registra DBR.</a:t>
            </a:r>
          </a:p>
          <a:p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384" y="2617292"/>
            <a:ext cx="6496050" cy="3038475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6208295" y="5751522"/>
            <a:ext cx="345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err="1">
                <a:latin typeface="verdana" panose="020B0604030504040204" pitchFamily="34" charset="0"/>
              </a:rPr>
              <a:t>Operation</a:t>
            </a:r>
            <a:r>
              <a:rPr lang="sk-SK">
                <a:latin typeface="verdana" panose="020B0604030504040204" pitchFamily="34" charset="0"/>
              </a:rPr>
              <a:t> [DBR] </a:t>
            </a:r>
            <a:r>
              <a:rPr lang="sk-SK">
                <a:latin typeface="Symbol" panose="05050102010706020507" pitchFamily="18" charset="2"/>
              </a:rPr>
              <a:t>®</a:t>
            </a:r>
            <a:r>
              <a:rPr lang="sk-SK">
                <a:latin typeface="verdana" panose="020B0604030504040204" pitchFamily="34" charset="0"/>
              </a:rPr>
              <a:t> M (ABR)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30550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sk-SK">
                <a:solidFill>
                  <a:srgbClr val="002060"/>
                </a:solidFill>
              </a:rPr>
              <a:t>Ďalšia operácia spočíva v odoslaní obsahu registra A do vyrovnávacej pamäte DBR tak, aby tento obsah mohol byť odoslaný po externej dátovej zbernici pripojenej k  operačnej pamäti. </a:t>
            </a:r>
          </a:p>
          <a:p>
            <a:r>
              <a:rPr lang="sk-SK"/>
              <a:t>Vo výsledku sa číslo 30 zobrazí v registri DBR.</a:t>
            </a:r>
          </a:p>
          <a:p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657" y="2593480"/>
            <a:ext cx="6496050" cy="3086100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6493937" y="5751522"/>
            <a:ext cx="2655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err="1">
                <a:latin typeface="verdana" panose="020B0604030504040204" pitchFamily="34" charset="0"/>
              </a:rPr>
              <a:t>Operation</a:t>
            </a:r>
            <a:r>
              <a:rPr lang="sk-SK">
                <a:latin typeface="verdana" panose="020B0604030504040204" pitchFamily="34" charset="0"/>
              </a:rPr>
              <a:t> [A] </a:t>
            </a:r>
            <a:r>
              <a:rPr lang="sk-SK">
                <a:latin typeface="Symbol" panose="05050102010706020507" pitchFamily="18" charset="2"/>
              </a:rPr>
              <a:t>®</a:t>
            </a:r>
            <a:r>
              <a:rPr lang="sk-SK">
                <a:latin typeface="verdana" panose="020B0604030504040204" pitchFamily="34" charset="0"/>
              </a:rPr>
              <a:t> DBR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814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sk-SK" sz="3600">
                <a:solidFill>
                  <a:schemeClr val="tx1"/>
                </a:solidFill>
                <a:latin typeface="+mj-lt"/>
              </a:rPr>
              <a:t>1. Inštrukčný cyklus a jeho </a:t>
            </a:r>
            <a:br>
              <a:rPr lang="sk-SK" sz="3600">
                <a:solidFill>
                  <a:schemeClr val="tx1"/>
                </a:solidFill>
                <a:latin typeface="+mj-lt"/>
              </a:rPr>
            </a:br>
            <a:r>
              <a:rPr lang="sk-SK" sz="3600">
                <a:solidFill>
                  <a:schemeClr val="tx1"/>
                </a:solidFill>
                <a:latin typeface="+mj-lt"/>
              </a:rPr>
              <a:t>implementácia v počítači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0553"/>
          </a:xfrm>
        </p:spPr>
        <p:txBody>
          <a:bodyPr>
            <a:normAutofit fontScale="92500" lnSpcReduction="10000"/>
          </a:bodyPr>
          <a:lstStyle/>
          <a:p>
            <a:r>
              <a:rPr lang="sk-SK"/>
              <a:t>Každá fáza predstavuje postupnosť </a:t>
            </a:r>
          </a:p>
          <a:p>
            <a:pPr marL="0" indent="0">
              <a:buNone/>
            </a:pPr>
            <a:r>
              <a:rPr lang="sk-SK"/>
              <a:t>   základných operácií, ktoré prispievajú k </a:t>
            </a:r>
          </a:p>
          <a:p>
            <a:pPr marL="0" indent="0">
              <a:buNone/>
            </a:pPr>
            <a:r>
              <a:rPr lang="sk-SK"/>
              <a:t>   vykonaniu nasledujúcich inštrukcií.</a:t>
            </a:r>
          </a:p>
          <a:p>
            <a:r>
              <a:rPr lang="sk-SK"/>
              <a:t>jednotlivé etapy inštrukčného cyklu:</a:t>
            </a:r>
          </a:p>
          <a:p>
            <a:pPr lvl="1"/>
            <a:r>
              <a:rPr lang="sk-SK"/>
              <a:t>1. Nastavenie adresy inštrukcie</a:t>
            </a:r>
          </a:p>
          <a:p>
            <a:pPr lvl="1"/>
            <a:r>
              <a:rPr lang="sk-SK"/>
              <a:t>2. Načítanie inštrukcie </a:t>
            </a:r>
          </a:p>
          <a:p>
            <a:pPr lvl="1"/>
            <a:r>
              <a:rPr lang="sk-SK"/>
              <a:t>3. Dekódovanie Operačného kódu inštrukcie </a:t>
            </a:r>
          </a:p>
          <a:p>
            <a:pPr lvl="1"/>
            <a:r>
              <a:rPr lang="sk-SK"/>
              <a:t>4. Výpočet adresy </a:t>
            </a:r>
            <a:r>
              <a:rPr lang="sk-SK" err="1"/>
              <a:t>operandu</a:t>
            </a:r>
            <a:endParaRPr lang="sk-SK"/>
          </a:p>
          <a:p>
            <a:pPr lvl="1"/>
            <a:r>
              <a:rPr lang="sk-SK"/>
              <a:t>5. Načítanie </a:t>
            </a:r>
            <a:r>
              <a:rPr lang="sk-SK" err="1"/>
              <a:t>operandu</a:t>
            </a:r>
            <a:r>
              <a:rPr lang="sk-SK"/>
              <a:t> </a:t>
            </a:r>
          </a:p>
          <a:p>
            <a:pPr lvl="1"/>
            <a:r>
              <a:rPr lang="sk-SK"/>
              <a:t>6. Operácia s údajmi</a:t>
            </a:r>
          </a:p>
          <a:p>
            <a:pPr lvl="1"/>
            <a:r>
              <a:rPr lang="sk-SK"/>
              <a:t>7. Výpočet adresy výsledku</a:t>
            </a:r>
          </a:p>
          <a:p>
            <a:pPr lvl="1"/>
            <a:r>
              <a:rPr lang="sk-SK"/>
              <a:t>8. Zápis výsledku </a:t>
            </a:r>
          </a:p>
          <a:p>
            <a:pPr marL="457200" lvl="1" indent="0">
              <a:buNone/>
            </a:pPr>
            <a:r>
              <a:rPr lang="sk-SK"/>
              <a:t> 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59" y="223301"/>
            <a:ext cx="329565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9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1. Inštrukčný cyklus a jeho implementácia v počítači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/>
              <a:t>Fázy, ktoré patria do cyklu vykonávania inštrukcií, trvajú určitý čas, ktorý je určený časovými signálmi prichádzajúcimi z hodín. </a:t>
            </a:r>
          </a:p>
          <a:p>
            <a:endParaRPr lang="sk-SK"/>
          </a:p>
          <a:p>
            <a:r>
              <a:rPr lang="sk-SK"/>
              <a:t>V každej fáze generátor riadiaceho signálu poskytuje signály, ktoré stimulujú vhodné operácie. 	</a:t>
            </a:r>
          </a:p>
          <a:p>
            <a:endParaRPr lang="sk-SK"/>
          </a:p>
          <a:p>
            <a:r>
              <a:rPr lang="sk-SK"/>
              <a:t>vykonáva sa to tak, že sa otvárajú cesty prenosu informácií (napríklad zbernice) a aktivujú sa požadované operácie v riadiacich jednotkách </a:t>
            </a:r>
          </a:p>
          <a:p>
            <a:pPr lvl="1"/>
            <a:r>
              <a:rPr lang="sk-SK"/>
              <a:t>napríklad ALU - sčítanie / odčítanie, </a:t>
            </a:r>
            <a:r>
              <a:rPr lang="sk-SK" err="1"/>
              <a:t>inkrementácia</a:t>
            </a:r>
            <a:r>
              <a:rPr lang="sk-SK"/>
              <a:t> registra Program </a:t>
            </a:r>
            <a:r>
              <a:rPr lang="sk-SK" err="1"/>
              <a:t>Counter</a:t>
            </a:r>
            <a:r>
              <a:rPr lang="sk-SK"/>
              <a:t> (PC) a podobne.</a:t>
            </a:r>
          </a:p>
        </p:txBody>
      </p:sp>
    </p:spTree>
    <p:extLst>
      <p:ext uri="{BB962C8B-B14F-4D97-AF65-F5344CB8AC3E}">
        <p14:creationId xmlns:p14="http://schemas.microsoft.com/office/powerpoint/2010/main" val="403783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80321" y="2336873"/>
            <a:ext cx="9944749" cy="3599316"/>
          </a:xfrm>
        </p:spPr>
        <p:txBody>
          <a:bodyPr>
            <a:normAutofit/>
          </a:bodyPr>
          <a:lstStyle/>
          <a:p>
            <a:r>
              <a:rPr lang="sk-SK"/>
              <a:t>budeme diskutovať o vykonaní jednoduchého programu v zjednodušenom počítači, ktorý je tvorený z mikroprocesora a hlavnej pamäte prepojenej s ním prostredníctvom systémovej zbernice </a:t>
            </a:r>
          </a:p>
          <a:p>
            <a:pPr lvl="1"/>
            <a:r>
              <a:rPr lang="sk-SK"/>
              <a:t>dátová zbernica, adresná zbernica, riadiaca zbernica</a:t>
            </a:r>
          </a:p>
          <a:p>
            <a:pPr marL="457200" lvl="1" indent="0">
              <a:buNone/>
            </a:pPr>
            <a:r>
              <a:rPr lang="sk-SK"/>
              <a:t> </a:t>
            </a:r>
          </a:p>
          <a:p>
            <a:r>
              <a:rPr lang="sk-SK"/>
              <a:t>program, ktorý sa má vykonať, pozostáva zo 4 inštrukcií zapísaných v operačnej pamäti pod po sebe idúcich adries od 0 do 3. </a:t>
            </a:r>
          </a:p>
          <a:p>
            <a:endParaRPr lang="sk-SK"/>
          </a:p>
          <a:p>
            <a:r>
              <a:rPr lang="sk-SK"/>
              <a:t>údaje programu sú uložené v hlavnej pamäti na adresách od 4 do 6. </a:t>
            </a:r>
          </a:p>
          <a:p>
            <a:endParaRPr lang="sk-SK"/>
          </a:p>
          <a:p>
            <a:endParaRPr lang="sk-SK"/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169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/>
              <a:t>Program obsahuje nasledujúce inštrukcie 	</a:t>
            </a:r>
          </a:p>
          <a:p>
            <a:pPr lvl="1"/>
            <a:r>
              <a:rPr lang="sk-SK">
                <a:solidFill>
                  <a:srgbClr val="002060"/>
                </a:solidFill>
              </a:rPr>
              <a:t>MOVE 4</a:t>
            </a:r>
            <a:r>
              <a:rPr lang="sk-SK"/>
              <a:t> - načíta údaje do akumulátora z operačnej pamäte z adresy 4,</a:t>
            </a:r>
          </a:p>
          <a:p>
            <a:pPr lvl="1"/>
            <a:r>
              <a:rPr lang="sk-SK">
                <a:solidFill>
                  <a:srgbClr val="002060"/>
                </a:solidFill>
              </a:rPr>
              <a:t>ADD 5</a:t>
            </a:r>
            <a:r>
              <a:rPr lang="sk-SK"/>
              <a:t> - pripočíta údaje uložené v operačnej pamäti na adrese 5 do akumulátora,</a:t>
            </a:r>
          </a:p>
          <a:p>
            <a:pPr lvl="1"/>
            <a:r>
              <a:rPr lang="sk-SK">
                <a:solidFill>
                  <a:srgbClr val="002060"/>
                </a:solidFill>
              </a:rPr>
              <a:t>STORE 6</a:t>
            </a:r>
            <a:r>
              <a:rPr lang="sk-SK"/>
              <a:t> - uloží obsah akumulátora do operačnej pamäte na adresu 6,</a:t>
            </a:r>
          </a:p>
          <a:p>
            <a:pPr lvl="1"/>
            <a:r>
              <a:rPr lang="sk-SK">
                <a:solidFill>
                  <a:srgbClr val="002060"/>
                </a:solidFill>
              </a:rPr>
              <a:t>STOP</a:t>
            </a:r>
            <a:r>
              <a:rPr lang="sk-SK"/>
              <a:t> - zastavenie vykonávania programu</a:t>
            </a:r>
          </a:p>
          <a:p>
            <a:r>
              <a:rPr lang="sk-SK"/>
              <a:t>po vykonaní tohto programu bude výsledok uložený v pamäti na adrese 6.</a:t>
            </a:r>
          </a:p>
          <a:p>
            <a:endParaRPr lang="sk-SK"/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729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/>
              <a:t>Pripojenie mikroprocesora k hlavnej pamäti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59" y="2844218"/>
            <a:ext cx="7840183" cy="382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3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2. Vykonávanie programu v počítači 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err="1"/>
              <a:t>n</a:t>
            </a:r>
            <a:r>
              <a:rPr lang="en-US" err="1"/>
              <a:t>asledujúci</a:t>
            </a:r>
            <a:r>
              <a:rPr lang="en-US"/>
              <a:t> </a:t>
            </a:r>
            <a:r>
              <a:rPr lang="en-US" err="1"/>
              <a:t>obrázok</a:t>
            </a:r>
            <a:r>
              <a:rPr lang="en-US"/>
              <a:t> </a:t>
            </a:r>
            <a:r>
              <a:rPr lang="en-US" err="1"/>
              <a:t>predstavuje</a:t>
            </a:r>
            <a:r>
              <a:rPr lang="en-US"/>
              <a:t> </a:t>
            </a:r>
            <a:r>
              <a:rPr lang="en-US" err="1"/>
              <a:t>predpokladanú</a:t>
            </a:r>
            <a:r>
              <a:rPr lang="en-US"/>
              <a:t> </a:t>
            </a:r>
            <a:r>
              <a:rPr lang="en-US" err="1"/>
              <a:t>blokovú</a:t>
            </a:r>
            <a:r>
              <a:rPr lang="en-US"/>
              <a:t> </a:t>
            </a:r>
            <a:r>
              <a:rPr lang="en-US" err="1"/>
              <a:t>štruktúru</a:t>
            </a:r>
            <a:r>
              <a:rPr lang="en-US"/>
              <a:t> </a:t>
            </a:r>
            <a:r>
              <a:rPr lang="en-US" err="1"/>
              <a:t>mikroprocesora</a:t>
            </a:r>
            <a:endParaRPr lang="sk-SK"/>
          </a:p>
          <a:p>
            <a:endParaRPr lang="sk-SK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28" y="3065172"/>
            <a:ext cx="7792475" cy="36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670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184C88DB0847848B4721D31F17E6676" ma:contentTypeVersion="6" ma:contentTypeDescription="Umožňuje vytvoriť nový dokument." ma:contentTypeScope="" ma:versionID="39dc927ca886c049310ea1e5af6b5c75">
  <xsd:schema xmlns:xsd="http://www.w3.org/2001/XMLSchema" xmlns:xs="http://www.w3.org/2001/XMLSchema" xmlns:p="http://schemas.microsoft.com/office/2006/metadata/properties" xmlns:ns2="ef89a3d5-5883-4405-9b01-e44d58dc56bd" targetNamespace="http://schemas.microsoft.com/office/2006/metadata/properties" ma:root="true" ma:fieldsID="9b35da7369a798e37283f54b9dde86bd" ns2:_="">
    <xsd:import namespace="ef89a3d5-5883-4405-9b01-e44d58dc5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9a3d5-5883-4405-9b01-e44d58dc56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1B451E-E307-4D11-87DB-9DCF48074F5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2013B1C-CB17-4793-B026-38CDFFD72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5DE160-EFB1-4DC1-8E67-486737A02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89a3d5-5883-4405-9b01-e44d58dc56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Application>Microsoft Office PowerPoint</Application>
  <PresentationFormat>Widescreen</PresentationFormat>
  <Slides>37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Berlín</vt:lpstr>
      <vt:lpstr>Vykonávanie programov v mikroprocesore</vt:lpstr>
      <vt:lpstr>Vykonávanie programov v mikroprocesore</vt:lpstr>
      <vt:lpstr>1. Inštrukčný cyklus a jeho implementácia v počítači </vt:lpstr>
      <vt:lpstr>1. Inštrukčný cyklus a jeho  implementácia v počítači </vt:lpstr>
      <vt:lpstr>1. Inštrukčný cyklus a jeho implementácia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  <vt:lpstr>2. Vykonávanie programu v počítači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Bloková štruktúra počítača</dc:title>
  <dc:creator>NB-Ma</dc:creator>
  <cp:revision>3</cp:revision>
  <dcterms:created xsi:type="dcterms:W3CDTF">2017-02-09T19:13:27Z</dcterms:created>
  <dcterms:modified xsi:type="dcterms:W3CDTF">2021-12-03T10:41:16Z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0x010100C184C88DB0847848B4721D31F17E6676</vt:lpwstr>
  </property>
</Properties>
</file>