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256" r:id="rId5"/>
    <p:sldId id="269" r:id="rId6"/>
    <p:sldId id="313" r:id="rId7"/>
    <p:sldId id="324" r:id="rId8"/>
    <p:sldId id="314" r:id="rId9"/>
    <p:sldId id="325" r:id="rId10"/>
    <p:sldId id="343" r:id="rId11"/>
    <p:sldId id="326" r:id="rId12"/>
    <p:sldId id="335" r:id="rId13"/>
    <p:sldId id="327" r:id="rId14"/>
    <p:sldId id="328" r:id="rId15"/>
    <p:sldId id="33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18B4E3-8117-4859-A2F9-BD2A3D8BD7B8}" v="5" dt="2021-04-25T15:30:32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do Branislav" userId="S::dado.branislav@student.adlerka.sk::f7e8f6cb-5404-4f09-b81d-8b8636264330" providerId="AD" clId="Web-{BC18B4E3-8117-4859-A2F9-BD2A3D8BD7B8}"/>
    <pc:docChg chg="modSld">
      <pc:chgData name="Dado Branislav" userId="S::dado.branislav@student.adlerka.sk::f7e8f6cb-5404-4f09-b81d-8b8636264330" providerId="AD" clId="Web-{BC18B4E3-8117-4859-A2F9-BD2A3D8BD7B8}" dt="2021-04-25T15:30:31.891" v="1" actId="20577"/>
      <pc:docMkLst>
        <pc:docMk/>
      </pc:docMkLst>
      <pc:sldChg chg="modSp">
        <pc:chgData name="Dado Branislav" userId="S::dado.branislav@student.adlerka.sk::f7e8f6cb-5404-4f09-b81d-8b8636264330" providerId="AD" clId="Web-{BC18B4E3-8117-4859-A2F9-BD2A3D8BD7B8}" dt="2021-04-25T15:30:31.891" v="1" actId="20577"/>
        <pc:sldMkLst>
          <pc:docMk/>
          <pc:sldMk cId="1311226822" sldId="313"/>
        </pc:sldMkLst>
        <pc:spChg chg="mod">
          <ac:chgData name="Dado Branislav" userId="S::dado.branislav@student.adlerka.sk::f7e8f6cb-5404-4f09-b81d-8b8636264330" providerId="AD" clId="Web-{BC18B4E3-8117-4859-A2F9-BD2A3D8BD7B8}" dt="2021-04-25T15:30:31.891" v="1" actId="20577"/>
          <ac:spMkLst>
            <pc:docMk/>
            <pc:sldMk cId="1311226822" sldId="313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49AFF-A2C2-4467-861A-E734E98065F3}" type="datetimeFigureOut">
              <a:rPr lang="sk-SK" smtClean="0"/>
              <a:t>25.4.2021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8254D-6F50-4C95-8127-6A25BD7A56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897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377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9689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999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4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34639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6507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4810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122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Zásobník a      </a:t>
            </a:r>
            <a:br>
              <a:rPr lang="sk-SK" dirty="0"/>
            </a:br>
            <a:r>
              <a:rPr lang="sk-SK" dirty="0"/>
              <a:t>Volanie podprogramov</a:t>
            </a:r>
            <a:endParaRPr lang="sk-SK" sz="4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Mgr. Ing. Martin </a:t>
            </a:r>
            <a:r>
              <a:rPr lang="sk-SK" dirty="0" err="1"/>
              <a:t>Butkovský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15565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Volanie podprogramov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336873"/>
            <a:ext cx="10680406" cy="3599316"/>
          </a:xfrm>
        </p:spPr>
        <p:txBody>
          <a:bodyPr>
            <a:normAutofit fontScale="85000" lnSpcReduction="10000"/>
          </a:bodyPr>
          <a:lstStyle/>
          <a:p>
            <a:r>
              <a:rPr lang="sk-SK" dirty="0">
                <a:solidFill>
                  <a:srgbClr val="002060"/>
                </a:solidFill>
              </a:rPr>
              <a:t>Vykonanie inštrukcie </a:t>
            </a:r>
            <a:r>
              <a:rPr lang="sk-SK" dirty="0" err="1">
                <a:solidFill>
                  <a:srgbClr val="002060"/>
                </a:solidFill>
              </a:rPr>
              <a:t>Call</a:t>
            </a:r>
            <a:r>
              <a:rPr lang="sk-SK" dirty="0">
                <a:solidFill>
                  <a:srgbClr val="002060"/>
                </a:solidFill>
              </a:rPr>
              <a:t>  - volanie podprogramu</a:t>
            </a:r>
            <a:r>
              <a:rPr lang="sk-SK" dirty="0"/>
              <a:t> </a:t>
            </a:r>
          </a:p>
          <a:p>
            <a:endParaRPr lang="sk-SK" dirty="0"/>
          </a:p>
          <a:p>
            <a:pPr lvl="1"/>
            <a:r>
              <a:rPr lang="sk-SK" dirty="0"/>
              <a:t>1. ukladanie aktuálneho obsahu registra Program </a:t>
            </a:r>
            <a:r>
              <a:rPr lang="sk-SK" dirty="0" err="1"/>
              <a:t>Counter</a:t>
            </a:r>
            <a:r>
              <a:rPr lang="sk-SK" dirty="0"/>
              <a:t> - počítadla programu do zásobníka operáciou „</a:t>
            </a:r>
            <a:r>
              <a:rPr lang="sk-SK" dirty="0" err="1"/>
              <a:t>Push</a:t>
            </a:r>
            <a:r>
              <a:rPr lang="sk-SK" dirty="0"/>
              <a:t>“  </a:t>
            </a:r>
          </a:p>
          <a:p>
            <a:pPr lvl="2"/>
            <a:r>
              <a:rPr lang="sk-SK" dirty="0"/>
              <a:t>(</a:t>
            </a:r>
            <a:r>
              <a:rPr lang="sk-SK" dirty="0" err="1"/>
              <a:t>tj</a:t>
            </a:r>
            <a:r>
              <a:rPr lang="sk-SK" dirty="0"/>
              <a:t>. spiatočná adresa po vykonaní nasledujúcej inštrukcie po inštrukcií </a:t>
            </a:r>
            <a:r>
              <a:rPr lang="sk-SK" dirty="0" err="1"/>
              <a:t>Call</a:t>
            </a:r>
            <a:r>
              <a:rPr lang="sk-SK" dirty="0"/>
              <a:t>),</a:t>
            </a:r>
          </a:p>
          <a:p>
            <a:pPr marL="914400" lvl="2" indent="0">
              <a:buNone/>
            </a:pPr>
            <a:endParaRPr lang="sk-SK" dirty="0"/>
          </a:p>
          <a:p>
            <a:pPr lvl="1"/>
            <a:r>
              <a:rPr lang="sk-SK" dirty="0"/>
              <a:t>2. zapísanie adresy uvedenej v inštrukcií </a:t>
            </a:r>
            <a:r>
              <a:rPr lang="sk-SK" dirty="0" err="1"/>
              <a:t>Call</a:t>
            </a:r>
            <a:r>
              <a:rPr lang="sk-SK" dirty="0"/>
              <a:t> do registra Program </a:t>
            </a:r>
            <a:r>
              <a:rPr lang="sk-SK" dirty="0" err="1"/>
              <a:t>Counter</a:t>
            </a:r>
            <a:r>
              <a:rPr lang="sk-SK" dirty="0"/>
              <a:t> - počítadla programu </a:t>
            </a:r>
          </a:p>
          <a:p>
            <a:pPr lvl="1"/>
            <a:endParaRPr lang="sk-SK" dirty="0"/>
          </a:p>
          <a:p>
            <a:pPr lvl="1"/>
            <a:r>
              <a:rPr lang="sk-SK" dirty="0"/>
              <a:t>3. načítanie ďalšej inštrukcie podľa nového obsahu registra Program </a:t>
            </a:r>
            <a:r>
              <a:rPr lang="sk-SK" dirty="0" err="1"/>
              <a:t>Counter</a:t>
            </a:r>
            <a:r>
              <a:rPr lang="sk-SK" dirty="0"/>
              <a:t> - počítadla programu.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adresa zapísaná do zásobníka bude použitá inštrukciou na návrat „</a:t>
            </a:r>
            <a:r>
              <a:rPr lang="sk-SK" dirty="0" err="1"/>
              <a:t>Ret</a:t>
            </a:r>
            <a:r>
              <a:rPr lang="sk-SK" dirty="0"/>
              <a:t>“ na automatický návrat z podprogramu na nasledujúcu inštrukciu po inštrukcií „</a:t>
            </a:r>
            <a:r>
              <a:rPr lang="sk-SK" dirty="0" err="1"/>
              <a:t>Call</a:t>
            </a:r>
            <a:r>
              <a:rPr lang="sk-SK" dirty="0"/>
              <a:t>“.</a:t>
            </a:r>
          </a:p>
        </p:txBody>
      </p:sp>
    </p:spTree>
    <p:extLst>
      <p:ext uri="{BB962C8B-B14F-4D97-AF65-F5344CB8AC3E}">
        <p14:creationId xmlns:p14="http://schemas.microsoft.com/office/powerpoint/2010/main" val="4116038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Volanie podprogramov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>
                <a:solidFill>
                  <a:srgbClr val="002060"/>
                </a:solidFill>
              </a:rPr>
              <a:t>Vykonanie návratu z </a:t>
            </a:r>
            <a:r>
              <a:rPr lang="sk-SK" dirty="0" err="1">
                <a:solidFill>
                  <a:srgbClr val="002060"/>
                </a:solidFill>
              </a:rPr>
              <a:t>podprogramovej</a:t>
            </a:r>
            <a:r>
              <a:rPr lang="sk-SK" dirty="0">
                <a:solidFill>
                  <a:srgbClr val="002060"/>
                </a:solidFill>
              </a:rPr>
              <a:t> inštrukcie "</a:t>
            </a:r>
            <a:r>
              <a:rPr lang="sk-SK" dirty="0" err="1">
                <a:solidFill>
                  <a:srgbClr val="002060"/>
                </a:solidFill>
              </a:rPr>
              <a:t>Ret</a:t>
            </a:r>
            <a:r>
              <a:rPr lang="sk-SK" dirty="0">
                <a:solidFill>
                  <a:srgbClr val="002060"/>
                </a:solidFill>
              </a:rPr>
              <a:t>"</a:t>
            </a:r>
            <a:endParaRPr lang="sk-SK" dirty="0"/>
          </a:p>
          <a:p>
            <a:endParaRPr lang="sk-SK" dirty="0"/>
          </a:p>
          <a:p>
            <a:pPr lvl="1"/>
            <a:r>
              <a:rPr lang="sk-SK" dirty="0"/>
              <a:t>1. čítanie z hornej časti zásobníka spiatočnej adresy </a:t>
            </a:r>
          </a:p>
          <a:p>
            <a:pPr lvl="2"/>
            <a:r>
              <a:rPr lang="sk-SK" dirty="0"/>
              <a:t>(k inštrukcii nasledujúcej po inštrukcii "</a:t>
            </a:r>
            <a:r>
              <a:rPr lang="sk-SK" dirty="0" err="1"/>
              <a:t>Call</a:t>
            </a:r>
            <a:r>
              <a:rPr lang="sk-SK" dirty="0"/>
              <a:t>" v hlavnom programe),</a:t>
            </a:r>
          </a:p>
          <a:p>
            <a:pPr marL="457200" lvl="1" indent="0">
              <a:buNone/>
            </a:pPr>
            <a:endParaRPr lang="sk-SK" dirty="0"/>
          </a:p>
          <a:p>
            <a:pPr lvl="1"/>
            <a:r>
              <a:rPr lang="sk-SK" dirty="0"/>
              <a:t>2. zápis tejto adresy do registra Program </a:t>
            </a:r>
            <a:r>
              <a:rPr lang="sk-SK" dirty="0" err="1"/>
              <a:t>Counter</a:t>
            </a:r>
            <a:r>
              <a:rPr lang="sk-SK" dirty="0"/>
              <a:t> - počítadla programu,</a:t>
            </a:r>
          </a:p>
          <a:p>
            <a:pPr marL="457200" lvl="1" indent="0">
              <a:buNone/>
            </a:pPr>
            <a:endParaRPr lang="sk-SK" dirty="0"/>
          </a:p>
          <a:p>
            <a:pPr lvl="1"/>
            <a:r>
              <a:rPr lang="sk-SK" dirty="0"/>
              <a:t>3. vykonanie operácie „Pop“ na zásobníku a načítanie novej inštrukcie podľa nového obsahu počítadla programu.</a:t>
            </a:r>
          </a:p>
          <a:p>
            <a:endParaRPr lang="sk-SK" dirty="0"/>
          </a:p>
          <a:p>
            <a:r>
              <a:rPr lang="sk-SK" dirty="0"/>
              <a:t>adresa zapísaná do zásobníka počas volania podprogramu (inštrukcie </a:t>
            </a:r>
            <a:r>
              <a:rPr lang="sk-SK" dirty="0" err="1"/>
              <a:t>Call</a:t>
            </a:r>
            <a:r>
              <a:rPr lang="sk-SK" dirty="0"/>
              <a:t>) sa niekedy nazýva skok a volanie podprogramu sa nazýva skokom so stopou.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59913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Volanie podprogramov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2" y="2336874"/>
            <a:ext cx="5944922" cy="3390596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Obrázok predstavuje akcie týkajúce sa vnorených volaní podprogramov z popredného vlákna programu. </a:t>
            </a:r>
          </a:p>
          <a:p>
            <a:pPr lvl="1"/>
            <a:r>
              <a:rPr lang="sk-SK" dirty="0">
                <a:solidFill>
                  <a:srgbClr val="002060"/>
                </a:solidFill>
              </a:rPr>
              <a:t>Počas volania podprogramu 1 </a:t>
            </a:r>
          </a:p>
          <a:p>
            <a:pPr lvl="2"/>
            <a:r>
              <a:rPr lang="sk-SK" dirty="0"/>
              <a:t>(volanie 500 uložené na adrese 100) je spätná adresa 101 uložená v zásobníku. </a:t>
            </a:r>
          </a:p>
          <a:p>
            <a:pPr lvl="1"/>
            <a:r>
              <a:rPr lang="sk-SK" dirty="0">
                <a:solidFill>
                  <a:srgbClr val="002060"/>
                </a:solidFill>
              </a:rPr>
              <a:t>Počas volania podprogramu 2 </a:t>
            </a:r>
          </a:p>
          <a:p>
            <a:pPr lvl="2"/>
            <a:r>
              <a:rPr lang="sk-SK" dirty="0"/>
              <a:t>(volanie 900 zapísané na adresu 600) je spätná adresa 601 uložená v zásobníku. </a:t>
            </a:r>
          </a:p>
          <a:p>
            <a:pPr lvl="1"/>
            <a:r>
              <a:rPr lang="sk-SK" dirty="0">
                <a:solidFill>
                  <a:srgbClr val="FFFF00"/>
                </a:solidFill>
              </a:rPr>
              <a:t>Pri návrate z podprogramu 2</a:t>
            </a:r>
            <a:r>
              <a:rPr lang="sk-SK" dirty="0"/>
              <a:t> je adresa 601 prevzatá zo zásobníka. </a:t>
            </a:r>
          </a:p>
          <a:p>
            <a:pPr lvl="1"/>
            <a:r>
              <a:rPr lang="sk-SK" dirty="0">
                <a:solidFill>
                  <a:srgbClr val="FFFF00"/>
                </a:solidFill>
              </a:rPr>
              <a:t>Pri návrate z podprogramu 1 </a:t>
            </a:r>
            <a:r>
              <a:rPr lang="sk-SK" dirty="0"/>
              <a:t>je adresa 101 prevzatá zo zásobníka.</a:t>
            </a: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16" y="2336874"/>
            <a:ext cx="4460842" cy="400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6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Zásobník a volanie podprogramov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OBSAH</a:t>
            </a:r>
          </a:p>
          <a:p>
            <a:pPr lvl="1"/>
            <a:r>
              <a:rPr lang="sk-SK" dirty="0"/>
              <a:t>1. Zásobník </a:t>
            </a:r>
          </a:p>
          <a:p>
            <a:pPr lvl="1"/>
            <a:r>
              <a:rPr lang="sk-SK" dirty="0"/>
              <a:t>2. Volanie podprogramov</a:t>
            </a:r>
          </a:p>
        </p:txBody>
      </p:sp>
    </p:spTree>
    <p:extLst>
      <p:ext uri="{BB962C8B-B14F-4D97-AF65-F5344CB8AC3E}">
        <p14:creationId xmlns:p14="http://schemas.microsoft.com/office/powerpoint/2010/main" val="36353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sk-SK" sz="3600" dirty="0">
                <a:solidFill>
                  <a:schemeClr val="tx1"/>
                </a:solidFill>
                <a:latin typeface="+mj-lt"/>
              </a:rPr>
              <a:t>1. Zásobník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336873"/>
            <a:ext cx="9818654" cy="3599316"/>
          </a:xfrm>
        </p:spPr>
        <p:txBody>
          <a:bodyPr>
            <a:normAutofit fontScale="77500" lnSpcReduction="20000"/>
          </a:bodyPr>
          <a:lstStyle/>
          <a:p>
            <a:r>
              <a:rPr lang="sk-SK" dirty="0"/>
              <a:t>špeciálny druh pamäte, ktorá sa používa na dočasné ukladanie informácií,                                          </a:t>
            </a:r>
          </a:p>
          <a:p>
            <a:r>
              <a:rPr lang="sk-SK" dirty="0"/>
              <a:t>keď chceme čítať informácie presne v opačnom smere v akom boli zapísané do </a:t>
            </a:r>
          </a:p>
          <a:p>
            <a:pPr marL="0" indent="0">
              <a:buNone/>
            </a:pPr>
            <a:r>
              <a:rPr lang="sk-SK" dirty="0"/>
              <a:t>   pamäte bez toho, aby sme riešili adresovanie údajov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sekvenčná pamäť, ktorá umožňuje zápis a čítanie informácií iba do jedného </a:t>
            </a:r>
          </a:p>
          <a:p>
            <a:pPr marL="0" indent="0">
              <a:buNone/>
            </a:pPr>
            <a:r>
              <a:rPr lang="sk-SK" dirty="0"/>
              <a:t>   miesta alebo iba z jedného miesta v tejto pamäti, ktorá sa nazýva horná časť </a:t>
            </a:r>
          </a:p>
          <a:p>
            <a:pPr marL="0" indent="0">
              <a:buNone/>
            </a:pPr>
            <a:r>
              <a:rPr lang="sk-SK" dirty="0"/>
              <a:t>   zásobníka. </a:t>
            </a:r>
          </a:p>
          <a:p>
            <a:endParaRPr lang="sk-SK" dirty="0"/>
          </a:p>
          <a:p>
            <a:r>
              <a:rPr lang="sk-SK" dirty="0"/>
              <a:t>správa sa ako </a:t>
            </a:r>
            <a:r>
              <a:rPr lang="sk-SK" dirty="0" err="1"/>
              <a:t>fronta</a:t>
            </a:r>
            <a:r>
              <a:rPr lang="sk-SK" dirty="0"/>
              <a:t>, do ktorej je možné zapisovať údaje do hornej časti zásobníka, </a:t>
            </a:r>
          </a:p>
          <a:p>
            <a:pPr marL="0" indent="0">
              <a:buNone/>
            </a:pPr>
            <a:r>
              <a:rPr lang="sk-SK" dirty="0"/>
              <a:t>   čím sa súčasne posúvajú všetky informácie uložené na nasledujúcich miestach o jednu </a:t>
            </a:r>
          </a:p>
          <a:p>
            <a:pPr marL="0" indent="0">
              <a:buNone/>
            </a:pPr>
            <a:r>
              <a:rPr lang="sk-SK" dirty="0"/>
              <a:t>   pozíciu do hĺbky tohto frontu smerom nadol </a:t>
            </a:r>
          </a:p>
        </p:txBody>
      </p:sp>
    </p:spTree>
    <p:extLst>
      <p:ext uri="{BB962C8B-B14F-4D97-AF65-F5344CB8AC3E}">
        <p14:creationId xmlns:p14="http://schemas.microsoft.com/office/powerpoint/2010/main" val="131122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sk-SK" sz="3600" dirty="0">
                <a:solidFill>
                  <a:schemeClr val="tx1"/>
                </a:solidFill>
                <a:latin typeface="+mj-lt"/>
              </a:rPr>
              <a:t>1. Zásobník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336872"/>
            <a:ext cx="10403315" cy="4220553"/>
          </a:xfrm>
        </p:spPr>
        <p:txBody>
          <a:bodyPr>
            <a:normAutofit/>
          </a:bodyPr>
          <a:lstStyle/>
          <a:p>
            <a:r>
              <a:rPr lang="sk-SK" dirty="0"/>
              <a:t>načítanie je možné iba z hornej časti zásobníka. </a:t>
            </a:r>
          </a:p>
          <a:p>
            <a:endParaRPr lang="sk-SK" dirty="0"/>
          </a:p>
          <a:p>
            <a:r>
              <a:rPr lang="sk-SK" dirty="0"/>
              <a:t>načítaním sa odstránia informácie iba z hornej časti  zásobníka a na jeho miesto sa zapíše nová informácia z hĺbky zásobníka s posunom všetkých uložených informácií o jednu pozíciu smerom k hornej časti zásobníka. </a:t>
            </a:r>
          </a:p>
          <a:p>
            <a:endParaRPr lang="sk-SK" dirty="0"/>
          </a:p>
          <a:p>
            <a:r>
              <a:rPr lang="sk-SK" dirty="0"/>
              <a:t>poradie typu </a:t>
            </a:r>
            <a:r>
              <a:rPr lang="sk-SK" dirty="0" err="1"/>
              <a:t>Last</a:t>
            </a:r>
            <a:r>
              <a:rPr lang="sk-SK" dirty="0"/>
              <a:t>-In-</a:t>
            </a:r>
            <a:r>
              <a:rPr lang="sk-SK" dirty="0" err="1"/>
              <a:t>First</a:t>
            </a:r>
            <a:r>
              <a:rPr lang="sk-SK" dirty="0"/>
              <a:t>-</a:t>
            </a:r>
            <a:r>
              <a:rPr lang="sk-SK" dirty="0" err="1"/>
              <a:t>Out</a:t>
            </a:r>
            <a:r>
              <a:rPr lang="sk-SK" dirty="0"/>
              <a:t>.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0309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1. Zásobník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336873"/>
            <a:ext cx="10400544" cy="3599316"/>
          </a:xfrm>
        </p:spPr>
        <p:txBody>
          <a:bodyPr>
            <a:normAutofit/>
          </a:bodyPr>
          <a:lstStyle/>
          <a:p>
            <a:r>
              <a:rPr lang="sk-SK" dirty="0"/>
              <a:t>Na manipuláciu so zásobníkom sa používajú tri pokyny:</a:t>
            </a:r>
          </a:p>
          <a:p>
            <a:pPr lvl="1"/>
            <a:r>
              <a:rPr lang="sk-SK" dirty="0"/>
              <a:t>1. </a:t>
            </a:r>
            <a:r>
              <a:rPr lang="sk-SK" dirty="0" err="1">
                <a:solidFill>
                  <a:srgbClr val="002060"/>
                </a:solidFill>
              </a:rPr>
              <a:t>Push</a:t>
            </a:r>
            <a:r>
              <a:rPr lang="sk-SK" dirty="0"/>
              <a:t> - zapíše dáta do zásobníka,</a:t>
            </a:r>
          </a:p>
          <a:p>
            <a:pPr lvl="1"/>
            <a:r>
              <a:rPr lang="sk-SK" dirty="0"/>
              <a:t>2. Čítať zásobník - čítať hornú časť zásobníka,</a:t>
            </a:r>
          </a:p>
          <a:p>
            <a:pPr lvl="1"/>
            <a:r>
              <a:rPr lang="sk-SK" dirty="0"/>
              <a:t>3. </a:t>
            </a:r>
            <a:r>
              <a:rPr lang="sk-SK" dirty="0">
                <a:solidFill>
                  <a:srgbClr val="002060"/>
                </a:solidFill>
              </a:rPr>
              <a:t>Pop </a:t>
            </a:r>
            <a:r>
              <a:rPr lang="sk-SK" dirty="0"/>
              <a:t>- odstránenie údajov z hornej časti zásobníka s posunom ich obsahu nahor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471" y="4136531"/>
            <a:ext cx="4210638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3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Zásobník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04996"/>
          </a:xfrm>
        </p:spPr>
        <p:txBody>
          <a:bodyPr>
            <a:normAutofit/>
          </a:bodyPr>
          <a:lstStyle/>
          <a:p>
            <a:pPr lvl="1"/>
            <a:r>
              <a:rPr lang="sk-SK" dirty="0"/>
              <a:t>súčasné implementácie zásobníka sú založené na použití hlavnej pamäte podporovanej špeciálnymi registrami, ktoré uľahčujú prístup a správu zásobníka.</a:t>
            </a:r>
          </a:p>
          <a:p>
            <a:pPr lvl="1"/>
            <a:endParaRPr lang="sk-SK" dirty="0"/>
          </a:p>
          <a:p>
            <a:pPr lvl="1"/>
            <a:r>
              <a:rPr lang="sk-SK" dirty="0"/>
              <a:t>zásobník je rezervovaný operačným systémom, súvislá postupnosť po sebe idúcich pamäťových miest. </a:t>
            </a:r>
          </a:p>
          <a:p>
            <a:pPr lvl="1"/>
            <a:endParaRPr lang="sk-SK" dirty="0"/>
          </a:p>
          <a:p>
            <a:pPr lvl="1"/>
            <a:r>
              <a:rPr lang="sk-SK" dirty="0"/>
              <a:t>hranice zásobníka sú určené dvoma špeciálnymi registrami </a:t>
            </a:r>
          </a:p>
          <a:p>
            <a:pPr lvl="2"/>
            <a:r>
              <a:rPr lang="sk-SK" dirty="0">
                <a:solidFill>
                  <a:srgbClr val="002060"/>
                </a:solidFill>
              </a:rPr>
              <a:t>základným registrom zásobníka </a:t>
            </a:r>
            <a:r>
              <a:rPr lang="sk-SK" dirty="0"/>
              <a:t>(</a:t>
            </a:r>
            <a:r>
              <a:rPr lang="sk-SK" dirty="0" err="1">
                <a:solidFill>
                  <a:srgbClr val="FFFF00"/>
                </a:solidFill>
              </a:rPr>
              <a:t>stack</a:t>
            </a:r>
            <a:r>
              <a:rPr lang="sk-SK" dirty="0">
                <a:solidFill>
                  <a:srgbClr val="FFFF00"/>
                </a:solidFill>
              </a:rPr>
              <a:t> base register</a:t>
            </a:r>
            <a:r>
              <a:rPr lang="sk-SK" dirty="0"/>
              <a:t>) </a:t>
            </a:r>
          </a:p>
          <a:p>
            <a:pPr lvl="3"/>
            <a:r>
              <a:rPr lang="sk-SK" dirty="0"/>
              <a:t>uchováva adresu umiestnenia dolnej hranice zásobníka</a:t>
            </a:r>
          </a:p>
          <a:p>
            <a:pPr lvl="2"/>
            <a:r>
              <a:rPr lang="sk-SK" dirty="0">
                <a:solidFill>
                  <a:srgbClr val="002060"/>
                </a:solidFill>
              </a:rPr>
              <a:t>limitným registrom zásobníka </a:t>
            </a:r>
            <a:r>
              <a:rPr lang="sk-SK" dirty="0"/>
              <a:t>(</a:t>
            </a:r>
            <a:r>
              <a:rPr lang="sk-SK" dirty="0" err="1">
                <a:solidFill>
                  <a:srgbClr val="FFFF00"/>
                </a:solidFill>
              </a:rPr>
              <a:t>stack</a:t>
            </a:r>
            <a:r>
              <a:rPr lang="sk-SK" dirty="0">
                <a:solidFill>
                  <a:srgbClr val="FFFF00"/>
                </a:solidFill>
              </a:rPr>
              <a:t> limit register</a:t>
            </a:r>
            <a:r>
              <a:rPr lang="sk-SK" dirty="0"/>
              <a:t>)</a:t>
            </a:r>
          </a:p>
          <a:p>
            <a:pPr lvl="3"/>
            <a:r>
              <a:rPr lang="sk-SK" dirty="0"/>
              <a:t>uchováva adresu umiestnenia hornej hranice zásobníka. 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0673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Zásobník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dirty="0"/>
              <a:t>adresný priestor medzi týmito adresami je </a:t>
            </a:r>
          </a:p>
          <a:p>
            <a:pPr marL="457200" lvl="1" indent="0">
              <a:buNone/>
            </a:pPr>
            <a:r>
              <a:rPr lang="sk-SK" dirty="0"/>
              <a:t>   určený iba pre zásobník a na nič iné sa </a:t>
            </a:r>
          </a:p>
          <a:p>
            <a:pPr marL="457200" lvl="1" indent="0">
              <a:buNone/>
            </a:pPr>
            <a:r>
              <a:rPr lang="sk-SK" dirty="0"/>
              <a:t>   nepoužíva</a:t>
            </a:r>
          </a:p>
          <a:p>
            <a:pPr marL="457200" lvl="1" indent="0">
              <a:buNone/>
            </a:pPr>
            <a:endParaRPr lang="sk-SK" dirty="0"/>
          </a:p>
          <a:p>
            <a:pPr lvl="1"/>
            <a:r>
              <a:rPr lang="sk-SK" dirty="0"/>
              <a:t>horná časť zásobníka je určená adresou, </a:t>
            </a:r>
          </a:p>
          <a:p>
            <a:pPr marL="457200" lvl="1" indent="0">
              <a:buNone/>
            </a:pPr>
            <a:r>
              <a:rPr lang="sk-SK" dirty="0"/>
              <a:t>   ktorá je uložená v </a:t>
            </a:r>
            <a:r>
              <a:rPr lang="sk-SK" dirty="0">
                <a:solidFill>
                  <a:srgbClr val="002060"/>
                </a:solidFill>
              </a:rPr>
              <a:t>registri ukazovateľa </a:t>
            </a:r>
          </a:p>
          <a:p>
            <a:pPr marL="457200" lvl="1" indent="0">
              <a:buNone/>
            </a:pPr>
            <a:r>
              <a:rPr lang="sk-SK" dirty="0">
                <a:solidFill>
                  <a:srgbClr val="002060"/>
                </a:solidFill>
              </a:rPr>
              <a:t>   zásobníka </a:t>
            </a:r>
            <a:r>
              <a:rPr lang="sk-SK" dirty="0"/>
              <a:t>(</a:t>
            </a:r>
            <a:r>
              <a:rPr lang="sk-SK" dirty="0" err="1">
                <a:solidFill>
                  <a:srgbClr val="FFFF00"/>
                </a:solidFill>
              </a:rPr>
              <a:t>stack</a:t>
            </a:r>
            <a:r>
              <a:rPr lang="sk-SK" dirty="0">
                <a:solidFill>
                  <a:srgbClr val="FFFF00"/>
                </a:solidFill>
              </a:rPr>
              <a:t> pointer register</a:t>
            </a:r>
            <a:r>
              <a:rPr lang="sk-SK" dirty="0"/>
              <a:t>).</a:t>
            </a:r>
          </a:p>
          <a:p>
            <a:pPr lvl="1"/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40" y="2179926"/>
            <a:ext cx="47148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Volanie podprogramov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podprogram je postupnosť inštrukcií, ktoré sa nachádzajú mimo hlavného programu</a:t>
            </a:r>
          </a:p>
          <a:p>
            <a:endParaRPr lang="sk-SK" dirty="0"/>
          </a:p>
          <a:p>
            <a:r>
              <a:rPr lang="sk-SK" dirty="0"/>
              <a:t>podprogramy sa spúšťajú inštrukciou </a:t>
            </a:r>
            <a:r>
              <a:rPr lang="sk-SK" dirty="0" err="1"/>
              <a:t>Call</a:t>
            </a:r>
            <a:r>
              <a:rPr lang="sk-SK" dirty="0"/>
              <a:t>, ktorá sa nachádza v hlavnou programe a na návrat z podprogramu sa používa inštrukcia </a:t>
            </a:r>
            <a:r>
              <a:rPr lang="sk-SK" dirty="0" err="1"/>
              <a:t>Ret</a:t>
            </a:r>
            <a:r>
              <a:rPr lang="sk-SK" dirty="0"/>
              <a:t> (</a:t>
            </a:r>
            <a:r>
              <a:rPr lang="sk-SK" dirty="0" err="1"/>
              <a:t>return</a:t>
            </a:r>
            <a:r>
              <a:rPr lang="sk-SK" dirty="0"/>
              <a:t>), ktorá sa nachádza v podprograme</a:t>
            </a:r>
          </a:p>
          <a:p>
            <a:endParaRPr lang="sk-SK" dirty="0"/>
          </a:p>
          <a:p>
            <a:r>
              <a:rPr lang="sk-SK" dirty="0"/>
              <a:t>implementácia inštrukcií "</a:t>
            </a:r>
            <a:r>
              <a:rPr lang="sk-SK" dirty="0" err="1"/>
              <a:t>Call</a:t>
            </a:r>
            <a:r>
              <a:rPr lang="sk-SK" dirty="0"/>
              <a:t>" i "</a:t>
            </a:r>
            <a:r>
              <a:rPr lang="sk-SK" dirty="0" err="1"/>
              <a:t>Ret</a:t>
            </a:r>
            <a:r>
              <a:rPr lang="sk-SK" dirty="0"/>
              <a:t>" je </a:t>
            </a:r>
            <a:r>
              <a:rPr lang="sk-SK" dirty="0" err="1"/>
              <a:t>postavná</a:t>
            </a:r>
            <a:r>
              <a:rPr lang="sk-SK" dirty="0"/>
              <a:t> na použití zásobníka.</a:t>
            </a:r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4092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Volanie podprogramov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v inštrukcii </a:t>
            </a:r>
            <a:r>
              <a:rPr lang="sk-SK" dirty="0" err="1"/>
              <a:t>Call</a:t>
            </a:r>
            <a:r>
              <a:rPr lang="sk-SK" dirty="0"/>
              <a:t> na volanie podprogramu je vždy umiestnená adresa prvej inštrukcie do podprogramu nazývaného adresa podprogramu.</a:t>
            </a:r>
          </a:p>
        </p:txBody>
      </p:sp>
    </p:spTree>
    <p:extLst>
      <p:ext uri="{BB962C8B-B14F-4D97-AF65-F5344CB8AC3E}">
        <p14:creationId xmlns:p14="http://schemas.microsoft.com/office/powerpoint/2010/main" val="78061991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184C88DB0847848B4721D31F17E6676" ma:contentTypeVersion="8" ma:contentTypeDescription="Umožňuje vytvoriť nový dokument." ma:contentTypeScope="" ma:versionID="5cbff526f541c79de4a755fd3db3ef72">
  <xsd:schema xmlns:xsd="http://www.w3.org/2001/XMLSchema" xmlns:xs="http://www.w3.org/2001/XMLSchema" xmlns:p="http://schemas.microsoft.com/office/2006/metadata/properties" xmlns:ns2="ef89a3d5-5883-4405-9b01-e44d58dc56bd" targetNamespace="http://schemas.microsoft.com/office/2006/metadata/properties" ma:root="true" ma:fieldsID="0bad243b8838ae3f51a914108d57f320" ns2:_="">
    <xsd:import namespace="ef89a3d5-5883-4405-9b01-e44d58dc56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9a3d5-5883-4405-9b01-e44d58dc56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75CC80-36E0-4DC8-B8F0-E90CA9DAF34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E0623E3-B588-439E-919C-54980008E2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3A145C-15D3-4B99-8EC4-1CDBA477D76F}"/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4207</TotalTime>
  <Words>691</Words>
  <Application>Microsoft Office PowerPoint</Application>
  <PresentationFormat>Širokouhlá</PresentationFormat>
  <Paragraphs>94</Paragraphs>
  <Slides>12</Slides>
  <Notes>7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Berlín</vt:lpstr>
      <vt:lpstr>Zásobník a       Volanie podprogramov</vt:lpstr>
      <vt:lpstr>Zásobník a volanie podprogramov</vt:lpstr>
      <vt:lpstr>1. Zásobník</vt:lpstr>
      <vt:lpstr>1. Zásobník</vt:lpstr>
      <vt:lpstr>1. Zásobník</vt:lpstr>
      <vt:lpstr>1. Zásobník</vt:lpstr>
      <vt:lpstr>1. Zásobník</vt:lpstr>
      <vt:lpstr>2. Volanie podprogramov</vt:lpstr>
      <vt:lpstr>2. Volanie podprogramov</vt:lpstr>
      <vt:lpstr>2. Volanie podprogramov</vt:lpstr>
      <vt:lpstr>2. Volanie podprogramov</vt:lpstr>
      <vt:lpstr>2. Volanie podprogramov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Bloková štruktúra počítača</dc:title>
  <dc:creator>NB-Ma</dc:creator>
  <cp:lastModifiedBy>Enermax</cp:lastModifiedBy>
  <cp:revision>191</cp:revision>
  <dcterms:created xsi:type="dcterms:W3CDTF">2017-02-09T19:13:27Z</dcterms:created>
  <dcterms:modified xsi:type="dcterms:W3CDTF">2021-04-25T15:30:35Z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0x010100C184C88DB0847848B4721D31F17E6676</vt:lpwstr>
  </property>
</Properties>
</file>