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56" r:id="rId5"/>
    <p:sldId id="348" r:id="rId6"/>
    <p:sldId id="349" r:id="rId7"/>
    <p:sldId id="352" r:id="rId8"/>
    <p:sldId id="353" r:id="rId9"/>
    <p:sldId id="354" r:id="rId10"/>
    <p:sldId id="355" r:id="rId11"/>
    <p:sldId id="357" r:id="rId12"/>
    <p:sldId id="356" r:id="rId13"/>
    <p:sldId id="359" r:id="rId14"/>
    <p:sldId id="360" r:id="rId15"/>
    <p:sldId id="361" r:id="rId16"/>
    <p:sldId id="3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31C62-3324-4E34-9EF4-613D9BB10091}" v="445" dt="2020-12-11T08:34:39.933"/>
    <p1510:client id="{9097B16F-6163-4485-BCAE-0D3FD037B771}" v="4" dt="2021-05-03T09:53:19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Fádlik" userId="S::martin.fadlik@student.adlerka.sk::43d1c2e5-b86d-444c-8a86-466aeea4ff25" providerId="AD" clId="Web-{9097B16F-6163-4485-BCAE-0D3FD037B771}"/>
    <pc:docChg chg="modSld">
      <pc:chgData name="Martin Fádlik" userId="S::martin.fadlik@student.adlerka.sk::43d1c2e5-b86d-444c-8a86-466aeea4ff25" providerId="AD" clId="Web-{9097B16F-6163-4485-BCAE-0D3FD037B771}" dt="2021-05-03T09:53:18.587" v="0" actId="20577"/>
      <pc:docMkLst>
        <pc:docMk/>
      </pc:docMkLst>
      <pc:sldChg chg="modSp">
        <pc:chgData name="Martin Fádlik" userId="S::martin.fadlik@student.adlerka.sk::43d1c2e5-b86d-444c-8a86-466aeea4ff25" providerId="AD" clId="Web-{9097B16F-6163-4485-BCAE-0D3FD037B771}" dt="2021-05-03T09:53:18.587" v="0" actId="20577"/>
        <pc:sldMkLst>
          <pc:docMk/>
          <pc:sldMk cId="381872737" sldId="348"/>
        </pc:sldMkLst>
        <pc:spChg chg="mod">
          <ac:chgData name="Martin Fádlik" userId="S::martin.fadlik@student.adlerka.sk::43d1c2e5-b86d-444c-8a86-466aeea4ff25" providerId="AD" clId="Web-{9097B16F-6163-4485-BCAE-0D3FD037B771}" dt="2021-05-03T09:53:18.587" v="0" actId="20577"/>
          <ac:spMkLst>
            <pc:docMk/>
            <pc:sldMk cId="381872737" sldId="348"/>
            <ac:spMk id="3" creationId="{00000000-0000-0000-0000-000000000000}"/>
          </ac:spMkLst>
        </pc:spChg>
      </pc:sldChg>
    </pc:docChg>
  </pc:docChgLst>
  <pc:docChgLst>
    <pc:chgData clId="Web-{26D31C62-3324-4E34-9EF4-613D9BB10091}"/>
    <pc:docChg chg="modSld">
      <pc:chgData name="" userId="" providerId="" clId="Web-{26D31C62-3324-4E34-9EF4-613D9BB10091}" dt="2020-12-11T08:07:04.302" v="0" actId="20577"/>
      <pc:docMkLst>
        <pc:docMk/>
      </pc:docMkLst>
      <pc:sldChg chg="modSp">
        <pc:chgData name="" userId="" providerId="" clId="Web-{26D31C62-3324-4E34-9EF4-613D9BB10091}" dt="2020-12-11T08:07:04.302" v="0" actId="20577"/>
        <pc:sldMkLst>
          <pc:docMk/>
          <pc:sldMk cId="815565795" sldId="256"/>
        </pc:sldMkLst>
        <pc:spChg chg="mod">
          <ac:chgData name="" userId="" providerId="" clId="Web-{26D31C62-3324-4E34-9EF4-613D9BB10091}" dt="2020-12-11T08:07:04.302" v="0" actId="20577"/>
          <ac:spMkLst>
            <pc:docMk/>
            <pc:sldMk cId="815565795" sldId="256"/>
            <ac:spMk id="2" creationId="{00000000-0000-0000-0000-000000000000}"/>
          </ac:spMkLst>
        </pc:spChg>
      </pc:sldChg>
    </pc:docChg>
  </pc:docChgLst>
  <pc:docChgLst>
    <pc:chgData name="Mgr. Ing. Martin Butkovský" userId="S::martin.butkovsky@adlerka.sk::7089a834-dca0-4144-988c-863b6f01a9c4" providerId="AD" clId="Web-{26D31C62-3324-4E34-9EF4-613D9BB10091}"/>
    <pc:docChg chg="delSld modSld">
      <pc:chgData name="Mgr. Ing. Martin Butkovský" userId="S::martin.butkovsky@adlerka.sk::7089a834-dca0-4144-988c-863b6f01a9c4" providerId="AD" clId="Web-{26D31C62-3324-4E34-9EF4-613D9BB10091}" dt="2020-12-11T08:34:39.933" v="418" actId="20577"/>
      <pc:docMkLst>
        <pc:docMk/>
      </pc:docMkLst>
      <pc:sldChg chg="modSp">
        <pc:chgData name="Mgr. Ing. Martin Butkovský" userId="S::martin.butkovsky@adlerka.sk::7089a834-dca0-4144-988c-863b6f01a9c4" providerId="AD" clId="Web-{26D31C62-3324-4E34-9EF4-613D9BB10091}" dt="2020-12-11T08:07:05.771" v="0" actId="20577"/>
        <pc:sldMkLst>
          <pc:docMk/>
          <pc:sldMk cId="815565795" sldId="256"/>
        </pc:sldMkLst>
        <pc:spChg chg="mod">
          <ac:chgData name="Mgr. Ing. Martin Butkovský" userId="S::martin.butkovsky@adlerka.sk::7089a834-dca0-4144-988c-863b6f01a9c4" providerId="AD" clId="Web-{26D31C62-3324-4E34-9EF4-613D9BB10091}" dt="2020-12-11T08:07:05.771" v="0" actId="20577"/>
          <ac:spMkLst>
            <pc:docMk/>
            <pc:sldMk cId="815565795" sldId="256"/>
            <ac:spMk id="2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09:00.981" v="63" actId="20577"/>
        <pc:sldMkLst>
          <pc:docMk/>
          <pc:sldMk cId="1311226822" sldId="313"/>
        </pc:sldMkLst>
        <pc:spChg chg="mod">
          <ac:chgData name="Mgr. Ing. Martin Butkovský" userId="S::martin.butkovsky@adlerka.sk::7089a834-dca0-4144-988c-863b6f01a9c4" providerId="AD" clId="Web-{26D31C62-3324-4E34-9EF4-613D9BB10091}" dt="2020-12-11T08:07:08.271" v="1" actId="20577"/>
          <ac:spMkLst>
            <pc:docMk/>
            <pc:sldMk cId="1311226822" sldId="313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09:00.981" v="63" actId="20577"/>
          <ac:spMkLst>
            <pc:docMk/>
            <pc:sldMk cId="1311226822" sldId="313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12:56.448" v="108" actId="20577"/>
        <pc:sldMkLst>
          <pc:docMk/>
          <pc:sldMk cId="4037836273" sldId="314"/>
        </pc:sldMkLst>
        <pc:spChg chg="mod">
          <ac:chgData name="Mgr. Ing. Martin Butkovský" userId="S::martin.butkovsky@adlerka.sk::7089a834-dca0-4144-988c-863b6f01a9c4" providerId="AD" clId="Web-{26D31C62-3324-4E34-9EF4-613D9BB10091}" dt="2020-12-11T08:07:19.334" v="11" actId="20577"/>
          <ac:spMkLst>
            <pc:docMk/>
            <pc:sldMk cId="4037836273" sldId="314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12:56.448" v="108" actId="20577"/>
          <ac:spMkLst>
            <pc:docMk/>
            <pc:sldMk cId="4037836273" sldId="314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10:41.221" v="88" actId="20577"/>
        <pc:sldMkLst>
          <pc:docMk/>
          <pc:sldMk cId="3503098771" sldId="324"/>
        </pc:sldMkLst>
        <pc:spChg chg="mod">
          <ac:chgData name="Mgr. Ing. Martin Butkovský" userId="S::martin.butkovsky@adlerka.sk::7089a834-dca0-4144-988c-863b6f01a9c4" providerId="AD" clId="Web-{26D31C62-3324-4E34-9EF4-613D9BB10091}" dt="2020-12-11T08:07:14.131" v="6" actId="20577"/>
          <ac:spMkLst>
            <pc:docMk/>
            <pc:sldMk cId="3503098771" sldId="324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10:41.221" v="88" actId="20577"/>
          <ac:spMkLst>
            <pc:docMk/>
            <pc:sldMk cId="3503098771" sldId="324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07:23.569" v="16" actId="20577"/>
        <pc:sldMkLst>
          <pc:docMk/>
          <pc:sldMk cId="2306733280" sldId="325"/>
        </pc:sldMkLst>
        <pc:spChg chg="mod">
          <ac:chgData name="Mgr. Ing. Martin Butkovský" userId="S::martin.butkovsky@adlerka.sk::7089a834-dca0-4144-988c-863b6f01a9c4" providerId="AD" clId="Web-{26D31C62-3324-4E34-9EF4-613D9BB10091}" dt="2020-12-11T08:07:23.569" v="16" actId="20577"/>
          <ac:spMkLst>
            <pc:docMk/>
            <pc:sldMk cId="2306733280" sldId="325"/>
            <ac:spMk id="2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21:12.728" v="173" actId="20577"/>
        <pc:sldMkLst>
          <pc:docMk/>
          <pc:sldMk cId="840925083" sldId="326"/>
        </pc:sldMkLst>
        <pc:spChg chg="mod">
          <ac:chgData name="Mgr. Ing. Martin Butkovský" userId="S::martin.butkovsky@adlerka.sk::7089a834-dca0-4144-988c-863b6f01a9c4" providerId="AD" clId="Web-{26D31C62-3324-4E34-9EF4-613D9BB10091}" dt="2020-12-11T08:07:32.523" v="24" actId="20577"/>
          <ac:spMkLst>
            <pc:docMk/>
            <pc:sldMk cId="840925083" sldId="326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21:12.728" v="173" actId="20577"/>
          <ac:spMkLst>
            <pc:docMk/>
            <pc:sldMk cId="840925083" sldId="326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07:42.086" v="32" actId="20577"/>
        <pc:sldMkLst>
          <pc:docMk/>
          <pc:sldMk cId="4116038355" sldId="327"/>
        </pc:sldMkLst>
        <pc:spChg chg="mod">
          <ac:chgData name="Mgr. Ing. Martin Butkovský" userId="S::martin.butkovsky@adlerka.sk::7089a834-dca0-4144-988c-863b6f01a9c4" providerId="AD" clId="Web-{26D31C62-3324-4E34-9EF4-613D9BB10091}" dt="2020-12-11T08:07:42.086" v="32" actId="20577"/>
          <ac:spMkLst>
            <pc:docMk/>
            <pc:sldMk cId="4116038355" sldId="327"/>
            <ac:spMk id="2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27:31.204" v="291" actId="20577"/>
        <pc:sldMkLst>
          <pc:docMk/>
          <pc:sldMk cId="3859913697" sldId="328"/>
        </pc:sldMkLst>
        <pc:spChg chg="mod">
          <ac:chgData name="Mgr. Ing. Martin Butkovský" userId="S::martin.butkovsky@adlerka.sk::7089a834-dca0-4144-988c-863b6f01a9c4" providerId="AD" clId="Web-{26D31C62-3324-4E34-9EF4-613D9BB10091}" dt="2020-12-11T08:07:47.820" v="37" actId="20577"/>
          <ac:spMkLst>
            <pc:docMk/>
            <pc:sldMk cId="3859913697" sldId="328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27:31.204" v="291" actId="20577"/>
          <ac:spMkLst>
            <pc:docMk/>
            <pc:sldMk cId="3859913697" sldId="328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23:05.110" v="185" actId="20577"/>
        <pc:sldMkLst>
          <pc:docMk/>
          <pc:sldMk cId="780619911" sldId="335"/>
        </pc:sldMkLst>
        <pc:spChg chg="mod">
          <ac:chgData name="Mgr. Ing. Martin Butkovský" userId="S::martin.butkovsky@adlerka.sk::7089a834-dca0-4144-988c-863b6f01a9c4" providerId="AD" clId="Web-{26D31C62-3324-4E34-9EF4-613D9BB10091}" dt="2020-12-11T08:07:37.601" v="29" actId="20577"/>
          <ac:spMkLst>
            <pc:docMk/>
            <pc:sldMk cId="780619911" sldId="335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23:05.110" v="185" actId="20577"/>
          <ac:spMkLst>
            <pc:docMk/>
            <pc:sldMk cId="780619911" sldId="335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07:52.758" v="40" actId="20577"/>
        <pc:sldMkLst>
          <pc:docMk/>
          <pc:sldMk cId="4188662167" sldId="336"/>
        </pc:sldMkLst>
        <pc:spChg chg="mod">
          <ac:chgData name="Mgr. Ing. Martin Butkovský" userId="S::martin.butkovsky@adlerka.sk::7089a834-dca0-4144-988c-863b6f01a9c4" providerId="AD" clId="Web-{26D31C62-3324-4E34-9EF4-613D9BB10091}" dt="2020-12-11T08:07:52.758" v="40" actId="20577"/>
          <ac:spMkLst>
            <pc:docMk/>
            <pc:sldMk cId="4188662167" sldId="336"/>
            <ac:spMk id="2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13:56.124" v="124" actId="20577"/>
        <pc:sldMkLst>
          <pc:docMk/>
          <pc:sldMk cId="365327668" sldId="343"/>
        </pc:sldMkLst>
        <pc:spChg chg="mod">
          <ac:chgData name="Mgr. Ing. Martin Butkovský" userId="S::martin.butkovsky@adlerka.sk::7089a834-dca0-4144-988c-863b6f01a9c4" providerId="AD" clId="Web-{26D31C62-3324-4E34-9EF4-613D9BB10091}" dt="2020-12-11T08:07:28.100" v="19" actId="20577"/>
          <ac:spMkLst>
            <pc:docMk/>
            <pc:sldMk cId="365327668" sldId="343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13:56.124" v="124" actId="20577"/>
          <ac:spMkLst>
            <pc:docMk/>
            <pc:sldMk cId="365327668" sldId="343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07:57.383" v="43" actId="20577"/>
        <pc:sldMkLst>
          <pc:docMk/>
          <pc:sldMk cId="990782927" sldId="344"/>
        </pc:sldMkLst>
        <pc:spChg chg="mod">
          <ac:chgData name="Mgr. Ing. Martin Butkovský" userId="S::martin.butkovsky@adlerka.sk::7089a834-dca0-4144-988c-863b6f01a9c4" providerId="AD" clId="Web-{26D31C62-3324-4E34-9EF4-613D9BB10091}" dt="2020-12-11T08:07:57.383" v="43" actId="20577"/>
          <ac:spMkLst>
            <pc:docMk/>
            <pc:sldMk cId="990782927" sldId="344"/>
            <ac:spMk id="2" creationId="{00000000-0000-0000-0000-000000000000}"/>
          </ac:spMkLst>
        </pc:spChg>
      </pc:sldChg>
      <pc:sldChg chg="modSp del">
        <pc:chgData name="Mgr. Ing. Martin Butkovský" userId="S::martin.butkovsky@adlerka.sk::7089a834-dca0-4144-988c-863b6f01a9c4" providerId="AD" clId="Web-{26D31C62-3324-4E34-9EF4-613D9BB10091}" dt="2020-12-11T08:32:56.567" v="400"/>
        <pc:sldMkLst>
          <pc:docMk/>
          <pc:sldMk cId="1845099277" sldId="345"/>
        </pc:sldMkLst>
        <pc:spChg chg="mod">
          <ac:chgData name="Mgr. Ing. Martin Butkovský" userId="S::martin.butkovsky@adlerka.sk::7089a834-dca0-4144-988c-863b6f01a9c4" providerId="AD" clId="Web-{26D31C62-3324-4E34-9EF4-613D9BB10091}" dt="2020-12-11T08:08:07.071" v="49" actId="20577"/>
          <ac:spMkLst>
            <pc:docMk/>
            <pc:sldMk cId="1845099277" sldId="345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28:56.053" v="293" actId="20577"/>
          <ac:spMkLst>
            <pc:docMk/>
            <pc:sldMk cId="1845099277" sldId="345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32:21.878" v="398" actId="20577"/>
        <pc:sldMkLst>
          <pc:docMk/>
          <pc:sldMk cId="2197556497" sldId="346"/>
        </pc:sldMkLst>
        <pc:spChg chg="mod">
          <ac:chgData name="Mgr. Ing. Martin Butkovský" userId="S::martin.butkovsky@adlerka.sk::7089a834-dca0-4144-988c-863b6f01a9c4" providerId="AD" clId="Web-{26D31C62-3324-4E34-9EF4-613D9BB10091}" dt="2020-12-11T08:08:02.431" v="46" actId="20577"/>
          <ac:spMkLst>
            <pc:docMk/>
            <pc:sldMk cId="2197556497" sldId="346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32:21.878" v="398" actId="20577"/>
          <ac:spMkLst>
            <pc:docMk/>
            <pc:sldMk cId="2197556497" sldId="346"/>
            <ac:spMk id="3" creationId="{00000000-0000-0000-0000-000000000000}"/>
          </ac:spMkLst>
        </pc:spChg>
        <pc:picChg chg="mod">
          <ac:chgData name="Mgr. Ing. Martin Butkovský" userId="S::martin.butkovsky@adlerka.sk::7089a834-dca0-4144-988c-863b6f01a9c4" providerId="AD" clId="Web-{26D31C62-3324-4E34-9EF4-613D9BB10091}" dt="2020-12-11T08:31:50.954" v="395" actId="1076"/>
          <ac:picMkLst>
            <pc:docMk/>
            <pc:sldMk cId="2197556497" sldId="346"/>
            <ac:picMk id="4" creationId="{00000000-0000-0000-0000-000000000000}"/>
          </ac:picMkLst>
        </pc:picChg>
      </pc:sldChg>
      <pc:sldChg chg="modSp">
        <pc:chgData name="Mgr. Ing. Martin Butkovský" userId="S::martin.butkovsky@adlerka.sk::7089a834-dca0-4144-988c-863b6f01a9c4" providerId="AD" clId="Web-{26D31C62-3324-4E34-9EF4-613D9BB10091}" dt="2020-12-11T08:34:39.933" v="417" actId="20577"/>
        <pc:sldMkLst>
          <pc:docMk/>
          <pc:sldMk cId="2188360873" sldId="347"/>
        </pc:sldMkLst>
        <pc:spChg chg="mod">
          <ac:chgData name="Mgr. Ing. Martin Butkovský" userId="S::martin.butkovsky@adlerka.sk::7089a834-dca0-4144-988c-863b6f01a9c4" providerId="AD" clId="Web-{26D31C62-3324-4E34-9EF4-613D9BB10091}" dt="2020-12-11T08:08:11.275" v="54" actId="20577"/>
          <ac:spMkLst>
            <pc:docMk/>
            <pc:sldMk cId="2188360873" sldId="347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34:39.933" v="417" actId="20577"/>
          <ac:spMkLst>
            <pc:docMk/>
            <pc:sldMk cId="2188360873" sldId="34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49AFF-A2C2-4467-861A-E734E98065F3}" type="datetimeFigureOut">
              <a:rPr lang="sk-SK" smtClean="0"/>
              <a:t>02.03.2022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254D-6F50-4C95-8127-6A25BD7A56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897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377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4400" dirty="0" smtClean="0"/>
              <a:t>Zvyšovanie výkonnosti procesorov</a:t>
            </a:r>
            <a:r>
              <a:rPr lang="sk-SK" sz="4400" dirty="0" smtClean="0"/>
              <a:t> </a:t>
            </a:r>
            <a:endParaRPr lang="sk-SK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Mgr. Ing. Martin </a:t>
            </a:r>
            <a:r>
              <a:rPr lang="sk-SK" dirty="0" err="1"/>
              <a:t>Butkovský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556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Zvyšovanie výkonnosti procesorov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>
                <a:solidFill>
                  <a:srgbClr val="002060"/>
                </a:solidFill>
              </a:rPr>
              <a:t>4. Zvyšovanie počtu inštrukcií </a:t>
            </a:r>
          </a:p>
          <a:p>
            <a:pPr lvl="1"/>
            <a:r>
              <a:rPr lang="sk-SK" dirty="0"/>
              <a:t>jedna špecializovaná inštrukcia vykoná požadovanú úlohu vždy rýchlejšie ako sled inštrukcií</a:t>
            </a:r>
          </a:p>
          <a:p>
            <a:pPr lvl="1"/>
            <a:r>
              <a:rPr lang="sk-SK" dirty="0"/>
              <a:t>ak bude zvyšovať počet inštrukcií a budeme používať špecializované inštrukcie, dostaneme sa k architektúram </a:t>
            </a:r>
          </a:p>
          <a:p>
            <a:pPr marL="457200" lvl="1" indent="0">
              <a:buNone/>
            </a:pPr>
            <a:r>
              <a:rPr lang="sk-SK" dirty="0"/>
              <a:t>   </a:t>
            </a:r>
            <a:r>
              <a:rPr lang="sk-SK" dirty="0">
                <a:solidFill>
                  <a:srgbClr val="FFFF00"/>
                </a:solidFill>
              </a:rPr>
              <a:t>CISC - </a:t>
            </a:r>
            <a:r>
              <a:rPr lang="sk-SK" dirty="0" err="1">
                <a:solidFill>
                  <a:srgbClr val="FFFF00"/>
                </a:solidFill>
              </a:rPr>
              <a:t>Complex</a:t>
            </a:r>
            <a:r>
              <a:rPr lang="sk-SK" dirty="0">
                <a:solidFill>
                  <a:srgbClr val="FFFF00"/>
                </a:solidFill>
              </a:rPr>
              <a:t> </a:t>
            </a:r>
            <a:r>
              <a:rPr lang="sk-SK" dirty="0" err="1">
                <a:solidFill>
                  <a:srgbClr val="FFFF00"/>
                </a:solidFill>
              </a:rPr>
              <a:t>Instruction</a:t>
            </a:r>
            <a:r>
              <a:rPr lang="sk-SK" dirty="0">
                <a:solidFill>
                  <a:srgbClr val="FFFF00"/>
                </a:solidFill>
              </a:rPr>
              <a:t> Set </a:t>
            </a:r>
            <a:r>
              <a:rPr lang="sk-SK" dirty="0" err="1">
                <a:solidFill>
                  <a:srgbClr val="FFFF00"/>
                </a:solidFill>
              </a:rPr>
              <a:t>Computer</a:t>
            </a:r>
            <a:endParaRPr lang="sk-SK" dirty="0">
              <a:solidFill>
                <a:srgbClr val="FFFF00"/>
              </a:solidFill>
            </a:endParaRPr>
          </a:p>
          <a:p>
            <a:pPr lvl="2"/>
            <a:r>
              <a:rPr lang="sk-SK" dirty="0"/>
              <a:t>počítače s komplexnou </a:t>
            </a:r>
            <a:r>
              <a:rPr lang="sk-SK" dirty="0" err="1"/>
              <a:t>sadou</a:t>
            </a:r>
            <a:r>
              <a:rPr lang="sk-SK" dirty="0"/>
              <a:t> inštrukcií </a:t>
            </a:r>
          </a:p>
          <a:p>
            <a:pPr lvl="2"/>
            <a:r>
              <a:rPr lang="sk-SK" dirty="0"/>
              <a:t>mikroprocesory od firiem Intel 80x86 a Motorola 680x0</a:t>
            </a:r>
          </a:p>
          <a:p>
            <a:pPr lvl="2"/>
            <a:r>
              <a:rPr lang="sk-SK" dirty="0"/>
              <a:t>veľký počet inštrukcií </a:t>
            </a:r>
          </a:p>
          <a:p>
            <a:pPr lvl="2"/>
            <a:r>
              <a:rPr lang="sk-SK" dirty="0"/>
              <a:t>premenlivá dĺžka inštrukcie (operačný kód + adresa/i </a:t>
            </a:r>
            <a:r>
              <a:rPr lang="sk-SK" dirty="0" err="1"/>
              <a:t>operandu</a:t>
            </a:r>
            <a:r>
              <a:rPr lang="sk-SK" dirty="0"/>
              <a:t>/</a:t>
            </a:r>
            <a:r>
              <a:rPr lang="sk-SK" dirty="0" err="1"/>
              <a:t>ov</a:t>
            </a:r>
            <a:r>
              <a:rPr lang="sk-SK" dirty="0"/>
              <a:t>) </a:t>
            </a:r>
          </a:p>
          <a:p>
            <a:pPr lvl="2"/>
            <a:r>
              <a:rPr lang="sk-SK" dirty="0"/>
              <a:t>sekvenčné dekódovanie inštrukcií (na baze </a:t>
            </a:r>
            <a:r>
              <a:rPr lang="sk-SK" dirty="0" err="1"/>
              <a:t>mikroprogramov</a:t>
            </a:r>
            <a:r>
              <a:rPr lang="sk-SK" dirty="0"/>
              <a:t>)</a:t>
            </a:r>
          </a:p>
          <a:p>
            <a:pPr lvl="2"/>
            <a:r>
              <a:rPr lang="sk-SK" dirty="0" err="1"/>
              <a:t>mikroprogramovatelná</a:t>
            </a:r>
            <a:r>
              <a:rPr lang="sk-SK" dirty="0"/>
              <a:t> riadiaca jednotka</a:t>
            </a:r>
          </a:p>
          <a:p>
            <a:pPr lvl="2"/>
            <a:r>
              <a:rPr lang="sk-SK" dirty="0"/>
              <a:t>malý počet registrov</a:t>
            </a:r>
          </a:p>
          <a:p>
            <a:pPr lvl="2"/>
            <a:r>
              <a:rPr lang="sk-SK" dirty="0"/>
              <a:t>pevná ALU</a:t>
            </a:r>
          </a:p>
          <a:p>
            <a:pPr marL="457200"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5678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Zvyšovanie výkonnosti procesorov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Odborníci sa začali zaujímať o súvislosti počtu inštrukcií s výkonnosťou počítačov a štatistické výsledky podielu jednotlivých inštrukcií viedli k zaujímavým výsledkom, ktoré môžete vidieť na obrázku. </a:t>
            </a:r>
          </a:p>
          <a:p>
            <a:pPr marL="0" indent="0">
              <a:buNone/>
            </a:pPr>
            <a:r>
              <a:rPr lang="sk-SK" dirty="0"/>
              <a:t>		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66" y="3938951"/>
            <a:ext cx="8564170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Zvyšovanie výkonnosti procesorov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Myšlienka počítačov s menším počtom inštrukcií </a:t>
            </a:r>
          </a:p>
          <a:p>
            <a:pPr lvl="1"/>
            <a:r>
              <a:rPr lang="sk-SK" dirty="0">
                <a:solidFill>
                  <a:srgbClr val="FFFF00"/>
                </a:solidFill>
              </a:rPr>
              <a:t>RISC - </a:t>
            </a:r>
            <a:r>
              <a:rPr lang="sk-SK" dirty="0" err="1">
                <a:solidFill>
                  <a:srgbClr val="FFFF00"/>
                </a:solidFill>
              </a:rPr>
              <a:t>Reduced</a:t>
            </a:r>
            <a:r>
              <a:rPr lang="sk-SK" dirty="0">
                <a:solidFill>
                  <a:srgbClr val="FFFF00"/>
                </a:solidFill>
              </a:rPr>
              <a:t> </a:t>
            </a:r>
            <a:r>
              <a:rPr lang="sk-SK" dirty="0" err="1">
                <a:solidFill>
                  <a:srgbClr val="FFFF00"/>
                </a:solidFill>
              </a:rPr>
              <a:t>instruction</a:t>
            </a:r>
            <a:r>
              <a:rPr lang="sk-SK" dirty="0">
                <a:solidFill>
                  <a:srgbClr val="FFFF00"/>
                </a:solidFill>
              </a:rPr>
              <a:t> Set </a:t>
            </a:r>
            <a:r>
              <a:rPr lang="sk-SK" dirty="0" err="1">
                <a:solidFill>
                  <a:srgbClr val="FFFF00"/>
                </a:solidFill>
              </a:rPr>
              <a:t>Computer</a:t>
            </a:r>
            <a:r>
              <a:rPr lang="sk-SK" dirty="0">
                <a:solidFill>
                  <a:srgbClr val="FFFF00"/>
                </a:solidFill>
              </a:rPr>
              <a:t> </a:t>
            </a:r>
          </a:p>
          <a:p>
            <a:pPr lvl="2"/>
            <a:r>
              <a:rPr lang="sk-SK" dirty="0"/>
              <a:t>počítače s redukovanou </a:t>
            </a:r>
            <a:r>
              <a:rPr lang="sk-SK" dirty="0" err="1"/>
              <a:t>sadou</a:t>
            </a:r>
            <a:r>
              <a:rPr lang="sk-SK" dirty="0"/>
              <a:t> inštrukcií </a:t>
            </a:r>
          </a:p>
          <a:p>
            <a:pPr lvl="2"/>
            <a:r>
              <a:rPr lang="sk-SK" dirty="0"/>
              <a:t>hardvérové </a:t>
            </a:r>
            <a:r>
              <a:rPr lang="sk-SK" dirty="0" err="1"/>
              <a:t>dekodovanie</a:t>
            </a:r>
            <a:r>
              <a:rPr lang="sk-SK" dirty="0"/>
              <a:t> inštrukcií, ktoré spôsobilo nárast výkonu</a:t>
            </a:r>
          </a:p>
          <a:p>
            <a:pPr lvl="2"/>
            <a:r>
              <a:rPr lang="sk-SK" dirty="0"/>
              <a:t>inštrukcie s pevnou dĺžkou 	</a:t>
            </a:r>
          </a:p>
          <a:p>
            <a:pPr lvl="2"/>
            <a:r>
              <a:rPr lang="sk-SK" dirty="0"/>
              <a:t>drôtová riadiaca jednotka </a:t>
            </a:r>
          </a:p>
          <a:p>
            <a:pPr lvl="2"/>
            <a:r>
              <a:rPr lang="sk-SK" dirty="0"/>
              <a:t>veľký počet registrov</a:t>
            </a:r>
          </a:p>
          <a:p>
            <a:pPr lvl="3"/>
            <a:r>
              <a:rPr lang="sk-SK" dirty="0"/>
              <a:t>uvoľnené miesto na čipe po pamäti </a:t>
            </a:r>
            <a:r>
              <a:rPr lang="sk-SK" dirty="0" err="1"/>
              <a:t>mikroprogramov</a:t>
            </a:r>
            <a:r>
              <a:rPr lang="sk-SK" dirty="0"/>
              <a:t> je zaplnené registrami</a:t>
            </a:r>
          </a:p>
          <a:p>
            <a:pPr lvl="3"/>
            <a:r>
              <a:rPr lang="sk-SK" dirty="0"/>
              <a:t>zvýšenie výkonu, pretože CPU sa nemusí obracať na pomalšiu pamäť		 </a:t>
            </a:r>
          </a:p>
        </p:txBody>
      </p:sp>
    </p:spTree>
    <p:extLst>
      <p:ext uri="{BB962C8B-B14F-4D97-AF65-F5344CB8AC3E}">
        <p14:creationId xmlns:p14="http://schemas.microsoft.com/office/powerpoint/2010/main" val="357106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Zvyšovanie výkonnosti procesorov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5. Zvyšovanie frekvencie 	</a:t>
            </a:r>
          </a:p>
          <a:p>
            <a:r>
              <a:rPr lang="sk-SK" dirty="0">
                <a:solidFill>
                  <a:srgbClr val="002060"/>
                </a:solidFill>
              </a:rPr>
              <a:t>6. Zvyšovanie výkonnosti na báze technológie výroby</a:t>
            </a:r>
          </a:p>
          <a:p>
            <a:r>
              <a:rPr lang="sk-SK" dirty="0">
                <a:solidFill>
                  <a:srgbClr val="002060"/>
                </a:solidFill>
              </a:rPr>
              <a:t>7. Zvyšovanie výkonnosti logikou pri načítavaní a vykonávaní inštrukcií ako je napríklad </a:t>
            </a:r>
            <a:r>
              <a:rPr lang="sk-SK" dirty="0" err="1">
                <a:solidFill>
                  <a:srgbClr val="002060"/>
                </a:solidFill>
              </a:rPr>
              <a:t>zreťazovanie</a:t>
            </a:r>
            <a:r>
              <a:rPr lang="sk-SK" dirty="0">
                <a:solidFill>
                  <a:srgbClr val="002060"/>
                </a:solidFill>
              </a:rPr>
              <a:t> inštrukcií – </a:t>
            </a:r>
            <a:r>
              <a:rPr lang="sk-SK" dirty="0" err="1">
                <a:solidFill>
                  <a:srgbClr val="002060"/>
                </a:solidFill>
              </a:rPr>
              <a:t>pipelinening</a:t>
            </a:r>
            <a:endParaRPr lang="sk-SK" dirty="0">
              <a:solidFill>
                <a:srgbClr val="002060"/>
              </a:solidFill>
            </a:endParaRPr>
          </a:p>
          <a:p>
            <a:r>
              <a:rPr lang="sk-SK" dirty="0">
                <a:solidFill>
                  <a:srgbClr val="002060"/>
                </a:solidFill>
              </a:rPr>
              <a:t>8. Paralelizmus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7100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Zvyšovanie výkonnosti procesorov</a:t>
            </a:r>
            <a:r>
              <a:rPr lang="sk-SK" dirty="0" smtClean="0"/>
              <a:t> 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0" y="2336873"/>
            <a:ext cx="10937459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Úvod</a:t>
            </a:r>
          </a:p>
          <a:p>
            <a:pPr lvl="1"/>
            <a:r>
              <a:rPr lang="sk-SK" dirty="0"/>
              <a:t>	Ako zvýšiť </a:t>
            </a:r>
            <a:r>
              <a:rPr lang="sk-SK" dirty="0" smtClean="0"/>
              <a:t>výkonnosť procesorov </a:t>
            </a:r>
            <a:r>
              <a:rPr lang="sk-SK" dirty="0"/>
              <a:t>? </a:t>
            </a:r>
          </a:p>
          <a:p>
            <a:pPr lvl="2"/>
            <a:r>
              <a:rPr lang="sk-SK" dirty="0">
                <a:solidFill>
                  <a:srgbClr val="FFFF00"/>
                </a:solidFill>
              </a:rPr>
              <a:t>1. Zvýšiť počet bitov, ktoré sú spracovávané naraz 	zvýšiť šírku spracovávaného slova</a:t>
            </a:r>
          </a:p>
          <a:p>
            <a:pPr lvl="2"/>
            <a:r>
              <a:rPr lang="sk-SK" dirty="0">
                <a:solidFill>
                  <a:srgbClr val="FFFF00"/>
                </a:solidFill>
              </a:rPr>
              <a:t>2. Konštrukcia procesora - stavba procesora na základe subsystémov </a:t>
            </a:r>
          </a:p>
          <a:p>
            <a:pPr lvl="2"/>
            <a:r>
              <a:rPr lang="sk-SK" dirty="0">
                <a:solidFill>
                  <a:srgbClr val="FFFF00"/>
                </a:solidFill>
              </a:rPr>
              <a:t>3. Zvyšovanie počtu subsystémov procesora</a:t>
            </a:r>
          </a:p>
          <a:p>
            <a:pPr lvl="2"/>
            <a:r>
              <a:rPr lang="sk-SK" dirty="0">
                <a:solidFill>
                  <a:srgbClr val="FFFF00"/>
                </a:solidFill>
              </a:rPr>
              <a:t>4. Zvyšovanie počtu inštrukcií </a:t>
            </a:r>
          </a:p>
          <a:p>
            <a:pPr lvl="2"/>
            <a:r>
              <a:rPr lang="sk-SK" dirty="0">
                <a:solidFill>
                  <a:srgbClr val="FFFF00"/>
                </a:solidFill>
              </a:rPr>
              <a:t>5. Zvyšovanie frekvencie </a:t>
            </a:r>
          </a:p>
          <a:p>
            <a:pPr lvl="2"/>
            <a:r>
              <a:rPr lang="sk-SK" dirty="0">
                <a:solidFill>
                  <a:srgbClr val="FFFF00"/>
                </a:solidFill>
              </a:rPr>
              <a:t>6. Zvyšovanie výkonnosti na báze technológie výroby</a:t>
            </a:r>
          </a:p>
          <a:p>
            <a:pPr lvl="2"/>
            <a:r>
              <a:rPr lang="sk-SK" dirty="0">
                <a:solidFill>
                  <a:srgbClr val="FFFF00"/>
                </a:solidFill>
              </a:rPr>
              <a:t>7. Zvyšovanie výkonnosti logikou pri načítavaní a vykonávaní inštrukcií ako je napríklad   </a:t>
            </a:r>
          </a:p>
          <a:p>
            <a:pPr marL="914400" lvl="2" indent="0">
              <a:buNone/>
            </a:pPr>
            <a:r>
              <a:rPr lang="sk-SK" dirty="0">
                <a:solidFill>
                  <a:srgbClr val="FFFF00"/>
                </a:solidFill>
              </a:rPr>
              <a:t>       </a:t>
            </a:r>
            <a:r>
              <a:rPr lang="sk-SK" dirty="0" err="1">
                <a:solidFill>
                  <a:srgbClr val="FFFF00"/>
                </a:solidFill>
              </a:rPr>
              <a:t>zreťazovanie</a:t>
            </a:r>
            <a:r>
              <a:rPr lang="sk-SK" dirty="0">
                <a:solidFill>
                  <a:srgbClr val="FFFF00"/>
                </a:solidFill>
              </a:rPr>
              <a:t> inštrukcií – </a:t>
            </a:r>
            <a:r>
              <a:rPr lang="sk-SK" dirty="0" err="1">
                <a:solidFill>
                  <a:srgbClr val="FFFF00"/>
                </a:solidFill>
              </a:rPr>
              <a:t>pipeline</a:t>
            </a:r>
          </a:p>
          <a:p>
            <a:pPr lvl="2"/>
            <a:r>
              <a:rPr lang="sk-SK" dirty="0">
                <a:solidFill>
                  <a:srgbClr val="FFFF00"/>
                </a:solidFill>
              </a:rPr>
              <a:t>8. Paralelizmus</a:t>
            </a:r>
          </a:p>
        </p:txBody>
      </p:sp>
    </p:spTree>
    <p:extLst>
      <p:ext uri="{BB962C8B-B14F-4D97-AF65-F5344CB8AC3E}">
        <p14:creationId xmlns:p14="http://schemas.microsoft.com/office/powerpoint/2010/main" val="38187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Zvyšovanie výkonnosti procesorov 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9935032" cy="3599316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1. Zvýšiť počet bitov, ktoré sú spracovávané </a:t>
            </a:r>
            <a:r>
              <a:rPr lang="sk-SK" dirty="0" smtClean="0">
                <a:solidFill>
                  <a:srgbClr val="002060"/>
                </a:solidFill>
              </a:rPr>
              <a:t>naraz </a:t>
            </a:r>
          </a:p>
          <a:p>
            <a:pPr marL="0" indent="0">
              <a:buNone/>
            </a:pP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smtClean="0">
                <a:solidFill>
                  <a:srgbClr val="002060"/>
                </a:solidFill>
              </a:rPr>
              <a:t>      </a:t>
            </a:r>
            <a:r>
              <a:rPr lang="sk-SK" dirty="0" smtClean="0">
                <a:solidFill>
                  <a:srgbClr val="002060"/>
                </a:solidFill>
              </a:rPr>
              <a:t>zvyšovanie šírky spracovávaného slova</a:t>
            </a:r>
          </a:p>
          <a:p>
            <a:pPr lvl="1"/>
            <a:r>
              <a:rPr lang="sk-SK" dirty="0" smtClean="0"/>
              <a:t>   4004 – 4 bity</a:t>
            </a:r>
          </a:p>
          <a:p>
            <a:pPr lvl="1"/>
            <a:r>
              <a:rPr lang="sk-SK" dirty="0" smtClean="0"/>
              <a:t>   8080 – 8 bitov</a:t>
            </a:r>
            <a:endParaRPr lang="sk-SK" dirty="0"/>
          </a:p>
          <a:p>
            <a:pPr lvl="1"/>
            <a:r>
              <a:rPr lang="sk-SK" dirty="0"/>
              <a:t>  </a:t>
            </a:r>
            <a:r>
              <a:rPr lang="sk-SK" dirty="0" smtClean="0"/>
              <a:t>86-ka </a:t>
            </a:r>
            <a:r>
              <a:rPr lang="sk-SK" dirty="0"/>
              <a:t>- 16 bitov</a:t>
            </a:r>
          </a:p>
          <a:p>
            <a:pPr lvl="1"/>
            <a:r>
              <a:rPr lang="sk-SK" dirty="0"/>
              <a:t>286-ka - 16 bitov</a:t>
            </a:r>
          </a:p>
          <a:p>
            <a:pPr lvl="1"/>
            <a:r>
              <a:rPr lang="sk-SK" dirty="0"/>
              <a:t>386-ka - 32 bitov</a:t>
            </a:r>
          </a:p>
          <a:p>
            <a:pPr lvl="1"/>
            <a:r>
              <a:rPr lang="sk-SK" dirty="0"/>
              <a:t>486-ka - 32 bitov </a:t>
            </a:r>
          </a:p>
          <a:p>
            <a:pPr lvl="1"/>
            <a:r>
              <a:rPr lang="sk-SK" dirty="0"/>
              <a:t>586-ka - 64 bitov</a:t>
            </a:r>
          </a:p>
          <a:p>
            <a:pPr marL="1143000" lvl="3">
              <a:spcBef>
                <a:spcPts val="1000"/>
              </a:spcBef>
            </a:pPr>
            <a:endParaRPr lang="sk-SK" dirty="0"/>
          </a:p>
          <a:p>
            <a:pPr marL="685800" lvl="2">
              <a:spcBef>
                <a:spcPts val="1000"/>
              </a:spcBef>
            </a:pP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Zvyšovanie výkonnosti procesorov 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0" y="2336873"/>
            <a:ext cx="10292479" cy="3599316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2. Konštrukcia procesora - stavba procesora na základe subsystémov </a:t>
            </a:r>
          </a:p>
          <a:p>
            <a:pPr lvl="1"/>
            <a:r>
              <a:rPr lang="sk-SK" dirty="0"/>
              <a:t>Procesory 8086 a 8088 obsahujú 2 subsystémy</a:t>
            </a:r>
          </a:p>
          <a:p>
            <a:pPr lvl="2"/>
            <a:r>
              <a:rPr lang="sk-SK" dirty="0">
                <a:solidFill>
                  <a:srgbClr val="FFFF00"/>
                </a:solidFill>
              </a:rPr>
              <a:t>1. </a:t>
            </a:r>
            <a:r>
              <a:rPr lang="sk-SK" dirty="0" err="1">
                <a:solidFill>
                  <a:srgbClr val="FFFF00"/>
                </a:solidFill>
              </a:rPr>
              <a:t>Eu</a:t>
            </a:r>
            <a:r>
              <a:rPr lang="sk-SK" dirty="0">
                <a:solidFill>
                  <a:srgbClr val="FFFF00"/>
                </a:solidFill>
              </a:rPr>
              <a:t> - </a:t>
            </a:r>
            <a:r>
              <a:rPr lang="sk-SK" dirty="0" err="1">
                <a:solidFill>
                  <a:srgbClr val="FFFF00"/>
                </a:solidFill>
              </a:rPr>
              <a:t>Execution</a:t>
            </a:r>
            <a:r>
              <a:rPr lang="sk-SK" dirty="0">
                <a:solidFill>
                  <a:srgbClr val="FFFF00"/>
                </a:solidFill>
              </a:rPr>
              <a:t> </a:t>
            </a:r>
            <a:r>
              <a:rPr lang="sk-SK" dirty="0" err="1">
                <a:solidFill>
                  <a:srgbClr val="FFFF00"/>
                </a:solidFill>
              </a:rPr>
              <a:t>Unit</a:t>
            </a:r>
            <a:r>
              <a:rPr lang="sk-SK" dirty="0">
                <a:solidFill>
                  <a:srgbClr val="FFFF00"/>
                </a:solidFill>
              </a:rPr>
              <a:t> </a:t>
            </a:r>
          </a:p>
          <a:p>
            <a:pPr lvl="3"/>
            <a:r>
              <a:rPr lang="sk-SK" dirty="0"/>
              <a:t>subsystém, kde sa </a:t>
            </a:r>
            <a:r>
              <a:rPr lang="sk-SK" dirty="0" err="1"/>
              <a:t>dékódujú</a:t>
            </a:r>
            <a:r>
              <a:rPr lang="sk-SK" dirty="0"/>
              <a:t> a vykonávajú inštrukcie, ktoré prídu z BIU</a:t>
            </a:r>
          </a:p>
          <a:p>
            <a:pPr lvl="2"/>
            <a:r>
              <a:rPr lang="sk-SK" dirty="0">
                <a:solidFill>
                  <a:srgbClr val="FFFF00"/>
                </a:solidFill>
              </a:rPr>
              <a:t>2. BIU - </a:t>
            </a:r>
            <a:r>
              <a:rPr lang="sk-SK" dirty="0" err="1">
                <a:solidFill>
                  <a:srgbClr val="FFFF00"/>
                </a:solidFill>
              </a:rPr>
              <a:t>Bus</a:t>
            </a:r>
            <a:r>
              <a:rPr lang="sk-SK" dirty="0">
                <a:solidFill>
                  <a:srgbClr val="FFFF00"/>
                </a:solidFill>
              </a:rPr>
              <a:t> Interface </a:t>
            </a:r>
            <a:r>
              <a:rPr lang="sk-SK" dirty="0" err="1">
                <a:solidFill>
                  <a:srgbClr val="FFFF00"/>
                </a:solidFill>
              </a:rPr>
              <a:t>Unit</a:t>
            </a:r>
            <a:r>
              <a:rPr lang="sk-SK" dirty="0">
                <a:solidFill>
                  <a:srgbClr val="FFFF00"/>
                </a:solidFill>
              </a:rPr>
              <a:t> </a:t>
            </a:r>
          </a:p>
          <a:p>
            <a:pPr lvl="3"/>
            <a:r>
              <a:rPr lang="sk-SK" dirty="0"/>
              <a:t>subsystém, ktorý spája EU s okolím adresnou a dátovou zbernicou</a:t>
            </a:r>
          </a:p>
          <a:p>
            <a:pPr lvl="2"/>
            <a:endParaRPr lang="sk-SK" dirty="0"/>
          </a:p>
          <a:p>
            <a:pPr lvl="1"/>
            <a:r>
              <a:rPr lang="sk-SK" dirty="0"/>
              <a:t>Ak EU nepotrebuje čítať a ukladať údaje, tak načítava </a:t>
            </a:r>
            <a:r>
              <a:rPr lang="sk-SK" dirty="0" err="1"/>
              <a:t>ďaľšie</a:t>
            </a:r>
            <a:r>
              <a:rPr lang="sk-SK" dirty="0"/>
              <a:t> inštrukcie </a:t>
            </a:r>
          </a:p>
          <a:p>
            <a:pPr lvl="1"/>
            <a:r>
              <a:rPr lang="sk-SK" dirty="0"/>
              <a:t>a ukladá ich do </a:t>
            </a:r>
            <a:r>
              <a:rPr lang="sk-SK" dirty="0">
                <a:solidFill>
                  <a:srgbClr val="002060"/>
                </a:solidFill>
              </a:rPr>
              <a:t>Fronty inštrukcií</a:t>
            </a:r>
            <a:r>
              <a:rPr lang="sk-SK" dirty="0"/>
              <a:t>, čo je 6 bytová pamäť v procesore 8086 </a:t>
            </a:r>
          </a:p>
          <a:p>
            <a:pPr lvl="1"/>
            <a:r>
              <a:rPr lang="sk-SK" dirty="0"/>
              <a:t>a 4 bytová pamäť v procesore 8088 pracujúca princípom FIFO - </a:t>
            </a:r>
            <a:r>
              <a:rPr lang="sk-SK" dirty="0" err="1"/>
              <a:t>First</a:t>
            </a:r>
            <a:r>
              <a:rPr lang="sk-SK" dirty="0"/>
              <a:t> In </a:t>
            </a:r>
            <a:r>
              <a:rPr lang="sk-SK" dirty="0" err="1"/>
              <a:t>First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. 		</a:t>
            </a:r>
          </a:p>
        </p:txBody>
      </p:sp>
    </p:spTree>
    <p:extLst>
      <p:ext uri="{BB962C8B-B14F-4D97-AF65-F5344CB8AC3E}">
        <p14:creationId xmlns:p14="http://schemas.microsoft.com/office/powerpoint/2010/main" val="138857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Vývoj procesorov Intel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15105" cy="686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ástupný objekt pre obsah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5726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Zvyšovanie výkonnosti procesorov 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9826966" cy="430499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sk-SK" dirty="0">
                <a:solidFill>
                  <a:srgbClr val="002060"/>
                </a:solidFill>
              </a:rPr>
              <a:t>2. Konštrukcia procesora - stavba procesora na základe subsystémov </a:t>
            </a:r>
            <a:endParaRPr lang="sk-SK" dirty="0" smtClean="0">
              <a:solidFill>
                <a:srgbClr val="002060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sk-SK" dirty="0" err="1" smtClean="0">
                <a:solidFill>
                  <a:srgbClr val="FFFF00"/>
                </a:solidFill>
              </a:rPr>
              <a:t>Execution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>
                <a:solidFill>
                  <a:srgbClr val="FFFF00"/>
                </a:solidFill>
              </a:rPr>
              <a:t>Unit</a:t>
            </a:r>
            <a:r>
              <a:rPr lang="sk-SK" dirty="0">
                <a:solidFill>
                  <a:srgbClr val="FFFF00"/>
                </a:solidFill>
              </a:rPr>
              <a:t> </a:t>
            </a:r>
          </a:p>
          <a:p>
            <a:pPr marL="1143000" lvl="3">
              <a:spcBef>
                <a:spcPts val="1000"/>
              </a:spcBef>
            </a:pPr>
            <a:r>
              <a:rPr lang="sk-SK" dirty="0"/>
              <a:t>obsahuje </a:t>
            </a:r>
          </a:p>
          <a:p>
            <a:pPr marL="1600200" lvl="4">
              <a:spcBef>
                <a:spcPts val="1000"/>
              </a:spcBef>
            </a:pPr>
            <a:r>
              <a:rPr lang="sk-SK" dirty="0"/>
              <a:t>1. </a:t>
            </a:r>
            <a:r>
              <a:rPr lang="sk-SK" dirty="0">
                <a:solidFill>
                  <a:srgbClr val="C00000"/>
                </a:solidFill>
              </a:rPr>
              <a:t>ALU</a:t>
            </a:r>
            <a:r>
              <a:rPr lang="sk-SK" dirty="0"/>
              <a:t>, </a:t>
            </a:r>
          </a:p>
          <a:p>
            <a:pPr marL="1600200" lvl="4">
              <a:spcBef>
                <a:spcPts val="1000"/>
              </a:spcBef>
            </a:pPr>
            <a:r>
              <a:rPr lang="sk-SK" dirty="0"/>
              <a:t>2. 16 bitové univerzálne registre </a:t>
            </a:r>
            <a:r>
              <a:rPr lang="sk-SK" dirty="0">
                <a:solidFill>
                  <a:srgbClr val="C00000"/>
                </a:solidFill>
              </a:rPr>
              <a:t>AX, BX, CX, DX </a:t>
            </a:r>
            <a:r>
              <a:rPr lang="sk-SK" dirty="0"/>
              <a:t>delené na 8 bitové </a:t>
            </a:r>
          </a:p>
          <a:p>
            <a:pPr marL="1600200" lvl="4">
              <a:spcBef>
                <a:spcPts val="1000"/>
              </a:spcBef>
            </a:pPr>
            <a:r>
              <a:rPr lang="sk-SK" dirty="0"/>
              <a:t>3. 16 bitové pomocné registre </a:t>
            </a:r>
          </a:p>
          <a:p>
            <a:pPr marL="2057400" lvl="5">
              <a:spcBef>
                <a:spcPts val="1000"/>
              </a:spcBef>
            </a:pPr>
            <a:r>
              <a:rPr lang="sk-SK" dirty="0">
                <a:solidFill>
                  <a:srgbClr val="C00000"/>
                </a:solidFill>
              </a:rPr>
              <a:t>SP - </a:t>
            </a:r>
            <a:r>
              <a:rPr lang="sk-SK" dirty="0" err="1">
                <a:solidFill>
                  <a:srgbClr val="C00000"/>
                </a:solidFill>
              </a:rPr>
              <a:t>Stack</a:t>
            </a:r>
            <a:r>
              <a:rPr lang="sk-SK" dirty="0">
                <a:solidFill>
                  <a:srgbClr val="C00000"/>
                </a:solidFill>
              </a:rPr>
              <a:t> Pointer </a:t>
            </a:r>
            <a:r>
              <a:rPr lang="sk-SK" dirty="0"/>
              <a:t>- ukazovateľ zásobníka</a:t>
            </a:r>
          </a:p>
          <a:p>
            <a:pPr marL="2057400" lvl="5">
              <a:spcBef>
                <a:spcPts val="1000"/>
              </a:spcBef>
            </a:pPr>
            <a:r>
              <a:rPr lang="sk-SK" dirty="0">
                <a:solidFill>
                  <a:srgbClr val="C00000"/>
                </a:solidFill>
              </a:rPr>
              <a:t>BP - Base Pointer</a:t>
            </a:r>
            <a:r>
              <a:rPr lang="sk-SK" dirty="0">
                <a:solidFill>
                  <a:srgbClr val="FFFF00"/>
                </a:solidFill>
              </a:rPr>
              <a:t> </a:t>
            </a:r>
            <a:r>
              <a:rPr lang="sk-SK" dirty="0"/>
              <a:t>- register využiteľný pre adresovanie dávok</a:t>
            </a:r>
          </a:p>
          <a:p>
            <a:pPr marL="2057400" lvl="5">
              <a:spcBef>
                <a:spcPts val="1000"/>
              </a:spcBef>
            </a:pPr>
            <a:r>
              <a:rPr lang="sk-SK" dirty="0">
                <a:solidFill>
                  <a:srgbClr val="C00000"/>
                </a:solidFill>
              </a:rPr>
              <a:t>SI - </a:t>
            </a:r>
            <a:r>
              <a:rPr lang="sk-SK" dirty="0" err="1">
                <a:solidFill>
                  <a:srgbClr val="C00000"/>
                </a:solidFill>
              </a:rPr>
              <a:t>Source</a:t>
            </a:r>
            <a:r>
              <a:rPr lang="sk-SK" dirty="0">
                <a:solidFill>
                  <a:srgbClr val="C00000"/>
                </a:solidFill>
              </a:rPr>
              <a:t> Index </a:t>
            </a:r>
            <a:r>
              <a:rPr lang="sk-SK" dirty="0"/>
              <a:t>- register zdroja</a:t>
            </a:r>
          </a:p>
          <a:p>
            <a:pPr marL="2057400" lvl="5">
              <a:spcBef>
                <a:spcPts val="1000"/>
              </a:spcBef>
            </a:pPr>
            <a:r>
              <a:rPr lang="sk-SK" dirty="0">
                <a:solidFill>
                  <a:srgbClr val="C00000"/>
                </a:solidFill>
              </a:rPr>
              <a:t>DI - </a:t>
            </a:r>
            <a:r>
              <a:rPr lang="sk-SK" dirty="0" err="1">
                <a:solidFill>
                  <a:srgbClr val="C00000"/>
                </a:solidFill>
              </a:rPr>
              <a:t>Destination</a:t>
            </a:r>
            <a:r>
              <a:rPr lang="sk-SK" dirty="0">
                <a:solidFill>
                  <a:srgbClr val="C00000"/>
                </a:solidFill>
              </a:rPr>
              <a:t> Index</a:t>
            </a:r>
            <a:r>
              <a:rPr lang="sk-SK" dirty="0"/>
              <a:t> - register cieľa</a:t>
            </a:r>
          </a:p>
          <a:p>
            <a:pPr marL="228600" lvl="1">
              <a:spcBef>
                <a:spcPts val="1000"/>
              </a:spcBef>
            </a:pPr>
            <a:endParaRPr lang="sk-SK" dirty="0"/>
          </a:p>
          <a:p>
            <a:pPr marL="685800" lvl="2">
              <a:spcBef>
                <a:spcPts val="1000"/>
              </a:spcBef>
            </a:pPr>
            <a:endParaRPr lang="sk-SK" dirty="0"/>
          </a:p>
          <a:p>
            <a:pPr marL="685800" lvl="2">
              <a:spcBef>
                <a:spcPts val="1000"/>
              </a:spcBef>
            </a:pPr>
            <a:endParaRPr lang="sk-SK" dirty="0"/>
          </a:p>
          <a:p>
            <a:pPr marL="228600" lvl="1">
              <a:spcBef>
                <a:spcPts val="1000"/>
              </a:spcBef>
            </a:pP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0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Zvyšovanie výkonnosti procesorov 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1098814" cy="3599316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2. Konštrukcia procesora - stavba procesora na základe subsystémov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Bus </a:t>
            </a:r>
            <a:r>
              <a:rPr lang="en-US" dirty="0">
                <a:solidFill>
                  <a:srgbClr val="FFFF00"/>
                </a:solidFill>
              </a:rPr>
              <a:t>Interface Unit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 lvl="2"/>
            <a:r>
              <a:rPr lang="en-US" dirty="0" err="1"/>
              <a:t>obsahuje</a:t>
            </a:r>
            <a:r>
              <a:rPr lang="en-US" dirty="0"/>
              <a:t> 16 </a:t>
            </a:r>
            <a:r>
              <a:rPr lang="en-US" dirty="0" err="1"/>
              <a:t>bitové</a:t>
            </a:r>
            <a:r>
              <a:rPr lang="en-US" dirty="0"/>
              <a:t> </a:t>
            </a:r>
            <a:r>
              <a:rPr lang="en-US" dirty="0" err="1"/>
              <a:t>registre</a:t>
            </a:r>
            <a:r>
              <a:rPr lang="en-US" dirty="0"/>
              <a:t> </a:t>
            </a:r>
          </a:p>
          <a:p>
            <a:pPr lvl="3"/>
            <a:r>
              <a:rPr lang="en-US" dirty="0">
                <a:solidFill>
                  <a:srgbClr val="C00000"/>
                </a:solidFill>
              </a:rPr>
              <a:t>IP - Instruction Pointer </a:t>
            </a:r>
            <a:r>
              <a:rPr lang="en-US" dirty="0"/>
              <a:t>- </a:t>
            </a:r>
            <a:r>
              <a:rPr lang="en-US" dirty="0" err="1"/>
              <a:t>ukazovateľ</a:t>
            </a:r>
            <a:r>
              <a:rPr lang="en-US" dirty="0"/>
              <a:t> </a:t>
            </a:r>
            <a:r>
              <a:rPr lang="en-US" dirty="0" err="1"/>
              <a:t>offsetu</a:t>
            </a:r>
            <a:r>
              <a:rPr lang="en-US" dirty="0"/>
              <a:t> </a:t>
            </a:r>
            <a:r>
              <a:rPr lang="en-US" dirty="0" err="1"/>
              <a:t>nasledujúcej</a:t>
            </a:r>
            <a:r>
              <a:rPr lang="en-US" dirty="0"/>
              <a:t> </a:t>
            </a:r>
            <a:r>
              <a:rPr lang="en-US" dirty="0" err="1"/>
              <a:t>inštrukcie</a:t>
            </a:r>
            <a:r>
              <a:rPr lang="en-US" dirty="0"/>
              <a:t> </a:t>
            </a:r>
          </a:p>
          <a:p>
            <a:pPr lvl="3"/>
            <a:r>
              <a:rPr lang="en-US" dirty="0">
                <a:solidFill>
                  <a:srgbClr val="C00000"/>
                </a:solidFill>
              </a:rPr>
              <a:t>CS - Code Segment </a:t>
            </a:r>
            <a:r>
              <a:rPr lang="en-US" dirty="0"/>
              <a:t>- </a:t>
            </a:r>
            <a:r>
              <a:rPr lang="en-US" dirty="0" err="1"/>
              <a:t>aktuálny</a:t>
            </a:r>
            <a:r>
              <a:rPr lang="en-US" dirty="0"/>
              <a:t> segment </a:t>
            </a:r>
            <a:r>
              <a:rPr lang="en-US" dirty="0" err="1"/>
              <a:t>inštrukcie</a:t>
            </a:r>
            <a:r>
              <a:rPr lang="en-US" dirty="0"/>
              <a:t> </a:t>
            </a:r>
            <a:endParaRPr lang="en-US" dirty="0">
              <a:solidFill>
                <a:srgbClr val="FFFF00"/>
              </a:solidFill>
            </a:endParaRPr>
          </a:p>
          <a:p>
            <a:pPr lvl="3"/>
            <a:r>
              <a:rPr lang="en-US" dirty="0">
                <a:solidFill>
                  <a:srgbClr val="C00000"/>
                </a:solidFill>
              </a:rPr>
              <a:t>DS - Data Segment </a:t>
            </a:r>
            <a:r>
              <a:rPr lang="en-US" dirty="0"/>
              <a:t>- </a:t>
            </a:r>
            <a:r>
              <a:rPr lang="en-US" dirty="0" err="1"/>
              <a:t>aktuálny</a:t>
            </a:r>
            <a:r>
              <a:rPr lang="en-US" dirty="0"/>
              <a:t> segment </a:t>
            </a:r>
            <a:r>
              <a:rPr lang="en-US" dirty="0" err="1"/>
              <a:t>všeobecných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 </a:t>
            </a:r>
          </a:p>
          <a:p>
            <a:pPr lvl="3"/>
            <a:r>
              <a:rPr lang="en-US" dirty="0">
                <a:solidFill>
                  <a:srgbClr val="C00000"/>
                </a:solidFill>
              </a:rPr>
              <a:t>ES - Extra Segment </a:t>
            </a:r>
            <a:r>
              <a:rPr lang="en-US" dirty="0"/>
              <a:t>- </a:t>
            </a:r>
            <a:r>
              <a:rPr lang="en-US" dirty="0" err="1"/>
              <a:t>rezervný</a:t>
            </a:r>
            <a:r>
              <a:rPr lang="en-US" dirty="0"/>
              <a:t> register </a:t>
            </a:r>
            <a:r>
              <a:rPr lang="en-US" dirty="0" err="1"/>
              <a:t>používaný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spracovavaní</a:t>
            </a:r>
            <a:r>
              <a:rPr lang="en-US" dirty="0"/>
              <a:t> </a:t>
            </a:r>
            <a:r>
              <a:rPr lang="en-US" dirty="0" err="1"/>
              <a:t>reťazených</a:t>
            </a:r>
            <a:r>
              <a:rPr lang="en-US" dirty="0"/>
              <a:t> </a:t>
            </a:r>
            <a:r>
              <a:rPr lang="en-US" dirty="0" err="1"/>
              <a:t>premenných</a:t>
            </a:r>
            <a:r>
              <a:rPr lang="en-US" dirty="0"/>
              <a:t> </a:t>
            </a:r>
          </a:p>
          <a:p>
            <a:pPr lvl="3"/>
            <a:r>
              <a:rPr lang="en-US" dirty="0">
                <a:solidFill>
                  <a:srgbClr val="C00000"/>
                </a:solidFill>
              </a:rPr>
              <a:t>SS - Stack Segment</a:t>
            </a:r>
            <a:r>
              <a:rPr lang="en-US" dirty="0"/>
              <a:t> - segment </a:t>
            </a:r>
            <a:r>
              <a:rPr lang="en-US" dirty="0" err="1"/>
              <a:t>zásobníka</a:t>
            </a:r>
            <a:r>
              <a:rPr lang="en-US" dirty="0"/>
              <a:t> </a:t>
            </a:r>
          </a:p>
          <a:p>
            <a:pPr lvl="3"/>
            <a:r>
              <a:rPr lang="en-US" dirty="0">
                <a:solidFill>
                  <a:srgbClr val="C00000"/>
                </a:solidFill>
              </a:rPr>
              <a:t>AU - Address Unit </a:t>
            </a:r>
            <a:r>
              <a:rPr lang="en-US" dirty="0"/>
              <a:t>- </a:t>
            </a:r>
            <a:r>
              <a:rPr lang="en-US" dirty="0" err="1"/>
              <a:t>aritmetická</a:t>
            </a:r>
            <a:r>
              <a:rPr lang="en-US" dirty="0"/>
              <a:t> </a:t>
            </a:r>
            <a:r>
              <a:rPr lang="en-US" dirty="0" err="1"/>
              <a:t>jednotka</a:t>
            </a:r>
            <a:r>
              <a:rPr lang="en-US" dirty="0"/>
              <a:t> </a:t>
            </a:r>
            <a:r>
              <a:rPr lang="en-US" dirty="0" err="1"/>
              <a:t>vypočtu</a:t>
            </a:r>
            <a:r>
              <a:rPr lang="en-US" dirty="0"/>
              <a:t> </a:t>
            </a:r>
            <a:r>
              <a:rPr lang="en-US" dirty="0" err="1"/>
              <a:t>adresy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3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Zvyšovanie výkonnosti procesorov 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2060"/>
                </a:solidFill>
              </a:rPr>
              <a:t>3. </a:t>
            </a:r>
            <a:r>
              <a:rPr lang="en-US" dirty="0" err="1">
                <a:solidFill>
                  <a:srgbClr val="002060"/>
                </a:solidFill>
              </a:rPr>
              <a:t>Zvyšovanie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počtu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subsystémov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procesora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US" dirty="0"/>
              <a:t>8086 </a:t>
            </a:r>
            <a:endParaRPr lang="sk-SK" dirty="0"/>
          </a:p>
          <a:p>
            <a:pPr lvl="2"/>
            <a:r>
              <a:rPr lang="en-US" dirty="0">
                <a:solidFill>
                  <a:srgbClr val="FFFF00"/>
                </a:solidFill>
              </a:rPr>
              <a:t>EU</a:t>
            </a:r>
            <a:r>
              <a:rPr lang="sk-SK" dirty="0">
                <a:solidFill>
                  <a:srgbClr val="FFFF00"/>
                </a:solidFill>
              </a:rPr>
              <a:t> – </a:t>
            </a:r>
            <a:r>
              <a:rPr lang="sk-SK" dirty="0" err="1">
                <a:solidFill>
                  <a:srgbClr val="FFFF00"/>
                </a:solidFill>
              </a:rPr>
              <a:t>Execution</a:t>
            </a:r>
            <a:r>
              <a:rPr lang="sk-SK" dirty="0">
                <a:solidFill>
                  <a:srgbClr val="FFFF00"/>
                </a:solidFill>
              </a:rPr>
              <a:t> </a:t>
            </a:r>
            <a:r>
              <a:rPr lang="sk-SK" dirty="0" err="1">
                <a:solidFill>
                  <a:srgbClr val="FFFF00"/>
                </a:solidFill>
              </a:rPr>
              <a:t>Unit</a:t>
            </a:r>
            <a:r>
              <a:rPr lang="sk-SK" dirty="0">
                <a:solidFill>
                  <a:srgbClr val="FFFF00"/>
                </a:solidFill>
              </a:rPr>
              <a:t> 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BIU</a:t>
            </a:r>
            <a:r>
              <a:rPr lang="sk-SK" dirty="0">
                <a:solidFill>
                  <a:srgbClr val="FFFF00"/>
                </a:solidFill>
              </a:rPr>
              <a:t> – </a:t>
            </a:r>
            <a:r>
              <a:rPr lang="sk-SK" dirty="0" err="1">
                <a:solidFill>
                  <a:srgbClr val="FFFF00"/>
                </a:solidFill>
              </a:rPr>
              <a:t>Bus</a:t>
            </a:r>
            <a:r>
              <a:rPr lang="sk-SK" dirty="0">
                <a:solidFill>
                  <a:srgbClr val="FFFF00"/>
                </a:solidFill>
              </a:rPr>
              <a:t> Interface </a:t>
            </a:r>
            <a:r>
              <a:rPr lang="sk-SK" dirty="0" err="1">
                <a:solidFill>
                  <a:srgbClr val="FFFF00"/>
                </a:solidFill>
              </a:rPr>
              <a:t>Unit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80286 </a:t>
            </a:r>
            <a:endParaRPr lang="sk-SK" dirty="0"/>
          </a:p>
          <a:p>
            <a:pPr lvl="2"/>
            <a:r>
              <a:rPr lang="en-US" dirty="0">
                <a:solidFill>
                  <a:srgbClr val="FFFF00"/>
                </a:solidFill>
              </a:rPr>
              <a:t>EU</a:t>
            </a:r>
            <a:r>
              <a:rPr lang="en-US" dirty="0"/>
              <a:t> </a:t>
            </a:r>
            <a:r>
              <a:rPr lang="sk-SK" dirty="0">
                <a:solidFill>
                  <a:srgbClr val="FFFF00"/>
                </a:solidFill>
              </a:rPr>
              <a:t>– </a:t>
            </a:r>
            <a:r>
              <a:rPr lang="sk-SK" dirty="0" err="1">
                <a:solidFill>
                  <a:srgbClr val="FFFF00"/>
                </a:solidFill>
              </a:rPr>
              <a:t>Execution</a:t>
            </a:r>
            <a:r>
              <a:rPr lang="sk-SK" dirty="0">
                <a:solidFill>
                  <a:srgbClr val="FFFF00"/>
                </a:solidFill>
              </a:rPr>
              <a:t> </a:t>
            </a:r>
            <a:r>
              <a:rPr lang="sk-SK" dirty="0" err="1">
                <a:solidFill>
                  <a:srgbClr val="FFFF00"/>
                </a:solidFill>
              </a:rPr>
              <a:t>Unit</a:t>
            </a:r>
            <a:r>
              <a:rPr lang="sk-SK" dirty="0"/>
              <a:t> - </a:t>
            </a:r>
            <a:r>
              <a:rPr lang="en-US" dirty="0"/>
              <a:t>to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procesore</a:t>
            </a:r>
            <a:r>
              <a:rPr lang="en-US" dirty="0"/>
              <a:t> </a:t>
            </a:r>
            <a:r>
              <a:rPr lang="en-US" dirty="0" err="1"/>
              <a:t>okrem</a:t>
            </a:r>
            <a:r>
              <a:rPr lang="en-US" dirty="0"/>
              <a:t> </a:t>
            </a:r>
            <a:r>
              <a:rPr lang="en-US" dirty="0" err="1"/>
              <a:t>úloh</a:t>
            </a:r>
            <a:r>
              <a:rPr lang="en-US" dirty="0"/>
              <a:t> </a:t>
            </a:r>
            <a:r>
              <a:rPr lang="en-US" dirty="0" err="1"/>
              <a:t>venované</a:t>
            </a:r>
            <a:r>
              <a:rPr lang="en-US" dirty="0"/>
              <a:t> </a:t>
            </a:r>
            <a:r>
              <a:rPr lang="en-US" dirty="0" err="1"/>
              <a:t>tvorbe</a:t>
            </a:r>
            <a:r>
              <a:rPr lang="en-US" dirty="0"/>
              <a:t> </a:t>
            </a:r>
            <a:r>
              <a:rPr lang="en-US" dirty="0" err="1"/>
              <a:t>adresy</a:t>
            </a:r>
            <a:r>
              <a:rPr lang="en-US" dirty="0"/>
              <a:t> </a:t>
            </a:r>
            <a:endParaRPr lang="sk-SK" dirty="0">
              <a:solidFill>
                <a:srgbClr val="FFFF00"/>
              </a:solidFill>
            </a:endParaRPr>
          </a:p>
          <a:p>
            <a:pPr lvl="2"/>
            <a:r>
              <a:rPr lang="en-US" dirty="0">
                <a:solidFill>
                  <a:srgbClr val="FFFF00"/>
                </a:solidFill>
              </a:rPr>
              <a:t>AU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–</a:t>
            </a:r>
            <a:r>
              <a:rPr lang="sk-SK" dirty="0">
                <a:solidFill>
                  <a:srgbClr val="FFFF00"/>
                </a:solidFill>
              </a:rPr>
              <a:t> </a:t>
            </a:r>
            <a:r>
              <a:rPr lang="sk-SK" dirty="0" err="1">
                <a:solidFill>
                  <a:srgbClr val="FFFF00"/>
                </a:solidFill>
              </a:rPr>
              <a:t>Address</a:t>
            </a:r>
            <a:r>
              <a:rPr lang="sk-SK" dirty="0">
                <a:solidFill>
                  <a:srgbClr val="FFFF00"/>
                </a:solidFill>
              </a:rPr>
              <a:t> </a:t>
            </a:r>
            <a:r>
              <a:rPr lang="sk-SK" dirty="0" err="1">
                <a:solidFill>
                  <a:srgbClr val="FFFF00"/>
                </a:solidFill>
              </a:rPr>
              <a:t>Unit</a:t>
            </a:r>
            <a:r>
              <a:rPr lang="sk-SK" dirty="0"/>
              <a:t> -</a:t>
            </a:r>
            <a:r>
              <a:rPr lang="en-US" dirty="0"/>
              <a:t> </a:t>
            </a:r>
            <a:r>
              <a:rPr lang="en-US" dirty="0" err="1"/>
              <a:t>jednotka</a:t>
            </a:r>
            <a:r>
              <a:rPr lang="en-US" dirty="0"/>
              <a:t> </a:t>
            </a:r>
            <a:r>
              <a:rPr lang="en-US" dirty="0" err="1"/>
              <a:t>výpočtu</a:t>
            </a:r>
            <a:r>
              <a:rPr lang="en-US" dirty="0"/>
              <a:t> </a:t>
            </a:r>
            <a:r>
              <a:rPr lang="en-US" dirty="0" err="1"/>
              <a:t>adresy</a:t>
            </a:r>
            <a:endParaRPr lang="en-US" dirty="0"/>
          </a:p>
          <a:p>
            <a:pPr lvl="2"/>
            <a:r>
              <a:rPr lang="en-US" dirty="0">
                <a:solidFill>
                  <a:srgbClr val="FFFF00"/>
                </a:solidFill>
              </a:rPr>
              <a:t>BU - Bus Unit</a:t>
            </a:r>
            <a:r>
              <a:rPr lang="en-US" dirty="0"/>
              <a:t> - </a:t>
            </a:r>
            <a:r>
              <a:rPr lang="en-US" dirty="0" err="1"/>
              <a:t>zabezpečuje</a:t>
            </a:r>
            <a:r>
              <a:rPr lang="en-US" dirty="0"/>
              <a:t> </a:t>
            </a:r>
            <a:r>
              <a:rPr lang="en-US" dirty="0" err="1"/>
              <a:t>spojenie</a:t>
            </a:r>
            <a:r>
              <a:rPr lang="en-US" dirty="0"/>
              <a:t> so </a:t>
            </a:r>
            <a:r>
              <a:rPr lang="en-US" dirty="0" err="1"/>
              <a:t>zbernicami</a:t>
            </a:r>
            <a:r>
              <a:rPr lang="sk-SK" dirty="0"/>
              <a:t> </a:t>
            </a:r>
            <a:r>
              <a:rPr lang="en-US" dirty="0" err="1"/>
              <a:t>súčasťou</a:t>
            </a:r>
            <a:r>
              <a:rPr lang="en-US" dirty="0"/>
              <a:t> je </a:t>
            </a:r>
            <a:r>
              <a:rPr lang="en-US" dirty="0" err="1"/>
              <a:t>fronta</a:t>
            </a:r>
            <a:r>
              <a:rPr lang="en-US" dirty="0"/>
              <a:t> </a:t>
            </a:r>
            <a:r>
              <a:rPr lang="en-US" dirty="0" err="1"/>
              <a:t>inštrukcií</a:t>
            </a:r>
            <a:r>
              <a:rPr lang="en-US" dirty="0"/>
              <a:t> </a:t>
            </a:r>
            <a:endParaRPr lang="sk-SK" dirty="0"/>
          </a:p>
          <a:p>
            <a:pPr marL="914400" lvl="2" indent="0">
              <a:buNone/>
            </a:pPr>
            <a:r>
              <a:rPr lang="sk-SK" dirty="0"/>
              <a:t>                          </a:t>
            </a:r>
            <a:r>
              <a:rPr lang="en-US" dirty="0"/>
              <a:t>(</a:t>
            </a:r>
            <a:r>
              <a:rPr lang="en-US" dirty="0" err="1"/>
              <a:t>pamäť</a:t>
            </a:r>
            <a:r>
              <a:rPr lang="en-US" dirty="0"/>
              <a:t> FIFO 6x16 </a:t>
            </a:r>
            <a:r>
              <a:rPr lang="en-US" dirty="0" err="1"/>
              <a:t>bitov</a:t>
            </a:r>
            <a:r>
              <a:rPr lang="en-US" dirty="0"/>
              <a:t>) 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IU - Instruction Unit</a:t>
            </a:r>
            <a:r>
              <a:rPr lang="en-US" dirty="0"/>
              <a:t> -  </a:t>
            </a:r>
            <a:r>
              <a:rPr lang="en-US" dirty="0" err="1"/>
              <a:t>subsystém</a:t>
            </a:r>
            <a:r>
              <a:rPr lang="en-US" dirty="0"/>
              <a:t> </a:t>
            </a:r>
            <a:r>
              <a:rPr lang="en-US" dirty="0" err="1"/>
              <a:t>fronty</a:t>
            </a:r>
            <a:r>
              <a:rPr lang="en-US" dirty="0"/>
              <a:t> 3 </a:t>
            </a:r>
            <a:r>
              <a:rPr lang="en-US" dirty="0" err="1"/>
              <a:t>už</a:t>
            </a:r>
            <a:r>
              <a:rPr lang="en-US" dirty="0"/>
              <a:t> </a:t>
            </a:r>
            <a:r>
              <a:rPr lang="en-US" dirty="0" err="1"/>
              <a:t>dekódovaných</a:t>
            </a:r>
            <a:r>
              <a:rPr lang="en-US" dirty="0"/>
              <a:t> </a:t>
            </a:r>
            <a:r>
              <a:rPr lang="en-US" dirty="0" err="1"/>
              <a:t>inštrukcií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2057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Zvyšovanie výkonnosti procesorov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3. </a:t>
            </a:r>
            <a:r>
              <a:rPr lang="en-US" dirty="0" err="1">
                <a:solidFill>
                  <a:srgbClr val="002060"/>
                </a:solidFill>
              </a:rPr>
              <a:t>Zvyšovanie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počtu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subsystémov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procesora</a:t>
            </a:r>
            <a:endParaRPr lang="sk-SK" dirty="0">
              <a:solidFill>
                <a:srgbClr val="002060"/>
              </a:solidFill>
            </a:endParaRPr>
          </a:p>
          <a:p>
            <a:pPr lvl="1"/>
            <a:r>
              <a:rPr lang="en-US" dirty="0"/>
              <a:t>80386 - EU </a:t>
            </a:r>
            <a:r>
              <a:rPr lang="en-US" dirty="0" err="1"/>
              <a:t>vykonáva</a:t>
            </a:r>
            <a:r>
              <a:rPr lang="en-US" dirty="0"/>
              <a:t> to </a:t>
            </a:r>
            <a:r>
              <a:rPr lang="en-US" dirty="0" err="1"/>
              <a:t>isté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80286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SU - Segment Unit </a:t>
            </a:r>
            <a:r>
              <a:rPr lang="sk-SK" dirty="0">
                <a:solidFill>
                  <a:srgbClr val="FFFF00"/>
                </a:solidFill>
              </a:rPr>
              <a:t>-</a:t>
            </a:r>
            <a:r>
              <a:rPr lang="sk-SK" dirty="0"/>
              <a:t> </a:t>
            </a:r>
            <a:r>
              <a:rPr lang="en-US" dirty="0" err="1"/>
              <a:t>vykonáva</a:t>
            </a:r>
            <a:r>
              <a:rPr lang="en-US" dirty="0"/>
              <a:t> </a:t>
            </a:r>
            <a:r>
              <a:rPr lang="en-US" dirty="0" err="1"/>
              <a:t>úlohy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80286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PU - Page Unit</a:t>
            </a:r>
            <a:r>
              <a:rPr lang="en-US" dirty="0"/>
              <a:t> - </a:t>
            </a:r>
            <a:r>
              <a:rPr lang="en-US" dirty="0" err="1"/>
              <a:t>úlohy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adresami</a:t>
            </a:r>
            <a:r>
              <a:rPr lang="en-US" dirty="0"/>
              <a:t> v </a:t>
            </a:r>
            <a:r>
              <a:rPr lang="en-US" dirty="0" err="1"/>
              <a:t>režime</a:t>
            </a:r>
            <a:r>
              <a:rPr lang="en-US" dirty="0"/>
              <a:t> </a:t>
            </a:r>
            <a:r>
              <a:rPr lang="en-US" dirty="0" err="1"/>
              <a:t>stránkovania</a:t>
            </a:r>
            <a:endParaRPr lang="en-US" dirty="0"/>
          </a:p>
          <a:p>
            <a:pPr lvl="2"/>
            <a:r>
              <a:rPr lang="en-US" dirty="0">
                <a:solidFill>
                  <a:srgbClr val="FFFF00"/>
                </a:solidFill>
              </a:rPr>
              <a:t>BIU – </a:t>
            </a:r>
            <a:r>
              <a:rPr lang="sk-SK" dirty="0" err="1">
                <a:solidFill>
                  <a:srgbClr val="FFFF00"/>
                </a:solidFill>
              </a:rPr>
              <a:t>Bus</a:t>
            </a:r>
            <a:r>
              <a:rPr lang="sk-SK" dirty="0">
                <a:solidFill>
                  <a:srgbClr val="FFFF00"/>
                </a:solidFill>
              </a:rPr>
              <a:t> Interface </a:t>
            </a:r>
            <a:r>
              <a:rPr lang="sk-SK" dirty="0" err="1">
                <a:solidFill>
                  <a:srgbClr val="FFFF00"/>
                </a:solidFill>
              </a:rPr>
              <a:t>Unit</a:t>
            </a:r>
            <a:r>
              <a:rPr lang="sk-SK" dirty="0"/>
              <a:t> - </a:t>
            </a:r>
            <a:r>
              <a:rPr lang="en-US" dirty="0" err="1"/>
              <a:t>zabezpečuje</a:t>
            </a:r>
            <a:r>
              <a:rPr lang="en-US" dirty="0"/>
              <a:t> </a:t>
            </a:r>
            <a:r>
              <a:rPr lang="en-US" dirty="0" err="1"/>
              <a:t>komunikáciu</a:t>
            </a:r>
            <a:r>
              <a:rPr lang="en-US" dirty="0"/>
              <a:t> CPU s </a:t>
            </a:r>
            <a:r>
              <a:rPr lang="en-US" dirty="0" err="1"/>
              <a:t>okolím</a:t>
            </a:r>
            <a:endParaRPr lang="en-US" dirty="0"/>
          </a:p>
          <a:p>
            <a:pPr lvl="2"/>
            <a:r>
              <a:rPr lang="en-US" dirty="0">
                <a:solidFill>
                  <a:srgbClr val="FFFF00"/>
                </a:solidFill>
              </a:rPr>
              <a:t>IPU - Instruction </a:t>
            </a:r>
            <a:r>
              <a:rPr lang="en-US" dirty="0" err="1">
                <a:solidFill>
                  <a:srgbClr val="FFFF00"/>
                </a:solidFill>
              </a:rPr>
              <a:t>Prefetch</a:t>
            </a:r>
            <a:r>
              <a:rPr lang="en-US" dirty="0">
                <a:solidFill>
                  <a:srgbClr val="FFFF00"/>
                </a:solidFill>
              </a:rPr>
              <a:t> Unit</a:t>
            </a:r>
            <a:r>
              <a:rPr lang="en-US" dirty="0"/>
              <a:t> - </a:t>
            </a:r>
            <a:r>
              <a:rPr lang="en-US" dirty="0" err="1"/>
              <a:t>fronta</a:t>
            </a:r>
            <a:r>
              <a:rPr lang="en-US" dirty="0"/>
              <a:t> </a:t>
            </a:r>
            <a:r>
              <a:rPr lang="en-US" dirty="0" err="1"/>
              <a:t>inštrukcií</a:t>
            </a:r>
            <a:r>
              <a:rPr lang="en-US" dirty="0"/>
              <a:t> </a:t>
            </a:r>
            <a:r>
              <a:rPr lang="en-US" dirty="0" err="1"/>
              <a:t>tvorí</a:t>
            </a:r>
            <a:r>
              <a:rPr lang="en-US" dirty="0"/>
              <a:t> </a:t>
            </a:r>
            <a:r>
              <a:rPr lang="en-US" dirty="0" err="1"/>
              <a:t>samostatný</a:t>
            </a:r>
            <a:r>
              <a:rPr lang="en-US" dirty="0"/>
              <a:t> </a:t>
            </a:r>
            <a:r>
              <a:rPr lang="en-US" dirty="0" err="1"/>
              <a:t>subsystém</a:t>
            </a:r>
            <a:endParaRPr lang="en-US" dirty="0"/>
          </a:p>
          <a:p>
            <a:pPr lvl="2"/>
            <a:r>
              <a:rPr lang="en-US" dirty="0">
                <a:solidFill>
                  <a:srgbClr val="FFFF00"/>
                </a:solidFill>
              </a:rPr>
              <a:t>IDU - Instruction Decode unit</a:t>
            </a:r>
            <a:r>
              <a:rPr lang="en-US" dirty="0"/>
              <a:t> - </a:t>
            </a:r>
            <a:r>
              <a:rPr lang="en-US" dirty="0" err="1"/>
              <a:t>subsystém</a:t>
            </a:r>
            <a:r>
              <a:rPr lang="en-US" dirty="0"/>
              <a:t> </a:t>
            </a:r>
            <a:r>
              <a:rPr lang="en-US" dirty="0" err="1"/>
              <a:t>fronty</a:t>
            </a:r>
            <a:r>
              <a:rPr lang="en-US" dirty="0"/>
              <a:t> 3 </a:t>
            </a:r>
            <a:r>
              <a:rPr lang="en-US" dirty="0" err="1"/>
              <a:t>už</a:t>
            </a:r>
            <a:r>
              <a:rPr lang="en-US" dirty="0"/>
              <a:t> </a:t>
            </a:r>
            <a:r>
              <a:rPr lang="en-US" dirty="0" err="1"/>
              <a:t>dekódovaných</a:t>
            </a:r>
            <a:r>
              <a:rPr lang="en-US" dirty="0"/>
              <a:t> </a:t>
            </a:r>
            <a:r>
              <a:rPr lang="en-US" dirty="0" err="1"/>
              <a:t>inštrukcií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80486 </a:t>
            </a:r>
            <a:endParaRPr lang="sk-SK" dirty="0"/>
          </a:p>
          <a:p>
            <a:pPr lvl="2"/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šesť</a:t>
            </a:r>
            <a:r>
              <a:rPr lang="en-US" dirty="0"/>
              <a:t> </a:t>
            </a:r>
            <a:r>
              <a:rPr lang="en-US" dirty="0" err="1"/>
              <a:t>identických</a:t>
            </a:r>
            <a:r>
              <a:rPr lang="en-US" dirty="0"/>
              <a:t> </a:t>
            </a:r>
            <a:r>
              <a:rPr lang="en-US" dirty="0" err="1"/>
              <a:t>subsystémov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386-ka a je </a:t>
            </a:r>
            <a:r>
              <a:rPr lang="en-US" dirty="0" err="1"/>
              <a:t>rozšírená</a:t>
            </a:r>
            <a:r>
              <a:rPr lang="en-US" dirty="0"/>
              <a:t> o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subsystémy</a:t>
            </a:r>
            <a:r>
              <a:rPr lang="en-US" dirty="0"/>
              <a:t>,</a:t>
            </a:r>
            <a:r>
              <a:rPr lang="sk-SK" dirty="0"/>
              <a:t> </a:t>
            </a:r>
          </a:p>
          <a:p>
            <a:pPr marL="914400" lvl="2" indent="0">
              <a:buNone/>
            </a:pPr>
            <a:r>
              <a:rPr lang="sk-SK" dirty="0"/>
              <a:t>   </a:t>
            </a:r>
            <a:r>
              <a:rPr lang="en-US" dirty="0" err="1">
                <a:solidFill>
                  <a:srgbClr val="FFFF00"/>
                </a:solidFill>
              </a:rPr>
              <a:t>koprocesor</a:t>
            </a:r>
            <a:r>
              <a:rPr lang="en-US" dirty="0"/>
              <a:t> a </a:t>
            </a:r>
            <a:r>
              <a:rPr lang="en-US" dirty="0">
                <a:solidFill>
                  <a:srgbClr val="FFFF00"/>
                </a:solidFill>
              </a:rPr>
              <a:t>8kB </a:t>
            </a:r>
            <a:r>
              <a:rPr lang="en-US" dirty="0" err="1">
                <a:solidFill>
                  <a:srgbClr val="FFFF00"/>
                </a:solidFill>
              </a:rPr>
              <a:t>pamäte</a:t>
            </a:r>
            <a:r>
              <a:rPr lang="en-US" dirty="0">
                <a:solidFill>
                  <a:srgbClr val="FFFF00"/>
                </a:solidFill>
              </a:rPr>
              <a:t> cache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520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184C88DB0847848B4721D31F17E6676" ma:contentTypeVersion="8" ma:contentTypeDescription="Umožňuje vytvoriť nový dokument." ma:contentTypeScope="" ma:versionID="5cbff526f541c79de4a755fd3db3ef72">
  <xsd:schema xmlns:xsd="http://www.w3.org/2001/XMLSchema" xmlns:xs="http://www.w3.org/2001/XMLSchema" xmlns:p="http://schemas.microsoft.com/office/2006/metadata/properties" xmlns:ns2="ef89a3d5-5883-4405-9b01-e44d58dc56bd" targetNamespace="http://schemas.microsoft.com/office/2006/metadata/properties" ma:root="true" ma:fieldsID="0bad243b8838ae3f51a914108d57f320" ns2:_="">
    <xsd:import namespace="ef89a3d5-5883-4405-9b01-e44d58dc5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9a3d5-5883-4405-9b01-e44d58dc56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71EFC9-62C2-4911-B1FA-471DC3EB93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90096C-E206-4692-8ABE-D1A5BFB5F34D}"/>
</file>

<file path=customXml/itemProps3.xml><?xml version="1.0" encoding="utf-8"?>
<ds:datastoreItem xmlns:ds="http://schemas.openxmlformats.org/officeDocument/2006/customXml" ds:itemID="{F2CDDDA3-4030-4FA1-A80C-9F2CC5FADAAC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8ca217a9-5cd3-43ec-9910-be00bd16af8d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19271</TotalTime>
  <Words>634</Words>
  <Application>Microsoft Office PowerPoint</Application>
  <PresentationFormat>Širokouhlá</PresentationFormat>
  <Paragraphs>117</Paragraphs>
  <Slides>13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Berlín</vt:lpstr>
      <vt:lpstr>Zvyšovanie výkonnosti procesorov </vt:lpstr>
      <vt:lpstr>Zvyšovanie výkonnosti procesorov </vt:lpstr>
      <vt:lpstr>Zvyšovanie výkonnosti procesorov </vt:lpstr>
      <vt:lpstr>Zvyšovanie výkonnosti procesorov </vt:lpstr>
      <vt:lpstr>Vývoj procesorov Intel </vt:lpstr>
      <vt:lpstr>Zvyšovanie výkonnosti procesorov </vt:lpstr>
      <vt:lpstr>Zvyšovanie výkonnosti procesorov </vt:lpstr>
      <vt:lpstr>Zvyšovanie výkonnosti procesorov </vt:lpstr>
      <vt:lpstr>Zvyšovanie výkonnosti procesorov</vt:lpstr>
      <vt:lpstr>Zvyšovanie výkonnosti procesorov</vt:lpstr>
      <vt:lpstr>Zvyšovanie výkonnosti procesorov</vt:lpstr>
      <vt:lpstr>Zvyšovanie výkonnosti procesorov</vt:lpstr>
      <vt:lpstr>Zvyšovanie výkonnosti procesorov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Bloková štruktúra počítača</dc:title>
  <dc:creator>NB-Ma</dc:creator>
  <cp:lastModifiedBy>Martin Butkovsky</cp:lastModifiedBy>
  <cp:revision>381</cp:revision>
  <dcterms:created xsi:type="dcterms:W3CDTF">2017-02-09T19:13:27Z</dcterms:created>
  <dcterms:modified xsi:type="dcterms:W3CDTF">2022-03-02T15:20:07Z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0x010100C184C88DB0847848B4721D31F17E6676</vt:lpwstr>
  </property>
</Properties>
</file>