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FDC-59AD-4BA5-93DB-49DA902B9355}" type="datetimeFigureOut">
              <a:rPr lang="sk-SK" smtClean="0"/>
              <a:pPr/>
              <a:t>17. 3. 2014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781D-800A-48A9-8B94-BB4CED69C2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FDC-59AD-4BA5-93DB-49DA902B9355}" type="datetimeFigureOut">
              <a:rPr lang="sk-SK" smtClean="0"/>
              <a:pPr/>
              <a:t>17. 3. 2014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781D-800A-48A9-8B94-BB4CED69C2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FDC-59AD-4BA5-93DB-49DA902B9355}" type="datetimeFigureOut">
              <a:rPr lang="sk-SK" smtClean="0"/>
              <a:pPr/>
              <a:t>17. 3. 2014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781D-800A-48A9-8B94-BB4CED69C2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FDC-59AD-4BA5-93DB-49DA902B9355}" type="datetimeFigureOut">
              <a:rPr lang="sk-SK" smtClean="0"/>
              <a:pPr/>
              <a:t>17. 3. 2014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781D-800A-48A9-8B94-BB4CED69C2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FDC-59AD-4BA5-93DB-49DA902B9355}" type="datetimeFigureOut">
              <a:rPr lang="sk-SK" smtClean="0"/>
              <a:pPr/>
              <a:t>17. 3. 2014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781D-800A-48A9-8B94-BB4CED69C2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FDC-59AD-4BA5-93DB-49DA902B9355}" type="datetimeFigureOut">
              <a:rPr lang="sk-SK" smtClean="0"/>
              <a:pPr/>
              <a:t>17. 3. 2014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781D-800A-48A9-8B94-BB4CED69C2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FDC-59AD-4BA5-93DB-49DA902B9355}" type="datetimeFigureOut">
              <a:rPr lang="sk-SK" smtClean="0"/>
              <a:pPr/>
              <a:t>17. 3. 2014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781D-800A-48A9-8B94-BB4CED69C2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FDC-59AD-4BA5-93DB-49DA902B9355}" type="datetimeFigureOut">
              <a:rPr lang="sk-SK" smtClean="0"/>
              <a:pPr/>
              <a:t>17. 3. 2014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70781D-800A-48A9-8B94-BB4CED69C29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FDC-59AD-4BA5-93DB-49DA902B9355}" type="datetimeFigureOut">
              <a:rPr lang="sk-SK" smtClean="0"/>
              <a:pPr/>
              <a:t>17. 3. 2014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781D-800A-48A9-8B94-BB4CED69C2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8FDC-59AD-4BA5-93DB-49DA902B9355}" type="datetimeFigureOut">
              <a:rPr lang="sk-SK" smtClean="0"/>
              <a:pPr/>
              <a:t>17. 3. 2014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170781D-800A-48A9-8B94-BB4CED69C2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3898FDC-59AD-4BA5-93DB-49DA902B9355}" type="datetimeFigureOut">
              <a:rPr lang="sk-SK" smtClean="0"/>
              <a:pPr/>
              <a:t>17. 3. 2014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781D-800A-48A9-8B94-BB4CED69C2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3898FDC-59AD-4BA5-93DB-49DA902B9355}" type="datetimeFigureOut">
              <a:rPr lang="sk-SK" smtClean="0"/>
              <a:pPr/>
              <a:t>17. 3. 2014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170781D-800A-48A9-8B94-BB4CED69C29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33050" y="404664"/>
            <a:ext cx="6480048" cy="2736304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latin typeface="Comic Sans MS" pitchFamily="66" charset="0"/>
              </a:rPr>
              <a:t>Slávnostný prejav</a:t>
            </a:r>
            <a:endParaRPr lang="sk-SK" sz="6600" b="1" dirty="0">
              <a:latin typeface="Comic Sans MS" pitchFamily="66" charset="0"/>
            </a:endParaRPr>
          </a:p>
        </p:txBody>
      </p:sp>
      <p:pic>
        <p:nvPicPr>
          <p:cNvPr id="14338" name="Picture 2" descr="http://www.jasov.sk/uploads/images/galeria/DU08ZS/o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4094" y="980728"/>
            <a:ext cx="3759906" cy="5015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Comic Sans MS" pitchFamily="66" charset="0"/>
              </a:rPr>
              <a:t>Daj si pozor na:</a:t>
            </a:r>
            <a:endParaRPr lang="sk-SK" b="1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časté opakovanie rovnakých slov</a:t>
            </a:r>
          </a:p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využívaj predovšetkým podstatné a prídavné mená</a:t>
            </a:r>
          </a:p>
          <a:p>
            <a:r>
              <a:rPr lang="sk-SK" u="sng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rôzna dĺžka viet </a:t>
            </a:r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– striedať dlhšie a kratšie vety</a:t>
            </a:r>
          </a:p>
          <a:p>
            <a:r>
              <a:rPr lang="sk-SK" u="sng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slová z rôznej slovnej zásoby </a:t>
            </a:r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– citovo zafarbené, neologizmy, málo používané v bežnej hovorovej reči</a:t>
            </a:r>
          </a:p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umelecké prostriedky</a:t>
            </a:r>
            <a:endParaRPr lang="sk-SK" dirty="0">
              <a:solidFill>
                <a:schemeClr val="tx1">
                  <a:lumMod val="1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"/>
            <a:ext cx="1691680" cy="1886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Prejav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sk-SK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sk-SK" sz="3200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reč pripravená na nejakú slávnostnú príležitosť </a:t>
            </a:r>
          </a:p>
          <a:p>
            <a:pPr>
              <a:buFont typeface="Wingdings" pitchFamily="2" charset="2"/>
              <a:buChar char="q"/>
            </a:pPr>
            <a:endParaRPr lang="sk-SK" sz="3200" dirty="0" smtClean="0">
              <a:solidFill>
                <a:schemeClr val="tx1">
                  <a:lumMod val="10000"/>
                </a:schemeClr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sk-SK" sz="3200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prednáša sa slávnostne, vznešene</a:t>
            </a:r>
          </a:p>
          <a:p>
            <a:pPr>
              <a:buFont typeface="Wingdings" pitchFamily="2" charset="2"/>
              <a:buChar char="q"/>
            </a:pPr>
            <a:endParaRPr lang="sk-SK" sz="3200" dirty="0" smtClean="0">
              <a:solidFill>
                <a:schemeClr val="tx1">
                  <a:lumMod val="10000"/>
                </a:schemeClr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sk-SK" sz="3200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má zapôsobiť na poslucháčov, má ich zaujať</a:t>
            </a:r>
            <a:endParaRPr lang="sk-SK" dirty="0">
              <a:solidFill>
                <a:schemeClr val="tx1">
                  <a:lumMod val="1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19800" y="0"/>
            <a:ext cx="3124200" cy="2171700"/>
          </a:xfrm>
          <a:prstGeom prst="rect">
            <a:avLst/>
          </a:prstGeom>
        </p:spPr>
      </p:pic>
      <p:pic>
        <p:nvPicPr>
          <p:cNvPr id="9218" name="Picture 2" descr="https://www.upjs.sk/files/ed709047de3941c7605ba5757958cc7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7195" y="5150396"/>
            <a:ext cx="2276805" cy="17076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Slávnostné príležitosti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novoročná oslava</a:t>
            </a:r>
          </a:p>
          <a:p>
            <a:r>
              <a:rPr lang="sk-SK" sz="3200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školské oslavy </a:t>
            </a:r>
          </a:p>
          <a:p>
            <a:r>
              <a:rPr lang="sk-SK" sz="3200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mestské oslavy </a:t>
            </a:r>
          </a:p>
          <a:p>
            <a:r>
              <a:rPr lang="sk-SK" sz="3200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rodinné oslavy </a:t>
            </a:r>
          </a:p>
          <a:p>
            <a:r>
              <a:rPr lang="sk-SK" sz="3200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významné dni (Deň matiek, </a:t>
            </a:r>
            <a:endParaRPr lang="sk-SK" sz="3200" dirty="0" smtClean="0">
              <a:solidFill>
                <a:schemeClr val="tx1">
                  <a:lumMod val="10000"/>
                </a:schemeClr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sk-SK" sz="3200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štátny </a:t>
            </a:r>
            <a:r>
              <a:rPr lang="sk-SK" sz="3200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sviatok)</a:t>
            </a:r>
            <a:endParaRPr lang="sk-SK" sz="3200" dirty="0">
              <a:solidFill>
                <a:schemeClr val="tx1">
                  <a:lumMod val="1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8194" name="Picture 2" descr="http://www.vyzdoba.com/pic/oslava50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88640"/>
            <a:ext cx="1905000" cy="1428750"/>
          </a:xfrm>
          <a:prstGeom prst="rect">
            <a:avLst/>
          </a:prstGeom>
          <a:noFill/>
        </p:spPr>
      </p:pic>
      <p:pic>
        <p:nvPicPr>
          <p:cNvPr id="8196" name="Picture 4" descr="http://www.mscottbuska34ke.szm.com/images/den_matie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991248"/>
            <a:ext cx="2800127" cy="1866752"/>
          </a:xfrm>
          <a:prstGeom prst="rect">
            <a:avLst/>
          </a:prstGeom>
          <a:noFill/>
        </p:spPr>
      </p:pic>
      <p:pic>
        <p:nvPicPr>
          <p:cNvPr id="8198" name="Picture 6" descr="http://www.nevesta.sk/51166.uf.ashx?tn=1&amp;width=268&amp;height=4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2204864"/>
            <a:ext cx="25527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latin typeface="Comic Sans MS" pitchFamily="66" charset="0"/>
              </a:rPr>
              <a:t>Ako sa pripraviť na slávnostný prejav?</a:t>
            </a:r>
            <a:endParaRPr lang="sk-SK" b="1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vybrať si tému</a:t>
            </a:r>
          </a:p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premyslieť si, o čom budem písať (vhodné urobiť si osnovu, stručné poznámky)</a:t>
            </a:r>
          </a:p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využiť v texte citát, rečnícke otázky</a:t>
            </a:r>
          </a:p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nezabudnúť na členenie textu</a:t>
            </a:r>
          </a:p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ak je prejav hotový, využívať tempo reči, melódiu, rytmus, prestávky a udržiavať zrakový kontakt s počúvajúcimi</a:t>
            </a:r>
            <a:endParaRPr lang="sk-SK" dirty="0">
              <a:solidFill>
                <a:schemeClr val="tx1">
                  <a:lumMod val="1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7170" name="Picture 2" descr="http://2.bp.blogspot.com/-8ca-4rGS6gg/UEsASGsqUzI/AAAAAAAADqg/BL04E7cuDsg/s1600/Thibnking+Guy+Puzz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0287" y="188640"/>
            <a:ext cx="2383713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mic Sans MS" pitchFamily="66" charset="0"/>
              </a:rPr>
              <a:t>Členenie textu</a:t>
            </a:r>
            <a:endParaRPr lang="sk-SK" b="1" dirty="0">
              <a:solidFill>
                <a:schemeClr val="bg2">
                  <a:lumMod val="40000"/>
                  <a:lumOff val="6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0200"/>
            <a:ext cx="8604448" cy="4525963"/>
          </a:xfrm>
        </p:spPr>
        <p:txBody>
          <a:bodyPr/>
          <a:lstStyle/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Oslovenie</a:t>
            </a:r>
          </a:p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Úvod</a:t>
            </a:r>
          </a:p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Jadro</a:t>
            </a:r>
          </a:p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Záver</a:t>
            </a:r>
          </a:p>
          <a:p>
            <a:endParaRPr lang="sk-SK" dirty="0" smtClean="0"/>
          </a:p>
          <a:p>
            <a:r>
              <a:rPr lang="sk-SK" b="1" dirty="0" smtClean="0">
                <a:latin typeface="Comic Sans MS" pitchFamily="66" charset="0"/>
              </a:rPr>
              <a:t>NEZABUDNÚŤ SPRÁVNE </a:t>
            </a:r>
            <a:endParaRPr lang="sk-SK" b="1" dirty="0" smtClean="0">
              <a:latin typeface="Comic Sans MS" pitchFamily="66" charset="0"/>
            </a:endParaRPr>
          </a:p>
          <a:p>
            <a:pPr>
              <a:buNone/>
            </a:pPr>
            <a:r>
              <a:rPr lang="sk-SK" b="1" dirty="0" smtClean="0">
                <a:latin typeface="Comic Sans MS" pitchFamily="66" charset="0"/>
              </a:rPr>
              <a:t>PÍSAŤ </a:t>
            </a:r>
            <a:r>
              <a:rPr lang="sk-SK" b="1" dirty="0" smtClean="0">
                <a:latin typeface="Comic Sans MS" pitchFamily="66" charset="0"/>
              </a:rPr>
              <a:t>ODSEKY.</a:t>
            </a:r>
            <a:endParaRPr lang="sk-SK" b="1" dirty="0">
              <a:latin typeface="Comic Sans MS" pitchFamily="66" charset="0"/>
            </a:endParaRPr>
          </a:p>
        </p:txBody>
      </p:sp>
      <p:pic>
        <p:nvPicPr>
          <p:cNvPr id="6146" name="Picture 2" descr="http://affirmware.com.au/wp-content/uploads/2013/03/514f5f5770859e8626b2cc4f4044abae1a115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980728"/>
            <a:ext cx="3711553" cy="3456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Comic Sans MS" pitchFamily="66" charset="0"/>
              </a:rPr>
              <a:t>Oslovenie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najprv jubilanta, čestných alebo hlavných hostí</a:t>
            </a:r>
          </a:p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postupovať od najdôležitejších ľudí po menej dôležitých</a:t>
            </a:r>
            <a:endParaRPr lang="sk-SK" dirty="0">
              <a:solidFill>
                <a:schemeClr val="tx1">
                  <a:lumMod val="1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5122" name="Picture 2" descr="http://2.bp.blogspot.com/-28wUlfSkacM/UZoypu7jRGI/AAAAAAAABSU/IzMSzNaQ4p4/s1600/cartoon-lectur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717032"/>
            <a:ext cx="2736304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Comic Sans MS" pitchFamily="66" charset="0"/>
              </a:rPr>
              <a:t>Úvod</a:t>
            </a:r>
            <a:endParaRPr lang="sk-SK" b="1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Pomenovať udalosť</a:t>
            </a:r>
          </a:p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Na zaujatie môžeme využiť citát, porekadlo, príslovie,...</a:t>
            </a:r>
          </a:p>
          <a:p>
            <a:endParaRPr lang="sk-SK" dirty="0" smtClean="0">
              <a:solidFill>
                <a:schemeClr val="tx1">
                  <a:lumMod val="10000"/>
                </a:schemeClr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sk-SK" i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mic Sans MS" pitchFamily="66" charset="0"/>
              </a:rPr>
              <a:t>Láska nie je len byť spolu, ale aj ísť spolu.</a:t>
            </a:r>
          </a:p>
          <a:p>
            <a:pPr>
              <a:buNone/>
            </a:pPr>
            <a:r>
              <a:rPr lang="sk-SK" i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mic Sans MS" pitchFamily="66" charset="0"/>
              </a:rPr>
              <a:t>Takouto cestou už 40 rokov kráčajú naši</a:t>
            </a:r>
          </a:p>
          <a:p>
            <a:pPr>
              <a:buNone/>
            </a:pPr>
            <a:r>
              <a:rPr lang="sk-SK" i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mic Sans MS" pitchFamily="66" charset="0"/>
              </a:rPr>
              <a:t>drahí rodičia, kvôli ktorým sme sa tu dnes</a:t>
            </a:r>
          </a:p>
          <a:p>
            <a:pPr>
              <a:buNone/>
            </a:pPr>
            <a:r>
              <a:rPr lang="sk-SK" i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mic Sans MS" pitchFamily="66" charset="0"/>
              </a:rPr>
              <a:t>všetci zišli.</a:t>
            </a:r>
          </a:p>
        </p:txBody>
      </p:sp>
      <p:pic>
        <p:nvPicPr>
          <p:cNvPr id="4098" name="Picture 2" descr="http://www.clipartheaven.com/clipart/education_&amp;_schools/graduation/graduate_giving_spee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260648"/>
            <a:ext cx="1826379" cy="3085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Jadro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vysvetliť tému (napr. vznik manželstva, rôzne situácie v ňom, priblížiť charakter oslávenca, </a:t>
            </a:r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...), rozvíjať myšlienky týkajúce sa témy</a:t>
            </a:r>
            <a:endParaRPr lang="sk-SK" dirty="0" smtClean="0">
              <a:solidFill>
                <a:schemeClr val="tx1">
                  <a:lumMod val="10000"/>
                </a:schemeClr>
              </a:solidFill>
              <a:latin typeface="Comic Sans MS" pitchFamily="66" charset="0"/>
            </a:endParaRPr>
          </a:p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porovnať s </a:t>
            </a:r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inými situáciami, ľuďmi, oslávencami, </a:t>
            </a:r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podložiť tvrdenie citátom</a:t>
            </a:r>
          </a:p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opísať dobré stránky oslávenca, vyjadriť pocity k nemu, čo si na ňom vážim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3074" name="Picture 2" descr="http://susanespinoza.files.wordpress.com/2011/01/think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6700" y="0"/>
            <a:ext cx="1687300" cy="2398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Comic Sans MS" pitchFamily="66" charset="0"/>
              </a:rPr>
              <a:t>Záver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5616" y="1412776"/>
            <a:ext cx="7467600" cy="4525963"/>
          </a:xfrm>
        </p:spPr>
        <p:txBody>
          <a:bodyPr/>
          <a:lstStyle/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vysloviť poďakovanie, blahoželanie, zaželať príjemnú zábavu</a:t>
            </a:r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,...</a:t>
            </a:r>
          </a:p>
          <a:p>
            <a:r>
              <a:rPr lang="sk-SK" dirty="0" smtClean="0">
                <a:solidFill>
                  <a:schemeClr val="tx1">
                    <a:lumMod val="10000"/>
                  </a:schemeClr>
                </a:solidFill>
                <a:latin typeface="Comic Sans MS" pitchFamily="66" charset="0"/>
              </a:rPr>
              <a:t>zhrnúť dôležité myšlienky prejavu</a:t>
            </a:r>
            <a:endParaRPr lang="sk-SK" dirty="0">
              <a:solidFill>
                <a:schemeClr val="tx1">
                  <a:lumMod val="1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2050" name="Picture 2" descr="http://blsciblogs.baruch.cuny.edu/com1010fall2013/files/2013/10/K.Hauzenblas-classification-of-speech-frag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429000"/>
            <a:ext cx="3172132" cy="2431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Vlastná 1">
      <a:dk1>
        <a:srgbClr val="E65C01"/>
      </a:dk1>
      <a:lt1>
        <a:srgbClr val="FECEAE"/>
      </a:lt1>
      <a:dk2>
        <a:srgbClr val="EA6E59"/>
      </a:dk2>
      <a:lt2>
        <a:srgbClr val="F19E90"/>
      </a:lt2>
      <a:accent1>
        <a:srgbClr val="862110"/>
      </a:accent1>
      <a:accent2>
        <a:srgbClr val="FFC000"/>
      </a:accent2>
      <a:accent3>
        <a:srgbClr val="B32C16"/>
      </a:accent3>
      <a:accent4>
        <a:srgbClr val="FEB687"/>
      </a:accent4>
      <a:accent5>
        <a:srgbClr val="59150A"/>
      </a:accent5>
      <a:accent6>
        <a:srgbClr val="E65C01"/>
      </a:accent6>
      <a:hlink>
        <a:srgbClr val="D2611C"/>
      </a:hlink>
      <a:folHlink>
        <a:srgbClr val="FF000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98DCCBAFC01146B025AA89D5822800" ma:contentTypeVersion="7" ma:contentTypeDescription="Umožňuje vytvoriť nový dokument." ma:contentTypeScope="" ma:versionID="56cdb0961923e9ea24927b8f53a382da">
  <xsd:schema xmlns:xsd="http://www.w3.org/2001/XMLSchema" xmlns:xs="http://www.w3.org/2001/XMLSchema" xmlns:p="http://schemas.microsoft.com/office/2006/metadata/properties" xmlns:ns2="f29ab150-3203-474b-bfc3-d2b6f2d2d58f" targetNamespace="http://schemas.microsoft.com/office/2006/metadata/properties" ma:root="true" ma:fieldsID="8034c049d82ea7842f45f6ed689bdb1c" ns2:_="">
    <xsd:import namespace="f29ab150-3203-474b-bfc3-d2b6f2d2d5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9ab150-3203-474b-bfc3-d2b6f2d2d5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Značky obrázka" ma:readOnly="false" ma:fieldId="{5cf76f15-5ced-4ddc-b409-7134ff3c332f}" ma:taxonomyMulti="true" ma:sspId="180565ca-b3ad-442f-a6bb-2501cc2948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9ab150-3203-474b-bfc3-d2b6f2d2d58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237E994-54B4-430B-83F4-7F7731835B10}"/>
</file>

<file path=customXml/itemProps2.xml><?xml version="1.0" encoding="utf-8"?>
<ds:datastoreItem xmlns:ds="http://schemas.openxmlformats.org/officeDocument/2006/customXml" ds:itemID="{617E7D5C-0342-49D6-999A-665445F7F609}"/>
</file>

<file path=customXml/itemProps3.xml><?xml version="1.0" encoding="utf-8"?>
<ds:datastoreItem xmlns:ds="http://schemas.openxmlformats.org/officeDocument/2006/customXml" ds:itemID="{076B07C0-C327-40C2-9B08-ADFEE73362EE}"/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68</TotalTime>
  <Words>277</Words>
  <Application>Microsoft Office PowerPoint</Application>
  <PresentationFormat>Prezentácia na obrazovke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Technický</vt:lpstr>
      <vt:lpstr>Snímka 1</vt:lpstr>
      <vt:lpstr>Prejav</vt:lpstr>
      <vt:lpstr>Slávnostné príležitosti</vt:lpstr>
      <vt:lpstr>Ako sa pripraviť na slávnostný prejav?</vt:lpstr>
      <vt:lpstr>Členenie textu</vt:lpstr>
      <vt:lpstr>Oslovenie</vt:lpstr>
      <vt:lpstr>Úvod</vt:lpstr>
      <vt:lpstr>Jadro</vt:lpstr>
      <vt:lpstr>Záver</vt:lpstr>
      <vt:lpstr>Daj si pozor na: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Alena Drinková</dc:creator>
  <cp:lastModifiedBy>Alena Drinková</cp:lastModifiedBy>
  <cp:revision>8</cp:revision>
  <dcterms:created xsi:type="dcterms:W3CDTF">2014-03-17T17:34:07Z</dcterms:created>
  <dcterms:modified xsi:type="dcterms:W3CDTF">2014-03-17T18:44:23Z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0x0101001D98DCCBAFC01146B025AA89D5822800</vt:lpwstr>
  </property>
</Properties>
</file>