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160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21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157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474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4304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062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14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131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08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687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97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38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430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09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420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262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840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A35015-5610-4637-8EF3-42ED2EE920AC}" type="datetimeFigureOut">
              <a:rPr lang="sk-SK" smtClean="0"/>
              <a:t>30. 9. 2022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85E7FE-6D33-4805-A9E8-E147B5A41A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405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33399" y="1786466"/>
            <a:ext cx="8356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>
                <a:latin typeface="Georgia" panose="02040502050405020303" pitchFamily="18" charset="0"/>
              </a:rPr>
              <a:t>					prisudzovací</a:t>
            </a:r>
          </a:p>
          <a:p>
            <a:endParaRPr lang="sk-SK" sz="2400" b="1" dirty="0">
              <a:latin typeface="Georgia" panose="02040502050405020303" pitchFamily="18" charset="0"/>
            </a:endParaRPr>
          </a:p>
          <a:p>
            <a:r>
              <a:rPr lang="sk-SK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Vetné  sklady</a:t>
            </a:r>
            <a:r>
              <a:rPr lang="sk-SK" sz="4000" b="1" dirty="0">
                <a:latin typeface="Georgia" panose="02040502050405020303" pitchFamily="18" charset="0"/>
              </a:rPr>
              <a:t>		určovací</a:t>
            </a:r>
          </a:p>
          <a:p>
            <a:pPr marL="571500" indent="-571500" algn="ctr">
              <a:buFontTx/>
              <a:buChar char="-"/>
            </a:pPr>
            <a:endParaRPr lang="sk-SK" sz="2400" b="1" dirty="0">
              <a:latin typeface="Georgia" panose="02040502050405020303" pitchFamily="18" charset="0"/>
            </a:endParaRPr>
          </a:p>
          <a:p>
            <a:r>
              <a:rPr lang="sk-SK" sz="4000" b="1" dirty="0">
                <a:latin typeface="Georgia" panose="02040502050405020303" pitchFamily="18" charset="0"/>
              </a:rPr>
              <a:t>					priraďovací</a:t>
            </a:r>
          </a:p>
        </p:txBody>
      </p:sp>
      <p:cxnSp>
        <p:nvCxnSpPr>
          <p:cNvPr id="4" name="Rovná spojovacia šípka 3"/>
          <p:cNvCxnSpPr/>
          <p:nvPr/>
        </p:nvCxnSpPr>
        <p:spPr>
          <a:xfrm flipV="1">
            <a:off x="4157133" y="2269067"/>
            <a:ext cx="973667" cy="856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Rovná spojovacia šípka 4"/>
          <p:cNvCxnSpPr/>
          <p:nvPr/>
        </p:nvCxnSpPr>
        <p:spPr>
          <a:xfrm flipV="1">
            <a:off x="4157133" y="3141953"/>
            <a:ext cx="973667" cy="16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4157133" y="3191933"/>
            <a:ext cx="973667" cy="93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5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18067" y="169335"/>
            <a:ext cx="795866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Prisudzovací sklad: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sk-SK" sz="2800" dirty="0">
                <a:latin typeface="Georgia" panose="02040502050405020303" pitchFamily="18" charset="0"/>
              </a:rPr>
              <a:t>jeden člen druhému niečo prisudzuje  - tvoria ho  2 vetné členy : </a:t>
            </a:r>
            <a:r>
              <a:rPr lang="sk-SK" sz="2800" b="1" dirty="0">
                <a:solidFill>
                  <a:srgbClr val="00B050"/>
                </a:solidFill>
                <a:latin typeface="Georgia" panose="02040502050405020303" pitchFamily="18" charset="0"/>
              </a:rPr>
              <a:t>podmet</a:t>
            </a:r>
            <a:r>
              <a:rPr lang="sk-SK" sz="2800" b="1" dirty="0">
                <a:latin typeface="Georgia" panose="02040502050405020303" pitchFamily="18" charset="0"/>
              </a:rPr>
              <a:t> a </a:t>
            </a:r>
            <a:r>
              <a:rPr lang="sk-SK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prísudok</a:t>
            </a:r>
            <a:r>
              <a:rPr lang="sk-SK" sz="2800" dirty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sk-SK" sz="24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sk-SK" sz="24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sk-SK" sz="2800" dirty="0">
                <a:latin typeface="Georgia" panose="02040502050405020303" pitchFamily="18" charset="0"/>
              </a:rPr>
              <a:t>Silný </a:t>
            </a:r>
            <a:r>
              <a:rPr lang="sk-SK" sz="2800" dirty="0">
                <a:solidFill>
                  <a:srgbClr val="00B050"/>
                </a:solidFill>
                <a:latin typeface="Georgia" panose="02040502050405020303" pitchFamily="18" charset="0"/>
              </a:rPr>
              <a:t>vietor</a:t>
            </a:r>
            <a:r>
              <a:rPr lang="sk-SK" sz="2800" dirty="0">
                <a:solidFill>
                  <a:srgbClr val="FF0000"/>
                </a:solidFill>
                <a:latin typeface="Georgia" panose="02040502050405020303" pitchFamily="18" charset="0"/>
              </a:rPr>
              <a:t> rozvíril </a:t>
            </a:r>
            <a:r>
              <a:rPr lang="sk-SK" sz="2800" dirty="0">
                <a:latin typeface="Georgia" panose="02040502050405020303" pitchFamily="18" charset="0"/>
              </a:rPr>
              <a:t>kúdoly prachu. </a:t>
            </a:r>
          </a:p>
          <a:p>
            <a:pPr>
              <a:lnSpc>
                <a:spcPct val="150000"/>
              </a:lnSpc>
            </a:pPr>
            <a:r>
              <a:rPr lang="sk-SK" sz="2800" dirty="0">
                <a:latin typeface="Georgia" panose="02040502050405020303" pitchFamily="18" charset="0"/>
              </a:rPr>
              <a:t>V oknách </a:t>
            </a:r>
            <a:r>
              <a:rPr lang="sk-SK" sz="2800" dirty="0">
                <a:solidFill>
                  <a:srgbClr val="FF0000"/>
                </a:solidFill>
                <a:latin typeface="Georgia" panose="02040502050405020303" pitchFamily="18" charset="0"/>
              </a:rPr>
              <a:t>začali kvitnúť </a:t>
            </a:r>
            <a:r>
              <a:rPr lang="sk-SK" sz="2800" dirty="0">
                <a:latin typeface="Georgia" panose="02040502050405020303" pitchFamily="18" charset="0"/>
              </a:rPr>
              <a:t>červené </a:t>
            </a:r>
            <a:r>
              <a:rPr lang="sk-SK" sz="2800" dirty="0">
                <a:solidFill>
                  <a:srgbClr val="00B050"/>
                </a:solidFill>
                <a:latin typeface="Georgia" panose="02040502050405020303" pitchFamily="18" charset="0"/>
              </a:rPr>
              <a:t>muškáty</a:t>
            </a:r>
            <a:r>
              <a:rPr lang="sk-SK" sz="2800" dirty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k-SK" sz="2800" dirty="0">
                <a:latin typeface="Georgia" panose="02040502050405020303" pitchFamily="18" charset="0"/>
              </a:rPr>
              <a:t>Naši noví</a:t>
            </a:r>
            <a:r>
              <a:rPr lang="sk-SK" sz="2800" dirty="0">
                <a:solidFill>
                  <a:srgbClr val="00B050"/>
                </a:solidFill>
                <a:latin typeface="Georgia" panose="02040502050405020303" pitchFamily="18" charset="0"/>
              </a:rPr>
              <a:t> susedia </a:t>
            </a:r>
            <a:r>
              <a:rPr lang="sk-SK" sz="2800" dirty="0">
                <a:solidFill>
                  <a:srgbClr val="FF0000"/>
                </a:solidFill>
                <a:latin typeface="Georgia" panose="02040502050405020303" pitchFamily="18" charset="0"/>
              </a:rPr>
              <a:t>sú</a:t>
            </a:r>
            <a:r>
              <a:rPr lang="sk-SK" sz="2800" dirty="0">
                <a:latin typeface="Georgia" panose="02040502050405020303" pitchFamily="18" charset="0"/>
              </a:rPr>
              <a:t> veľmi </a:t>
            </a:r>
            <a:r>
              <a:rPr lang="sk-SK" sz="2800" dirty="0">
                <a:solidFill>
                  <a:srgbClr val="FF0000"/>
                </a:solidFill>
                <a:latin typeface="Georgia" panose="02040502050405020303" pitchFamily="18" charset="0"/>
              </a:rPr>
              <a:t>milí</a:t>
            </a:r>
            <a:r>
              <a:rPr lang="sk-SK" sz="2800" dirty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k-SK" sz="2800" dirty="0">
                <a:latin typeface="Georgia" panose="02040502050405020303" pitchFamily="18" charset="0"/>
              </a:rPr>
              <a:t>Včera </a:t>
            </a:r>
            <a:r>
              <a:rPr lang="sk-SK" sz="2800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r>
              <a:rPr lang="sk-SK" sz="2800" dirty="0">
                <a:solidFill>
                  <a:srgbClr val="FF0000"/>
                </a:solidFill>
                <a:latin typeface="Georgia" panose="02040502050405020303" pitchFamily="18" charset="0"/>
              </a:rPr>
              <a:t>sme pripravili </a:t>
            </a:r>
            <a:r>
              <a:rPr lang="sk-SK" sz="2800" dirty="0">
                <a:latin typeface="Georgia" panose="02040502050405020303" pitchFamily="18" charset="0"/>
              </a:rPr>
              <a:t>chutnú večeru. </a:t>
            </a:r>
            <a:r>
              <a:rPr lang="sk-SK" sz="2800" dirty="0">
                <a:solidFill>
                  <a:srgbClr val="00B050"/>
                </a:solidFill>
                <a:latin typeface="Georgia" panose="02040502050405020303" pitchFamily="18" charset="0"/>
              </a:rPr>
              <a:t>(my)</a:t>
            </a:r>
          </a:p>
        </p:txBody>
      </p:sp>
      <p:sp>
        <p:nvSpPr>
          <p:cNvPr id="5" name="Obdĺžnik 4"/>
          <p:cNvSpPr/>
          <p:nvPr/>
        </p:nvSpPr>
        <p:spPr>
          <a:xfrm>
            <a:off x="4749800" y="2311400"/>
            <a:ext cx="7535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858933" y="2311400"/>
            <a:ext cx="7535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Rovná spojnica 9"/>
          <p:cNvCxnSpPr>
            <a:stCxn id="5" idx="3"/>
            <a:endCxn id="6" idx="1"/>
          </p:cNvCxnSpPr>
          <p:nvPr/>
        </p:nvCxnSpPr>
        <p:spPr>
          <a:xfrm>
            <a:off x="5503333" y="2463800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5503333" y="2387600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57201" y="245533"/>
            <a:ext cx="82634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latin typeface="Georgia" panose="02040502050405020303" pitchFamily="18" charset="0"/>
              </a:rPr>
              <a:t>Urč vo vetách prisudzovací sklad:</a:t>
            </a:r>
            <a:endParaRPr lang="sk-SK" sz="2800" dirty="0">
              <a:latin typeface="Georgia" panose="02040502050405020303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sk-SK" sz="2800" dirty="0">
                <a:latin typeface="Georgia" panose="02040502050405020303" pitchFamily="18" charset="0"/>
              </a:rPr>
              <a:t>Po siedmich rokoch sme opäť maľovali byt.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sk-SK" sz="2800" dirty="0">
                <a:latin typeface="Georgia" panose="02040502050405020303" pitchFamily="18" charset="0"/>
              </a:rPr>
              <a:t>Zlostné psy vrčali na neznámych okoloidúcich.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sk-SK" sz="2800" dirty="0">
                <a:latin typeface="Georgia" panose="02040502050405020303" pitchFamily="18" charset="0"/>
              </a:rPr>
              <a:t>Na oblohe sa začali objavovať tmavé mraky.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sk-SK" sz="2800" dirty="0">
                <a:latin typeface="Georgia" panose="02040502050405020303" pitchFamily="18" charset="0"/>
              </a:rPr>
              <a:t>Rýchlosť áut merala policajná hliadka.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sk-SK" sz="2800" dirty="0">
                <a:latin typeface="Georgia" panose="02040502050405020303" pitchFamily="18" charset="0"/>
              </a:rPr>
              <a:t>Dobrá kniha je najlepším priateľom človeka.</a:t>
            </a:r>
          </a:p>
          <a:p>
            <a:endParaRPr lang="sk-SK" sz="2800" dirty="0">
              <a:latin typeface="Georgia" panose="02040502050405020303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79968" y="4097866"/>
            <a:ext cx="4965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(my) sme maľovali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psy vrčali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sa začali objavovať mraky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merala hliadka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kniha je priateľom</a:t>
            </a:r>
          </a:p>
        </p:txBody>
      </p:sp>
    </p:spTree>
    <p:extLst>
      <p:ext uri="{BB962C8B-B14F-4D97-AF65-F5344CB8AC3E}">
        <p14:creationId xmlns:p14="http://schemas.microsoft.com/office/powerpoint/2010/main" val="376670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43061" y="329676"/>
            <a:ext cx="8229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Určovací sklad:</a:t>
            </a:r>
          </a:p>
          <a:p>
            <a:r>
              <a:rPr lang="sk-SK" sz="3200" dirty="0">
                <a:latin typeface="Georgia" panose="02040502050405020303" pitchFamily="18" charset="0"/>
              </a:rPr>
              <a:t>- </a:t>
            </a:r>
            <a:r>
              <a:rPr lang="sk-SK" sz="2800" dirty="0">
                <a:latin typeface="Georgia" panose="02040502050405020303" pitchFamily="18" charset="0"/>
              </a:rPr>
              <a:t>tvoria ho dva členy;</a:t>
            </a:r>
          </a:p>
          <a:p>
            <a:r>
              <a:rPr lang="sk-SK" sz="2800" dirty="0">
                <a:latin typeface="Georgia" panose="02040502050405020303" pitchFamily="18" charset="0"/>
              </a:rPr>
              <a:t>- jeden člen sa bližšie určuje druhým členom.</a:t>
            </a:r>
          </a:p>
        </p:txBody>
      </p:sp>
      <p:sp>
        <p:nvSpPr>
          <p:cNvPr id="3" name="Obdĺžnik 2"/>
          <p:cNvSpPr/>
          <p:nvPr/>
        </p:nvSpPr>
        <p:spPr>
          <a:xfrm>
            <a:off x="969433" y="1930655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413001" y="2514856"/>
            <a:ext cx="1049866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5092700" y="2591836"/>
            <a:ext cx="1037167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400801" y="1975601"/>
            <a:ext cx="1109133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2070099" y="2304225"/>
            <a:ext cx="355601" cy="21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H="1">
            <a:off x="6129867" y="2381205"/>
            <a:ext cx="270934" cy="21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dĺžnik 11"/>
          <p:cNvSpPr/>
          <p:nvPr/>
        </p:nvSpPr>
        <p:spPr>
          <a:xfrm>
            <a:off x="428178" y="3402563"/>
            <a:ext cx="845936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dirty="0">
                <a:latin typeface="Georgia" panose="02040502050405020303" pitchFamily="18" charset="0"/>
              </a:rPr>
              <a:t>Silný vietor rozvíril kúdoly prachu. 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latin typeface="Georgia" panose="02040502050405020303" pitchFamily="18" charset="0"/>
              </a:rPr>
              <a:t>- </a:t>
            </a:r>
            <a:r>
              <a:rPr lang="sk-SK" sz="2400" dirty="0">
                <a:solidFill>
                  <a:srgbClr val="C00000"/>
                </a:solidFill>
                <a:latin typeface="Georgia" panose="02040502050405020303" pitchFamily="18" charset="0"/>
              </a:rPr>
              <a:t>určovacie sklady</a:t>
            </a:r>
            <a:r>
              <a:rPr lang="sk-SK" sz="2400" dirty="0">
                <a:latin typeface="Georgia" panose="02040502050405020303" pitchFamily="18" charset="0"/>
              </a:rPr>
              <a:t>: silný vietor, rozvíril kúdoly, kúdoly prachu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latin typeface="Georgia" panose="02040502050405020303" pitchFamily="18" charset="0"/>
              </a:rPr>
              <a:t>V oknách začali kvitnúť červené muškáty.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latin typeface="Georgia" panose="02040502050405020303" pitchFamily="18" charset="0"/>
              </a:rPr>
              <a:t>- </a:t>
            </a:r>
            <a:r>
              <a:rPr lang="sk-SK" sz="2400" dirty="0">
                <a:solidFill>
                  <a:srgbClr val="C00000"/>
                </a:solidFill>
                <a:latin typeface="Georgia" panose="02040502050405020303" pitchFamily="18" charset="0"/>
              </a:rPr>
              <a:t>určovacie sklady</a:t>
            </a:r>
            <a:r>
              <a:rPr lang="sk-SK" sz="2400" dirty="0">
                <a:latin typeface="Georgia" panose="02040502050405020303" pitchFamily="18" charset="0"/>
              </a:rPr>
              <a:t>: v oknách začali kvitnúť, červené muškáty</a:t>
            </a:r>
          </a:p>
        </p:txBody>
      </p:sp>
    </p:spTree>
    <p:extLst>
      <p:ext uri="{BB962C8B-B14F-4D97-AF65-F5344CB8AC3E}">
        <p14:creationId xmlns:p14="http://schemas.microsoft.com/office/powerpoint/2010/main" val="126634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49416" y="884535"/>
            <a:ext cx="799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800" dirty="0">
                <a:latin typeface="Georgia" panose="02040502050405020303" pitchFamily="18" charset="0"/>
              </a:rPr>
              <a:t>1. Zlostné psy vrčali na neznámych okoloidúcich.</a:t>
            </a:r>
          </a:p>
        </p:txBody>
      </p:sp>
      <p:sp>
        <p:nvSpPr>
          <p:cNvPr id="4" name="Obdĺžnik 3"/>
          <p:cNvSpPr/>
          <p:nvPr/>
        </p:nvSpPr>
        <p:spPr>
          <a:xfrm>
            <a:off x="649416" y="281506"/>
            <a:ext cx="5965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dirty="0">
                <a:latin typeface="Georgia" panose="02040502050405020303" pitchFamily="18" charset="0"/>
              </a:rPr>
              <a:t>Urč vo vetách určovacie sklady:</a:t>
            </a:r>
            <a:endParaRPr lang="sk-SK" sz="2800" dirty="0">
              <a:latin typeface="Georgia" panose="02040502050405020303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47134" y="1807922"/>
            <a:ext cx="879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zlostné psy, vrčali na okoloidúcich, na neznámych okoloidúcich</a:t>
            </a:r>
          </a:p>
        </p:txBody>
      </p:sp>
      <p:sp>
        <p:nvSpPr>
          <p:cNvPr id="7" name="Obdĺžnik 6"/>
          <p:cNvSpPr/>
          <p:nvPr/>
        </p:nvSpPr>
        <p:spPr>
          <a:xfrm>
            <a:off x="649416" y="2463380"/>
            <a:ext cx="7884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800" dirty="0">
                <a:latin typeface="Georgia" panose="02040502050405020303" pitchFamily="18" charset="0"/>
              </a:rPr>
              <a:t>2. Na oblohe sa začali objavovať tmavé mraky.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464735" y="3457392"/>
            <a:ext cx="60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na oblohe sa začali objavovať, tmavé mraky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37068" y="4241800"/>
            <a:ext cx="87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>
                <a:latin typeface="Georgia" panose="02040502050405020303" pitchFamily="18" charset="0"/>
              </a:rPr>
              <a:t>3. Rýchlosť áut ráno merala policajná hliadka z mesta.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541867" y="5149318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rýchlosť áut, rýchlosť merala, ráno merala, policajná hliadka, hliadka z mesta</a:t>
            </a:r>
          </a:p>
        </p:txBody>
      </p:sp>
    </p:spTree>
    <p:extLst>
      <p:ext uri="{BB962C8B-B14F-4D97-AF65-F5344CB8AC3E}">
        <p14:creationId xmlns:p14="http://schemas.microsoft.com/office/powerpoint/2010/main" val="10359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43466" y="263540"/>
            <a:ext cx="79417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Priraďovací sklad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sk-SK" sz="2800" dirty="0">
                <a:latin typeface="Georgia" panose="02040502050405020303" pitchFamily="18" charset="0"/>
              </a:rPr>
              <a:t>tvoria ho rovnaké 2 alebo viaceré vetné  členy;</a:t>
            </a:r>
          </a:p>
          <a:p>
            <a:pPr>
              <a:lnSpc>
                <a:spcPct val="150000"/>
              </a:lnSpc>
            </a:pPr>
            <a:r>
              <a:rPr lang="sk-SK" sz="2800" dirty="0">
                <a:latin typeface="Georgia" panose="02040502050405020303" pitchFamily="18" charset="0"/>
              </a:rPr>
              <a:t>-    viacnásobný vetný člen.</a:t>
            </a:r>
          </a:p>
        </p:txBody>
      </p:sp>
      <p:sp>
        <p:nvSpPr>
          <p:cNvPr id="3" name="Obdĺžnik 2"/>
          <p:cNvSpPr/>
          <p:nvPr/>
        </p:nvSpPr>
        <p:spPr>
          <a:xfrm>
            <a:off x="709083" y="2221665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099733" y="2221664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614332" y="2221664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981699" y="2221663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7349066" y="2221663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/>
          <p:cNvCxnSpPr>
            <a:stCxn id="3" idx="3"/>
            <a:endCxn id="4" idx="1"/>
          </p:cNvCxnSpPr>
          <p:nvPr/>
        </p:nvCxnSpPr>
        <p:spPr>
          <a:xfrm flipV="1">
            <a:off x="1788583" y="2416398"/>
            <a:ext cx="3111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>
            <a:stCxn id="5" idx="3"/>
            <a:endCxn id="6" idx="1"/>
          </p:cNvCxnSpPr>
          <p:nvPr/>
        </p:nvCxnSpPr>
        <p:spPr>
          <a:xfrm flipV="1">
            <a:off x="5693832" y="2416397"/>
            <a:ext cx="2878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>
            <a:stCxn id="6" idx="3"/>
            <a:endCxn id="7" idx="1"/>
          </p:cNvCxnSpPr>
          <p:nvPr/>
        </p:nvCxnSpPr>
        <p:spPr>
          <a:xfrm>
            <a:off x="7061199" y="2416397"/>
            <a:ext cx="287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ĺžnik 14"/>
          <p:cNvSpPr/>
          <p:nvPr/>
        </p:nvSpPr>
        <p:spPr>
          <a:xfrm>
            <a:off x="567265" y="2886550"/>
            <a:ext cx="80941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dirty="0">
                <a:latin typeface="Georgia" panose="02040502050405020303" pitchFamily="18" charset="0"/>
              </a:rPr>
              <a:t>Silný vietor rozvíril kúdoly prachu a lístia.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rgbClr val="C00000"/>
                </a:solidFill>
                <a:latin typeface="Georgia" panose="02040502050405020303" pitchFamily="18" charset="0"/>
              </a:rPr>
              <a:t>-</a:t>
            </a:r>
            <a:r>
              <a:rPr lang="sk-SK" sz="2400" dirty="0">
                <a:latin typeface="Georgia" panose="02040502050405020303" pitchFamily="18" charset="0"/>
              </a:rPr>
              <a:t> </a:t>
            </a:r>
            <a:r>
              <a:rPr lang="sk-SK" sz="2400" dirty="0">
                <a:solidFill>
                  <a:srgbClr val="C00000"/>
                </a:solidFill>
                <a:latin typeface="Georgia" panose="02040502050405020303" pitchFamily="18" charset="0"/>
              </a:rPr>
              <a:t>priraďovací sklad</a:t>
            </a:r>
            <a:r>
              <a:rPr lang="sk-SK" sz="2400" dirty="0">
                <a:latin typeface="Georgia" panose="02040502050405020303" pitchFamily="18" charset="0"/>
              </a:rPr>
              <a:t>: prachu a lístia.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latin typeface="Georgia" panose="02040502050405020303" pitchFamily="18" charset="0"/>
              </a:rPr>
              <a:t>V oknách začali kvitnúť biele, ružové aj červené muškáty.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rgbClr val="C00000"/>
                </a:solidFill>
                <a:latin typeface="Georgia" panose="02040502050405020303" pitchFamily="18" charset="0"/>
              </a:rPr>
              <a:t>- priraďovací sklad</a:t>
            </a:r>
            <a:r>
              <a:rPr lang="sk-SK" sz="2400" dirty="0">
                <a:latin typeface="Georgia" panose="02040502050405020303" pitchFamily="18" charset="0"/>
              </a:rPr>
              <a:t>: biele, ružové aj červené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latin typeface="Georgia" panose="02040502050405020303" pitchFamily="18" charset="0"/>
              </a:rPr>
              <a:t>Ráno i večer bola obloha veľmi zamračená.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rgbClr val="C00000"/>
                </a:solidFill>
                <a:latin typeface="Georgia" panose="02040502050405020303" pitchFamily="18" charset="0"/>
              </a:rPr>
              <a:t>- priraďovací sklad</a:t>
            </a:r>
            <a:r>
              <a:rPr lang="sk-SK" sz="2400" dirty="0">
                <a:latin typeface="Georgia" panose="02040502050405020303" pitchFamily="18" charset="0"/>
              </a:rPr>
              <a:t>: ráno i večer</a:t>
            </a:r>
          </a:p>
          <a:p>
            <a:endParaRPr lang="sk-SK" sz="2400" dirty="0">
              <a:latin typeface="Georgia" panose="02040502050405020303" pitchFamily="18" charset="0"/>
            </a:endParaRPr>
          </a:p>
          <a:p>
            <a:endParaRPr lang="sk-SK" sz="2400" dirty="0">
              <a:latin typeface="Georgia" panose="02040502050405020303" pitchFamily="18" charset="0"/>
            </a:endParaRPr>
          </a:p>
          <a:p>
            <a:endParaRPr lang="sk-SK" sz="2400" dirty="0">
              <a:latin typeface="Georgia" panose="02040502050405020303" pitchFamily="18" charset="0"/>
            </a:endParaRP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99185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87401" y="314868"/>
            <a:ext cx="77131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>
                <a:latin typeface="Georgia" panose="02040502050405020303" pitchFamily="18" charset="0"/>
              </a:rPr>
              <a:t>Urč vo vetách priraďovacie sklady:</a:t>
            </a:r>
          </a:p>
          <a:p>
            <a:endParaRPr lang="sk-SK" b="1" dirty="0"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r>
              <a:rPr lang="sk-SK" sz="2800" dirty="0">
                <a:latin typeface="Georgia" panose="02040502050405020303" pitchFamily="18" charset="0"/>
              </a:rPr>
              <a:t>Na školskom výlete sme spoznávali hrady, zámky a iné historické pamiatky.</a:t>
            </a:r>
          </a:p>
          <a:p>
            <a:pPr marL="514350" indent="-514350">
              <a:buAutoNum type="arabicPeriod"/>
            </a:pPr>
            <a:r>
              <a:rPr lang="sk-SK" sz="2800" dirty="0">
                <a:latin typeface="Georgia" panose="02040502050405020303" pitchFamily="18" charset="0"/>
              </a:rPr>
              <a:t>Cestičky a chodníky v celom areáli boli zasypané snehom.</a:t>
            </a:r>
          </a:p>
          <a:p>
            <a:pPr marL="514350" indent="-514350">
              <a:buAutoNum type="arabicPeriod"/>
            </a:pPr>
            <a:r>
              <a:rPr lang="sk-SK" sz="2800" dirty="0">
                <a:latin typeface="Georgia" panose="02040502050405020303" pitchFamily="18" charset="0"/>
              </a:rPr>
              <a:t>Piešťany poskytujú liečebnú starostlivosť domácim aj zahraničným návštevníkom.</a:t>
            </a:r>
          </a:p>
          <a:p>
            <a:pPr marL="514350" indent="-514350">
              <a:buAutoNum type="arabicPeriod"/>
            </a:pPr>
            <a:r>
              <a:rPr lang="sk-SK" sz="2800" dirty="0">
                <a:latin typeface="Georgia" panose="02040502050405020303" pitchFamily="18" charset="0"/>
              </a:rPr>
              <a:t>V neďalekom lesíku sme nazbierali chutné kuriatka, plávky a jedlé bedle.</a:t>
            </a:r>
          </a:p>
          <a:p>
            <a:pPr marL="514350" indent="-514350">
              <a:buAutoNum type="arabicPeriod"/>
            </a:pPr>
            <a:endParaRPr lang="sk-SK" sz="2800" dirty="0">
              <a:latin typeface="Georgia" panose="02040502050405020303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55135" y="4656666"/>
            <a:ext cx="718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hrady, zámky a pamiatky</a:t>
            </a:r>
          </a:p>
          <a:p>
            <a:pPr marL="457200" indent="-457200"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cestičky a chodníky</a:t>
            </a:r>
          </a:p>
          <a:p>
            <a:pPr marL="457200" indent="-457200"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domácim aj zahraničným</a:t>
            </a:r>
          </a:p>
          <a:p>
            <a:pPr marL="457200" indent="-457200"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kuriatka, plávky a bedle</a:t>
            </a:r>
          </a:p>
        </p:txBody>
      </p:sp>
    </p:spTree>
    <p:extLst>
      <p:ext uri="{BB962C8B-B14F-4D97-AF65-F5344CB8AC3E}">
        <p14:creationId xmlns:p14="http://schemas.microsoft.com/office/powerpoint/2010/main" val="16075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41400" y="1532552"/>
            <a:ext cx="7425267" cy="57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400" dirty="0">
                <a:latin typeface="Georgia" panose="02040502050405020303" pitchFamily="18" charset="0"/>
              </a:rPr>
              <a:t>Silný vietor rozvíril veľké kúdoly prachu a lístia.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459474" y="863600"/>
            <a:ext cx="659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Grafické znázornenie vety</a:t>
            </a:r>
          </a:p>
        </p:txBody>
      </p:sp>
      <p:sp>
        <p:nvSpPr>
          <p:cNvPr id="4" name="Obdĺžnik 3"/>
          <p:cNvSpPr/>
          <p:nvPr/>
        </p:nvSpPr>
        <p:spPr>
          <a:xfrm>
            <a:off x="7808384" y="4580717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latin typeface="Georgia" panose="02040502050405020303" pitchFamily="18" charset="0"/>
              </a:rPr>
              <a:t>lístia</a:t>
            </a:r>
          </a:p>
        </p:txBody>
      </p:sp>
      <p:sp>
        <p:nvSpPr>
          <p:cNvPr id="5" name="Obdĺžnik 4"/>
          <p:cNvSpPr/>
          <p:nvPr/>
        </p:nvSpPr>
        <p:spPr>
          <a:xfrm>
            <a:off x="3939118" y="4107209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latin typeface="Georgia" panose="02040502050405020303" pitchFamily="18" charset="0"/>
              </a:rPr>
              <a:t>veľké</a:t>
            </a:r>
          </a:p>
        </p:txBody>
      </p:sp>
      <p:sp>
        <p:nvSpPr>
          <p:cNvPr id="6" name="Obdĺžnik 5"/>
          <p:cNvSpPr/>
          <p:nvPr/>
        </p:nvSpPr>
        <p:spPr>
          <a:xfrm>
            <a:off x="6457950" y="4580717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latin typeface="Georgia" panose="02040502050405020303" pitchFamily="18" charset="0"/>
              </a:rPr>
              <a:t>prachu</a:t>
            </a:r>
          </a:p>
        </p:txBody>
      </p:sp>
      <p:sp>
        <p:nvSpPr>
          <p:cNvPr id="7" name="Obdĺžnik 6"/>
          <p:cNvSpPr/>
          <p:nvPr/>
        </p:nvSpPr>
        <p:spPr>
          <a:xfrm>
            <a:off x="5179484" y="3461195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latin typeface="Georgia" panose="02040502050405020303" pitchFamily="18" charset="0"/>
              </a:rPr>
              <a:t>kúdoly</a:t>
            </a:r>
          </a:p>
        </p:txBody>
      </p:sp>
      <p:sp>
        <p:nvSpPr>
          <p:cNvPr id="8" name="Obdĺžnik 7"/>
          <p:cNvSpPr/>
          <p:nvPr/>
        </p:nvSpPr>
        <p:spPr>
          <a:xfrm>
            <a:off x="379974" y="3461195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>
                <a:solidFill>
                  <a:schemeClr val="tx1"/>
                </a:solidFill>
                <a:latin typeface="Georgia" panose="02040502050405020303" pitchFamily="18" charset="0"/>
              </a:rPr>
              <a:t>silný</a:t>
            </a:r>
          </a:p>
        </p:txBody>
      </p:sp>
      <p:sp>
        <p:nvSpPr>
          <p:cNvPr id="9" name="Obdĺžnik 8"/>
          <p:cNvSpPr/>
          <p:nvPr/>
        </p:nvSpPr>
        <p:spPr>
          <a:xfrm>
            <a:off x="1674284" y="2759308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latin typeface="Georgia" panose="02040502050405020303" pitchFamily="18" charset="0"/>
              </a:rPr>
              <a:t>vietor</a:t>
            </a:r>
          </a:p>
        </p:txBody>
      </p:sp>
      <p:sp>
        <p:nvSpPr>
          <p:cNvPr id="10" name="Obdĺžnik 9"/>
          <p:cNvSpPr/>
          <p:nvPr/>
        </p:nvSpPr>
        <p:spPr>
          <a:xfrm>
            <a:off x="3098737" y="2753794"/>
            <a:ext cx="1079500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latin typeface="Georgia" panose="02040502050405020303" pitchFamily="18" charset="0"/>
              </a:rPr>
              <a:t>rozvíril</a:t>
            </a:r>
          </a:p>
        </p:txBody>
      </p:sp>
      <p:cxnSp>
        <p:nvCxnSpPr>
          <p:cNvPr id="12" name="Rovná spojnica 11"/>
          <p:cNvCxnSpPr/>
          <p:nvPr/>
        </p:nvCxnSpPr>
        <p:spPr>
          <a:xfrm flipH="1">
            <a:off x="1459474" y="3145023"/>
            <a:ext cx="214810" cy="31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2753783" y="2996045"/>
            <a:ext cx="351367" cy="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2750577" y="2905826"/>
            <a:ext cx="351367" cy="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184651" y="3145023"/>
            <a:ext cx="994833" cy="33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 flipH="1">
            <a:off x="5018618" y="3850662"/>
            <a:ext cx="160866" cy="25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>
            <a:off x="6258984" y="3850662"/>
            <a:ext cx="1549400" cy="71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6258984" y="3850662"/>
            <a:ext cx="198966" cy="73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>
            <a:endCxn id="4" idx="1"/>
          </p:cNvCxnSpPr>
          <p:nvPr/>
        </p:nvCxnSpPr>
        <p:spPr>
          <a:xfrm>
            <a:off x="7537450" y="4769038"/>
            <a:ext cx="270934" cy="6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38752"/>
      </p:ext>
    </p:extLst>
  </p:cSld>
  <p:clrMapOvr>
    <a:masterClrMapping/>
  </p:clrMapOvr>
</p:sld>
</file>

<file path=ppt/theme/theme1.xml><?xml version="1.0" encoding="utf-8"?>
<a:theme xmlns:a="http://schemas.openxmlformats.org/drawingml/2006/main" name="Kvapka">
  <a:themeElements>
    <a:clrScheme name="Kvapk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Kvapk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v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98DCCBAFC01146B025AA89D5822800" ma:contentTypeVersion="7" ma:contentTypeDescription="Umožňuje vytvoriť nový dokument." ma:contentTypeScope="" ma:versionID="56cdb0961923e9ea24927b8f53a382da">
  <xsd:schema xmlns:xsd="http://www.w3.org/2001/XMLSchema" xmlns:xs="http://www.w3.org/2001/XMLSchema" xmlns:p="http://schemas.microsoft.com/office/2006/metadata/properties" xmlns:ns2="f29ab150-3203-474b-bfc3-d2b6f2d2d58f" targetNamespace="http://schemas.microsoft.com/office/2006/metadata/properties" ma:root="true" ma:fieldsID="8034c049d82ea7842f45f6ed689bdb1c" ns2:_="">
    <xsd:import namespace="f29ab150-3203-474b-bfc3-d2b6f2d2d5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9ab150-3203-474b-bfc3-d2b6f2d2d5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a" ma:readOnly="false" ma:fieldId="{5cf76f15-5ced-4ddc-b409-7134ff3c332f}" ma:taxonomyMulti="true" ma:sspId="180565ca-b3ad-442f-a6bb-2501cc2948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9ab150-3203-474b-bfc3-d2b6f2d2d58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47F1DF-7D36-42C8-883C-8CB9A1AE6D66}"/>
</file>

<file path=customXml/itemProps2.xml><?xml version="1.0" encoding="utf-8"?>
<ds:datastoreItem xmlns:ds="http://schemas.openxmlformats.org/officeDocument/2006/customXml" ds:itemID="{32D35E5A-0A1D-4019-A75A-CA8EDF5428CB}"/>
</file>

<file path=customXml/itemProps3.xml><?xml version="1.0" encoding="utf-8"?>
<ds:datastoreItem xmlns:ds="http://schemas.openxmlformats.org/officeDocument/2006/customXml" ds:itemID="{E6834458-D403-4018-816E-CE412CE5C037}"/>
</file>

<file path=docProps/app.xml><?xml version="1.0" encoding="utf-8"?>
<Properties xmlns="http://schemas.openxmlformats.org/officeDocument/2006/extended-properties" xmlns:vt="http://schemas.openxmlformats.org/officeDocument/2006/docPropsVTypes">
  <Template>Kvapka</Template>
  <TotalTime>1352</TotalTime>
  <Words>399</Words>
  <Application>Microsoft Office PowerPoint</Application>
  <PresentationFormat>Prezentácia na obrazovke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Georgia</vt:lpstr>
      <vt:lpstr>Tw Cen MT</vt:lpstr>
      <vt:lpstr>Kvapka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</dc:creator>
  <cp:lastModifiedBy>Mgr. Veronika Gereková</cp:lastModifiedBy>
  <cp:revision>17</cp:revision>
  <dcterms:created xsi:type="dcterms:W3CDTF">2020-04-01T07:07:01Z</dcterms:created>
  <dcterms:modified xsi:type="dcterms:W3CDTF">2022-09-30T14:14:40Z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0x0101001D98DCCBAFC01146B025AA89D5822800</vt:lpwstr>
  </property>
</Properties>
</file>