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45070-F3CC-45CD-ACDC-664FC78DBE22}" v="314" dt="2022-09-11T14:37:25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gr. Xénia Herchlová" userId="S::xenia.herchlova@adlerka.sk::35780691-fd34-4812-8ef1-5fded6172199" providerId="AD" clId="Web-{B9945070-F3CC-45CD-ACDC-664FC78DBE22}"/>
    <pc:docChg chg="addSld modSld">
      <pc:chgData name="Mgr. Xénia Herchlová" userId="S::xenia.herchlova@adlerka.sk::35780691-fd34-4812-8ef1-5fded6172199" providerId="AD" clId="Web-{B9945070-F3CC-45CD-ACDC-664FC78DBE22}" dt="2022-09-11T14:37:25.388" v="312"/>
      <pc:docMkLst>
        <pc:docMk/>
      </pc:docMkLst>
      <pc:sldChg chg="modSp">
        <pc:chgData name="Mgr. Xénia Herchlová" userId="S::xenia.herchlova@adlerka.sk::35780691-fd34-4812-8ef1-5fded6172199" providerId="AD" clId="Web-{B9945070-F3CC-45CD-ACDC-664FC78DBE22}" dt="2022-09-11T13:54:18.773" v="48" actId="20577"/>
        <pc:sldMkLst>
          <pc:docMk/>
          <pc:sldMk cId="356326839" sldId="256"/>
        </pc:sldMkLst>
        <pc:spChg chg="mod">
          <ac:chgData name="Mgr. Xénia Herchlová" userId="S::xenia.herchlova@adlerka.sk::35780691-fd34-4812-8ef1-5fded6172199" providerId="AD" clId="Web-{B9945070-F3CC-45CD-ACDC-664FC78DBE22}" dt="2022-09-11T13:54:03.819" v="40" actId="20577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3:54:18.773" v="48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modSp new">
        <pc:chgData name="Mgr. Xénia Herchlová" userId="S::xenia.herchlova@adlerka.sk::35780691-fd34-4812-8ef1-5fded6172199" providerId="AD" clId="Web-{B9945070-F3CC-45CD-ACDC-664FC78DBE22}" dt="2022-09-11T13:55:49.994" v="61" actId="20577"/>
        <pc:sldMkLst>
          <pc:docMk/>
          <pc:sldMk cId="1735902762" sldId="257"/>
        </pc:sldMkLst>
        <pc:spChg chg="mod">
          <ac:chgData name="Mgr. Xénia Herchlová" userId="S::xenia.herchlova@adlerka.sk::35780691-fd34-4812-8ef1-5fded6172199" providerId="AD" clId="Web-{B9945070-F3CC-45CD-ACDC-664FC78DBE22}" dt="2022-09-11T13:54:47.539" v="52" actId="14100"/>
          <ac:spMkLst>
            <pc:docMk/>
            <pc:sldMk cId="1735902762" sldId="257"/>
            <ac:spMk id="2" creationId="{2838F9B4-B594-609C-DA83-3D5EB25018E4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3:55:49.994" v="61" actId="20577"/>
          <ac:spMkLst>
            <pc:docMk/>
            <pc:sldMk cId="1735902762" sldId="257"/>
            <ac:spMk id="3" creationId="{A50552BE-01DC-DF8E-C1CC-29441A20949C}"/>
          </ac:spMkLst>
        </pc:spChg>
      </pc:sldChg>
      <pc:sldChg chg="modSp new">
        <pc:chgData name="Mgr. Xénia Herchlová" userId="S::xenia.herchlova@adlerka.sk::35780691-fd34-4812-8ef1-5fded6172199" providerId="AD" clId="Web-{B9945070-F3CC-45CD-ACDC-664FC78DBE22}" dt="2022-09-11T13:58:30.404" v="73" actId="20577"/>
        <pc:sldMkLst>
          <pc:docMk/>
          <pc:sldMk cId="192879248" sldId="258"/>
        </pc:sldMkLst>
        <pc:spChg chg="mod">
          <ac:chgData name="Mgr. Xénia Herchlová" userId="S::xenia.herchlova@adlerka.sk::35780691-fd34-4812-8ef1-5fded6172199" providerId="AD" clId="Web-{B9945070-F3CC-45CD-ACDC-664FC78DBE22}" dt="2022-09-11T13:56:57.152" v="65" actId="20577"/>
          <ac:spMkLst>
            <pc:docMk/>
            <pc:sldMk cId="192879248" sldId="258"/>
            <ac:spMk id="2" creationId="{5D8F8000-AC78-8CB0-6DBF-23C549A20B05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3:58:30.404" v="73" actId="20577"/>
          <ac:spMkLst>
            <pc:docMk/>
            <pc:sldMk cId="192879248" sldId="258"/>
            <ac:spMk id="3" creationId="{FA3C71F6-1D67-78C2-9231-E126792DE1FA}"/>
          </ac:spMkLst>
        </pc:spChg>
      </pc:sldChg>
      <pc:sldChg chg="modSp new">
        <pc:chgData name="Mgr. Xénia Herchlová" userId="S::xenia.herchlova@adlerka.sk::35780691-fd34-4812-8ef1-5fded6172199" providerId="AD" clId="Web-{B9945070-F3CC-45CD-ACDC-664FC78DBE22}" dt="2022-09-11T14:00:59.693" v="107" actId="20577"/>
        <pc:sldMkLst>
          <pc:docMk/>
          <pc:sldMk cId="1077516266" sldId="259"/>
        </pc:sldMkLst>
        <pc:spChg chg="mod">
          <ac:chgData name="Mgr. Xénia Herchlová" userId="S::xenia.herchlova@adlerka.sk::35780691-fd34-4812-8ef1-5fded6172199" providerId="AD" clId="Web-{B9945070-F3CC-45CD-ACDC-664FC78DBE22}" dt="2022-09-11T13:59:19.249" v="80" actId="20577"/>
          <ac:spMkLst>
            <pc:docMk/>
            <pc:sldMk cId="1077516266" sldId="259"/>
            <ac:spMk id="2" creationId="{8C6C693E-EEDF-EDEA-FB01-D9C484B6B95E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4:00:59.693" v="107" actId="20577"/>
          <ac:spMkLst>
            <pc:docMk/>
            <pc:sldMk cId="1077516266" sldId="259"/>
            <ac:spMk id="3" creationId="{76B78AD1-FADA-308B-8614-56700297BCF4}"/>
          </ac:spMkLst>
        </pc:spChg>
      </pc:sldChg>
      <pc:sldChg chg="modSp new">
        <pc:chgData name="Mgr. Xénia Herchlová" userId="S::xenia.herchlova@adlerka.sk::35780691-fd34-4812-8ef1-5fded6172199" providerId="AD" clId="Web-{B9945070-F3CC-45CD-ACDC-664FC78DBE22}" dt="2022-09-11T14:26:59.400" v="202" actId="20577"/>
        <pc:sldMkLst>
          <pc:docMk/>
          <pc:sldMk cId="3710791787" sldId="260"/>
        </pc:sldMkLst>
        <pc:spChg chg="mod">
          <ac:chgData name="Mgr. Xénia Herchlová" userId="S::xenia.herchlova@adlerka.sk::35780691-fd34-4812-8ef1-5fded6172199" providerId="AD" clId="Web-{B9945070-F3CC-45CD-ACDC-664FC78DBE22}" dt="2022-09-11T14:11:28.900" v="119" actId="20577"/>
          <ac:spMkLst>
            <pc:docMk/>
            <pc:sldMk cId="3710791787" sldId="260"/>
            <ac:spMk id="2" creationId="{894B1826-978D-5483-42CD-C1183142A8E1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4:26:59.400" v="202" actId="20577"/>
          <ac:spMkLst>
            <pc:docMk/>
            <pc:sldMk cId="3710791787" sldId="260"/>
            <ac:spMk id="3" creationId="{A6BD2A79-F671-FF39-6752-9BDD09B90AF8}"/>
          </ac:spMkLst>
        </pc:spChg>
      </pc:sldChg>
      <pc:sldChg chg="delSp modSp new">
        <pc:chgData name="Mgr. Xénia Herchlová" userId="S::xenia.herchlova@adlerka.sk::35780691-fd34-4812-8ef1-5fded6172199" providerId="AD" clId="Web-{B9945070-F3CC-45CD-ACDC-664FC78DBE22}" dt="2022-09-11T14:25:03.054" v="191" actId="20577"/>
        <pc:sldMkLst>
          <pc:docMk/>
          <pc:sldMk cId="3711871790" sldId="261"/>
        </pc:sldMkLst>
        <pc:spChg chg="del">
          <ac:chgData name="Mgr. Xénia Herchlová" userId="S::xenia.herchlova@adlerka.sk::35780691-fd34-4812-8ef1-5fded6172199" providerId="AD" clId="Web-{B9945070-F3CC-45CD-ACDC-664FC78DBE22}" dt="2022-09-11T14:24:21.756" v="180"/>
          <ac:spMkLst>
            <pc:docMk/>
            <pc:sldMk cId="3711871790" sldId="261"/>
            <ac:spMk id="2" creationId="{489DABAB-08E3-6B41-CF08-85E3796A9164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4:25:03.054" v="191" actId="20577"/>
          <ac:spMkLst>
            <pc:docMk/>
            <pc:sldMk cId="3711871790" sldId="261"/>
            <ac:spMk id="3" creationId="{FDEE7159-2D85-1873-0C57-7310C829F347}"/>
          </ac:spMkLst>
        </pc:spChg>
      </pc:sldChg>
      <pc:sldChg chg="delSp modSp new">
        <pc:chgData name="Mgr. Xénia Herchlová" userId="S::xenia.herchlova@adlerka.sk::35780691-fd34-4812-8ef1-5fded6172199" providerId="AD" clId="Web-{B9945070-F3CC-45CD-ACDC-664FC78DBE22}" dt="2022-09-11T14:25:35.008" v="199" actId="20577"/>
        <pc:sldMkLst>
          <pc:docMk/>
          <pc:sldMk cId="1068890167" sldId="262"/>
        </pc:sldMkLst>
        <pc:spChg chg="del">
          <ac:chgData name="Mgr. Xénia Herchlová" userId="S::xenia.herchlova@adlerka.sk::35780691-fd34-4812-8ef1-5fded6172199" providerId="AD" clId="Web-{B9945070-F3CC-45CD-ACDC-664FC78DBE22}" dt="2022-09-11T14:23:17.902" v="166"/>
          <ac:spMkLst>
            <pc:docMk/>
            <pc:sldMk cId="1068890167" sldId="262"/>
            <ac:spMk id="2" creationId="{A615552E-7EC2-3F7F-0AE4-C56FB17801D1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4:25:35.008" v="199" actId="20577"/>
          <ac:spMkLst>
            <pc:docMk/>
            <pc:sldMk cId="1068890167" sldId="262"/>
            <ac:spMk id="3" creationId="{90186081-3815-C836-A4BD-75CB06C45416}"/>
          </ac:spMkLst>
        </pc:spChg>
      </pc:sldChg>
      <pc:sldChg chg="delSp modSp new">
        <pc:chgData name="Mgr. Xénia Herchlová" userId="S::xenia.herchlova@adlerka.sk::35780691-fd34-4812-8ef1-5fded6172199" providerId="AD" clId="Web-{B9945070-F3CC-45CD-ACDC-664FC78DBE22}" dt="2022-09-11T14:31:42.177" v="237" actId="20577"/>
        <pc:sldMkLst>
          <pc:docMk/>
          <pc:sldMk cId="401516425" sldId="263"/>
        </pc:sldMkLst>
        <pc:spChg chg="del">
          <ac:chgData name="Mgr. Xénia Herchlová" userId="S::xenia.herchlova@adlerka.sk::35780691-fd34-4812-8ef1-5fded6172199" providerId="AD" clId="Web-{B9945070-F3CC-45CD-ACDC-664FC78DBE22}" dt="2022-09-11T14:31:11.067" v="227"/>
          <ac:spMkLst>
            <pc:docMk/>
            <pc:sldMk cId="401516425" sldId="263"/>
            <ac:spMk id="2" creationId="{87926C44-8D69-FD1F-2516-4C988413FB73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4:31:42.177" v="237" actId="20577"/>
          <ac:spMkLst>
            <pc:docMk/>
            <pc:sldMk cId="401516425" sldId="263"/>
            <ac:spMk id="3" creationId="{69C9D614-36DA-AD31-DE3E-FEB0D8021BF4}"/>
          </ac:spMkLst>
        </pc:spChg>
      </pc:sldChg>
      <pc:sldChg chg="modSp new">
        <pc:chgData name="Mgr. Xénia Herchlová" userId="S::xenia.herchlova@adlerka.sk::35780691-fd34-4812-8ef1-5fded6172199" providerId="AD" clId="Web-{B9945070-F3CC-45CD-ACDC-664FC78DBE22}" dt="2022-09-11T14:33:09.007" v="252" actId="20577"/>
        <pc:sldMkLst>
          <pc:docMk/>
          <pc:sldMk cId="2037656182" sldId="264"/>
        </pc:sldMkLst>
        <pc:spChg chg="mod">
          <ac:chgData name="Mgr. Xénia Herchlová" userId="S::xenia.herchlova@adlerka.sk::35780691-fd34-4812-8ef1-5fded6172199" providerId="AD" clId="Web-{B9945070-F3CC-45CD-ACDC-664FC78DBE22}" dt="2022-09-11T14:33:09.007" v="252" actId="20577"/>
          <ac:spMkLst>
            <pc:docMk/>
            <pc:sldMk cId="2037656182" sldId="264"/>
            <ac:spMk id="3" creationId="{7DA3E80E-52B6-CE8B-41C3-6211259666CF}"/>
          </ac:spMkLst>
        </pc:spChg>
      </pc:sldChg>
      <pc:sldChg chg="delSp modSp new">
        <pc:chgData name="Mgr. Xénia Herchlová" userId="S::xenia.herchlova@adlerka.sk::35780691-fd34-4812-8ef1-5fded6172199" providerId="AD" clId="Web-{B9945070-F3CC-45CD-ACDC-664FC78DBE22}" dt="2022-09-11T14:36:17.137" v="293"/>
        <pc:sldMkLst>
          <pc:docMk/>
          <pc:sldMk cId="4289228443" sldId="265"/>
        </pc:sldMkLst>
        <pc:spChg chg="del">
          <ac:chgData name="Mgr. Xénia Herchlová" userId="S::xenia.herchlova@adlerka.sk::35780691-fd34-4812-8ef1-5fded6172199" providerId="AD" clId="Web-{B9945070-F3CC-45CD-ACDC-664FC78DBE22}" dt="2022-09-11T14:36:17.137" v="293"/>
          <ac:spMkLst>
            <pc:docMk/>
            <pc:sldMk cId="4289228443" sldId="265"/>
            <ac:spMk id="2" creationId="{09053938-E3B1-5156-0C52-4B12D8509E97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4:36:08.933" v="292" actId="14100"/>
          <ac:spMkLst>
            <pc:docMk/>
            <pc:sldMk cId="4289228443" sldId="265"/>
            <ac:spMk id="3" creationId="{C5887E8D-A74B-89F4-3EAD-7085A18C6DFD}"/>
          </ac:spMkLst>
        </pc:spChg>
      </pc:sldChg>
      <pc:sldChg chg="delSp modSp new">
        <pc:chgData name="Mgr. Xénia Herchlová" userId="S::xenia.herchlova@adlerka.sk::35780691-fd34-4812-8ef1-5fded6172199" providerId="AD" clId="Web-{B9945070-F3CC-45CD-ACDC-664FC78DBE22}" dt="2022-09-11T14:36:32.637" v="294"/>
        <pc:sldMkLst>
          <pc:docMk/>
          <pc:sldMk cId="63900466" sldId="266"/>
        </pc:sldMkLst>
        <pc:spChg chg="del">
          <ac:chgData name="Mgr. Xénia Herchlová" userId="S::xenia.herchlova@adlerka.sk::35780691-fd34-4812-8ef1-5fded6172199" providerId="AD" clId="Web-{B9945070-F3CC-45CD-ACDC-664FC78DBE22}" dt="2022-09-11T14:36:32.637" v="294"/>
          <ac:spMkLst>
            <pc:docMk/>
            <pc:sldMk cId="63900466" sldId="266"/>
            <ac:spMk id="2" creationId="{EE93B540-2F3A-124E-9260-1F5D8F3A9967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4:35:40.855" v="287" actId="20577"/>
          <ac:spMkLst>
            <pc:docMk/>
            <pc:sldMk cId="63900466" sldId="266"/>
            <ac:spMk id="3" creationId="{714EEAC6-293F-2264-6BF1-1B54E1BDC490}"/>
          </ac:spMkLst>
        </pc:spChg>
      </pc:sldChg>
      <pc:sldChg chg="delSp modSp new">
        <pc:chgData name="Mgr. Xénia Herchlová" userId="S::xenia.herchlova@adlerka.sk::35780691-fd34-4812-8ef1-5fded6172199" providerId="AD" clId="Web-{B9945070-F3CC-45CD-ACDC-664FC78DBE22}" dt="2022-09-11T14:37:25.388" v="312"/>
        <pc:sldMkLst>
          <pc:docMk/>
          <pc:sldMk cId="2065700932" sldId="267"/>
        </pc:sldMkLst>
        <pc:spChg chg="del">
          <ac:chgData name="Mgr. Xénia Herchlová" userId="S::xenia.herchlova@adlerka.sk::35780691-fd34-4812-8ef1-5fded6172199" providerId="AD" clId="Web-{B9945070-F3CC-45CD-ACDC-664FC78DBE22}" dt="2022-09-11T14:37:25.388" v="312"/>
          <ac:spMkLst>
            <pc:docMk/>
            <pc:sldMk cId="2065700932" sldId="267"/>
            <ac:spMk id="2" creationId="{92F44E06-712E-8E30-9695-83F4D233A0B5}"/>
          </ac:spMkLst>
        </pc:spChg>
        <pc:spChg chg="mod">
          <ac:chgData name="Mgr. Xénia Herchlová" userId="S::xenia.herchlova@adlerka.sk::35780691-fd34-4812-8ef1-5fded6172199" providerId="AD" clId="Web-{B9945070-F3CC-45CD-ACDC-664FC78DBE22}" dt="2022-09-11T14:37:12.201" v="311" actId="20577"/>
          <ac:spMkLst>
            <pc:docMk/>
            <pc:sldMk cId="2065700932" sldId="267"/>
            <ac:spMk id="3" creationId="{4919EF68-4873-DFE6-11AD-C57727DCDF2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460946C2-12FC-479F-92C4-97C98976D8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0653AF0-623E-40C0-AC3E-9408FED306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A4391-81D3-4CE3-BB27-4D500C7B1A1C}" type="datetimeFigureOut">
              <a:rPr lang="sk-SK" smtClean="0"/>
              <a:t>20. 9. 2022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35EA793-74E1-44A4-A8FA-9A7C13AA20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FBAFD3F-6621-4C9C-9F61-082168718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75A70-55DF-4518-9D56-484193A45C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51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C238-635D-47CA-94D6-D9EBE1AE3627}" type="datetimeFigureOut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Upraviť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B69A-0E7A-4FE5-9688-70B52C5CA524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08427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1B69A-0E7A-4FE5-9688-70B52C5CA524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359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dĺžnik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37D8333A-EDA0-4C84-8723-94C678477BF2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11" name="Obdĺžnik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Obdĺžnik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á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Voľný tvar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Voľný tvar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11DB10-0712-497A-8E27-15D61BE1CF2C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6" name="Obdĺž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Obdĺžnik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á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á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á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Voľný tvar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Voľný tvar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8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ECAC0-F275-447A-996D-112B7E8ADCA2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3" name="Obdĺžnik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Obdĺžnik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á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á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á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á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Voľný tvar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Voľný tvar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ové pole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sk-SK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ové pol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sk-SK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textu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0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A3F02-5527-4DEB-B35C-9E1698700755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9" name="Obdĺžnik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Obdĺžnik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á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á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Voľný tvar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Voľný tvar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2E03B9-B39B-43C5-81C5-E96609C26E5D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4" name="Obdĺžni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6" name="Zástupný symbol textu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9" name="Zástupný symbol textu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4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20" name="Zástupný symbol textu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cxnSp>
        <p:nvCxnSpPr>
          <p:cNvPr id="17" name="Priama spojnica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Priama spojnica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DF039-0A33-4E27-AAF2-98265C76759C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ĺpec s 3 obráz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9" name="Zástupný symbol obrázka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2" name="Zástupný symbol textu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1" name="Zástupný symbol obrázka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3" name="Zástupný symbol textu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4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2" name="Zástupný symbol obrázka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4" name="Zástupný symbol textu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cxnSp>
        <p:nvCxnSpPr>
          <p:cNvPr id="43" name="Priama spojnica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Priama spojnica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9B28B-6047-41E4-9D38-62B65DC374F8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E1BB9C76-91DD-4E5C-905F-3824B7AB9969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Obdĺžnik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á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á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bdĺžnik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Voľný tvar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Voľný tvar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343B00C2-1208-4997-8B56-2538BE0C11D4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4" name="Obdĺžni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797CD-C53F-42AF-ACBE-B62A5491EA46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dĺž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á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bdĺžnik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Voľný tvar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Voľný tvar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9E9C3-4121-40CB-852B-A0E858F621EE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6" name="Obdĺž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D487F2-CA3F-4369-A68F-6F1DA26B138E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0537F-AF68-48F8-9CDC-7F12738771B6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75639-6A64-46EF-8946-D7BA7E0195A9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F522C-1ABB-4F55-A44A-92F672160957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Obdĺžnik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dĺž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á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á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bdĺžnik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Voľný tvar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Voľný tvar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B464E9-2C58-4193-BC4F-06A5C794F34E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6" name="Obdĺž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dĺž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á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bdĺžnik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Voľný tvar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Voľný tvar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11EAD-CED4-4AAB-AFBE-D43F3B0EE513}" type="datetime1">
              <a:rPr lang="sk-SK" noProof="0" smtClean="0"/>
              <a:t>20. 9. 2022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6" name="Obdĺž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bdĺžnik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á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á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á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Voľný tvar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Voľný tvar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FDE823B6-06FE-4AA0-AEBB-1510D026ADA3}" type="datetime1">
              <a:rPr lang="sk-SK" noProof="0" smtClean="0"/>
              <a:t>20. 9. 2022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21" name="Obdĺžnik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sk-SK" dirty="0"/>
              <a:t>EKONOMIKA A TYPY EKONOMIKY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sk-SK" dirty="0"/>
              <a:t>4. ročník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887E8D-A74B-89F4-3EAD-7085A18C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43" y="2330331"/>
            <a:ext cx="9199470" cy="43795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k-SK" sz="2400" b="1" u="sng" dirty="0"/>
              <a:t>Zmiešaná ekonomika</a:t>
            </a:r>
          </a:p>
          <a:p>
            <a:pPr marL="0" indent="0">
              <a:buNone/>
            </a:pPr>
            <a:r>
              <a:rPr lang="sk-SK" sz="2400" b="1" dirty="0"/>
              <a:t>- rovnaká ako trhová ekonomika ale mieša sa už aj štát (dotácie zdravotníctvu, školstvu</a:t>
            </a:r>
            <a:r>
              <a:rPr lang="en-US" sz="2400" b="1" dirty="0"/>
              <a:t>)</a:t>
            </a:r>
            <a:endParaRPr lang="sk-SK" sz="2400" b="1" dirty="0"/>
          </a:p>
          <a:p>
            <a:pPr marL="0" indent="0">
              <a:buNone/>
            </a:pPr>
            <a:r>
              <a:rPr lang="sk-SK" sz="2400" b="1" dirty="0"/>
              <a:t>- cez rozpočet sa zmiešava; cez potraviny – obmedzuje prísun zlých tovarov</a:t>
            </a:r>
          </a:p>
          <a:p>
            <a:pPr marL="0" indent="0">
              <a:buNone/>
            </a:pPr>
            <a:r>
              <a:rPr lang="sk-SK" sz="2400" b="1" dirty="0"/>
              <a:t>- je to spojenie trhových vzťahov (prevažujú) a príkazov zo strany štátu</a:t>
            </a:r>
          </a:p>
          <a:p>
            <a:pPr marL="0" indent="0">
              <a:buNone/>
            </a:pPr>
            <a:r>
              <a:rPr lang="sk-SK" sz="2400" b="1" dirty="0"/>
              <a:t>- sociálna politika; ponecháva si niektoré rezorty – </a:t>
            </a:r>
            <a:r>
              <a:rPr lang="en-US" sz="2400" b="1" dirty="0"/>
              <a:t>(</a:t>
            </a:r>
            <a:r>
              <a:rPr lang="sk-SK" sz="2400" b="1" dirty="0"/>
              <a:t>školstvo, zdravotníctvo, polícia = sú bezplatné), ekonomika Európskej únie</a:t>
            </a:r>
          </a:p>
          <a:p>
            <a:pPr marL="0" indent="0">
              <a:buNone/>
            </a:pP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428922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4EEAC6-293F-2264-6BF1-1B54E1BD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sz="2800" b="1" dirty="0"/>
              <a:t>- čo? – rieši spotrebiteľ</a:t>
            </a:r>
          </a:p>
          <a:p>
            <a:pPr marL="0" indent="0">
              <a:buNone/>
            </a:pPr>
            <a:r>
              <a:rPr lang="sk-SK" sz="2800" b="1" dirty="0"/>
              <a:t>- ako? – firmy a konkurencia</a:t>
            </a:r>
          </a:p>
          <a:p>
            <a:pPr marL="0" indent="0">
              <a:buNone/>
            </a:pPr>
            <a:r>
              <a:rPr lang="sk-SK" sz="2800" b="1" dirty="0"/>
              <a:t>- pre koho? – pre spotrebiteľov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390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19EF68-4873-DFE6-11AD-C57727DC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sk-SK" sz="3600" b="1" dirty="0"/>
              <a:t>ĎAKUJEM ZA POZORNOSŤ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570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38F9B4-B594-609C-DA83-3D5EB250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45" y="973668"/>
            <a:ext cx="8818922" cy="1037643"/>
          </a:xfrm>
        </p:spPr>
        <p:txBody>
          <a:bodyPr/>
          <a:lstStyle/>
          <a:p>
            <a:r>
              <a:rPr lang="sk-SK" dirty="0"/>
              <a:t>Každá ekonomika rieši 3 základné problémy: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0552BE-01DC-DF8E-C1CC-29441A20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58" y="2603500"/>
            <a:ext cx="8955055" cy="3761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sz="2800" b="1" u="sng" dirty="0"/>
              <a:t>Čo vyrábať?</a:t>
            </a:r>
            <a:r>
              <a:rPr lang="sk-SK" sz="2800" b="1" dirty="0"/>
              <a:t> – aké druhy statkov a služieb treba vyrábať a kedy, aby oslovilo čo najviac spotrebiteľov</a:t>
            </a:r>
          </a:p>
          <a:p>
            <a:pPr marL="0" indent="0">
              <a:buNone/>
            </a:pPr>
            <a:r>
              <a:rPr lang="sk-SK" sz="2800" b="1" u="sng" dirty="0"/>
              <a:t>Ako vyrábať?</a:t>
            </a:r>
            <a:r>
              <a:rPr lang="sk-SK" sz="2800" b="1" dirty="0"/>
              <a:t> – kto bude jednotlivé druhy statkov a služieb vyrábať, akú techniku a technológiu pritom použijú</a:t>
            </a:r>
          </a:p>
          <a:p>
            <a:pPr marL="0" indent="0">
              <a:buNone/>
            </a:pPr>
            <a:r>
              <a:rPr lang="sk-SK" sz="2800" b="1" u="sng" dirty="0"/>
              <a:t>Pre koho vyrábať?</a:t>
            </a:r>
            <a:r>
              <a:rPr lang="sk-SK" sz="2800" b="1" dirty="0"/>
              <a:t> – spôsob rozdeľovania výsledkov výroby, nájsť vhodného odberateľa.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3590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8F8000-AC78-8CB0-6DBF-23C549A2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EKONOMIKA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A3C71F6-1D67-78C2-9231-E126792D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sz="3200" b="1" dirty="0"/>
              <a:t>Ekonomika je zameraná na cieľavedomú hosp. činnosť, ktorej cieľom je výroba, výmena, rozdeľovanie a spotreba materiálnych a nemateriálnych statkov. Konečným cieľom každej ekonomiky je uspokojovať ľud. potreby.</a:t>
            </a:r>
          </a:p>
        </p:txBody>
      </p:sp>
    </p:spTree>
    <p:extLst>
      <p:ext uri="{BB962C8B-B14F-4D97-AF65-F5344CB8AC3E}">
        <p14:creationId xmlns:p14="http://schemas.microsoft.com/office/powerpoint/2010/main" val="19287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6C693E-EEDF-EDEA-FB01-D9C484B6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B78AD1-FADA-308B-8614-56700297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sz="2400" b="1" u="sng" dirty="0"/>
              <a:t>Prebytková</a:t>
            </a:r>
            <a:r>
              <a:rPr lang="sk-SK" sz="2400" b="1" dirty="0"/>
              <a:t> - je taká, ktorá dokáže vyprodukovať omnoho väčší objem statkov a služieb ako dokáže obyvateľstvo spotrebovať </a:t>
            </a:r>
            <a:endParaRPr lang="sk-SK" dirty="0"/>
          </a:p>
          <a:p>
            <a:pPr marL="0" indent="0">
              <a:buNone/>
            </a:pPr>
            <a:r>
              <a:rPr lang="sk-SK" sz="2400" b="1" dirty="0"/>
              <a:t>                       P&gt;D</a:t>
            </a:r>
            <a:endParaRPr lang="sk-SK" dirty="0"/>
          </a:p>
          <a:p>
            <a:pPr marL="0" indent="0">
              <a:buNone/>
            </a:pPr>
            <a:r>
              <a:rPr lang="sk-SK" sz="2400" b="1" u="sng" dirty="0"/>
              <a:t>Deficitná</a:t>
            </a:r>
            <a:r>
              <a:rPr lang="sk-SK" sz="2400" b="1" dirty="0"/>
              <a:t> - hospodárstvo nie je schopné vyprodukovať taký objem statkov a služieb aby bolo obyvateľstvo uspokojené. Tu je </a:t>
            </a:r>
          </a:p>
          <a:p>
            <a:pPr marL="0" indent="0">
              <a:buNone/>
            </a:pPr>
            <a:r>
              <a:rPr lang="sk-SK" sz="2400" b="1" dirty="0"/>
              <a:t>                       P </a:t>
            </a:r>
            <a:r>
              <a:rPr lang="en-US" sz="2400" b="1" dirty="0"/>
              <a:t>&lt;</a:t>
            </a:r>
            <a:r>
              <a:rPr lang="sk-SK" sz="2400" b="1" dirty="0"/>
              <a:t> D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7751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4B1826-978D-5483-42CD-C1183142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TYPY EKONOMIKY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6BD2A79-F671-FF39-6752-9BDD09B90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sz="2400" b="1" u="sng" dirty="0"/>
              <a:t>Zvyková ekonomika-</a:t>
            </a:r>
            <a:r>
              <a:rPr lang="sk-SK" sz="2400" b="1" dirty="0"/>
              <a:t> ekonomika inštinktu = tradičná ekonomika- je historicky prekonaná, ekonomické správanie sa riadi inštinktom, zvykom, prenáša sa z generácie na generáciu; primitívny spôsob hospodárenia</a:t>
            </a:r>
            <a:endParaRPr lang="sk-SK" dirty="0"/>
          </a:p>
          <a:p>
            <a:pPr marL="0" indent="0">
              <a:buNone/>
            </a:pPr>
            <a:r>
              <a:rPr lang="sk-SK" sz="2400" b="1" dirty="0"/>
              <a:t>čo? – tovary a statky</a:t>
            </a:r>
            <a:endParaRPr lang="sk-SK" dirty="0"/>
          </a:p>
          <a:p>
            <a:pPr marL="0" indent="0">
              <a:buNone/>
            </a:pPr>
            <a:r>
              <a:rPr lang="sk-SK" sz="2400" b="1" dirty="0"/>
              <a:t>ako? – ručne (hlavne)</a:t>
            </a:r>
            <a:endParaRPr lang="sk-SK" dirty="0"/>
          </a:p>
          <a:p>
            <a:pPr marL="0" indent="0">
              <a:buNone/>
            </a:pPr>
            <a:r>
              <a:rPr lang="sk-SK" sz="2400" b="1" dirty="0"/>
              <a:t>pre koho? – pre vlastnú spotrebu</a:t>
            </a:r>
            <a:endParaRPr lang="sk-SK" dirty="0"/>
          </a:p>
          <a:p>
            <a:pPr marL="0" indent="0">
              <a:buNone/>
            </a:pPr>
            <a:endParaRPr lang="sk-SK" sz="2400" b="1" dirty="0"/>
          </a:p>
        </p:txBody>
      </p:sp>
    </p:spTree>
    <p:extLst>
      <p:ext uri="{BB962C8B-B14F-4D97-AF65-F5344CB8AC3E}">
        <p14:creationId xmlns:p14="http://schemas.microsoft.com/office/powerpoint/2010/main" val="371079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DEE7159-2D85-1873-0C57-7310C829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72" y="2143425"/>
            <a:ext cx="9026941" cy="42501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sk-SK" sz="2400" b="1" u="sng" dirty="0"/>
              <a:t>Príkazová ekonomika</a:t>
            </a:r>
            <a:r>
              <a:rPr lang="sk-SK" sz="2400" b="1" dirty="0"/>
              <a:t>- systém riadenia a celá hospodárska činnosť je založená na príkazoch.</a:t>
            </a:r>
          </a:p>
          <a:p>
            <a:pPr marL="0" indent="0">
              <a:buNone/>
            </a:pPr>
            <a:r>
              <a:rPr lang="sk-SK" sz="2400" b="1" dirty="0"/>
              <a:t>- odpovede dáva štát, ekonomika socialistického sveta, plánované hospodárstvo, štát rozhoduje čo sa bude vyrábať</a:t>
            </a:r>
          </a:p>
          <a:p>
            <a:pPr marL="0" indent="0">
              <a:buNone/>
            </a:pPr>
            <a:r>
              <a:rPr lang="sk-SK" sz="2400" b="1" dirty="0"/>
              <a:t>- funguje cez príkazy štátu, ktoré sú vzdialené od skutočných potrieb zákazníkov</a:t>
            </a:r>
          </a:p>
          <a:p>
            <a:pPr marL="0" indent="0">
              <a:buNone/>
            </a:pPr>
            <a:r>
              <a:rPr lang="sk-SK" sz="2400" b="1" dirty="0"/>
              <a:t>- funkcie trhu sú nahradené štátnym plánom, plánuje sa dlhodobo dopredu na niekoľko rokov</a:t>
            </a:r>
          </a:p>
          <a:p>
            <a:pPr marL="0" indent="0">
              <a:buNone/>
            </a:pPr>
            <a:r>
              <a:rPr lang="sk-SK" sz="2400" b="1" dirty="0"/>
              <a:t>- neexistuje súkromný sektor, neexistuje konkurencia</a:t>
            </a:r>
          </a:p>
          <a:p>
            <a:pPr marL="0" indent="0">
              <a:buNone/>
            </a:pPr>
            <a:endParaRPr lang="sk-SK" sz="2400" b="1" dirty="0"/>
          </a:p>
          <a:p>
            <a:pPr marL="0" indent="0">
              <a:buNone/>
            </a:pPr>
            <a:endParaRPr lang="sk-SK" sz="2400" b="1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187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186081-3815-C836-A4BD-75CB06C45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36" y="2373463"/>
            <a:ext cx="8940677" cy="3646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sk-SK"/>
          </a:p>
          <a:p>
            <a:pPr marL="0" indent="0">
              <a:buNone/>
            </a:pPr>
            <a:r>
              <a:rPr lang="sk-SK" sz="2400" b="1" dirty="0"/>
              <a:t>- prebytková ekonomika (vyrobí sa viac výrobkov ako je obyvateľstvo schopné spotrebovať), na druhej strane nedostatková ekonomika (niektoré tovary úplne chýbajú alebo ich je nedostatok)</a:t>
            </a:r>
            <a:endParaRPr lang="sk-SK"/>
          </a:p>
          <a:p>
            <a:pPr marL="0" indent="0">
              <a:buNone/>
            </a:pPr>
            <a:r>
              <a:rPr lang="sk-SK" sz="2400" b="1" dirty="0"/>
              <a:t>- čo? – čo bolo nutné (aby boli všetci rovnako spokojný), niečo je veľa a niečoho je málo</a:t>
            </a:r>
          </a:p>
          <a:p>
            <a:pPr marL="0" indent="0">
              <a:buNone/>
            </a:pPr>
            <a:r>
              <a:rPr lang="sk-SK" sz="2400" b="1" dirty="0"/>
              <a:t>ako? – všetko riadil štát (nebol súkromný sektor)</a:t>
            </a:r>
          </a:p>
          <a:p>
            <a:pPr marL="0" indent="0">
              <a:buNone/>
            </a:pPr>
            <a:r>
              <a:rPr lang="sk-SK" sz="2400" b="1" dirty="0"/>
              <a:t>- pre koho? – pre obyvateľstvo (a niečo na vývoz)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6889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4B7149-6851-41EC-37B8-D5A92D0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A3E80E-52B6-CE8B-41C3-62112596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sz="2000" b="1" u="sng" dirty="0"/>
              <a:t>Trhová ekonomika</a:t>
            </a:r>
          </a:p>
          <a:p>
            <a:pPr marL="0" indent="0">
              <a:buNone/>
            </a:pPr>
            <a:r>
              <a:rPr lang="sk-SK" sz="2000" b="1" dirty="0"/>
              <a:t>- ekonomika voľnej súťaže prostredníctvom trhového mechanizmu, majetok v súkromných rukách; vzájomný vzťah dopyt – ponuka – cena</a:t>
            </a:r>
          </a:p>
          <a:p>
            <a:pPr marL="0" indent="0">
              <a:buNone/>
            </a:pPr>
            <a:r>
              <a:rPr lang="sk-SK" sz="2000" b="1" dirty="0"/>
              <a:t>- všetci majú rovnaké podmienky, všetci o všetkom vedia</a:t>
            </a:r>
          </a:p>
          <a:p>
            <a:pPr marL="0" indent="0">
              <a:buNone/>
            </a:pPr>
            <a:r>
              <a:rPr lang="sk-SK" sz="2000" b="1" dirty="0"/>
              <a:t>- </a:t>
            </a:r>
            <a:r>
              <a:rPr lang="sk-SK" sz="2000" b="1" dirty="0" err="1"/>
              <a:t>equalibrum</a:t>
            </a:r>
            <a:r>
              <a:rPr lang="sk-SK" sz="2000" b="1" dirty="0"/>
              <a:t> = rovnovážny bod</a:t>
            </a:r>
          </a:p>
          <a:p>
            <a:pPr marL="0" indent="0">
              <a:buNone/>
            </a:pPr>
            <a:r>
              <a:rPr lang="sk-SK" sz="2000" b="1" dirty="0"/>
              <a:t>   všetkého je dostatok a primerane</a:t>
            </a:r>
          </a:p>
          <a:p>
            <a:pPr marL="0" indent="0">
              <a:buNone/>
            </a:pPr>
            <a:r>
              <a:rPr lang="sk-SK" b="1" dirty="0"/>
              <a:t>- </a:t>
            </a:r>
            <a:r>
              <a:rPr lang="sk-SK" sz="2000" b="1" dirty="0"/>
              <a:t>v čistej podobe sa vyskytla len chvíľu v 19. storočí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03765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C9D614-36DA-AD31-DE3E-FEB0D802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11" y="2301576"/>
            <a:ext cx="9242602" cy="3718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k-SK" sz="2400" b="1" dirty="0"/>
              <a:t>-štát sa nemieša vôbec (potom je už zmiešaná)</a:t>
            </a:r>
          </a:p>
          <a:p>
            <a:pPr marL="0" indent="0">
              <a:buNone/>
            </a:pPr>
            <a:r>
              <a:rPr lang="sk-SK" sz="2400" b="1" dirty="0"/>
              <a:t>- čo? – určuje trh (spotrebitelia)</a:t>
            </a:r>
          </a:p>
          <a:p>
            <a:pPr marL="0" indent="0">
              <a:buNone/>
            </a:pPr>
            <a:r>
              <a:rPr lang="sk-SK" sz="2400" b="1" dirty="0"/>
              <a:t>- ako? – rieši firma (a konkurencia firiem)</a:t>
            </a:r>
          </a:p>
          <a:p>
            <a:pPr marL="0" indent="0">
              <a:buNone/>
            </a:pPr>
            <a:r>
              <a:rPr lang="sk-SK" sz="2400" b="1" dirty="0"/>
              <a:t>- pre koho? – pre spotrebiteľov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1516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–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1D604A1A40CC46869F8CBACFABA24D" ma:contentTypeVersion="0" ma:contentTypeDescription="Create a new document." ma:contentTypeScope="" ma:versionID="5f008ab56b97d2ff541f8e29c6d16c6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210A5-6C35-4893-A728-F11D20C14BDA}"/>
</file>

<file path=customXml/itemProps2.xml><?xml version="1.0" encoding="utf-8"?>
<ds:datastoreItem xmlns:ds="http://schemas.openxmlformats.org/officeDocument/2006/customXml" ds:itemID="{80C17BDC-9936-40E3-B5BC-A7A0FD48DA5D}"/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46</TotalTime>
  <Words>523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Ión – zasadacia miestnosť</vt:lpstr>
      <vt:lpstr>EKONOMIKA A TYPY EKONOMIKY</vt:lpstr>
      <vt:lpstr>Každá ekonomika rieši 3 základné problémy:</vt:lpstr>
      <vt:lpstr>EKONOMIKA</vt:lpstr>
      <vt:lpstr>DELENIE</vt:lpstr>
      <vt:lpstr>TYPY EKONOMIKY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/>
  <cp:lastModifiedBy>Mgr. Xénia Herchlová</cp:lastModifiedBy>
  <cp:revision>156</cp:revision>
  <dcterms:created xsi:type="dcterms:W3CDTF">2022-09-11T13:50:25Z</dcterms:created>
  <dcterms:modified xsi:type="dcterms:W3CDTF">2022-09-20T08:08:08Z</dcterms:modified>
</cp:coreProperties>
</file>