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9" r:id="rId4"/>
    <p:sldId id="270" r:id="rId5"/>
    <p:sldId id="271" r:id="rId6"/>
    <p:sldId id="277" r:id="rId7"/>
    <p:sldId id="278" r:id="rId8"/>
    <p:sldId id="279" r:id="rId9"/>
    <p:sldId id="289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42B6-DC10-4565-8714-D6B76A5109C6}" v="904" dt="2022-09-11T13:43:51.773"/>
    <p1510:client id="{16485894-54FB-6D34-0F23-E9D4F3BDA655}" v="21" dt="2022-09-11T13:46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Xénia Herchlová" userId="S::xenia.herchlova@adlerka.sk::35780691-fd34-4812-8ef1-5fded6172199" providerId="AD" clId="Web-{16485894-54FB-6D34-0F23-E9D4F3BDA655}"/>
    <pc:docChg chg="addSld modSld">
      <pc:chgData name="Mgr. Xénia Herchlová" userId="S::xenia.herchlova@adlerka.sk::35780691-fd34-4812-8ef1-5fded6172199" providerId="AD" clId="Web-{16485894-54FB-6D34-0F23-E9D4F3BDA655}" dt="2022-09-11T13:46:54.293" v="20"/>
      <pc:docMkLst>
        <pc:docMk/>
      </pc:docMkLst>
      <pc:sldChg chg="delSp modSp new">
        <pc:chgData name="Mgr. Xénia Herchlová" userId="S::xenia.herchlova@adlerka.sk::35780691-fd34-4812-8ef1-5fded6172199" providerId="AD" clId="Web-{16485894-54FB-6D34-0F23-E9D4F3BDA655}" dt="2022-09-11T13:46:54.293" v="20"/>
        <pc:sldMkLst>
          <pc:docMk/>
          <pc:sldMk cId="556889998" sldId="267"/>
        </pc:sldMkLst>
        <pc:spChg chg="del">
          <ac:chgData name="Mgr. Xénia Herchlová" userId="S::xenia.herchlova@adlerka.sk::35780691-fd34-4812-8ef1-5fded6172199" providerId="AD" clId="Web-{16485894-54FB-6D34-0F23-E9D4F3BDA655}" dt="2022-09-11T13:46:54.293" v="20"/>
          <ac:spMkLst>
            <pc:docMk/>
            <pc:sldMk cId="556889998" sldId="267"/>
            <ac:spMk id="2" creationId="{6E2269A0-481B-226C-8070-53221D927BE5}"/>
          </ac:spMkLst>
        </pc:spChg>
        <pc:spChg chg="mod">
          <ac:chgData name="Mgr. Xénia Herchlová" userId="S::xenia.herchlova@adlerka.sk::35780691-fd34-4812-8ef1-5fded6172199" providerId="AD" clId="Web-{16485894-54FB-6D34-0F23-E9D4F3BDA655}" dt="2022-09-11T13:46:45.277" v="19" actId="20577"/>
          <ac:spMkLst>
            <pc:docMk/>
            <pc:sldMk cId="556889998" sldId="267"/>
            <ac:spMk id="3" creationId="{2402D175-3DC6-1289-B34B-921BA66CE332}"/>
          </ac:spMkLst>
        </pc:spChg>
      </pc:sldChg>
    </pc:docChg>
  </pc:docChgLst>
  <pc:docChgLst>
    <pc:chgData name="Mgr. Xénia Herchlová" userId="S::xenia.herchlova@adlerka.sk::35780691-fd34-4812-8ef1-5fded6172199" providerId="AD" clId="Web-{007042B6-DC10-4565-8714-D6B76A5109C6}"/>
    <pc:docChg chg="addSld modSld">
      <pc:chgData name="Mgr. Xénia Herchlová" userId="S::xenia.herchlova@adlerka.sk::35780691-fd34-4812-8ef1-5fded6172199" providerId="AD" clId="Web-{007042B6-DC10-4565-8714-D6B76A5109C6}" dt="2022-09-11T13:43:51.773" v="890" actId="14100"/>
      <pc:docMkLst>
        <pc:docMk/>
      </pc:docMkLst>
      <pc:sldChg chg="modSp">
        <pc:chgData name="Mgr. Xénia Herchlová" userId="S::xenia.herchlova@adlerka.sk::35780691-fd34-4812-8ef1-5fded6172199" providerId="AD" clId="Web-{007042B6-DC10-4565-8714-D6B76A5109C6}" dt="2022-09-11T12:54:32.427" v="8" actId="20577"/>
        <pc:sldMkLst>
          <pc:docMk/>
          <pc:sldMk cId="2526593619" sldId="256"/>
        </pc:sldMkLst>
        <pc:spChg chg="mod">
          <ac:chgData name="Mgr. Xénia Herchlová" userId="S::xenia.herchlova@adlerka.sk::35780691-fd34-4812-8ef1-5fded6172199" providerId="AD" clId="Web-{007042B6-DC10-4565-8714-D6B76A5109C6}" dt="2022-09-11T12:54:01.129" v="2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2:54:32.427" v="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01:18.109" v="208" actId="20577"/>
        <pc:sldMkLst>
          <pc:docMk/>
          <pc:sldMk cId="1316293351" sldId="257"/>
        </pc:sldMkLst>
        <pc:spChg chg="mod">
          <ac:chgData name="Mgr. Xénia Herchlová" userId="S::xenia.herchlova@adlerka.sk::35780691-fd34-4812-8ef1-5fded6172199" providerId="AD" clId="Web-{007042B6-DC10-4565-8714-D6B76A5109C6}" dt="2022-09-11T12:54:57.318" v="17" actId="20577"/>
          <ac:spMkLst>
            <pc:docMk/>
            <pc:sldMk cId="1316293351" sldId="257"/>
            <ac:spMk id="2" creationId="{ACF57761-A125-C8DC-CD88-C8A397BFEF0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01:18.109" v="208" actId="20577"/>
          <ac:spMkLst>
            <pc:docMk/>
            <pc:sldMk cId="1316293351" sldId="257"/>
            <ac:spMk id="3" creationId="{BE56725B-7704-5552-90B4-AD77353F8ADB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12:06.313" v="338" actId="20577"/>
        <pc:sldMkLst>
          <pc:docMk/>
          <pc:sldMk cId="4016241305" sldId="258"/>
        </pc:sldMkLst>
        <pc:spChg chg="mod">
          <ac:chgData name="Mgr. Xénia Herchlová" userId="S::xenia.herchlova@adlerka.sk::35780691-fd34-4812-8ef1-5fded6172199" providerId="AD" clId="Web-{007042B6-DC10-4565-8714-D6B76A5109C6}" dt="2022-09-11T13:01:52.500" v="221" actId="20577"/>
          <ac:spMkLst>
            <pc:docMk/>
            <pc:sldMk cId="4016241305" sldId="258"/>
            <ac:spMk id="2" creationId="{FBDC4083-5CB5-0BE8-B49E-32FC8D303F3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12:06.313" v="338" actId="20577"/>
          <ac:spMkLst>
            <pc:docMk/>
            <pc:sldMk cId="4016241305" sldId="258"/>
            <ac:spMk id="3" creationId="{D8F0819C-2982-4213-FC84-FD742F5A620B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1:22.577" v="599" actId="14100"/>
        <pc:sldMkLst>
          <pc:docMk/>
          <pc:sldMk cId="4250419655" sldId="259"/>
        </pc:sldMkLst>
        <pc:spChg chg="del mod">
          <ac:chgData name="Mgr. Xénia Herchlová" userId="S::xenia.herchlova@adlerka.sk::35780691-fd34-4812-8ef1-5fded6172199" providerId="AD" clId="Web-{007042B6-DC10-4565-8714-D6B76A5109C6}" dt="2022-09-11T13:21:22.577" v="599" actId="14100"/>
          <ac:spMkLst>
            <pc:docMk/>
            <pc:sldMk cId="4250419655" sldId="259"/>
            <ac:spMk id="2" creationId="{34296C11-306C-9992-43B8-2419B25C271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1:05.077" v="598" actId="1076"/>
          <ac:spMkLst>
            <pc:docMk/>
            <pc:sldMk cId="4250419655" sldId="259"/>
            <ac:spMk id="3" creationId="{AA5637D2-A4CB-D863-F4FD-D7E59A20E6B0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6:22.647" v="689" actId="14100"/>
        <pc:sldMkLst>
          <pc:docMk/>
          <pc:sldMk cId="3051549949" sldId="260"/>
        </pc:sldMkLst>
        <pc:spChg chg="del mod">
          <ac:chgData name="Mgr. Xénia Herchlová" userId="S::xenia.herchlova@adlerka.sk::35780691-fd34-4812-8ef1-5fded6172199" providerId="AD" clId="Web-{007042B6-DC10-4565-8714-D6B76A5109C6}" dt="2022-09-11T13:26:22.647" v="689" actId="14100"/>
          <ac:spMkLst>
            <pc:docMk/>
            <pc:sldMk cId="3051549949" sldId="260"/>
            <ac:spMk id="2" creationId="{ED12B4B3-99FC-4F2F-7657-9FCFE1867F21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6:11.132" v="688" actId="20577"/>
          <ac:spMkLst>
            <pc:docMk/>
            <pc:sldMk cId="3051549949" sldId="260"/>
            <ac:spMk id="3" creationId="{22A2C4A8-6253-A3B7-2013-4C90C59318F2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0:05.387" v="870" actId="20577"/>
        <pc:sldMkLst>
          <pc:docMk/>
          <pc:sldMk cId="948499740" sldId="261"/>
        </pc:sldMkLst>
        <pc:spChg chg="mod">
          <ac:chgData name="Mgr. Xénia Herchlová" userId="S::xenia.herchlova@adlerka.sk::35780691-fd34-4812-8ef1-5fded6172199" providerId="AD" clId="Web-{007042B6-DC10-4565-8714-D6B76A5109C6}" dt="2022-09-11T13:26:55.258" v="702" actId="20577"/>
          <ac:spMkLst>
            <pc:docMk/>
            <pc:sldMk cId="948499740" sldId="261"/>
            <ac:spMk id="2" creationId="{B63FC607-A8D9-53A8-2EEA-38AE35FF40FC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0:05.387" v="870" actId="20577"/>
          <ac:spMkLst>
            <pc:docMk/>
            <pc:sldMk cId="948499740" sldId="261"/>
            <ac:spMk id="3" creationId="{A3608307-9DAC-E02B-D89A-0D7926961781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1:37.656" v="818" actId="20577"/>
        <pc:sldMkLst>
          <pc:docMk/>
          <pc:sldMk cId="3969761114" sldId="262"/>
        </pc:sldMkLst>
        <pc:spChg chg="mod">
          <ac:chgData name="Mgr. Xénia Herchlová" userId="S::xenia.herchlova@adlerka.sk::35780691-fd34-4812-8ef1-5fded6172199" providerId="AD" clId="Web-{007042B6-DC10-4565-8714-D6B76A5109C6}" dt="2022-09-11T13:30:52.951" v="815" actId="20577"/>
          <ac:spMkLst>
            <pc:docMk/>
            <pc:sldMk cId="3969761114" sldId="262"/>
            <ac:spMk id="2" creationId="{7E3E2BF0-E71C-3CEE-35D8-6EAC14375542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1:37.656" v="818" actId="20577"/>
          <ac:spMkLst>
            <pc:docMk/>
            <pc:sldMk cId="3969761114" sldId="262"/>
            <ac:spMk id="3" creationId="{4C3156B9-45D3-AD49-6976-5019D7152FD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4:34.066" v="830" actId="20577"/>
        <pc:sldMkLst>
          <pc:docMk/>
          <pc:sldMk cId="4207373852" sldId="263"/>
        </pc:sldMkLst>
        <pc:spChg chg="mod">
          <ac:chgData name="Mgr. Xénia Herchlová" userId="S::xenia.herchlova@adlerka.sk::35780691-fd34-4812-8ef1-5fded6172199" providerId="AD" clId="Web-{007042B6-DC10-4565-8714-D6B76A5109C6}" dt="2022-09-11T13:32:40.110" v="827" actId="20577"/>
          <ac:spMkLst>
            <pc:docMk/>
            <pc:sldMk cId="4207373852" sldId="263"/>
            <ac:spMk id="2" creationId="{B330DB92-5C45-3A3E-D40A-FDB2D08BF6F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4:34.066" v="830" actId="20577"/>
          <ac:spMkLst>
            <pc:docMk/>
            <pc:sldMk cId="4207373852" sldId="263"/>
            <ac:spMk id="3" creationId="{1CD51A07-14D8-350D-F29D-F0C4723DCB7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7:25.164" v="852" actId="20577"/>
        <pc:sldMkLst>
          <pc:docMk/>
          <pc:sldMk cId="226659537" sldId="264"/>
        </pc:sldMkLst>
        <pc:spChg chg="mod">
          <ac:chgData name="Mgr. Xénia Herchlová" userId="S::xenia.herchlova@adlerka.sk::35780691-fd34-4812-8ef1-5fded6172199" providerId="AD" clId="Web-{007042B6-DC10-4565-8714-D6B76A5109C6}" dt="2022-09-11T13:34:46.754" v="834" actId="20577"/>
          <ac:spMkLst>
            <pc:docMk/>
            <pc:sldMk cId="226659537" sldId="264"/>
            <ac:spMk id="2" creationId="{523E1A90-13F4-7886-3D53-B4DCFA4C14DD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7:25.164" v="852" actId="20577"/>
          <ac:spMkLst>
            <pc:docMk/>
            <pc:sldMk cId="226659537" sldId="264"/>
            <ac:spMk id="3" creationId="{B636ACC9-BEC1-41C7-948C-2AB0626A9CD4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9:48.293" v="869" actId="20577"/>
        <pc:sldMkLst>
          <pc:docMk/>
          <pc:sldMk cId="214026650" sldId="265"/>
        </pc:sldMkLst>
        <pc:spChg chg="mod">
          <ac:chgData name="Mgr. Xénia Herchlová" userId="S::xenia.herchlova@adlerka.sk::35780691-fd34-4812-8ef1-5fded6172199" providerId="AD" clId="Web-{007042B6-DC10-4565-8714-D6B76A5109C6}" dt="2022-09-11T13:39:02.964" v="863" actId="20577"/>
          <ac:spMkLst>
            <pc:docMk/>
            <pc:sldMk cId="214026650" sldId="265"/>
            <ac:spMk id="2" creationId="{FBC4AF8D-A0FE-874D-2967-922257D9639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9:48.293" v="869" actId="20577"/>
          <ac:spMkLst>
            <pc:docMk/>
            <pc:sldMk cId="214026650" sldId="265"/>
            <ac:spMk id="3" creationId="{510419E6-E8A1-4F93-7C4D-F315008F61B6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3:51.773" v="890" actId="14100"/>
        <pc:sldMkLst>
          <pc:docMk/>
          <pc:sldMk cId="1102987722" sldId="266"/>
        </pc:sldMkLst>
        <pc:spChg chg="mod">
          <ac:chgData name="Mgr. Xénia Herchlová" userId="S::xenia.herchlova@adlerka.sk::35780691-fd34-4812-8ef1-5fded6172199" providerId="AD" clId="Web-{007042B6-DC10-4565-8714-D6B76A5109C6}" dt="2022-09-11T13:41:44.265" v="877" actId="20577"/>
          <ac:spMkLst>
            <pc:docMk/>
            <pc:sldMk cId="1102987722" sldId="266"/>
            <ac:spMk id="2" creationId="{55CA0987-C6AC-356E-8687-0113509872E8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3:51.773" v="890" actId="14100"/>
          <ac:spMkLst>
            <pc:docMk/>
            <pc:sldMk cId="1102987722" sldId="266"/>
            <ac:spMk id="3" creationId="{138A2CE8-23C4-79E1-DDA4-C6ACD0E207D8}"/>
          </ac:spMkLst>
        </pc:spChg>
      </pc:sldChg>
    </pc:docChg>
  </pc:docChgLst>
  <pc:docChgLst>
    <pc:chgData clId="Web-{007042B6-DC10-4565-8714-D6B76A5109C6}"/>
    <pc:docChg chg="modSld">
      <pc:chgData name="" userId="" providerId="" clId="Web-{007042B6-DC10-4565-8714-D6B76A5109C6}" dt="2022-09-11T12:53:30.472" v="10" actId="20577"/>
      <pc:docMkLst>
        <pc:docMk/>
      </pc:docMkLst>
      <pc:sldChg chg="modSp">
        <pc:chgData name="" userId="" providerId="" clId="Web-{007042B6-DC10-4565-8714-D6B76A5109C6}" dt="2022-09-11T12:53:30.472" v="10" actId="20577"/>
        <pc:sldMkLst>
          <pc:docMk/>
          <pc:sldMk cId="2526593619" sldId="256"/>
        </pc:sldMkLst>
        <pc:spChg chg="mod">
          <ac:chgData name="" userId="" providerId="" clId="Web-{007042B6-DC10-4565-8714-D6B76A5109C6}" dt="2022-09-11T12:53:30.472" v="10" actId="20577"/>
          <ac:spMkLst>
            <pc:docMk/>
            <pc:sldMk cId="252659361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49DEB82-B3D8-40A1-89C0-BD5D292A4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34D3EA3-2283-4FDD-8C79-55450DD294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F8FB-A440-4E21-920E-A41651FDC7D9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D02EC8F-3E6C-4299-9A45-DCFABE74B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4431849-9F83-42D1-8C7D-9B0CFC311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D9CF-B4D5-4FB7-B7B8-40548828B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59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C24F-5D2F-4F2C-BD8A-4F0F49CDC329}" type="datetimeFigureOut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EFB-32A8-4371-A419-B74553DB09C3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64446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3EFB-32A8-4371-A419-B74553DB09C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F6A14D8-4830-487B-85F8-F6DDF3B90020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D4D7-8DE4-408E-83D2-248AD7B60860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960E7-1C58-4BFF-B7FC-5887F979FA7D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ové pol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ové pol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4822B-B68F-4B18-8784-3661BF00B547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D1338-5CBA-472F-80ED-766F785403ED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2B509-E9C4-40C1-BF5A-19D9C51548EC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B65C5-DC81-4668-9124-7E6C5542F62B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8CF89-D521-4E1F-90C5-4D93CEA62A53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074BD9-8AD4-409C-9449-746C049447EB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E2C-5DE3-4C2B-AA28-1A4B9D0451C6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EDA96-5C5F-460B-A886-39CF87AB46ED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B436B-300D-418A-AE90-D13FDE8C10ED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638F4-708F-44AD-B5D9-968A6F876FDA}" type="datetime1">
              <a:rPr lang="sk-SK" noProof="0" smtClean="0"/>
              <a:pPr rtl="0"/>
              <a:t>2. 2. 2023</a:t>
            </a:fld>
            <a:r>
              <a:rPr lang="sk-SK" noProof="0"/>
              <a:t>11. 9. 2014</a:t>
            </a:r>
            <a:fld id="{B61BEF0D-F0BB-DE4B-95CE-6DB70DBA9567}" type="datetimeFigureOut">
              <a:rPr lang="sk-SK" noProof="0" smtClean="0"/>
              <a:pPr rtl="0"/>
              <a:t>2. 2. 2023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 rtl="0"/>
              <a:t>‹#›</a:t>
            </a:fld>
            <a:r>
              <a:rPr lang="sk-SK" noProof="0"/>
              <a:t>‹#›</a:t>
            </a:r>
            <a:fld id="{D57F1E4F-1CFF-5643-939E-217C01CDF565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DDA2E-DFC6-4CC3-AE2E-AFD3FCA3F4F6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259CE-F10F-4A3E-9FDD-FD91EBBCE350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BDB08-FD3E-43E2-A430-8378654EDCE5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68ACC-9D81-4BFF-A1FC-E2D468F7B3A5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8B801D-4C79-4FC3-9242-1142DD85FCB6}" type="datetime1">
              <a:rPr lang="sk-SK" noProof="0" smtClean="0"/>
              <a:t>2. 2. 2023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sk-SK" sz="6000" dirty="0">
                <a:ea typeface="Calibri Light"/>
                <a:cs typeface="Calibri Light"/>
              </a:rPr>
              <a:t>Štátne podniky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sk-SK" sz="2400" dirty="0">
                <a:ea typeface="Calibri"/>
                <a:cs typeface="Calibri"/>
              </a:rPr>
              <a:t>4.ročník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1EBF14-A4C5-47D1-AAC4-49BE9318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774"/>
            <a:ext cx="10131425" cy="6387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dirty="0"/>
              <a:t> </a:t>
            </a:r>
            <a:r>
              <a:rPr lang="sk-SK" sz="4000" b="1" i="1" u="sng" dirty="0"/>
              <a:t>Štátny podnik</a:t>
            </a:r>
            <a:r>
              <a:rPr lang="sk-SK" sz="4000" b="1" i="1" dirty="0"/>
              <a:t> </a:t>
            </a:r>
            <a:r>
              <a:rPr lang="sk-SK" sz="4000" dirty="0"/>
              <a:t>je samostatná právnická osoba, ktorá podniká na vlastný účet, ktorej všetky veci a majetkové práva sú majetkom štátu (štátny podnik ich má iba zverené na podnikanie), a ktorá je napojená na štátny rozpočet či štátny fond alebo rozpočet miestneho orgánu štátnej správy.</a:t>
            </a:r>
          </a:p>
        </p:txBody>
      </p:sp>
    </p:spTree>
    <p:extLst>
      <p:ext uri="{BB962C8B-B14F-4D97-AF65-F5344CB8AC3E}">
        <p14:creationId xmlns:p14="http://schemas.microsoft.com/office/powerpoint/2010/main" val="258229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0A7B0B-C910-459D-AA69-5C4404BE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75861"/>
            <a:ext cx="10131425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k-SK" sz="3600" i="1" u="sng" dirty="0"/>
          </a:p>
          <a:p>
            <a:pPr marL="0" indent="0" algn="ctr">
              <a:buNone/>
            </a:pPr>
            <a:r>
              <a:rPr lang="sk-SK" sz="4200" b="1" u="sng" dirty="0"/>
              <a:t>Vznik a charakteristika</a:t>
            </a:r>
          </a:p>
          <a:p>
            <a:pPr marL="0" indent="0">
              <a:buNone/>
            </a:pPr>
            <a:r>
              <a:rPr lang="sk-SK" sz="3600" dirty="0"/>
              <a:t>Do právnych vzťahov vstupuje vo vlastnom mene a na vlastnú zodpovednosť. </a:t>
            </a:r>
          </a:p>
          <a:p>
            <a:pPr marL="0" indent="0">
              <a:buNone/>
            </a:pPr>
            <a:r>
              <a:rPr lang="sk-SK" sz="3600" dirty="0"/>
              <a:t>Zakladateľom ŠP môže byť ústredný orgán štátnej správy (napr. ministerstvo) alebo miestny orgán štátnej správy (obvodný úrad, krajský lesný úrad)</a:t>
            </a:r>
          </a:p>
          <a:p>
            <a:pPr marL="0" indent="0">
              <a:buNone/>
            </a:pPr>
            <a:r>
              <a:rPr lang="sk-SK" sz="3600" dirty="0"/>
              <a:t>ŠP vzniká dňom zápisu do obchodného registra, návrh na zápis dáva zakladateľ, prikladá zakladateľskú listinu. </a:t>
            </a:r>
          </a:p>
          <a:p>
            <a:pPr marL="0" indent="0">
              <a:buNone/>
            </a:pP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5057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212C1A-D7D0-4040-95AA-9018EF3A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43339"/>
            <a:ext cx="10131425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k-SK" sz="3600" dirty="0"/>
          </a:p>
          <a:p>
            <a:pPr marL="0" indent="0">
              <a:buNone/>
            </a:pPr>
            <a:r>
              <a:rPr lang="sk-SK" sz="3900" b="1" dirty="0"/>
              <a:t>Návrh na zápis obsahuje: </a:t>
            </a:r>
          </a:p>
          <a:p>
            <a:pPr>
              <a:buFontTx/>
              <a:buChar char="-"/>
            </a:pPr>
            <a:r>
              <a:rPr lang="sk-SK" sz="3500" dirty="0"/>
              <a:t>meno zakladateľa, </a:t>
            </a:r>
          </a:p>
          <a:p>
            <a:pPr>
              <a:buFontTx/>
              <a:buChar char="-"/>
            </a:pPr>
            <a:r>
              <a:rPr lang="sk-SK" sz="3500" dirty="0"/>
              <a:t>názov, sídlo, </a:t>
            </a:r>
          </a:p>
          <a:p>
            <a:pPr>
              <a:buFontTx/>
              <a:buChar char="-"/>
            </a:pPr>
            <a:r>
              <a:rPr lang="sk-SK" sz="3500" dirty="0"/>
              <a:t>IČO, </a:t>
            </a:r>
          </a:p>
          <a:p>
            <a:pPr>
              <a:buFontTx/>
              <a:buChar char="-"/>
            </a:pPr>
            <a:r>
              <a:rPr lang="sk-SK" sz="3500" dirty="0"/>
              <a:t>predmet činnosti, </a:t>
            </a:r>
          </a:p>
          <a:p>
            <a:pPr>
              <a:buFontTx/>
              <a:buChar char="-"/>
            </a:pPr>
            <a:r>
              <a:rPr lang="sk-SK" sz="3500" dirty="0"/>
              <a:t>vymedzenie majetku. </a:t>
            </a:r>
          </a:p>
          <a:p>
            <a:pPr marL="0" indent="0">
              <a:buNone/>
            </a:pPr>
            <a:r>
              <a:rPr lang="sk-SK" sz="3500" dirty="0"/>
              <a:t>Podnik môže hospodáriť s majetkom, ktorý mu bol pri založení zverený do správy, alebo ktorý nadobudol v priebehu svojej činnosti. Majetok je v štátnom vlastníctve, povinne vytvára rezervný fond. </a:t>
            </a:r>
          </a:p>
          <a:p>
            <a:pPr marL="0" indent="0">
              <a:buNone/>
            </a:pPr>
            <a:endParaRPr lang="sk-SK" sz="3200" dirty="0"/>
          </a:p>
          <a:p>
            <a:pPr marL="0" indent="0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72358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D621A3-76B7-4C0B-8A8C-B5CBD542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9270"/>
            <a:ext cx="10131425" cy="6559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3600" dirty="0"/>
          </a:p>
          <a:p>
            <a:pPr marL="0" indent="0">
              <a:buNone/>
            </a:pPr>
            <a:endParaRPr lang="sk-SK" sz="3600" dirty="0"/>
          </a:p>
          <a:p>
            <a:pPr marL="0" indent="0" algn="ctr">
              <a:buNone/>
            </a:pPr>
            <a:r>
              <a:rPr lang="sk-SK" sz="4000" b="1" dirty="0"/>
              <a:t>Typy štátnych podnikov</a:t>
            </a:r>
          </a:p>
          <a:p>
            <a:pPr marL="0" indent="0">
              <a:buNone/>
            </a:pPr>
            <a:r>
              <a:rPr lang="sk-SK" sz="3600" dirty="0"/>
              <a:t>- podniky zamerané na podnikateľskú činnosť tzv. manažérske (riaditeľ, dozorná rada)</a:t>
            </a:r>
          </a:p>
          <a:p>
            <a:pPr marL="0" indent="0">
              <a:buNone/>
            </a:pPr>
            <a:r>
              <a:rPr lang="sk-SK" sz="3600" dirty="0"/>
              <a:t>- podniky na uspokojovanie spoločenských záujmov tzv. verejnoprospešné podniky (riaditeľ bez DR) ochrana životného prostredia, sociálnu starostlivosť, zdravotníctvo, školstvo</a:t>
            </a:r>
          </a:p>
          <a:p>
            <a:pPr marL="0" indent="0">
              <a:buNone/>
            </a:pP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20788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EFF974-E143-4AC1-B348-99CFEA0F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87017"/>
            <a:ext cx="10131425" cy="58839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sk-SK" sz="3900" b="1" dirty="0"/>
              <a:t>Orgány</a:t>
            </a:r>
          </a:p>
          <a:p>
            <a:pPr marL="0" indent="0">
              <a:buNone/>
            </a:pPr>
            <a:endParaRPr lang="sk-SK" sz="3600" dirty="0"/>
          </a:p>
          <a:p>
            <a:pPr marL="0" indent="0">
              <a:buNone/>
            </a:pPr>
            <a:r>
              <a:rPr lang="sk-SK" sz="3600" b="1" i="1" u="sng" dirty="0"/>
              <a:t>Riaditeľ</a:t>
            </a:r>
          </a:p>
          <a:p>
            <a:pPr>
              <a:buFontTx/>
              <a:buChar char="-"/>
            </a:pPr>
            <a:r>
              <a:rPr lang="sk-SK" sz="3600" dirty="0"/>
              <a:t>štatutárny orgán</a:t>
            </a:r>
          </a:p>
          <a:p>
            <a:pPr>
              <a:buFontTx/>
              <a:buChar char="-"/>
            </a:pPr>
            <a:r>
              <a:rPr lang="sk-SK" sz="3600" dirty="0"/>
              <a:t>riadi a koná vo všetkých veciach</a:t>
            </a:r>
          </a:p>
          <a:p>
            <a:pPr>
              <a:buFontTx/>
              <a:buChar char="-"/>
            </a:pPr>
            <a:r>
              <a:rPr lang="sk-SK" sz="3600" dirty="0"/>
              <a:t>menuje a odvoláva ho zakladateľ (výberové konanie, vyjadrenie DR)</a:t>
            </a:r>
          </a:p>
          <a:p>
            <a:pPr>
              <a:buFontTx/>
              <a:buChar char="-"/>
            </a:pPr>
            <a:r>
              <a:rPr lang="sk-SK" sz="3600" dirty="0"/>
              <a:t>menuje a odvoláva svojho zástupcu</a:t>
            </a:r>
          </a:p>
          <a:p>
            <a:pPr>
              <a:buFontTx/>
              <a:buChar char="-"/>
            </a:pPr>
            <a:r>
              <a:rPr lang="sk-SK" sz="3600" dirty="0"/>
              <a:t>po vyjadrení v DR schvaľuje účtovnú závierku, rozdelenie zisku koncepciu rozvoja.</a:t>
            </a:r>
          </a:p>
        </p:txBody>
      </p:sp>
    </p:spTree>
    <p:extLst>
      <p:ext uri="{BB962C8B-B14F-4D97-AF65-F5344CB8AC3E}">
        <p14:creationId xmlns:p14="http://schemas.microsoft.com/office/powerpoint/2010/main" val="280808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B84CB6-87FF-45FF-A75F-B557ED89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7079"/>
            <a:ext cx="10131425" cy="6352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3600" dirty="0"/>
          </a:p>
          <a:p>
            <a:pPr marL="0" indent="0" algn="ctr">
              <a:buNone/>
            </a:pPr>
            <a:r>
              <a:rPr lang="sk-SK" sz="3600" b="1" dirty="0"/>
              <a:t>Dozorná rada</a:t>
            </a:r>
          </a:p>
          <a:p>
            <a:pPr>
              <a:buFontTx/>
              <a:buChar char="-"/>
            </a:pPr>
            <a:r>
              <a:rPr lang="sk-SK" sz="3600" dirty="0"/>
              <a:t>kontrolný orgán</a:t>
            </a:r>
          </a:p>
          <a:p>
            <a:pPr>
              <a:buFontTx/>
              <a:buChar char="-"/>
            </a:pPr>
            <a:r>
              <a:rPr lang="sk-SK" sz="3600" dirty="0"/>
              <a:t>počet členov určuje zakladateľ, polovicu z nich ustanovuje a odvoláva zakladateľ, polovicu volia a odvolávajú zamestnanci</a:t>
            </a:r>
          </a:p>
          <a:p>
            <a:pPr>
              <a:buFontTx/>
              <a:buChar char="-"/>
            </a:pPr>
            <a:r>
              <a:rPr lang="sk-SK" sz="3600" dirty="0"/>
              <a:t>členom DR nemôže byť riaditeľ</a:t>
            </a:r>
          </a:p>
          <a:p>
            <a:pPr>
              <a:buFontTx/>
              <a:buChar char="-"/>
            </a:pPr>
            <a:r>
              <a:rPr lang="sk-SK" sz="3600" dirty="0"/>
              <a:t>DR sa stará o koncepciu rozvoja, hospodárenie, ročnú uzávierku, rozdelenie zisku, zrušenie podniku</a:t>
            </a:r>
          </a:p>
          <a:p>
            <a:pPr marL="0" indent="0">
              <a:buNone/>
            </a:pP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94332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7A035D-5B81-47D4-B966-7906ED1B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3284"/>
            <a:ext cx="10131425" cy="64645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k-SK" sz="3200" dirty="0"/>
          </a:p>
          <a:p>
            <a:pPr marL="0" indent="0" algn="ctr">
              <a:buNone/>
            </a:pPr>
            <a:r>
              <a:rPr lang="sk-SK" sz="4200" b="1" dirty="0"/>
              <a:t>Zrušenie ŠP</a:t>
            </a:r>
          </a:p>
          <a:p>
            <a:pPr marL="0" indent="0">
              <a:buNone/>
            </a:pPr>
            <a:r>
              <a:rPr lang="sk-SK" sz="3500" b="1" i="1" u="sng" dirty="0"/>
              <a:t>s likvidáciou </a:t>
            </a:r>
            <a:r>
              <a:rPr lang="sk-SK" sz="3500" dirty="0"/>
              <a:t>– určí sa likvidátor, ktorý nahrádza štatutárny orgán. Jeho úlohou je dbať aby zanikajúca spoločnosť splnila svoje záväzky veriteľom. Likvidačný zostatok sa rozdelí medzi spoločníkov a likvidátor do 30 dní po skončení likvidácie podá návrh registrovému súdu na vymazanie z obchodného registra.</a:t>
            </a:r>
          </a:p>
          <a:p>
            <a:pPr marL="0" indent="0">
              <a:buNone/>
            </a:pPr>
            <a:r>
              <a:rPr lang="sk-SK" sz="3500" b="1" i="1" u="sng" dirty="0"/>
              <a:t>bez likvidácie </a:t>
            </a:r>
            <a:r>
              <a:rPr lang="sk-SK" sz="3500" dirty="0"/>
              <a:t>– zlúčením, splynutím, rozdelením alebo premenou na inú formu, pričom záväzky prechádzajú na novú spoločnosť, v tom prípade sa v OR urobí vymazanie zanikajúcej a zápis novej spoločnosti.</a:t>
            </a:r>
          </a:p>
          <a:p>
            <a:pPr marL="0" indent="0">
              <a:buNone/>
            </a:pPr>
            <a:r>
              <a:rPr lang="sk-SK" sz="3500" dirty="0"/>
              <a:t>Podnik následne zaniká dňom vymazania z obchodného registru. </a:t>
            </a:r>
          </a:p>
          <a:p>
            <a:pPr marL="0" indent="0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08814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4F27-C0F5-0C00-8664-83196A47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5400" dirty="0"/>
              <a:t>ĎAKUJEM ZA POZORNOSŤ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8977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é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2" ma:contentTypeDescription="Create a new document." ma:contentTypeScope="" ma:versionID="31279612f78da862f90b968b0af5c3ff">
  <xsd:schema xmlns:xsd="http://www.w3.org/2001/XMLSchema" xmlns:xs="http://www.w3.org/2001/XMLSchema" xmlns:p="http://schemas.microsoft.com/office/2006/metadata/properties" xmlns:ns2="fa1f608d-d321-4862-897b-81cae181d4f6" targetNamespace="http://schemas.microsoft.com/office/2006/metadata/properties" ma:root="true" ma:fieldsID="24e69355b9a56dd79f00129c2ee31b16" ns2:_="">
    <xsd:import namespace="fa1f608d-d321-4862-897b-81cae181d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f608d-d321-4862-897b-81cae181d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BA49ED-3E3E-48B4-864E-19D6D5E97226}"/>
</file>

<file path=customXml/itemProps2.xml><?xml version="1.0" encoding="utf-8"?>
<ds:datastoreItem xmlns:ds="http://schemas.openxmlformats.org/officeDocument/2006/customXml" ds:itemID="{350E0338-6C34-45DD-AB75-BA9B73ED493B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273</TotalTime>
  <Words>393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Nebeské</vt:lpstr>
      <vt:lpstr>Štátne podniky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258</cp:revision>
  <dcterms:created xsi:type="dcterms:W3CDTF">2022-09-11T12:52:57Z</dcterms:created>
  <dcterms:modified xsi:type="dcterms:W3CDTF">2023-02-02T07:54:08Z</dcterms:modified>
</cp:coreProperties>
</file>