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7" r:id="rId5"/>
    <p:sldId id="261" r:id="rId6"/>
    <p:sldId id="265" r:id="rId7"/>
    <p:sldId id="278" r:id="rId8"/>
    <p:sldId id="279" r:id="rId9"/>
    <p:sldId id="280" r:id="rId10"/>
    <p:sldId id="281" r:id="rId11"/>
    <p:sldId id="267" r:id="rId12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9. 2. 2023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9. 2. 2023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9. 2. 2023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9. 2. 2023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sk-SK" sz="6000" dirty="0">
                <a:ea typeface="Calibri Light"/>
                <a:cs typeface="Calibri Light"/>
              </a:rPr>
              <a:t>Majetok podniku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endParaRPr lang="sk-SK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316D-22C1-95CF-AE0E-59E06091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1629"/>
            <a:ext cx="10131425" cy="593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i="1" dirty="0"/>
              <a:t>4</a:t>
            </a:r>
            <a:r>
              <a:rPr lang="en-US" sz="2800" b="1" i="1" dirty="0"/>
              <a:t>) </a:t>
            </a:r>
            <a:r>
              <a:rPr lang="en-US" sz="2800" b="1" i="1" dirty="0" err="1"/>
              <a:t>leasingom</a:t>
            </a:r>
            <a:r>
              <a:rPr lang="en-US" sz="2800" b="1" i="1" dirty="0"/>
              <a:t> </a:t>
            </a:r>
            <a:r>
              <a:rPr lang="en-US" sz="2800" dirty="0"/>
              <a:t>– je to </a:t>
            </a:r>
            <a:r>
              <a:rPr lang="en-US" sz="2800" dirty="0" err="1"/>
              <a:t>prenájom</a:t>
            </a:r>
            <a:r>
              <a:rPr lang="en-US" sz="2800" dirty="0"/>
              <a:t> </a:t>
            </a:r>
            <a:r>
              <a:rPr lang="en-US" sz="2800" dirty="0" err="1"/>
              <a:t>majetku</a:t>
            </a:r>
            <a:r>
              <a:rPr lang="en-US" sz="2800" dirty="0"/>
              <a:t> za </a:t>
            </a:r>
            <a:r>
              <a:rPr lang="en-US" sz="2800" dirty="0" err="1"/>
              <a:t>dohodnutú</a:t>
            </a:r>
            <a:r>
              <a:rPr lang="en-US" sz="2800" dirty="0"/>
              <a:t> </a:t>
            </a:r>
            <a:r>
              <a:rPr lang="en-US" sz="2800" dirty="0" err="1"/>
              <a:t>cenu</a:t>
            </a:r>
            <a:r>
              <a:rPr lang="en-US" sz="2800" dirty="0"/>
              <a:t> 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dohodnutý</a:t>
            </a:r>
            <a:r>
              <a:rPr lang="en-US" sz="2800" dirty="0"/>
              <a:t> </a:t>
            </a:r>
            <a:r>
              <a:rPr lang="en-US" sz="2800" dirty="0" err="1"/>
              <a:t>čas</a:t>
            </a:r>
            <a:r>
              <a:rPr lang="en-US" sz="2800" dirty="0"/>
              <a:t>, </a:t>
            </a:r>
            <a:r>
              <a:rPr lang="en-US" sz="2800" dirty="0" err="1"/>
              <a:t>ktorý</a:t>
            </a:r>
            <a:r>
              <a:rPr lang="en-US" sz="2800" dirty="0"/>
              <a:t> je </a:t>
            </a:r>
            <a:r>
              <a:rPr lang="en-US" sz="2800" dirty="0" err="1"/>
              <a:t>stanovený</a:t>
            </a:r>
            <a:r>
              <a:rPr lang="en-US" sz="2800" dirty="0"/>
              <a:t> v </a:t>
            </a:r>
            <a:r>
              <a:rPr lang="en-US" sz="2800" dirty="0" err="1"/>
              <a:t>leasingovej</a:t>
            </a:r>
            <a:r>
              <a:rPr lang="en-US" sz="2800" dirty="0"/>
              <a:t> </a:t>
            </a:r>
            <a:r>
              <a:rPr lang="en-US" sz="2800" dirty="0" err="1"/>
              <a:t>zmluve</a:t>
            </a:r>
            <a:r>
              <a:rPr lang="en-US" sz="2800" dirty="0"/>
              <a:t>, </a:t>
            </a:r>
            <a:r>
              <a:rPr lang="en-US" sz="2800" dirty="0" err="1"/>
              <a:t>až</a:t>
            </a:r>
            <a:r>
              <a:rPr lang="en-US" sz="2800" dirty="0"/>
              <a:t> po </a:t>
            </a:r>
            <a:r>
              <a:rPr lang="en-US" sz="2800" dirty="0" err="1"/>
              <a:t>skončení</a:t>
            </a:r>
            <a:r>
              <a:rPr lang="en-US" sz="2800" dirty="0"/>
              <a:t> </a:t>
            </a:r>
            <a:r>
              <a:rPr lang="en-US" sz="2800" dirty="0" err="1"/>
              <a:t>prenájmu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majetok</a:t>
            </a:r>
            <a:r>
              <a:rPr lang="en-US" sz="2800" dirty="0"/>
              <a:t> </a:t>
            </a:r>
            <a:r>
              <a:rPr lang="en-US" sz="2800" dirty="0" err="1"/>
              <a:t>stáva</a:t>
            </a:r>
            <a:r>
              <a:rPr lang="en-US" sz="2800" dirty="0"/>
              <a:t> </a:t>
            </a:r>
            <a:r>
              <a:rPr lang="en-US" sz="2800" dirty="0" err="1"/>
              <a:t>majetkom</a:t>
            </a:r>
            <a:r>
              <a:rPr lang="en-US" sz="2800" dirty="0"/>
              <a:t> </a:t>
            </a:r>
            <a:r>
              <a:rPr lang="en-US" sz="2800" dirty="0" err="1"/>
              <a:t>nájomcu</a:t>
            </a:r>
            <a:r>
              <a:rPr lang="en-US" sz="2800" dirty="0"/>
              <a:t>, ide o </a:t>
            </a:r>
            <a:r>
              <a:rPr lang="en-US" sz="2800" dirty="0" err="1"/>
              <a:t>spôsob</a:t>
            </a:r>
            <a:r>
              <a:rPr lang="en-US" sz="2800" dirty="0"/>
              <a:t> </a:t>
            </a:r>
            <a:r>
              <a:rPr lang="en-US" sz="2800" dirty="0" err="1"/>
              <a:t>obstarania</a:t>
            </a:r>
            <a:r>
              <a:rPr lang="en-US" sz="2800" dirty="0"/>
              <a:t> </a:t>
            </a:r>
            <a:r>
              <a:rPr lang="en-US" sz="2800" dirty="0" err="1"/>
              <a:t>majetku</a:t>
            </a:r>
            <a:r>
              <a:rPr lang="en-US" sz="2800" dirty="0"/>
              <a:t> </a:t>
            </a:r>
            <a:r>
              <a:rPr lang="en-US" sz="2800" dirty="0" err="1"/>
              <a:t>formu</a:t>
            </a:r>
            <a:r>
              <a:rPr lang="en-US" sz="2800" dirty="0"/>
              <a:t> </a:t>
            </a:r>
            <a:r>
              <a:rPr lang="en-US" sz="2800" dirty="0" err="1"/>
              <a:t>postupných</a:t>
            </a:r>
            <a:r>
              <a:rPr lang="en-US" sz="2800" dirty="0"/>
              <a:t> </a:t>
            </a:r>
            <a:r>
              <a:rPr lang="en-US" sz="2800" dirty="0" err="1"/>
              <a:t>splátok</a:t>
            </a:r>
            <a:r>
              <a:rPr lang="en-US" sz="2800" dirty="0"/>
              <a:t>, </a:t>
            </a:r>
            <a:r>
              <a:rPr lang="en-US" sz="2800" dirty="0" err="1"/>
              <a:t>poznáme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u="sng" dirty="0"/>
              <a:t>a)</a:t>
            </a:r>
            <a:r>
              <a:rPr lang="en-US" sz="2800" u="sng" dirty="0" err="1"/>
              <a:t>finančný</a:t>
            </a:r>
            <a:r>
              <a:rPr lang="en-US" sz="2800" u="sng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leasingová</a:t>
            </a:r>
            <a:r>
              <a:rPr lang="en-US" sz="2800" dirty="0"/>
              <a:t> </a:t>
            </a:r>
            <a:r>
              <a:rPr lang="en-US" sz="2800" dirty="0" err="1"/>
              <a:t>zmluva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uzatvára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3-5 </a:t>
            </a:r>
            <a:r>
              <a:rPr lang="en-US" sz="2800" dirty="0" err="1"/>
              <a:t>rokov</a:t>
            </a:r>
            <a:r>
              <a:rPr lang="en-US" sz="2800" dirty="0"/>
              <a:t>, je to </a:t>
            </a:r>
            <a:r>
              <a:rPr lang="en-US" sz="2800" dirty="0" err="1"/>
              <a:t>prenájom</a:t>
            </a:r>
            <a:r>
              <a:rPr lang="en-US" sz="2800" dirty="0"/>
              <a:t> </a:t>
            </a:r>
            <a:r>
              <a:rPr lang="en-US" sz="2800" dirty="0" err="1"/>
              <a:t>majetku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celý</a:t>
            </a:r>
            <a:r>
              <a:rPr lang="en-US" sz="2800" dirty="0"/>
              <a:t> </a:t>
            </a:r>
            <a:r>
              <a:rPr lang="en-US" sz="2800" dirty="0" err="1"/>
              <a:t>čaj</a:t>
            </a:r>
            <a:r>
              <a:rPr lang="en-US" sz="2800" dirty="0"/>
              <a:t> </a:t>
            </a:r>
            <a:r>
              <a:rPr lang="en-US" sz="2800" dirty="0" err="1"/>
              <a:t>jeho</a:t>
            </a:r>
            <a:r>
              <a:rPr lang="en-US" sz="2800" dirty="0"/>
              <a:t> </a:t>
            </a:r>
            <a:r>
              <a:rPr lang="en-US" sz="2800" dirty="0" err="1"/>
              <a:t>životnosti</a:t>
            </a: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b) </a:t>
            </a:r>
            <a:r>
              <a:rPr lang="en-US" sz="2800" u="sng" dirty="0" err="1"/>
              <a:t>operatívny</a:t>
            </a:r>
            <a:r>
              <a:rPr lang="en-US" sz="2800" u="sng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krátkodobý</a:t>
            </a:r>
            <a:r>
              <a:rPr lang="en-US" sz="2800" dirty="0"/>
              <a:t> –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obmedzenú</a:t>
            </a:r>
            <a:r>
              <a:rPr lang="en-US" sz="2800" dirty="0"/>
              <a:t> </a:t>
            </a:r>
            <a:r>
              <a:rPr lang="en-US" sz="2800" dirty="0" err="1"/>
              <a:t>dobu</a:t>
            </a:r>
            <a:endParaRPr lang="en-US" sz="2800" dirty="0"/>
          </a:p>
          <a:p>
            <a:pPr marL="0" indent="0">
              <a:buNone/>
            </a:pPr>
            <a:r>
              <a:rPr lang="sk-SK" sz="2800" u="sng" dirty="0"/>
              <a:t>c</a:t>
            </a:r>
            <a:r>
              <a:rPr lang="en-US" sz="2800" u="sng" dirty="0"/>
              <a:t>)</a:t>
            </a:r>
            <a:r>
              <a:rPr lang="en-US" sz="2800" u="sng" dirty="0" err="1"/>
              <a:t>priamy</a:t>
            </a:r>
            <a:r>
              <a:rPr lang="en-US" sz="2800" u="sng" dirty="0"/>
              <a:t> </a:t>
            </a:r>
            <a:r>
              <a:rPr lang="en-US" sz="2800" dirty="0"/>
              <a:t>– je to </a:t>
            </a:r>
            <a:r>
              <a:rPr lang="en-US" sz="2800" dirty="0" err="1"/>
              <a:t>prenájom</a:t>
            </a:r>
            <a:r>
              <a:rPr lang="en-US" sz="2800" dirty="0"/>
              <a:t> </a:t>
            </a:r>
            <a:r>
              <a:rPr lang="en-US" sz="2800" dirty="0" err="1"/>
              <a:t>medzi</a:t>
            </a:r>
            <a:r>
              <a:rPr lang="en-US" sz="2800" dirty="0"/>
              <a:t> </a:t>
            </a:r>
            <a:r>
              <a:rPr lang="en-US" sz="2800" dirty="0" err="1"/>
              <a:t>prenajímateľom</a:t>
            </a:r>
            <a:r>
              <a:rPr lang="en-US" sz="2800" dirty="0"/>
              <a:t> a </a:t>
            </a:r>
            <a:r>
              <a:rPr lang="en-US" sz="2800" dirty="0" err="1"/>
              <a:t>nájomcom</a:t>
            </a:r>
            <a:endParaRPr lang="en-US" sz="2800" dirty="0"/>
          </a:p>
          <a:p>
            <a:pPr marL="0" indent="0">
              <a:buNone/>
            </a:pPr>
            <a:r>
              <a:rPr lang="sk-SK" sz="2800" u="sng" dirty="0"/>
              <a:t>d</a:t>
            </a:r>
            <a:r>
              <a:rPr lang="en-US" sz="2800" u="sng" dirty="0"/>
              <a:t>)</a:t>
            </a:r>
            <a:r>
              <a:rPr lang="en-US" sz="2800" u="sng" dirty="0" err="1"/>
              <a:t>nepriamy</a:t>
            </a:r>
            <a:r>
              <a:rPr lang="en-US" sz="2800" u="sng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prenájom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uskutočňuje</a:t>
            </a:r>
            <a:r>
              <a:rPr lang="en-US" sz="2800" dirty="0"/>
              <a:t> </a:t>
            </a:r>
            <a:r>
              <a:rPr lang="en-US" sz="2800" dirty="0" err="1"/>
              <a:t>prostredníctvom</a:t>
            </a:r>
            <a:r>
              <a:rPr lang="en-US" sz="2800" dirty="0"/>
              <a:t> </a:t>
            </a:r>
            <a:r>
              <a:rPr lang="en-US" sz="2800" dirty="0" err="1"/>
              <a:t>leasingovej</a:t>
            </a:r>
            <a:r>
              <a:rPr lang="en-US" sz="2800" dirty="0"/>
              <a:t> </a:t>
            </a:r>
            <a:r>
              <a:rPr lang="en-US" sz="2800" dirty="0" err="1"/>
              <a:t>spoločnosti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0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56725B-7704-5552-90B4-AD77353F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14670"/>
            <a:ext cx="10131425" cy="63157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sk-SK" sz="4000" b="1" dirty="0">
                <a:ea typeface="Calibri" panose="020F0502020204030204"/>
                <a:cs typeface="Calibri" panose="020F0502020204030204"/>
              </a:rPr>
              <a:t>Majetok podnikateľského subjektu sa z časového hľadiska člení na:</a:t>
            </a:r>
          </a:p>
          <a:p>
            <a:pPr marL="0" indent="0" algn="ctr">
              <a:buNone/>
            </a:pPr>
            <a:endParaRPr lang="sk-SK" sz="32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600" i="1" dirty="0">
                <a:ea typeface="Calibri" panose="020F0502020204030204"/>
                <a:cs typeface="Calibri" panose="020F0502020204030204"/>
              </a:rPr>
              <a:t>I. Dlhodobý majetok </a:t>
            </a:r>
            <a:r>
              <a:rPr lang="sk-SK" sz="3600" dirty="0">
                <a:ea typeface="Calibri" panose="020F0502020204030204"/>
                <a:cs typeface="Calibri" panose="020F0502020204030204"/>
              </a:rPr>
              <a:t>– je taký majetok, ktorého doba použiteľnosti alebo splatnosti je dlhšia ako 1 rok</a:t>
            </a:r>
          </a:p>
          <a:p>
            <a:pPr marL="0" indent="0">
              <a:buNone/>
            </a:pPr>
            <a:endParaRPr lang="sk-SK" sz="36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600" i="1" dirty="0">
                <a:ea typeface="Calibri" panose="020F0502020204030204"/>
                <a:cs typeface="Calibri" panose="020F0502020204030204"/>
              </a:rPr>
              <a:t>II. Krátkodobý majetok </a:t>
            </a:r>
            <a:r>
              <a:rPr lang="sk-SK" sz="3600" dirty="0">
                <a:ea typeface="Calibri" panose="020F0502020204030204"/>
                <a:cs typeface="Calibri" panose="020F0502020204030204"/>
              </a:rPr>
              <a:t>– je taký majetok, ktorého doba použiteľnosti alebo splatnosti je najviac 1 rok </a:t>
            </a:r>
          </a:p>
        </p:txBody>
      </p:sp>
    </p:spTree>
    <p:extLst>
      <p:ext uri="{BB962C8B-B14F-4D97-AF65-F5344CB8AC3E}">
        <p14:creationId xmlns:p14="http://schemas.microsoft.com/office/powerpoint/2010/main" val="13162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DC4083-5CB5-0BE8-B49E-32FC8D30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>
                <a:ea typeface="Calibri Light" panose="020F0302020204030204"/>
                <a:cs typeface="Calibri Light" panose="020F0302020204030204"/>
              </a:rPr>
              <a:t>Dlhodobý majetok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0819C-2982-4213-FC84-FD742F5A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600" b="1" i="1" u="sng" dirty="0">
                <a:ea typeface="Calibri" panose="020F0502020204030204"/>
                <a:cs typeface="Calibri" panose="020F0502020204030204"/>
              </a:rPr>
              <a:t>1) dlhodobý nehmotný majetok </a:t>
            </a:r>
            <a:r>
              <a:rPr lang="sk-SK" sz="3600" dirty="0">
                <a:ea typeface="Calibri" panose="020F0502020204030204"/>
                <a:cs typeface="Calibri" panose="020F0502020204030204"/>
              </a:rPr>
              <a:t>- je taký majetok, ktorého ocenenie je vyššie ako 1700eur a doba použiteľnosti dlhšia ako 1 rok. Patria sem: zriaďovacie výdavky, softvér, náklady na vývoj, oceniteľné práva, goodwill – dobré meno podniku</a:t>
            </a:r>
          </a:p>
        </p:txBody>
      </p:sp>
    </p:spTree>
    <p:extLst>
      <p:ext uri="{BB962C8B-B14F-4D97-AF65-F5344CB8AC3E}">
        <p14:creationId xmlns:p14="http://schemas.microsoft.com/office/powerpoint/2010/main" val="40162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D9ED-EC23-6090-E0F4-DAF467FF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10364"/>
            <a:ext cx="10131425" cy="6071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i="1" u="sng" dirty="0"/>
              <a:t> 2) </a:t>
            </a:r>
            <a:r>
              <a:rPr lang="en-US" sz="3600" b="1" i="1" u="sng" dirty="0" err="1"/>
              <a:t>dlhodobý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hmotný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majetok</a:t>
            </a:r>
            <a:r>
              <a:rPr lang="en-US" sz="3600" b="1" i="1" u="sng" dirty="0"/>
              <a:t> </a:t>
            </a:r>
            <a:r>
              <a:rPr lang="en-US" sz="3600" dirty="0"/>
              <a:t>– je </a:t>
            </a:r>
            <a:r>
              <a:rPr lang="en-US" sz="3600" dirty="0" err="1"/>
              <a:t>majetok</a:t>
            </a:r>
            <a:r>
              <a:rPr lang="en-US" sz="3600" dirty="0"/>
              <a:t>, </a:t>
            </a:r>
            <a:r>
              <a:rPr lang="en-US" sz="3600" dirty="0" err="1"/>
              <a:t>ktorého</a:t>
            </a:r>
            <a:r>
              <a:rPr lang="en-US" sz="3600" dirty="0"/>
              <a:t> </a:t>
            </a:r>
            <a:r>
              <a:rPr lang="en-US" sz="3600" dirty="0" err="1"/>
              <a:t>ocenenie</a:t>
            </a:r>
            <a:r>
              <a:rPr lang="en-US" sz="3600" dirty="0"/>
              <a:t> je </a:t>
            </a:r>
            <a:r>
              <a:rPr lang="en-US" sz="3600" dirty="0" err="1"/>
              <a:t>vyššie</a:t>
            </a:r>
            <a:r>
              <a:rPr lang="en-US" sz="3600" dirty="0"/>
              <a:t> </a:t>
            </a:r>
            <a:r>
              <a:rPr lang="en-US" sz="3600" dirty="0" err="1"/>
              <a:t>ako</a:t>
            </a:r>
            <a:r>
              <a:rPr lang="en-US" sz="3600" dirty="0"/>
              <a:t> </a:t>
            </a:r>
            <a:r>
              <a:rPr lang="sk-SK" sz="3600" dirty="0"/>
              <a:t>1000eur </a:t>
            </a:r>
            <a:r>
              <a:rPr lang="en-US" sz="3600" dirty="0"/>
              <a:t>a </a:t>
            </a:r>
            <a:r>
              <a:rPr lang="en-US" sz="3600" dirty="0" err="1"/>
              <a:t>doba</a:t>
            </a:r>
            <a:r>
              <a:rPr lang="en-US" sz="3600" dirty="0"/>
              <a:t> </a:t>
            </a:r>
            <a:r>
              <a:rPr lang="en-US" sz="3600" dirty="0" err="1"/>
              <a:t>použiteľnosti</a:t>
            </a:r>
            <a:r>
              <a:rPr lang="en-US" sz="3600" dirty="0"/>
              <a:t> </a:t>
            </a:r>
            <a:r>
              <a:rPr lang="en-US" sz="3600" dirty="0" err="1"/>
              <a:t>dlhšia</a:t>
            </a:r>
            <a:r>
              <a:rPr lang="en-US" sz="3600" dirty="0"/>
              <a:t> </a:t>
            </a:r>
            <a:r>
              <a:rPr lang="en-US" sz="3600" dirty="0" err="1"/>
              <a:t>ako</a:t>
            </a:r>
            <a:r>
              <a:rPr lang="en-US" sz="3600" dirty="0"/>
              <a:t> 1 </a:t>
            </a:r>
            <a:r>
              <a:rPr lang="en-US" sz="3600" dirty="0" err="1"/>
              <a:t>rok</a:t>
            </a:r>
            <a:r>
              <a:rPr lang="en-US" sz="3600" dirty="0"/>
              <a:t>, </a:t>
            </a:r>
            <a:r>
              <a:rPr lang="en-US" sz="3600" dirty="0" err="1"/>
              <a:t>člení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a) </a:t>
            </a:r>
            <a:r>
              <a:rPr lang="en-US" sz="3600" dirty="0" err="1"/>
              <a:t>pozemky</a:t>
            </a:r>
            <a:r>
              <a:rPr lang="en-US" sz="3600" dirty="0"/>
              <a:t>, </a:t>
            </a:r>
            <a:r>
              <a:rPr lang="en-US" sz="3600" dirty="0" err="1"/>
              <a:t>stavby</a:t>
            </a:r>
            <a:r>
              <a:rPr lang="en-US" sz="3600" dirty="0"/>
              <a:t>, </a:t>
            </a:r>
            <a:r>
              <a:rPr lang="en-US" sz="3600" dirty="0" err="1"/>
              <a:t>byty</a:t>
            </a:r>
            <a:r>
              <a:rPr lang="en-US" sz="3600" dirty="0"/>
              <a:t> a </a:t>
            </a:r>
            <a:r>
              <a:rPr lang="en-US" sz="3600" dirty="0" err="1"/>
              <a:t>nebytové</a:t>
            </a:r>
            <a:r>
              <a:rPr lang="en-US" sz="3600" dirty="0"/>
              <a:t> </a:t>
            </a:r>
            <a:r>
              <a:rPr lang="en-US" sz="3600" dirty="0" err="1"/>
              <a:t>priestory</a:t>
            </a:r>
            <a:r>
              <a:rPr lang="en-US" sz="3600" dirty="0"/>
              <a:t>, </a:t>
            </a:r>
            <a:r>
              <a:rPr lang="en-US" sz="3600" dirty="0" err="1"/>
              <a:t>umelecké</a:t>
            </a:r>
            <a:r>
              <a:rPr lang="en-US" sz="3600" dirty="0"/>
              <a:t> </a:t>
            </a:r>
            <a:r>
              <a:rPr lang="en-US" sz="3600" dirty="0" err="1"/>
              <a:t>diela</a:t>
            </a:r>
            <a:r>
              <a:rPr lang="en-US" sz="3600" dirty="0"/>
              <a:t>, </a:t>
            </a:r>
            <a:r>
              <a:rPr lang="en-US" sz="3600" dirty="0" err="1"/>
              <a:t>zbierky</a:t>
            </a:r>
            <a:r>
              <a:rPr lang="en-US" sz="3600" dirty="0"/>
              <a:t>, </a:t>
            </a:r>
            <a:r>
              <a:rPr lang="en-US" sz="3600" dirty="0" err="1"/>
              <a:t>predmety</a:t>
            </a:r>
            <a:r>
              <a:rPr lang="en-US" sz="3600" dirty="0"/>
              <a:t> z </a:t>
            </a:r>
            <a:r>
              <a:rPr lang="en-US" sz="3600" dirty="0" err="1"/>
              <a:t>drahých</a:t>
            </a:r>
            <a:r>
              <a:rPr lang="en-US" sz="3600" dirty="0"/>
              <a:t> </a:t>
            </a:r>
            <a:r>
              <a:rPr lang="en-US" sz="3600" dirty="0" err="1"/>
              <a:t>kovov</a:t>
            </a:r>
            <a:r>
              <a:rPr lang="en-US" sz="3600" dirty="0"/>
              <a:t> bez </a:t>
            </a:r>
            <a:r>
              <a:rPr lang="en-US" sz="3600" dirty="0" err="1"/>
              <a:t>ohľadu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obstarávaciu</a:t>
            </a:r>
            <a:r>
              <a:rPr lang="en-US" sz="3600" dirty="0"/>
              <a:t> </a:t>
            </a:r>
            <a:r>
              <a:rPr lang="en-US" sz="3600" dirty="0" err="1"/>
              <a:t>cenu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b) </a:t>
            </a:r>
            <a:r>
              <a:rPr lang="en-US" sz="3600" dirty="0" err="1"/>
              <a:t>samostatné</a:t>
            </a:r>
            <a:r>
              <a:rPr lang="en-US" sz="3600" dirty="0"/>
              <a:t> </a:t>
            </a:r>
            <a:r>
              <a:rPr lang="en-US" sz="3600" dirty="0" err="1"/>
              <a:t>hnuteľné</a:t>
            </a:r>
            <a:r>
              <a:rPr lang="en-US" sz="3600" dirty="0"/>
              <a:t> </a:t>
            </a:r>
            <a:r>
              <a:rPr lang="en-US" sz="3600" dirty="0" err="1"/>
              <a:t>veci</a:t>
            </a:r>
            <a:r>
              <a:rPr lang="en-US" sz="3600" dirty="0"/>
              <a:t> z </a:t>
            </a:r>
            <a:r>
              <a:rPr lang="en-US" sz="3600" dirty="0" err="1"/>
              <a:t>dobou</a:t>
            </a:r>
            <a:r>
              <a:rPr lang="en-US" sz="3600" dirty="0"/>
              <a:t> </a:t>
            </a:r>
            <a:r>
              <a:rPr lang="en-US" sz="3600" dirty="0" err="1"/>
              <a:t>použitia</a:t>
            </a:r>
            <a:r>
              <a:rPr lang="en-US" sz="3600" dirty="0"/>
              <a:t> </a:t>
            </a:r>
            <a:r>
              <a:rPr lang="en-US" sz="3600" dirty="0" err="1"/>
              <a:t>dlhšou</a:t>
            </a:r>
            <a:r>
              <a:rPr lang="en-US" sz="3600" dirty="0"/>
              <a:t> </a:t>
            </a:r>
            <a:r>
              <a:rPr lang="en-US" sz="3600" dirty="0" err="1"/>
              <a:t>ako</a:t>
            </a:r>
            <a:r>
              <a:rPr lang="en-US" sz="3600" dirty="0"/>
              <a:t> 1 </a:t>
            </a:r>
            <a:r>
              <a:rPr lang="en-US" sz="3600" dirty="0" err="1"/>
              <a:t>rok</a:t>
            </a:r>
            <a:r>
              <a:rPr lang="en-US" sz="3600" dirty="0"/>
              <a:t> a s </a:t>
            </a:r>
            <a:r>
              <a:rPr lang="en-US" sz="3600" dirty="0" err="1"/>
              <a:t>obstarávacou</a:t>
            </a:r>
            <a:r>
              <a:rPr lang="en-US" sz="3600" dirty="0"/>
              <a:t> </a:t>
            </a:r>
            <a:r>
              <a:rPr lang="en-US" sz="3600" dirty="0" err="1"/>
              <a:t>cenou</a:t>
            </a:r>
            <a:r>
              <a:rPr lang="en-US" sz="3600" dirty="0"/>
              <a:t> </a:t>
            </a:r>
            <a:r>
              <a:rPr lang="en-US" sz="3600" dirty="0" err="1"/>
              <a:t>vyššou</a:t>
            </a:r>
            <a:r>
              <a:rPr lang="en-US" sz="3600" dirty="0"/>
              <a:t> </a:t>
            </a:r>
            <a:r>
              <a:rPr lang="en-US" sz="3600" dirty="0" err="1"/>
              <a:t>ako</a:t>
            </a:r>
            <a:r>
              <a:rPr lang="en-US" sz="3600" dirty="0"/>
              <a:t> 1000eur( </a:t>
            </a:r>
            <a:r>
              <a:rPr lang="en-US" sz="3600" dirty="0" err="1"/>
              <a:t>stroje</a:t>
            </a:r>
            <a:r>
              <a:rPr lang="en-US" sz="3600" dirty="0"/>
              <a:t>, </a:t>
            </a:r>
            <a:r>
              <a:rPr lang="en-US" sz="3600" dirty="0" err="1"/>
              <a:t>zariadenia</a:t>
            </a:r>
            <a:r>
              <a:rPr lang="en-US" sz="3600" dirty="0"/>
              <a:t>, </a:t>
            </a:r>
            <a:r>
              <a:rPr lang="en-US" sz="3600" dirty="0" err="1"/>
              <a:t>autá</a:t>
            </a:r>
            <a:r>
              <a:rPr lang="en-US" sz="3600" dirty="0"/>
              <a:t>, </a:t>
            </a:r>
            <a:r>
              <a:rPr lang="en-US" sz="3600" dirty="0" err="1"/>
              <a:t>nábytok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c) </a:t>
            </a:r>
            <a:r>
              <a:rPr lang="en-US" sz="3600" dirty="0" err="1"/>
              <a:t>pestovateľské</a:t>
            </a:r>
            <a:r>
              <a:rPr lang="en-US" sz="3600" dirty="0"/>
              <a:t> </a:t>
            </a:r>
            <a:r>
              <a:rPr lang="en-US" sz="3600" dirty="0" err="1"/>
              <a:t>celky</a:t>
            </a:r>
            <a:r>
              <a:rPr lang="en-US" sz="3600" dirty="0"/>
              <a:t> </a:t>
            </a:r>
            <a:r>
              <a:rPr lang="en-US" sz="3600" dirty="0" err="1"/>
              <a:t>trvalých</a:t>
            </a:r>
            <a:r>
              <a:rPr lang="en-US" sz="3600" dirty="0"/>
              <a:t> </a:t>
            </a:r>
            <a:r>
              <a:rPr lang="en-US" sz="3600" dirty="0" err="1"/>
              <a:t>porastov</a:t>
            </a:r>
            <a:r>
              <a:rPr lang="en-US" sz="3600" dirty="0"/>
              <a:t> s </a:t>
            </a:r>
            <a:r>
              <a:rPr lang="en-US" sz="3600" dirty="0" err="1"/>
              <a:t>dobou</a:t>
            </a:r>
            <a:r>
              <a:rPr lang="en-US" sz="3600" dirty="0"/>
              <a:t> </a:t>
            </a:r>
            <a:r>
              <a:rPr lang="en-US" sz="3600" dirty="0" err="1"/>
              <a:t>plodnosti</a:t>
            </a:r>
            <a:r>
              <a:rPr lang="en-US" sz="3600" dirty="0"/>
              <a:t> </a:t>
            </a:r>
            <a:r>
              <a:rPr lang="en-US" sz="3600" dirty="0" err="1"/>
              <a:t>dlhšou</a:t>
            </a:r>
            <a:r>
              <a:rPr lang="en-US" sz="3600" dirty="0"/>
              <a:t> </a:t>
            </a:r>
            <a:r>
              <a:rPr lang="en-US" sz="3600" dirty="0" err="1"/>
              <a:t>ako</a:t>
            </a:r>
            <a:r>
              <a:rPr lang="en-US" sz="3600" dirty="0"/>
              <a:t> 3 </a:t>
            </a:r>
            <a:r>
              <a:rPr lang="en-US" sz="3600" dirty="0" err="1"/>
              <a:t>roky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d) </a:t>
            </a:r>
            <a:r>
              <a:rPr lang="en-US" sz="3600" dirty="0" err="1"/>
              <a:t>základné</a:t>
            </a:r>
            <a:r>
              <a:rPr lang="en-US" sz="3600" dirty="0"/>
              <a:t> </a:t>
            </a:r>
            <a:r>
              <a:rPr lang="en-US" sz="3600" dirty="0" err="1"/>
              <a:t>stádo</a:t>
            </a:r>
            <a:r>
              <a:rPr lang="en-US" sz="3600" dirty="0"/>
              <a:t> a </a:t>
            </a:r>
            <a:r>
              <a:rPr lang="en-US" sz="3600" dirty="0" err="1"/>
              <a:t>ťažné</a:t>
            </a:r>
            <a:r>
              <a:rPr lang="en-US" sz="3600" dirty="0"/>
              <a:t> </a:t>
            </a:r>
            <a:r>
              <a:rPr lang="en-US" sz="3600" dirty="0" err="1"/>
              <a:t>zvieratá</a:t>
            </a:r>
            <a:r>
              <a:rPr lang="en-US" sz="3600" dirty="0"/>
              <a:t> bez </a:t>
            </a:r>
            <a:r>
              <a:rPr lang="en-US" sz="3600" dirty="0" err="1"/>
              <a:t>ohľadu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ich </a:t>
            </a:r>
            <a:r>
              <a:rPr lang="en-US" sz="3600" dirty="0" err="1"/>
              <a:t>obstarávaciu</a:t>
            </a:r>
            <a:r>
              <a:rPr lang="en-US" sz="3600" dirty="0"/>
              <a:t> </a:t>
            </a:r>
            <a:r>
              <a:rPr lang="en-US" sz="3600" dirty="0" err="1"/>
              <a:t>cenu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15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608307-9DAC-E02B-D89A-0D792696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2893"/>
            <a:ext cx="10462104" cy="5943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sk-SK" sz="2800" b="1" i="1" u="sng" dirty="0">
                <a:ea typeface="Calibri" panose="020F0502020204030204"/>
                <a:cs typeface="Calibri" panose="020F0502020204030204"/>
              </a:rPr>
              <a:t>3) dlhodobý finančný majetok </a:t>
            </a:r>
            <a:r>
              <a:rPr lang="sk-SK" sz="2800" dirty="0">
                <a:ea typeface="Calibri" panose="020F0502020204030204"/>
                <a:cs typeface="Calibri" panose="020F0502020204030204"/>
              </a:rPr>
              <a:t>– sa člení na: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a) cenné papiere a podiely – akcie a dlhopisy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b) pôžičky poskytnuté účtovnou jednotkou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c) dlhodobé pôžičky – so splatnosťou dlhšou ako 1 rok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d) súbory hnuteľných a nehnuteľných vecí prenajímaných ako celok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e) umelecké diela, zbierky a predmety z drahých kovov a pozemky, ktoré sú v obstaraní za účelom dlhodobého uloženia voľných peňažných prostriedkov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2800" b="1" i="1" u="sng" dirty="0">
                <a:ea typeface="Calibri" panose="020F0502020204030204"/>
                <a:cs typeface="Calibri" panose="020F0502020204030204"/>
              </a:rPr>
              <a:t>4) dlhodobé pohľadávky </a:t>
            </a:r>
            <a:r>
              <a:rPr lang="sk-SK" sz="2800" dirty="0">
                <a:ea typeface="Calibri" panose="020F0502020204030204"/>
                <a:cs typeface="Calibri" panose="020F0502020204030204"/>
              </a:rPr>
              <a:t>sú pohľadávky s dobou splatnosti dlhšou ako 1 rok</a:t>
            </a:r>
          </a:p>
        </p:txBody>
      </p:sp>
    </p:spTree>
    <p:extLst>
      <p:ext uri="{BB962C8B-B14F-4D97-AF65-F5344CB8AC3E}">
        <p14:creationId xmlns:p14="http://schemas.microsoft.com/office/powerpoint/2010/main" val="94849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0419E6-E8A1-4F93-7C4D-F315008F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753"/>
            <a:ext cx="10131425" cy="63263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sk-SK" sz="2800" b="1" dirty="0">
                <a:ea typeface="Calibri" panose="020F0502020204030204"/>
                <a:cs typeface="Calibri" panose="020F0502020204030204"/>
              </a:rPr>
              <a:t>   </a:t>
            </a:r>
            <a:r>
              <a:rPr lang="sk-SK" sz="4600" b="1" dirty="0">
                <a:ea typeface="Calibri" panose="020F0502020204030204"/>
                <a:cs typeface="Calibri" panose="020F0502020204030204"/>
              </a:rPr>
              <a:t>Krátkodobý majetok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4100" u="sng" dirty="0">
                <a:ea typeface="Calibri" panose="020F0502020204030204"/>
                <a:cs typeface="Calibri" panose="020F0502020204030204"/>
              </a:rPr>
              <a:t>a) </a:t>
            </a:r>
            <a:r>
              <a:rPr lang="sk-SK" sz="4100" b="1" i="1" u="sng" dirty="0">
                <a:ea typeface="Calibri" panose="020F0502020204030204"/>
                <a:cs typeface="Calibri" panose="020F0502020204030204"/>
              </a:rPr>
              <a:t>materiál</a:t>
            </a:r>
            <a:r>
              <a:rPr lang="sk-SK" sz="4100" u="sng" dirty="0">
                <a:ea typeface="Calibri" panose="020F0502020204030204"/>
                <a:cs typeface="Calibri" panose="020F0502020204030204"/>
              </a:rPr>
              <a:t> </a:t>
            </a:r>
            <a:r>
              <a:rPr lang="sk-SK" sz="4100" dirty="0">
                <a:ea typeface="Calibri" panose="020F0502020204030204"/>
                <a:cs typeface="Calibri" panose="020F0502020204030204"/>
              </a:rPr>
              <a:t>– suroviny, ktoré pri výrobnom procese tvoria jeho podstatu, patria sem:</a:t>
            </a:r>
          </a:p>
          <a:p>
            <a:pPr marL="0" indent="0">
              <a:buNone/>
            </a:pPr>
            <a:r>
              <a:rPr lang="sk-SK" sz="4100" b="1" i="1" dirty="0">
                <a:ea typeface="Calibri" panose="020F0502020204030204"/>
                <a:cs typeface="Calibri" panose="020F0502020204030204"/>
              </a:rPr>
              <a:t>pomocné látky </a:t>
            </a:r>
            <a:r>
              <a:rPr lang="sk-SK" sz="4100" dirty="0">
                <a:ea typeface="Calibri" panose="020F0502020204030204"/>
                <a:cs typeface="Calibri" panose="020F0502020204030204"/>
              </a:rPr>
              <a:t>– prechádzajú do výrobku, ale netvoria jeho podstatu - lak</a:t>
            </a:r>
          </a:p>
          <a:p>
            <a:pPr marL="0" indent="0">
              <a:buNone/>
            </a:pPr>
            <a:r>
              <a:rPr lang="sk-SK" sz="4100" b="1" i="1" dirty="0">
                <a:ea typeface="Calibri" panose="020F0502020204030204"/>
                <a:cs typeface="Calibri" panose="020F0502020204030204"/>
              </a:rPr>
              <a:t>prevádzkové látky </a:t>
            </a:r>
            <a:r>
              <a:rPr lang="sk-SK" sz="4100" dirty="0">
                <a:ea typeface="Calibri" panose="020F0502020204030204"/>
                <a:cs typeface="Calibri" panose="020F0502020204030204"/>
              </a:rPr>
              <a:t>– sú potrebné na prevádzku účtovnej jednotky ako celku – palivo</a:t>
            </a:r>
          </a:p>
          <a:p>
            <a:pPr marL="0" indent="0">
              <a:buNone/>
            </a:pPr>
            <a:r>
              <a:rPr lang="sk-SK" sz="4100" b="1" i="1" dirty="0">
                <a:ea typeface="Calibri" panose="020F0502020204030204"/>
                <a:cs typeface="Calibri" panose="020F0502020204030204"/>
              </a:rPr>
              <a:t>náhradné dielce </a:t>
            </a:r>
            <a:r>
              <a:rPr lang="sk-SK" sz="4100" dirty="0">
                <a:ea typeface="Calibri" panose="020F0502020204030204"/>
                <a:cs typeface="Calibri" panose="020F0502020204030204"/>
              </a:rPr>
              <a:t>– predmety určené na uvedenie hmotného majetku do prevádzky schopného stavu</a:t>
            </a:r>
          </a:p>
          <a:p>
            <a:pPr marL="0" indent="0">
              <a:buNone/>
            </a:pPr>
            <a:r>
              <a:rPr lang="sk-SK" sz="4100" b="1" i="1" dirty="0">
                <a:ea typeface="Calibri" panose="020F0502020204030204"/>
                <a:cs typeface="Calibri" panose="020F0502020204030204"/>
              </a:rPr>
              <a:t>obaly</a:t>
            </a:r>
            <a:r>
              <a:rPr lang="sk-SK" sz="4100" dirty="0">
                <a:ea typeface="Calibri" panose="020F0502020204030204"/>
                <a:cs typeface="Calibri" panose="020F0502020204030204"/>
              </a:rPr>
              <a:t> – ak slúžia na ochranu na dopravu nakúpeného materiálu, tovaru</a:t>
            </a:r>
          </a:p>
        </p:txBody>
      </p:sp>
    </p:spTree>
    <p:extLst>
      <p:ext uri="{BB962C8B-B14F-4D97-AF65-F5344CB8AC3E}">
        <p14:creationId xmlns:p14="http://schemas.microsoft.com/office/powerpoint/2010/main" val="21402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9D3-AC58-9FE2-FAD7-EF13FE9B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916"/>
            <a:ext cx="10131425" cy="643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u="sng" dirty="0"/>
              <a:t>b) </a:t>
            </a:r>
            <a:r>
              <a:rPr lang="en-US" sz="3200" b="1" i="1" u="sng" dirty="0" err="1"/>
              <a:t>nedokončená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výroba</a:t>
            </a:r>
            <a:r>
              <a:rPr lang="en-US" sz="3200" b="1" i="1" u="sng" dirty="0"/>
              <a:t> </a:t>
            </a:r>
            <a:r>
              <a:rPr lang="en-US" sz="3200" dirty="0"/>
              <a:t>a </a:t>
            </a:r>
            <a:r>
              <a:rPr lang="en-US" sz="3200" dirty="0" err="1"/>
              <a:t>produkty</a:t>
            </a:r>
            <a:r>
              <a:rPr lang="en-US" sz="3200" dirty="0"/>
              <a:t>, </a:t>
            </a:r>
            <a:r>
              <a:rPr lang="en-US" sz="3200" dirty="0" err="1"/>
              <a:t>ktoré</a:t>
            </a:r>
            <a:r>
              <a:rPr lang="en-US" sz="3200" dirty="0"/>
              <a:t> </a:t>
            </a:r>
            <a:r>
              <a:rPr lang="en-US" sz="3200" dirty="0" err="1"/>
              <a:t>prešli</a:t>
            </a:r>
            <a:r>
              <a:rPr lang="en-US" sz="3200" dirty="0"/>
              <a:t> </a:t>
            </a:r>
            <a:r>
              <a:rPr lang="en-US" sz="3200" dirty="0" err="1"/>
              <a:t>jednou</a:t>
            </a:r>
            <a:r>
              <a:rPr lang="en-US" sz="3200" dirty="0"/>
              <a:t> </a:t>
            </a:r>
            <a:r>
              <a:rPr lang="en-US" sz="3200" dirty="0" err="1"/>
              <a:t>alebo</a:t>
            </a:r>
            <a:r>
              <a:rPr lang="en-US" sz="3200" dirty="0"/>
              <a:t> </a:t>
            </a:r>
            <a:r>
              <a:rPr lang="en-US" sz="3200" dirty="0" err="1"/>
              <a:t>niekoľkými</a:t>
            </a:r>
            <a:r>
              <a:rPr lang="en-US" sz="3200" dirty="0"/>
              <a:t> </a:t>
            </a:r>
            <a:r>
              <a:rPr lang="en-US" sz="3200" dirty="0" err="1"/>
              <a:t>operáciami</a:t>
            </a:r>
            <a:r>
              <a:rPr lang="en-US" sz="3200" dirty="0"/>
              <a:t>, ale </a:t>
            </a:r>
            <a:r>
              <a:rPr lang="en-US" sz="3200" dirty="0" err="1"/>
              <a:t>nie</a:t>
            </a:r>
            <a:r>
              <a:rPr lang="en-US" sz="3200" dirty="0"/>
              <a:t> </a:t>
            </a:r>
            <a:r>
              <a:rPr lang="en-US" sz="3200" dirty="0" err="1"/>
              <a:t>sú</a:t>
            </a:r>
            <a:r>
              <a:rPr lang="en-US" sz="3200" dirty="0"/>
              <a:t> </a:t>
            </a:r>
            <a:r>
              <a:rPr lang="en-US" sz="3200" dirty="0" err="1"/>
              <a:t>ešte</a:t>
            </a:r>
            <a:r>
              <a:rPr lang="en-US" sz="3200" dirty="0"/>
              <a:t> </a:t>
            </a:r>
            <a:r>
              <a:rPr lang="en-US" sz="3200" dirty="0" err="1"/>
              <a:t>materiálom</a:t>
            </a:r>
            <a:r>
              <a:rPr lang="en-US" sz="3200" dirty="0"/>
              <a:t> a </a:t>
            </a:r>
            <a:r>
              <a:rPr lang="en-US" sz="3200" dirty="0" err="1"/>
              <a:t>nie</a:t>
            </a:r>
            <a:r>
              <a:rPr lang="en-US" sz="3200" dirty="0"/>
              <a:t> </a:t>
            </a:r>
            <a:r>
              <a:rPr lang="en-US" sz="3200" dirty="0" err="1"/>
              <a:t>sú</a:t>
            </a:r>
            <a:r>
              <a:rPr lang="en-US" sz="3200" dirty="0"/>
              <a:t> </a:t>
            </a:r>
            <a:r>
              <a:rPr lang="en-US" sz="3200" dirty="0" err="1"/>
              <a:t>ešte</a:t>
            </a:r>
            <a:r>
              <a:rPr lang="en-US" sz="3200" dirty="0"/>
              <a:t> </a:t>
            </a:r>
            <a:r>
              <a:rPr lang="en-US" sz="3200" dirty="0" err="1"/>
              <a:t>hotovým</a:t>
            </a:r>
            <a:r>
              <a:rPr lang="en-US" sz="3200" dirty="0"/>
              <a:t> </a:t>
            </a:r>
            <a:r>
              <a:rPr lang="en-US" sz="3200" dirty="0" err="1"/>
              <a:t>výrobkom</a:t>
            </a:r>
            <a:r>
              <a:rPr lang="en-US" sz="3200" dirty="0"/>
              <a:t>, patria </a:t>
            </a:r>
            <a:r>
              <a:rPr lang="en-US" sz="3200" dirty="0" err="1"/>
              <a:t>sem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sk-SK" sz="3200" b="1" i="1" dirty="0"/>
              <a:t>- </a:t>
            </a:r>
            <a:r>
              <a:rPr lang="en-US" sz="3200" b="1" i="1" dirty="0" err="1"/>
              <a:t>služby</a:t>
            </a:r>
            <a:r>
              <a:rPr lang="en-US" sz="3200" b="1" i="1" dirty="0"/>
              <a:t> </a:t>
            </a:r>
            <a:r>
              <a:rPr lang="en-US" sz="3200" b="1" i="1" dirty="0" err="1"/>
              <a:t>súdnych</a:t>
            </a:r>
            <a:r>
              <a:rPr lang="en-US" sz="3200" b="1" i="1" dirty="0"/>
              <a:t> </a:t>
            </a:r>
            <a:r>
              <a:rPr lang="en-US" sz="3200" b="1" i="1" dirty="0" err="1"/>
              <a:t>exekútorov</a:t>
            </a:r>
            <a:r>
              <a:rPr lang="en-US" sz="3200" b="1" i="1" dirty="0"/>
              <a:t> a </a:t>
            </a:r>
            <a:r>
              <a:rPr lang="en-US" sz="3200" b="1" i="1" dirty="0" err="1"/>
              <a:t>architektov</a:t>
            </a:r>
            <a:endParaRPr lang="en-US" sz="3200" b="1" i="1" dirty="0"/>
          </a:p>
          <a:p>
            <a:pPr marL="0" indent="0">
              <a:buNone/>
            </a:pPr>
            <a:r>
              <a:rPr lang="sk-SK" sz="3200" b="1" i="1" dirty="0"/>
              <a:t>- </a:t>
            </a:r>
            <a:r>
              <a:rPr lang="en-US" sz="3200" b="1" i="1" dirty="0" err="1"/>
              <a:t>polotovary</a:t>
            </a:r>
            <a:r>
              <a:rPr lang="en-US" sz="3200" b="1" i="1" dirty="0"/>
              <a:t> </a:t>
            </a:r>
            <a:r>
              <a:rPr lang="en-US" sz="3200" b="1" i="1" dirty="0" err="1"/>
              <a:t>vlastnej</a:t>
            </a:r>
            <a:r>
              <a:rPr lang="en-US" sz="3200" b="1" i="1" dirty="0"/>
              <a:t> </a:t>
            </a:r>
            <a:r>
              <a:rPr lang="en-US" sz="3200" b="1" i="1" dirty="0" err="1"/>
              <a:t>výroby</a:t>
            </a:r>
            <a:r>
              <a:rPr lang="en-US" sz="3200" dirty="0"/>
              <a:t>, </a:t>
            </a:r>
            <a:r>
              <a:rPr lang="en-US" sz="3200" dirty="0" err="1"/>
              <a:t>ktoré</a:t>
            </a:r>
            <a:r>
              <a:rPr lang="en-US" sz="3200" dirty="0"/>
              <a:t> </a:t>
            </a:r>
            <a:r>
              <a:rPr lang="en-US" sz="3200" dirty="0" err="1"/>
              <a:t>prešli</a:t>
            </a:r>
            <a:r>
              <a:rPr lang="en-US" sz="3200" dirty="0"/>
              <a:t> </a:t>
            </a:r>
            <a:r>
              <a:rPr lang="en-US" sz="3200" dirty="0" err="1"/>
              <a:t>niekoľkými</a:t>
            </a:r>
            <a:r>
              <a:rPr lang="en-US" sz="3200" dirty="0"/>
              <a:t> </a:t>
            </a:r>
            <a:r>
              <a:rPr lang="en-US" sz="3200" dirty="0" err="1"/>
              <a:t>výrobnými</a:t>
            </a:r>
            <a:r>
              <a:rPr lang="en-US" sz="3200" dirty="0"/>
              <a:t> </a:t>
            </a:r>
            <a:r>
              <a:rPr lang="en-US" sz="3200" dirty="0" err="1"/>
              <a:t>stupňami</a:t>
            </a:r>
            <a:r>
              <a:rPr lang="en-US" sz="3200" dirty="0"/>
              <a:t>, ale do </a:t>
            </a:r>
            <a:r>
              <a:rPr lang="en-US" sz="3200" dirty="0" err="1"/>
              <a:t>výrobkov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skompletizujú</a:t>
            </a:r>
            <a:r>
              <a:rPr lang="en-US" sz="3200" dirty="0"/>
              <a:t> v </a:t>
            </a:r>
            <a:r>
              <a:rPr lang="en-US" sz="3200" dirty="0" err="1"/>
              <a:t>ďalšom</a:t>
            </a:r>
            <a:r>
              <a:rPr lang="en-US" sz="3200" dirty="0"/>
              <a:t> </a:t>
            </a:r>
            <a:r>
              <a:rPr lang="en-US" sz="3200" dirty="0" err="1"/>
              <a:t>výrobnom</a:t>
            </a:r>
            <a:r>
              <a:rPr lang="en-US" sz="3200" dirty="0"/>
              <a:t> </a:t>
            </a:r>
            <a:r>
              <a:rPr lang="en-US" sz="3200" dirty="0" err="1"/>
              <a:t>procese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b="1" i="1" dirty="0" err="1"/>
              <a:t>výrobky</a:t>
            </a:r>
            <a:r>
              <a:rPr lang="en-US" sz="3200" b="1" i="1" dirty="0"/>
              <a:t>, </a:t>
            </a:r>
            <a:r>
              <a:rPr lang="en-US" sz="3200" b="1" i="1" dirty="0" err="1"/>
              <a:t>ak</a:t>
            </a:r>
            <a:r>
              <a:rPr lang="en-US" sz="3200" b="1" i="1" dirty="0"/>
              <a:t> ide o </a:t>
            </a:r>
            <a:r>
              <a:rPr lang="en-US" sz="3200" b="1" i="1" dirty="0" err="1"/>
              <a:t>predmety</a:t>
            </a:r>
            <a:r>
              <a:rPr lang="en-US" sz="3200" b="1" i="1" dirty="0"/>
              <a:t> </a:t>
            </a:r>
            <a:r>
              <a:rPr lang="en-US" sz="3200" b="1" i="1" dirty="0" err="1"/>
              <a:t>vlastnej</a:t>
            </a:r>
            <a:r>
              <a:rPr lang="en-US" sz="3200" b="1" i="1" dirty="0"/>
              <a:t> </a:t>
            </a:r>
            <a:r>
              <a:rPr lang="en-US" sz="3200" b="1" i="1" dirty="0" err="1"/>
              <a:t>výroby</a:t>
            </a:r>
            <a:r>
              <a:rPr lang="en-US" sz="3200" b="1" i="1" dirty="0"/>
              <a:t> </a:t>
            </a:r>
            <a:r>
              <a:rPr lang="en-US" sz="3200" dirty="0" err="1"/>
              <a:t>určené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predaj</a:t>
            </a:r>
            <a:r>
              <a:rPr lang="en-US" sz="3200" dirty="0"/>
              <a:t> </a:t>
            </a:r>
            <a:r>
              <a:rPr lang="en-US" sz="3200" dirty="0" err="1"/>
              <a:t>alebo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spotrebu</a:t>
            </a:r>
            <a:endParaRPr lang="sk-SK" sz="3200" dirty="0"/>
          </a:p>
          <a:p>
            <a:pPr marL="0" indent="0">
              <a:buNone/>
            </a:pPr>
            <a:r>
              <a:rPr lang="en-US" sz="3200" b="1" i="1" u="sng" dirty="0"/>
              <a:t>c) </a:t>
            </a:r>
            <a:r>
              <a:rPr lang="en-US" sz="3200" b="1" i="1" u="sng" dirty="0" err="1"/>
              <a:t>tovar</a:t>
            </a:r>
            <a:r>
              <a:rPr lang="en-US" sz="3200" b="1" i="1" u="sng" dirty="0"/>
              <a:t> </a:t>
            </a:r>
            <a:r>
              <a:rPr lang="en-US" sz="3200" dirty="0"/>
              <a:t>je to </a:t>
            </a:r>
            <a:r>
              <a:rPr lang="en-US" sz="3200" dirty="0" err="1"/>
              <a:t>taký</a:t>
            </a:r>
            <a:r>
              <a:rPr lang="en-US" sz="3200" dirty="0"/>
              <a:t> </a:t>
            </a:r>
            <a:r>
              <a:rPr lang="en-US" sz="3200" dirty="0" err="1"/>
              <a:t>tovar</a:t>
            </a:r>
            <a:r>
              <a:rPr lang="en-US" sz="3200" dirty="0"/>
              <a:t>, </a:t>
            </a:r>
            <a:r>
              <a:rPr lang="en-US" sz="3200" dirty="0" err="1"/>
              <a:t>ak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nakupuje</a:t>
            </a:r>
            <a:r>
              <a:rPr lang="en-US" sz="3200" dirty="0"/>
              <a:t> za </a:t>
            </a:r>
            <a:r>
              <a:rPr lang="en-US" sz="3200" dirty="0" err="1"/>
              <a:t>účelom</a:t>
            </a:r>
            <a:r>
              <a:rPr lang="en-US" sz="3200" dirty="0"/>
              <a:t> </a:t>
            </a:r>
            <a:r>
              <a:rPr lang="en-US" sz="3200" dirty="0" err="1"/>
              <a:t>predaja</a:t>
            </a:r>
            <a:r>
              <a:rPr lang="en-US" sz="3200" dirty="0"/>
              <a:t>, </a:t>
            </a:r>
            <a:r>
              <a:rPr lang="en-US" sz="3200" dirty="0" err="1"/>
              <a:t>pri</a:t>
            </a:r>
            <a:r>
              <a:rPr lang="en-US" sz="3200" dirty="0"/>
              <a:t> </a:t>
            </a:r>
            <a:r>
              <a:rPr lang="en-US" sz="3200" dirty="0" err="1"/>
              <a:t>čom</a:t>
            </a:r>
            <a:r>
              <a:rPr lang="en-US" sz="3200" dirty="0"/>
              <a:t> </a:t>
            </a:r>
            <a:r>
              <a:rPr lang="en-US" sz="3200" dirty="0" err="1"/>
              <a:t>zostáva</a:t>
            </a:r>
            <a:r>
              <a:rPr lang="en-US" sz="3200" dirty="0"/>
              <a:t> v </a:t>
            </a:r>
            <a:r>
              <a:rPr lang="en-US" sz="3200" dirty="0" err="1"/>
              <a:t>nezmenenej</a:t>
            </a:r>
            <a:r>
              <a:rPr lang="en-US" sz="3200" dirty="0"/>
              <a:t> </a:t>
            </a:r>
            <a:r>
              <a:rPr lang="en-US" sz="3200" dirty="0" err="1"/>
              <a:t>podobe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363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13D-3530-1607-150D-E025274D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63527"/>
            <a:ext cx="10131425" cy="569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2) </a:t>
            </a:r>
            <a:r>
              <a:rPr lang="en-US" sz="4000" b="1" dirty="0" err="1"/>
              <a:t>Krátkodobý</a:t>
            </a:r>
            <a:r>
              <a:rPr lang="en-US" sz="4000" b="1" dirty="0"/>
              <a:t> </a:t>
            </a:r>
            <a:r>
              <a:rPr lang="en-US" sz="4000" b="1" dirty="0" err="1"/>
              <a:t>finančný</a:t>
            </a:r>
            <a:r>
              <a:rPr lang="en-US" sz="4000" b="1" dirty="0"/>
              <a:t> </a:t>
            </a:r>
            <a:r>
              <a:rPr lang="en-US" sz="4000" b="1" dirty="0" err="1"/>
              <a:t>majetok</a:t>
            </a:r>
            <a:r>
              <a:rPr lang="en-US" sz="4000" b="1" dirty="0"/>
              <a:t> </a:t>
            </a:r>
            <a:r>
              <a:rPr lang="en-US" sz="4000" dirty="0"/>
              <a:t>– </a:t>
            </a:r>
            <a:r>
              <a:rPr lang="en-US" sz="4000" dirty="0" err="1"/>
              <a:t>sú</a:t>
            </a:r>
            <a:r>
              <a:rPr lang="en-US" sz="4000" dirty="0"/>
              <a:t> to </a:t>
            </a:r>
            <a:r>
              <a:rPr lang="en-US" sz="4000" dirty="0" err="1"/>
              <a:t>peňažné</a:t>
            </a:r>
            <a:r>
              <a:rPr lang="en-US" sz="4000" dirty="0"/>
              <a:t> </a:t>
            </a:r>
            <a:r>
              <a:rPr lang="en-US" sz="4000" dirty="0" err="1"/>
              <a:t>hotovosti</a:t>
            </a:r>
            <a:r>
              <a:rPr lang="en-US" sz="4000" dirty="0"/>
              <a:t> v </a:t>
            </a:r>
            <a:r>
              <a:rPr lang="en-US" sz="4000" dirty="0" err="1"/>
              <a:t>pokladnici</a:t>
            </a:r>
            <a:r>
              <a:rPr lang="en-US" sz="4000" dirty="0"/>
              <a:t>, </a:t>
            </a:r>
            <a:r>
              <a:rPr lang="en-US" sz="4000" dirty="0" err="1"/>
              <a:t>ceniny</a:t>
            </a:r>
            <a:r>
              <a:rPr lang="en-US" sz="4000" dirty="0"/>
              <a:t>, </a:t>
            </a:r>
            <a:r>
              <a:rPr lang="en-US" sz="4000" dirty="0" err="1"/>
              <a:t>kolky</a:t>
            </a:r>
            <a:r>
              <a:rPr lang="en-US" sz="4000" dirty="0"/>
              <a:t>, </a:t>
            </a:r>
            <a:r>
              <a:rPr lang="en-US" sz="4000" dirty="0" err="1"/>
              <a:t>šeky</a:t>
            </a:r>
            <a:r>
              <a:rPr lang="en-US" sz="4000" dirty="0"/>
              <a:t>, </a:t>
            </a:r>
            <a:r>
              <a:rPr lang="en-US" sz="4000" dirty="0" err="1"/>
              <a:t>stravné</a:t>
            </a:r>
            <a:r>
              <a:rPr lang="en-US" sz="4000" dirty="0"/>
              <a:t> </a:t>
            </a:r>
            <a:r>
              <a:rPr lang="en-US" sz="4000" dirty="0" err="1"/>
              <a:t>lístky</a:t>
            </a:r>
            <a:r>
              <a:rPr lang="en-US" sz="4000" dirty="0"/>
              <a:t>, </a:t>
            </a:r>
            <a:r>
              <a:rPr lang="en-US" sz="4000" dirty="0" err="1"/>
              <a:t>účty</a:t>
            </a:r>
            <a:r>
              <a:rPr lang="en-US" sz="4000" dirty="0"/>
              <a:t> v </a:t>
            </a:r>
            <a:r>
              <a:rPr lang="en-US" sz="4000" dirty="0" err="1"/>
              <a:t>bankách</a:t>
            </a:r>
            <a:r>
              <a:rPr lang="en-US" sz="4000" dirty="0"/>
              <a:t> </a:t>
            </a:r>
            <a:r>
              <a:rPr lang="en-US" sz="4000" dirty="0" err="1"/>
              <a:t>peniaze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ceste</a:t>
            </a:r>
            <a:r>
              <a:rPr lang="en-US" sz="4000" dirty="0"/>
              <a:t>, </a:t>
            </a:r>
            <a:r>
              <a:rPr lang="en-US" sz="4000" dirty="0" err="1"/>
              <a:t>cenné</a:t>
            </a:r>
            <a:r>
              <a:rPr lang="en-US" sz="4000" dirty="0"/>
              <a:t> </a:t>
            </a:r>
            <a:r>
              <a:rPr lang="en-US" sz="4000" dirty="0" err="1"/>
              <a:t>papiere</a:t>
            </a:r>
            <a:r>
              <a:rPr lang="en-US" sz="4000" dirty="0"/>
              <a:t>, </a:t>
            </a:r>
            <a:r>
              <a:rPr lang="en-US" sz="4000" dirty="0" err="1"/>
              <a:t>akcie</a:t>
            </a:r>
            <a:r>
              <a:rPr lang="en-US" sz="4000" dirty="0"/>
              <a:t>, </a:t>
            </a:r>
            <a:r>
              <a:rPr lang="en-US" sz="4000" dirty="0" err="1"/>
              <a:t>dlhopisy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3) </a:t>
            </a:r>
            <a:r>
              <a:rPr lang="en-US" sz="4000" b="1" dirty="0" err="1"/>
              <a:t>Krátkodobé</a:t>
            </a:r>
            <a:r>
              <a:rPr lang="en-US" sz="4000" b="1" dirty="0"/>
              <a:t> </a:t>
            </a:r>
            <a:r>
              <a:rPr lang="en-US" sz="4000" b="1" dirty="0" err="1"/>
              <a:t>pohľadávky</a:t>
            </a:r>
            <a:r>
              <a:rPr lang="en-US" sz="4000" b="1" dirty="0"/>
              <a:t> </a:t>
            </a:r>
            <a:r>
              <a:rPr lang="en-US" sz="4000" dirty="0"/>
              <a:t>– </a:t>
            </a:r>
            <a:r>
              <a:rPr lang="en-US" sz="4000" dirty="0" err="1"/>
              <a:t>sú</a:t>
            </a:r>
            <a:r>
              <a:rPr lang="en-US" sz="4000" dirty="0"/>
              <a:t> </a:t>
            </a:r>
            <a:r>
              <a:rPr lang="en-US" sz="4000" dirty="0" err="1"/>
              <a:t>pohľadávky</a:t>
            </a:r>
            <a:r>
              <a:rPr lang="en-US" sz="4000" dirty="0"/>
              <a:t> s </a:t>
            </a:r>
            <a:r>
              <a:rPr lang="en-US" sz="4000" dirty="0" err="1"/>
              <a:t>dobou</a:t>
            </a:r>
            <a:r>
              <a:rPr lang="en-US" sz="4000" dirty="0"/>
              <a:t> </a:t>
            </a:r>
            <a:r>
              <a:rPr lang="en-US" sz="4000" dirty="0" err="1"/>
              <a:t>splatnosti</a:t>
            </a:r>
            <a:r>
              <a:rPr lang="en-US" sz="4000" dirty="0"/>
              <a:t> </a:t>
            </a:r>
            <a:r>
              <a:rPr lang="en-US" sz="4000" dirty="0" err="1"/>
              <a:t>najviac</a:t>
            </a:r>
            <a:r>
              <a:rPr lang="en-US" sz="4000" dirty="0"/>
              <a:t> 1 </a:t>
            </a:r>
            <a:r>
              <a:rPr lang="en-US" sz="4000" dirty="0" err="1"/>
              <a:t>rok</a:t>
            </a:r>
            <a:r>
              <a:rPr lang="sk-SK" sz="4000" dirty="0"/>
              <a:t>-nesplatené faktúri...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811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0E2B-DBB8-CD72-3FB0-15F7B5D4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20995"/>
            <a:ext cx="10131425" cy="6198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/>
              <a:t>OBSTARÁVANIE MAJETKU</a:t>
            </a:r>
          </a:p>
          <a:p>
            <a:pPr marL="0" indent="0">
              <a:buNone/>
            </a:pPr>
            <a:r>
              <a:rPr lang="en-US" sz="2800" b="1" dirty="0" err="1"/>
              <a:t>Majetok</a:t>
            </a:r>
            <a:r>
              <a:rPr lang="en-US" sz="2800" b="1" dirty="0"/>
              <a:t> </a:t>
            </a:r>
            <a:r>
              <a:rPr lang="en-US" sz="2800" b="1" dirty="0" err="1"/>
              <a:t>si</a:t>
            </a:r>
            <a:r>
              <a:rPr lang="en-US" sz="2800" b="1" dirty="0"/>
              <a:t> </a:t>
            </a:r>
            <a:r>
              <a:rPr lang="en-US" sz="2800" b="1" dirty="0" err="1"/>
              <a:t>môžeme</a:t>
            </a:r>
            <a:r>
              <a:rPr lang="en-US" sz="2800" b="1" dirty="0"/>
              <a:t> </a:t>
            </a:r>
            <a:r>
              <a:rPr lang="en-US" sz="2800" b="1" dirty="0" err="1"/>
              <a:t>obstarať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r>
              <a:rPr lang="en-US" sz="2800" b="1" i="1" dirty="0"/>
              <a:t>1) </a:t>
            </a:r>
            <a:r>
              <a:rPr lang="en-US" sz="2800" b="1" i="1" dirty="0" err="1"/>
              <a:t>kúpou</a:t>
            </a:r>
            <a:r>
              <a:rPr lang="en-US" sz="2800" b="1" i="1" dirty="0"/>
              <a:t> </a:t>
            </a:r>
            <a:r>
              <a:rPr lang="en-US" sz="2800" dirty="0"/>
              <a:t>– je to </a:t>
            </a:r>
            <a:r>
              <a:rPr lang="en-US" sz="2800" dirty="0" err="1"/>
              <a:t>najčastejší</a:t>
            </a:r>
            <a:r>
              <a:rPr lang="en-US" sz="2800" dirty="0"/>
              <a:t> </a:t>
            </a:r>
            <a:r>
              <a:rPr lang="en-US" sz="2800" dirty="0" err="1"/>
              <a:t>spôsob</a:t>
            </a:r>
            <a:r>
              <a:rPr lang="en-US" sz="2800" dirty="0"/>
              <a:t> </a:t>
            </a:r>
            <a:r>
              <a:rPr lang="en-US" sz="2800" dirty="0" err="1"/>
              <a:t>obstarávania</a:t>
            </a:r>
            <a:r>
              <a:rPr lang="en-US" sz="2800" dirty="0"/>
              <a:t> </a:t>
            </a:r>
            <a:r>
              <a:rPr lang="en-US" sz="2800" dirty="0" err="1"/>
              <a:t>majetku</a:t>
            </a:r>
            <a:r>
              <a:rPr lang="en-US" sz="2800" dirty="0"/>
              <a:t>, </a:t>
            </a:r>
            <a:r>
              <a:rPr lang="en-US" sz="2800" dirty="0" err="1"/>
              <a:t>obstaranie</a:t>
            </a:r>
            <a:r>
              <a:rPr lang="en-US" sz="2800" dirty="0"/>
              <a:t> za </a:t>
            </a:r>
            <a:r>
              <a:rPr lang="en-US" sz="2800" dirty="0" err="1"/>
              <a:t>úhradu</a:t>
            </a:r>
            <a:r>
              <a:rPr lang="en-US" sz="2800" dirty="0"/>
              <a:t> – </a:t>
            </a:r>
            <a:r>
              <a:rPr lang="en-US" sz="2800" dirty="0" err="1"/>
              <a:t>dodávateľská</a:t>
            </a:r>
            <a:r>
              <a:rPr lang="en-US" sz="2800" dirty="0"/>
              <a:t> forma </a:t>
            </a:r>
            <a:r>
              <a:rPr lang="en-US" sz="2800" dirty="0" err="1"/>
              <a:t>obstarania</a:t>
            </a:r>
            <a:endParaRPr lang="en-US" sz="2800" dirty="0"/>
          </a:p>
          <a:p>
            <a:pPr marL="0" indent="0">
              <a:buNone/>
            </a:pPr>
            <a:r>
              <a:rPr lang="en-US" sz="2800" b="1" i="1" dirty="0"/>
              <a:t>2) </a:t>
            </a:r>
            <a:r>
              <a:rPr lang="en-US" sz="2800" b="1" i="1" dirty="0" err="1"/>
              <a:t>bezplatným</a:t>
            </a:r>
            <a:r>
              <a:rPr lang="en-US" sz="2800" b="1" i="1" dirty="0"/>
              <a:t> </a:t>
            </a:r>
            <a:r>
              <a:rPr lang="en-US" sz="2800" b="1" i="1" dirty="0" err="1"/>
              <a:t>prevodom</a:t>
            </a:r>
            <a:r>
              <a:rPr lang="en-US" sz="2800" b="1" i="1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darovaním</a:t>
            </a:r>
            <a:r>
              <a:rPr lang="en-US" sz="2800" dirty="0"/>
              <a:t> – </a:t>
            </a:r>
            <a:r>
              <a:rPr lang="en-US" sz="2800" dirty="0" err="1"/>
              <a:t>podniku</a:t>
            </a:r>
            <a:r>
              <a:rPr lang="en-US" sz="2800" dirty="0"/>
              <a:t> </a:t>
            </a:r>
            <a:r>
              <a:rPr lang="en-US" sz="2800" dirty="0" err="1"/>
              <a:t>nevzniknú</a:t>
            </a:r>
            <a:r>
              <a:rPr lang="en-US" sz="2800" dirty="0"/>
              <a:t> </a:t>
            </a:r>
            <a:r>
              <a:rPr lang="en-US" sz="2800" dirty="0" err="1"/>
              <a:t>žiadne</a:t>
            </a:r>
            <a:r>
              <a:rPr lang="en-US" sz="2800" dirty="0"/>
              <a:t> </a:t>
            </a:r>
            <a:r>
              <a:rPr lang="en-US" sz="2800" dirty="0" err="1"/>
              <a:t>náklady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obstaranie</a:t>
            </a:r>
            <a:r>
              <a:rPr lang="en-US" sz="2800" dirty="0"/>
              <a:t>, </a:t>
            </a:r>
            <a:r>
              <a:rPr lang="en-US" sz="2800" dirty="0" err="1"/>
              <a:t>niekedy</a:t>
            </a:r>
            <a:r>
              <a:rPr lang="en-US" sz="2800" dirty="0"/>
              <a:t> </a:t>
            </a:r>
            <a:r>
              <a:rPr lang="en-US" sz="2800" dirty="0" err="1"/>
              <a:t>môžu</a:t>
            </a:r>
            <a:r>
              <a:rPr lang="en-US" sz="2800" dirty="0"/>
              <a:t> </a:t>
            </a:r>
            <a:r>
              <a:rPr lang="en-US" sz="2800" dirty="0" err="1"/>
              <a:t>vzniknúť</a:t>
            </a:r>
            <a:r>
              <a:rPr lang="en-US" sz="2800" dirty="0"/>
              <a:t> </a:t>
            </a:r>
            <a:r>
              <a:rPr lang="en-US" sz="2800" dirty="0" err="1"/>
              <a:t>náklady</a:t>
            </a:r>
            <a:r>
              <a:rPr lang="en-US" sz="2800" dirty="0"/>
              <a:t>, </a:t>
            </a:r>
            <a:r>
              <a:rPr lang="en-US" sz="2800" dirty="0" err="1"/>
              <a:t>napr</a:t>
            </a:r>
            <a:r>
              <a:rPr lang="en-US" sz="2800" dirty="0"/>
              <a:t>. </a:t>
            </a:r>
            <a:r>
              <a:rPr lang="en-US" sz="2800" dirty="0" err="1"/>
              <a:t>daň</a:t>
            </a:r>
            <a:r>
              <a:rPr lang="en-US" sz="2800" dirty="0"/>
              <a:t> z </a:t>
            </a:r>
            <a:r>
              <a:rPr lang="en-US" sz="2800" dirty="0" err="1"/>
              <a:t>darovania</a:t>
            </a:r>
            <a:endParaRPr lang="en-US" sz="2800" dirty="0"/>
          </a:p>
          <a:p>
            <a:pPr marL="0" indent="0">
              <a:buNone/>
            </a:pPr>
            <a:r>
              <a:rPr lang="sk-SK" sz="2800" b="1" i="1" dirty="0"/>
              <a:t>3</a:t>
            </a:r>
            <a:r>
              <a:rPr lang="en-US" sz="2800" b="1" i="1" dirty="0"/>
              <a:t>) </a:t>
            </a:r>
            <a:r>
              <a:rPr lang="en-US" sz="2800" b="1" i="1" dirty="0" err="1"/>
              <a:t>preradením</a:t>
            </a:r>
            <a:r>
              <a:rPr lang="en-US" sz="2800" b="1" i="1" dirty="0"/>
              <a:t> z </a:t>
            </a:r>
            <a:r>
              <a:rPr lang="en-US" sz="2800" b="1" i="1" dirty="0" err="1"/>
              <a:t>osobného</a:t>
            </a:r>
            <a:r>
              <a:rPr lang="en-US" sz="2800" b="1" i="1" dirty="0"/>
              <a:t> </a:t>
            </a:r>
            <a:r>
              <a:rPr lang="en-US" sz="2800" b="1" i="1" dirty="0" err="1"/>
              <a:t>užívania</a:t>
            </a:r>
            <a:r>
              <a:rPr lang="en-US" sz="2800" b="1" i="1" dirty="0"/>
              <a:t> do </a:t>
            </a:r>
            <a:r>
              <a:rPr lang="en-US" sz="2800" b="1" i="1" dirty="0" err="1"/>
              <a:t>podnikania</a:t>
            </a:r>
            <a:r>
              <a:rPr lang="en-US" sz="2800" dirty="0"/>
              <a:t>, </a:t>
            </a:r>
            <a:r>
              <a:rPr lang="en-US" sz="2800" dirty="0" err="1"/>
              <a:t>vyskytuje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v </a:t>
            </a:r>
            <a:r>
              <a:rPr lang="en-US" sz="2800" dirty="0" err="1"/>
              <a:t>prípade</a:t>
            </a:r>
            <a:r>
              <a:rPr lang="en-US" sz="2800" dirty="0"/>
              <a:t> </a:t>
            </a:r>
            <a:r>
              <a:rPr lang="en-US" sz="2800" dirty="0" err="1"/>
              <a:t>individuálneho</a:t>
            </a:r>
            <a:r>
              <a:rPr lang="en-US" sz="2800" dirty="0"/>
              <a:t> </a:t>
            </a:r>
            <a:r>
              <a:rPr lang="en-US" sz="2800" dirty="0" err="1"/>
              <a:t>podnikateľa</a:t>
            </a:r>
            <a:r>
              <a:rPr lang="en-US" sz="2800" dirty="0"/>
              <a:t>, </a:t>
            </a:r>
            <a:r>
              <a:rPr lang="en-US" sz="2800" dirty="0" err="1"/>
              <a:t>ktorý</a:t>
            </a:r>
            <a:r>
              <a:rPr lang="en-US" sz="2800" dirty="0"/>
              <a:t> </a:t>
            </a:r>
            <a:r>
              <a:rPr lang="en-US" sz="2800" dirty="0" err="1"/>
              <a:t>používa</a:t>
            </a:r>
            <a:r>
              <a:rPr lang="en-US" sz="2800" dirty="0"/>
              <a:t> </a:t>
            </a:r>
            <a:r>
              <a:rPr lang="en-US" sz="2800" dirty="0" err="1"/>
              <a:t>svoj</a:t>
            </a:r>
            <a:r>
              <a:rPr lang="en-US" sz="2800" dirty="0"/>
              <a:t> </a:t>
            </a:r>
            <a:r>
              <a:rPr lang="en-US" sz="2800" dirty="0" err="1"/>
              <a:t>osobný</a:t>
            </a:r>
            <a:r>
              <a:rPr lang="en-US" sz="2800" dirty="0"/>
              <a:t> </a:t>
            </a:r>
            <a:r>
              <a:rPr lang="en-US" sz="2800" dirty="0" err="1"/>
              <a:t>majetok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účely</a:t>
            </a:r>
            <a:r>
              <a:rPr lang="en-US" sz="2800" dirty="0"/>
              <a:t> </a:t>
            </a:r>
            <a:r>
              <a:rPr lang="en-US" sz="2800" dirty="0" err="1"/>
              <a:t>podnikania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689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6CED0C-50E2-4537-97E6-113DD74ECC61}"/>
</file>

<file path=customXml/itemProps2.xml><?xml version="1.0" encoding="utf-8"?>
<ds:datastoreItem xmlns:ds="http://schemas.openxmlformats.org/officeDocument/2006/customXml" ds:itemID="{B248ABE0-7F36-44FF-BF11-2415A4FA5486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133</TotalTime>
  <Words>672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Nebeské</vt:lpstr>
      <vt:lpstr>Majetok podniku</vt:lpstr>
      <vt:lpstr>PowerPoint Presentation</vt:lpstr>
      <vt:lpstr>Dlhodobý majetok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251</cp:revision>
  <dcterms:created xsi:type="dcterms:W3CDTF">2022-09-11T12:52:57Z</dcterms:created>
  <dcterms:modified xsi:type="dcterms:W3CDTF">2023-02-09T10:01:27Z</dcterms:modified>
</cp:coreProperties>
</file>