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67" r:id="rId11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042B6-DC10-4565-8714-D6B76A5109C6}" v="904" dt="2022-09-11T13:43:51.773"/>
    <p1510:client id="{16485894-54FB-6D34-0F23-E9D4F3BDA655}" v="21" dt="2022-09-11T13:46:54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gr. Xénia Herchlová" userId="S::xenia.herchlova@adlerka.sk::35780691-fd34-4812-8ef1-5fded6172199" providerId="AD" clId="Web-{16485894-54FB-6D34-0F23-E9D4F3BDA655}"/>
    <pc:docChg chg="addSld modSld">
      <pc:chgData name="Mgr. Xénia Herchlová" userId="S::xenia.herchlova@adlerka.sk::35780691-fd34-4812-8ef1-5fded6172199" providerId="AD" clId="Web-{16485894-54FB-6D34-0F23-E9D4F3BDA655}" dt="2022-09-11T13:46:54.293" v="20"/>
      <pc:docMkLst>
        <pc:docMk/>
      </pc:docMkLst>
      <pc:sldChg chg="delSp modSp new">
        <pc:chgData name="Mgr. Xénia Herchlová" userId="S::xenia.herchlova@adlerka.sk::35780691-fd34-4812-8ef1-5fded6172199" providerId="AD" clId="Web-{16485894-54FB-6D34-0F23-E9D4F3BDA655}" dt="2022-09-11T13:46:54.293" v="20"/>
        <pc:sldMkLst>
          <pc:docMk/>
          <pc:sldMk cId="556889998" sldId="267"/>
        </pc:sldMkLst>
        <pc:spChg chg="del">
          <ac:chgData name="Mgr. Xénia Herchlová" userId="S::xenia.herchlova@adlerka.sk::35780691-fd34-4812-8ef1-5fded6172199" providerId="AD" clId="Web-{16485894-54FB-6D34-0F23-E9D4F3BDA655}" dt="2022-09-11T13:46:54.293" v="20"/>
          <ac:spMkLst>
            <pc:docMk/>
            <pc:sldMk cId="556889998" sldId="267"/>
            <ac:spMk id="2" creationId="{6E2269A0-481B-226C-8070-53221D927BE5}"/>
          </ac:spMkLst>
        </pc:spChg>
        <pc:spChg chg="mod">
          <ac:chgData name="Mgr. Xénia Herchlová" userId="S::xenia.herchlova@adlerka.sk::35780691-fd34-4812-8ef1-5fded6172199" providerId="AD" clId="Web-{16485894-54FB-6D34-0F23-E9D4F3BDA655}" dt="2022-09-11T13:46:45.277" v="19" actId="20577"/>
          <ac:spMkLst>
            <pc:docMk/>
            <pc:sldMk cId="556889998" sldId="267"/>
            <ac:spMk id="3" creationId="{2402D175-3DC6-1289-B34B-921BA66CE332}"/>
          </ac:spMkLst>
        </pc:spChg>
      </pc:sldChg>
    </pc:docChg>
  </pc:docChgLst>
  <pc:docChgLst>
    <pc:chgData name="Mgr. Xénia Herchlová" userId="S::xenia.herchlova@adlerka.sk::35780691-fd34-4812-8ef1-5fded6172199" providerId="AD" clId="Web-{007042B6-DC10-4565-8714-D6B76A5109C6}"/>
    <pc:docChg chg="addSld modSld">
      <pc:chgData name="Mgr. Xénia Herchlová" userId="S::xenia.herchlova@adlerka.sk::35780691-fd34-4812-8ef1-5fded6172199" providerId="AD" clId="Web-{007042B6-DC10-4565-8714-D6B76A5109C6}" dt="2022-09-11T13:43:51.773" v="890" actId="14100"/>
      <pc:docMkLst>
        <pc:docMk/>
      </pc:docMkLst>
      <pc:sldChg chg="modSp">
        <pc:chgData name="Mgr. Xénia Herchlová" userId="S::xenia.herchlova@adlerka.sk::35780691-fd34-4812-8ef1-5fded6172199" providerId="AD" clId="Web-{007042B6-DC10-4565-8714-D6B76A5109C6}" dt="2022-09-11T12:54:32.427" v="8" actId="20577"/>
        <pc:sldMkLst>
          <pc:docMk/>
          <pc:sldMk cId="2526593619" sldId="256"/>
        </pc:sldMkLst>
        <pc:spChg chg="mod">
          <ac:chgData name="Mgr. Xénia Herchlová" userId="S::xenia.herchlova@adlerka.sk::35780691-fd34-4812-8ef1-5fded6172199" providerId="AD" clId="Web-{007042B6-DC10-4565-8714-D6B76A5109C6}" dt="2022-09-11T12:54:01.129" v="2" actId="20577"/>
          <ac:spMkLst>
            <pc:docMk/>
            <pc:sldMk cId="2526593619" sldId="256"/>
            <ac:spMk id="2" creationId="{00000000-0000-0000-0000-000000000000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2:54:32.427" v="8" actId="20577"/>
          <ac:spMkLst>
            <pc:docMk/>
            <pc:sldMk cId="2526593619" sldId="256"/>
            <ac:spMk id="3" creationId="{00000000-0000-0000-0000-000000000000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01:18.109" v="208" actId="20577"/>
        <pc:sldMkLst>
          <pc:docMk/>
          <pc:sldMk cId="1316293351" sldId="257"/>
        </pc:sldMkLst>
        <pc:spChg chg="mod">
          <ac:chgData name="Mgr. Xénia Herchlová" userId="S::xenia.herchlova@adlerka.sk::35780691-fd34-4812-8ef1-5fded6172199" providerId="AD" clId="Web-{007042B6-DC10-4565-8714-D6B76A5109C6}" dt="2022-09-11T12:54:57.318" v="17" actId="20577"/>
          <ac:spMkLst>
            <pc:docMk/>
            <pc:sldMk cId="1316293351" sldId="257"/>
            <ac:spMk id="2" creationId="{ACF57761-A125-C8DC-CD88-C8A397BFEF05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01:18.109" v="208" actId="20577"/>
          <ac:spMkLst>
            <pc:docMk/>
            <pc:sldMk cId="1316293351" sldId="257"/>
            <ac:spMk id="3" creationId="{BE56725B-7704-5552-90B4-AD77353F8ADB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12:06.313" v="338" actId="20577"/>
        <pc:sldMkLst>
          <pc:docMk/>
          <pc:sldMk cId="4016241305" sldId="258"/>
        </pc:sldMkLst>
        <pc:spChg chg="mod">
          <ac:chgData name="Mgr. Xénia Herchlová" userId="S::xenia.herchlova@adlerka.sk::35780691-fd34-4812-8ef1-5fded6172199" providerId="AD" clId="Web-{007042B6-DC10-4565-8714-D6B76A5109C6}" dt="2022-09-11T13:01:52.500" v="221" actId="20577"/>
          <ac:spMkLst>
            <pc:docMk/>
            <pc:sldMk cId="4016241305" sldId="258"/>
            <ac:spMk id="2" creationId="{FBDC4083-5CB5-0BE8-B49E-32FC8D303F35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12:06.313" v="338" actId="20577"/>
          <ac:spMkLst>
            <pc:docMk/>
            <pc:sldMk cId="4016241305" sldId="258"/>
            <ac:spMk id="3" creationId="{D8F0819C-2982-4213-FC84-FD742F5A620B}"/>
          </ac:spMkLst>
        </pc:spChg>
      </pc:sldChg>
      <pc:sldChg chg="delSp modSp new">
        <pc:chgData name="Mgr. Xénia Herchlová" userId="S::xenia.herchlova@adlerka.sk::35780691-fd34-4812-8ef1-5fded6172199" providerId="AD" clId="Web-{007042B6-DC10-4565-8714-D6B76A5109C6}" dt="2022-09-11T13:21:22.577" v="599" actId="14100"/>
        <pc:sldMkLst>
          <pc:docMk/>
          <pc:sldMk cId="4250419655" sldId="259"/>
        </pc:sldMkLst>
        <pc:spChg chg="del mod">
          <ac:chgData name="Mgr. Xénia Herchlová" userId="S::xenia.herchlova@adlerka.sk::35780691-fd34-4812-8ef1-5fded6172199" providerId="AD" clId="Web-{007042B6-DC10-4565-8714-D6B76A5109C6}" dt="2022-09-11T13:21:22.577" v="599" actId="14100"/>
          <ac:spMkLst>
            <pc:docMk/>
            <pc:sldMk cId="4250419655" sldId="259"/>
            <ac:spMk id="2" creationId="{34296C11-306C-9992-43B8-2419B25C271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21:05.077" v="598" actId="1076"/>
          <ac:spMkLst>
            <pc:docMk/>
            <pc:sldMk cId="4250419655" sldId="259"/>
            <ac:spMk id="3" creationId="{AA5637D2-A4CB-D863-F4FD-D7E59A20E6B0}"/>
          </ac:spMkLst>
        </pc:spChg>
      </pc:sldChg>
      <pc:sldChg chg="delSp modSp new">
        <pc:chgData name="Mgr. Xénia Herchlová" userId="S::xenia.herchlova@adlerka.sk::35780691-fd34-4812-8ef1-5fded6172199" providerId="AD" clId="Web-{007042B6-DC10-4565-8714-D6B76A5109C6}" dt="2022-09-11T13:26:22.647" v="689" actId="14100"/>
        <pc:sldMkLst>
          <pc:docMk/>
          <pc:sldMk cId="3051549949" sldId="260"/>
        </pc:sldMkLst>
        <pc:spChg chg="del mod">
          <ac:chgData name="Mgr. Xénia Herchlová" userId="S::xenia.herchlova@adlerka.sk::35780691-fd34-4812-8ef1-5fded6172199" providerId="AD" clId="Web-{007042B6-DC10-4565-8714-D6B76A5109C6}" dt="2022-09-11T13:26:22.647" v="689" actId="14100"/>
          <ac:spMkLst>
            <pc:docMk/>
            <pc:sldMk cId="3051549949" sldId="260"/>
            <ac:spMk id="2" creationId="{ED12B4B3-99FC-4F2F-7657-9FCFE1867F21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26:11.132" v="688" actId="20577"/>
          <ac:spMkLst>
            <pc:docMk/>
            <pc:sldMk cId="3051549949" sldId="260"/>
            <ac:spMk id="3" creationId="{22A2C4A8-6253-A3B7-2013-4C90C59318F2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40:05.387" v="870" actId="20577"/>
        <pc:sldMkLst>
          <pc:docMk/>
          <pc:sldMk cId="948499740" sldId="261"/>
        </pc:sldMkLst>
        <pc:spChg chg="mod">
          <ac:chgData name="Mgr. Xénia Herchlová" userId="S::xenia.herchlova@adlerka.sk::35780691-fd34-4812-8ef1-5fded6172199" providerId="AD" clId="Web-{007042B6-DC10-4565-8714-D6B76A5109C6}" dt="2022-09-11T13:26:55.258" v="702" actId="20577"/>
          <ac:spMkLst>
            <pc:docMk/>
            <pc:sldMk cId="948499740" sldId="261"/>
            <ac:spMk id="2" creationId="{B63FC607-A8D9-53A8-2EEA-38AE35FF40FC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40:05.387" v="870" actId="20577"/>
          <ac:spMkLst>
            <pc:docMk/>
            <pc:sldMk cId="948499740" sldId="261"/>
            <ac:spMk id="3" creationId="{A3608307-9DAC-E02B-D89A-0D7926961781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1:37.656" v="818" actId="20577"/>
        <pc:sldMkLst>
          <pc:docMk/>
          <pc:sldMk cId="3969761114" sldId="262"/>
        </pc:sldMkLst>
        <pc:spChg chg="mod">
          <ac:chgData name="Mgr. Xénia Herchlová" userId="S::xenia.herchlova@adlerka.sk::35780691-fd34-4812-8ef1-5fded6172199" providerId="AD" clId="Web-{007042B6-DC10-4565-8714-D6B76A5109C6}" dt="2022-09-11T13:30:52.951" v="815" actId="20577"/>
          <ac:spMkLst>
            <pc:docMk/>
            <pc:sldMk cId="3969761114" sldId="262"/>
            <ac:spMk id="2" creationId="{7E3E2BF0-E71C-3CEE-35D8-6EAC14375542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1:37.656" v="818" actId="20577"/>
          <ac:spMkLst>
            <pc:docMk/>
            <pc:sldMk cId="3969761114" sldId="262"/>
            <ac:spMk id="3" creationId="{4C3156B9-45D3-AD49-6976-5019D7152FD7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4:34.066" v="830" actId="20577"/>
        <pc:sldMkLst>
          <pc:docMk/>
          <pc:sldMk cId="4207373852" sldId="263"/>
        </pc:sldMkLst>
        <pc:spChg chg="mod">
          <ac:chgData name="Mgr. Xénia Herchlová" userId="S::xenia.herchlova@adlerka.sk::35780691-fd34-4812-8ef1-5fded6172199" providerId="AD" clId="Web-{007042B6-DC10-4565-8714-D6B76A5109C6}" dt="2022-09-11T13:32:40.110" v="827" actId="20577"/>
          <ac:spMkLst>
            <pc:docMk/>
            <pc:sldMk cId="4207373852" sldId="263"/>
            <ac:spMk id="2" creationId="{B330DB92-5C45-3A3E-D40A-FDB2D08BF6F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4:34.066" v="830" actId="20577"/>
          <ac:spMkLst>
            <pc:docMk/>
            <pc:sldMk cId="4207373852" sldId="263"/>
            <ac:spMk id="3" creationId="{1CD51A07-14D8-350D-F29D-F0C4723DCB77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7:25.164" v="852" actId="20577"/>
        <pc:sldMkLst>
          <pc:docMk/>
          <pc:sldMk cId="226659537" sldId="264"/>
        </pc:sldMkLst>
        <pc:spChg chg="mod">
          <ac:chgData name="Mgr. Xénia Herchlová" userId="S::xenia.herchlova@adlerka.sk::35780691-fd34-4812-8ef1-5fded6172199" providerId="AD" clId="Web-{007042B6-DC10-4565-8714-D6B76A5109C6}" dt="2022-09-11T13:34:46.754" v="834" actId="20577"/>
          <ac:spMkLst>
            <pc:docMk/>
            <pc:sldMk cId="226659537" sldId="264"/>
            <ac:spMk id="2" creationId="{523E1A90-13F4-7886-3D53-B4DCFA4C14DD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7:25.164" v="852" actId="20577"/>
          <ac:spMkLst>
            <pc:docMk/>
            <pc:sldMk cId="226659537" sldId="264"/>
            <ac:spMk id="3" creationId="{B636ACC9-BEC1-41C7-948C-2AB0626A9CD4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39:48.293" v="869" actId="20577"/>
        <pc:sldMkLst>
          <pc:docMk/>
          <pc:sldMk cId="214026650" sldId="265"/>
        </pc:sldMkLst>
        <pc:spChg chg="mod">
          <ac:chgData name="Mgr. Xénia Herchlová" userId="S::xenia.herchlova@adlerka.sk::35780691-fd34-4812-8ef1-5fded6172199" providerId="AD" clId="Web-{007042B6-DC10-4565-8714-D6B76A5109C6}" dt="2022-09-11T13:39:02.964" v="863" actId="20577"/>
          <ac:spMkLst>
            <pc:docMk/>
            <pc:sldMk cId="214026650" sldId="265"/>
            <ac:spMk id="2" creationId="{FBC4AF8D-A0FE-874D-2967-922257D9639A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39:48.293" v="869" actId="20577"/>
          <ac:spMkLst>
            <pc:docMk/>
            <pc:sldMk cId="214026650" sldId="265"/>
            <ac:spMk id="3" creationId="{510419E6-E8A1-4F93-7C4D-F315008F61B6}"/>
          </ac:spMkLst>
        </pc:spChg>
      </pc:sldChg>
      <pc:sldChg chg="modSp new">
        <pc:chgData name="Mgr. Xénia Herchlová" userId="S::xenia.herchlova@adlerka.sk::35780691-fd34-4812-8ef1-5fded6172199" providerId="AD" clId="Web-{007042B6-DC10-4565-8714-D6B76A5109C6}" dt="2022-09-11T13:43:51.773" v="890" actId="14100"/>
        <pc:sldMkLst>
          <pc:docMk/>
          <pc:sldMk cId="1102987722" sldId="266"/>
        </pc:sldMkLst>
        <pc:spChg chg="mod">
          <ac:chgData name="Mgr. Xénia Herchlová" userId="S::xenia.herchlova@adlerka.sk::35780691-fd34-4812-8ef1-5fded6172199" providerId="AD" clId="Web-{007042B6-DC10-4565-8714-D6B76A5109C6}" dt="2022-09-11T13:41:44.265" v="877" actId="20577"/>
          <ac:spMkLst>
            <pc:docMk/>
            <pc:sldMk cId="1102987722" sldId="266"/>
            <ac:spMk id="2" creationId="{55CA0987-C6AC-356E-8687-0113509872E8}"/>
          </ac:spMkLst>
        </pc:spChg>
        <pc:spChg chg="mod">
          <ac:chgData name="Mgr. Xénia Herchlová" userId="S::xenia.herchlova@adlerka.sk::35780691-fd34-4812-8ef1-5fded6172199" providerId="AD" clId="Web-{007042B6-DC10-4565-8714-D6B76A5109C6}" dt="2022-09-11T13:43:51.773" v="890" actId="14100"/>
          <ac:spMkLst>
            <pc:docMk/>
            <pc:sldMk cId="1102987722" sldId="266"/>
            <ac:spMk id="3" creationId="{138A2CE8-23C4-79E1-DDA4-C6ACD0E207D8}"/>
          </ac:spMkLst>
        </pc:spChg>
      </pc:sldChg>
    </pc:docChg>
  </pc:docChgLst>
  <pc:docChgLst>
    <pc:chgData clId="Web-{007042B6-DC10-4565-8714-D6B76A5109C6}"/>
    <pc:docChg chg="modSld">
      <pc:chgData name="" userId="" providerId="" clId="Web-{007042B6-DC10-4565-8714-D6B76A5109C6}" dt="2022-09-11T12:53:30.472" v="10" actId="20577"/>
      <pc:docMkLst>
        <pc:docMk/>
      </pc:docMkLst>
      <pc:sldChg chg="modSp">
        <pc:chgData name="" userId="" providerId="" clId="Web-{007042B6-DC10-4565-8714-D6B76A5109C6}" dt="2022-09-11T12:53:30.472" v="10" actId="20577"/>
        <pc:sldMkLst>
          <pc:docMk/>
          <pc:sldMk cId="2526593619" sldId="256"/>
        </pc:sldMkLst>
        <pc:spChg chg="mod">
          <ac:chgData name="" userId="" providerId="" clId="Web-{007042B6-DC10-4565-8714-D6B76A5109C6}" dt="2022-09-11T12:53:30.472" v="10" actId="20577"/>
          <ac:spMkLst>
            <pc:docMk/>
            <pc:sldMk cId="2526593619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E49DEB82-B3D8-40A1-89C0-BD5D292A4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34D3EA3-2283-4FDD-8C79-55450DD294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CF8FB-A440-4E21-920E-A41651FDC7D9}" type="datetimeFigureOut">
              <a:rPr lang="sk-SK" smtClean="0"/>
              <a:t>3. 3. 2023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D02EC8F-3E6C-4299-9A45-DCFABE74B5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4431849-9F83-42D1-8C7D-9B0CFC3112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BD9CF-B4D5-4FB7-B7B8-40548828B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7592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EC24F-5D2F-4F2C-BD8A-4F0F49CDC329}" type="datetimeFigureOut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noProof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/>
              <a:t>Kliknutím upravíte štýly predlohy textu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3EFB-32A8-4371-A419-B74553DB09C3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764446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63EFB-32A8-4371-A419-B74553DB09C3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24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F6A14D8-4830-487B-85F8-F6DDF3B90020}" type="datetime1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2D4D7-8DE4-408E-83D2-248AD7B60860}" type="datetime1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5960E7-1C58-4BFF-B7FC-5887F979FA7D}" type="datetime1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ok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ové pole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ové pole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94822B-B68F-4B18-8784-3661BF00B547}" type="datetime1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4D1338-5CBA-472F-80ED-766F785403ED}" type="datetime1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ové pol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ové pol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Nadpis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2B509-E9C4-40C1-BF5A-19D9C51548EC}" type="datetime1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B65C5-DC81-4668-9124-7E6C5542F62B}" type="datetime1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88CF89-D521-4E1F-90C5-4D93CEA62A53}" type="datetime1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074BD9-8AD4-409C-9449-746C049447EB}" type="datetime1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4E2C-5DE3-4C2B-AA28-1A4B9D0451C6}" type="datetime1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EDA96-5C5F-460B-A886-39CF87AB46ED}" type="datetime1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B436B-300D-418A-AE90-D13FDE8C10ED}" type="datetime1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7638F4-708F-44AD-B5D9-968A6F876FDA}" type="datetime1">
              <a:rPr lang="sk-SK" noProof="0" smtClean="0"/>
              <a:pPr rtl="0"/>
              <a:t>3. 3. 2023</a:t>
            </a:fld>
            <a:r>
              <a:rPr lang="sk-SK" noProof="0"/>
              <a:t>11. 9. 2014</a:t>
            </a:r>
            <a:fld id="{B61BEF0D-F0BB-DE4B-95CE-6DB70DBA9567}" type="datetimeFigureOut">
              <a:rPr lang="sk-SK" noProof="0" smtClean="0"/>
              <a:pPr rtl="0"/>
              <a:t>3. 3. 2023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 rtl="0"/>
              <a:t>‹#›</a:t>
            </a:fld>
            <a:r>
              <a:rPr lang="sk-SK" noProof="0"/>
              <a:t>‹#›</a:t>
            </a:r>
            <a:fld id="{D57F1E4F-1CFF-5643-939E-217C01CDF565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9DDA2E-DFC6-4CC3-AE2E-AFD3FCA3F4F6}" type="datetime1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0259CE-F10F-4A3E-9FDD-FD91EBBCE350}" type="datetime1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BBDB08-FD3E-43E2-A430-8378654EDCE5}" type="datetime1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4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668ACC-9D81-4BFF-A1FC-E2D468F7B3A5}" type="datetime1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18B801D-4C79-4FC3-9242-1142DD85FCB6}" type="datetime1">
              <a:rPr lang="sk-SK" noProof="0" smtClean="0"/>
              <a:t>3. 3. 2023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n-US" sz="6000" dirty="0" err="1">
                <a:ea typeface="Calibri Light"/>
                <a:cs typeface="Calibri Light"/>
              </a:rPr>
              <a:t>Platobn</a:t>
            </a:r>
            <a:r>
              <a:rPr lang="sk-SK" sz="6000" dirty="0">
                <a:ea typeface="Calibri Light"/>
                <a:cs typeface="Calibri Light"/>
              </a:rPr>
              <a:t>ý styk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sk-SK" sz="2400" dirty="0">
                <a:ea typeface="Calibri"/>
                <a:cs typeface="Calibri"/>
              </a:rPr>
              <a:t>4.ročník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02D175-3DC6-1289-B34B-921BA66C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dirty="0">
                <a:cs typeface="Calibri"/>
              </a:rPr>
              <a:t>ĎAKUJEM ZA POZORNOSŤ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688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56725B-7704-5552-90B4-AD77353F8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97172"/>
            <a:ext cx="10131425" cy="50504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sk-SK" sz="4000" dirty="0">
                <a:ea typeface="Calibri" panose="020F0502020204030204"/>
                <a:cs typeface="Calibri" panose="020F0502020204030204"/>
              </a:rPr>
              <a:t>Platobný styk je súhrn všetkých druhov platieb, ktoré sa uskutočňujú medzi fyzickými a právnickými osobami. Zahŕňajú presun finančných prostriedkov od jedného subjektu platiteľa k druhému subjektu príjemcovi platby. Môžeme rozdeliť na:</a:t>
            </a:r>
          </a:p>
          <a:p>
            <a:pPr marL="0" indent="0" algn="ctr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1629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F0819C-2982-4213-FC84-FD742F5A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386"/>
            <a:ext cx="10131425" cy="66666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sk-SK" sz="31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sk-SK" sz="3200" b="1" i="1" u="sng" dirty="0">
                <a:ea typeface="Calibri" panose="020F0502020204030204"/>
                <a:cs typeface="Calibri" panose="020F0502020204030204"/>
              </a:rPr>
              <a:t>Hotovostný platobný styk</a:t>
            </a: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sa vo vyspelých trhových ekonomikách vyskytuje v obchodných vzťahoch zriedkavo. Najčastejší je pri vzťahoch neobchodných – osobných napríklad pri nákupoch v maloobchode. HPS môže prebiehať dvomi formami:</a:t>
            </a: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a) forma – priama platba – platiteľ a príjemca</a:t>
            </a: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b) forma – platba prostredníctvom pošty a platiteľa, pošta a príjemca</a:t>
            </a: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sk-SK" sz="2800" dirty="0">
                <a:ea typeface="Calibri" panose="020F0502020204030204"/>
                <a:cs typeface="Calibri" panose="020F0502020204030204"/>
              </a:rPr>
              <a:t>V našich podmienkach sa hotovostný styk vyskytuje však aj v obchodných platbách. Vyplýva to z nedôvery medzi firmami a nesolventnosti podnikov.</a:t>
            </a: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1624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5637D2-A4CB-D863-F4FD-D7E59A20E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329" y="202019"/>
            <a:ext cx="10131425" cy="649649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sk-SK" sz="4100" b="1" dirty="0">
                <a:ea typeface="Calibri" panose="020F0502020204030204"/>
                <a:cs typeface="Calibri" panose="020F0502020204030204"/>
              </a:rPr>
              <a:t> </a:t>
            </a:r>
            <a:r>
              <a:rPr lang="sk-SK" sz="5800" b="1" dirty="0">
                <a:ea typeface="Calibri" panose="020F0502020204030204"/>
                <a:cs typeface="Calibri" panose="020F0502020204030204"/>
              </a:rPr>
              <a:t>Nevýhody:</a:t>
            </a:r>
            <a:endParaRPr lang="sk-SK" sz="41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sk-SK" sz="4100" dirty="0">
                <a:ea typeface="Calibri" panose="020F0502020204030204"/>
                <a:cs typeface="Calibri" panose="020F0502020204030204"/>
              </a:rPr>
              <a:t>   - potreba držania väčšieho množstva peňazí</a:t>
            </a:r>
          </a:p>
          <a:p>
            <a:pPr marL="0" indent="0">
              <a:buNone/>
            </a:pPr>
            <a:r>
              <a:rPr lang="sk-SK" sz="4100" dirty="0">
                <a:ea typeface="Calibri" panose="020F0502020204030204"/>
                <a:cs typeface="Calibri" panose="020F0502020204030204"/>
              </a:rPr>
              <a:t>   - zdĺhavý spôsob platby (peniaze sa musia viackrát prepočítavať)</a:t>
            </a:r>
          </a:p>
          <a:p>
            <a:pPr marL="0" indent="0">
              <a:buNone/>
            </a:pPr>
            <a:r>
              <a:rPr lang="sk-SK" sz="4100" dirty="0">
                <a:ea typeface="Calibri" panose="020F0502020204030204"/>
                <a:cs typeface="Calibri" panose="020F0502020204030204"/>
              </a:rPr>
              <a:t>   - nákladnosť – je potrebné zabezpečiť (trezory, tašky, ochranku)</a:t>
            </a:r>
          </a:p>
          <a:p>
            <a:pPr marL="0" indent="0">
              <a:buNone/>
            </a:pPr>
            <a:r>
              <a:rPr lang="sk-SK" sz="4100" dirty="0">
                <a:ea typeface="Calibri" panose="020F0502020204030204"/>
                <a:cs typeface="Calibri" panose="020F0502020204030204"/>
              </a:rPr>
              <a:t>   - možnosť odcudzenia a straty</a:t>
            </a:r>
          </a:p>
          <a:p>
            <a:pPr marL="0" indent="0">
              <a:buNone/>
            </a:pPr>
            <a:endParaRPr lang="sk-SK" sz="41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sk-SK" sz="5800" b="1" dirty="0">
                <a:ea typeface="Calibri" panose="020F0502020204030204"/>
                <a:cs typeface="Calibri" panose="020F0502020204030204"/>
              </a:rPr>
              <a:t>Priame platby v hotovosti sa napriek nevýhodám ešte vyskytujú:</a:t>
            </a:r>
            <a:endParaRPr lang="sk-SK" sz="41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sk-SK" sz="4100" dirty="0">
                <a:ea typeface="Calibri" panose="020F0502020204030204"/>
                <a:cs typeface="Calibri" panose="020F0502020204030204"/>
              </a:rPr>
              <a:t>   - v maloobchode</a:t>
            </a:r>
          </a:p>
          <a:p>
            <a:pPr marL="0" indent="0">
              <a:buNone/>
            </a:pPr>
            <a:r>
              <a:rPr lang="sk-SK" sz="4100" dirty="0">
                <a:ea typeface="Calibri" panose="020F0502020204030204"/>
                <a:cs typeface="Calibri" panose="020F0502020204030204"/>
              </a:rPr>
              <a:t>   - pri nákupe potravín, textilu</a:t>
            </a:r>
          </a:p>
          <a:p>
            <a:pPr marL="0" indent="0">
              <a:buNone/>
            </a:pPr>
            <a:r>
              <a:rPr lang="sk-SK" sz="4100" dirty="0">
                <a:ea typeface="Calibri" panose="020F0502020204030204"/>
                <a:cs typeface="Calibri" panose="020F0502020204030204"/>
              </a:rPr>
              <a:t>   - vo veľkoobchode – diskontných predajniach a v predajniach typu – cash and carry </a:t>
            </a:r>
          </a:p>
          <a:p>
            <a:pPr marL="0" indent="0">
              <a:buNone/>
            </a:pPr>
            <a:r>
              <a:rPr lang="sk-SK" sz="4100" dirty="0">
                <a:ea typeface="Calibri" panose="020F0502020204030204"/>
                <a:cs typeface="Calibri" panose="020F0502020204030204"/>
              </a:rPr>
              <a:t>   - v doprave</a:t>
            </a:r>
          </a:p>
          <a:p>
            <a:pPr marL="0" indent="0">
              <a:buNone/>
            </a:pPr>
            <a:r>
              <a:rPr lang="sk-SK" sz="4100" dirty="0">
                <a:ea typeface="Calibri" panose="020F0502020204030204"/>
                <a:cs typeface="Calibri" panose="020F0502020204030204"/>
              </a:rPr>
              <a:t>   - inkasso – elektrina, plyn, nájomné (v súčasnosti aj cez účty v bankách)</a:t>
            </a:r>
          </a:p>
          <a:p>
            <a:pPr marL="0" indent="0">
              <a:buNone/>
            </a:pPr>
            <a:r>
              <a:rPr lang="sk-SK" sz="4100" dirty="0">
                <a:ea typeface="Calibri" panose="020F0502020204030204"/>
                <a:cs typeface="Calibri" panose="020F0502020204030204"/>
              </a:rPr>
              <a:t>   - iné platby (napríklad pri kultúrnych, spoločenských, športových podujatiach)</a:t>
            </a: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k-SK" sz="2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041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BD79-554C-E8C2-BF81-C5BD7269F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52893"/>
            <a:ext cx="10659139" cy="562462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err="1"/>
              <a:t>Pri</a:t>
            </a:r>
            <a:r>
              <a:rPr lang="en-US" sz="4000" b="1" dirty="0"/>
              <a:t> HPS </a:t>
            </a:r>
            <a:r>
              <a:rPr lang="en-US" sz="4000" b="1" dirty="0" err="1"/>
              <a:t>dokladmi</a:t>
            </a:r>
            <a:r>
              <a:rPr lang="en-US" sz="4000" b="1" dirty="0"/>
              <a:t> </a:t>
            </a:r>
            <a:r>
              <a:rPr lang="en-US" sz="4000" b="1" dirty="0" err="1"/>
              <a:t>sú</a:t>
            </a:r>
            <a:r>
              <a:rPr lang="en-US" sz="4000" b="1" dirty="0"/>
              <a:t>:</a:t>
            </a:r>
          </a:p>
          <a:p>
            <a:endParaRPr lang="en-US" sz="4000" dirty="0"/>
          </a:p>
          <a:p>
            <a:r>
              <a:rPr lang="en-US" sz="4000" dirty="0"/>
              <a:t>    </a:t>
            </a:r>
            <a:r>
              <a:rPr lang="en-US" sz="4000" dirty="0" err="1"/>
              <a:t>pásky</a:t>
            </a:r>
            <a:r>
              <a:rPr lang="en-US" sz="4000" dirty="0"/>
              <a:t> z </a:t>
            </a:r>
            <a:r>
              <a:rPr lang="en-US" sz="4000" dirty="0" err="1"/>
              <a:t>registračných</a:t>
            </a:r>
            <a:r>
              <a:rPr lang="en-US" sz="4000" dirty="0"/>
              <a:t> </a:t>
            </a:r>
            <a:r>
              <a:rPr lang="en-US" sz="4000" dirty="0" err="1"/>
              <a:t>pokladníc</a:t>
            </a:r>
            <a:endParaRPr lang="en-US" sz="4000" dirty="0"/>
          </a:p>
          <a:p>
            <a:r>
              <a:rPr lang="en-US" sz="4000" dirty="0"/>
              <a:t>    </a:t>
            </a:r>
            <a:r>
              <a:rPr lang="en-US" sz="4000" dirty="0" err="1"/>
              <a:t>príjmové</a:t>
            </a:r>
            <a:r>
              <a:rPr lang="en-US" sz="4000" dirty="0"/>
              <a:t> a </a:t>
            </a:r>
            <a:r>
              <a:rPr lang="en-US" sz="4000" dirty="0" err="1"/>
              <a:t>výdavkové</a:t>
            </a:r>
            <a:r>
              <a:rPr lang="en-US" sz="4000" dirty="0"/>
              <a:t> </a:t>
            </a:r>
            <a:r>
              <a:rPr lang="en-US" sz="4000" dirty="0" err="1"/>
              <a:t>pokladničné</a:t>
            </a:r>
            <a:r>
              <a:rPr lang="en-US" sz="4000" dirty="0"/>
              <a:t> </a:t>
            </a:r>
            <a:r>
              <a:rPr lang="en-US" sz="4000" dirty="0" err="1"/>
              <a:t>doklady</a:t>
            </a:r>
            <a:endParaRPr lang="en-US" sz="4000" dirty="0"/>
          </a:p>
          <a:p>
            <a:r>
              <a:rPr lang="en-US" sz="4000" dirty="0"/>
              <a:t>    </a:t>
            </a:r>
            <a:r>
              <a:rPr lang="en-US" sz="4000" dirty="0" err="1"/>
              <a:t>poštové</a:t>
            </a:r>
            <a:r>
              <a:rPr lang="en-US" sz="4000" dirty="0"/>
              <a:t> </a:t>
            </a:r>
            <a:r>
              <a:rPr lang="en-US" sz="4000" dirty="0" err="1"/>
              <a:t>poukážky</a:t>
            </a:r>
            <a:r>
              <a:rPr lang="en-US" sz="4000" dirty="0"/>
              <a:t> </a:t>
            </a:r>
            <a:r>
              <a:rPr lang="en-US" sz="4000" dirty="0" err="1"/>
              <a:t>typu</a:t>
            </a:r>
            <a:r>
              <a:rPr lang="en-US" sz="4000" dirty="0"/>
              <a:t> U</a:t>
            </a:r>
          </a:p>
          <a:p>
            <a:r>
              <a:rPr lang="en-US" sz="4000" dirty="0"/>
              <a:t>    </a:t>
            </a:r>
            <a:r>
              <a:rPr lang="en-US" sz="4000" dirty="0" err="1"/>
              <a:t>poštová</a:t>
            </a:r>
            <a:r>
              <a:rPr lang="en-US" sz="4000" dirty="0"/>
              <a:t> </a:t>
            </a:r>
            <a:r>
              <a:rPr lang="en-US" sz="4000" dirty="0" err="1"/>
              <a:t>dobierková</a:t>
            </a:r>
            <a:r>
              <a:rPr lang="en-US" sz="4000" dirty="0"/>
              <a:t> </a:t>
            </a:r>
            <a:r>
              <a:rPr lang="en-US" sz="4000" dirty="0" err="1"/>
              <a:t>služba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9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7503-A393-EA89-0601-1A55211E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7590"/>
            <a:ext cx="10861157" cy="6730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u="sng" dirty="0" err="1"/>
              <a:t>Bezhotovostný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platobný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styk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je </a:t>
            </a:r>
            <a:r>
              <a:rPr lang="en-US" sz="2800" dirty="0" err="1"/>
              <a:t>taký</a:t>
            </a:r>
            <a:r>
              <a:rPr lang="en-US" sz="2800" dirty="0"/>
              <a:t> </a:t>
            </a:r>
            <a:r>
              <a:rPr lang="en-US" sz="2800" dirty="0" err="1"/>
              <a:t>pri</a:t>
            </a:r>
            <a:r>
              <a:rPr lang="en-US" sz="2800" dirty="0"/>
              <a:t> </a:t>
            </a:r>
            <a:r>
              <a:rPr lang="en-US" sz="2800" dirty="0" err="1"/>
              <a:t>ktorom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peniaze</a:t>
            </a:r>
            <a:r>
              <a:rPr lang="en-US" sz="2800" dirty="0"/>
              <a:t> </a:t>
            </a:r>
            <a:r>
              <a:rPr lang="en-US" sz="2800" dirty="0" err="1"/>
              <a:t>nepoužívajú</a:t>
            </a:r>
            <a:r>
              <a:rPr lang="en-US" sz="2800" dirty="0"/>
              <a:t> v </a:t>
            </a:r>
            <a:r>
              <a:rPr lang="en-US" sz="2800" dirty="0" err="1"/>
              <a:t>hotovosti</a:t>
            </a:r>
            <a:r>
              <a:rPr lang="en-US" sz="2800" dirty="0"/>
              <a:t>, ale </a:t>
            </a:r>
            <a:r>
              <a:rPr lang="en-US" sz="2800" dirty="0" err="1"/>
              <a:t>vo</a:t>
            </a:r>
            <a:r>
              <a:rPr lang="en-US" sz="2800" dirty="0"/>
              <a:t> </a:t>
            </a:r>
            <a:r>
              <a:rPr lang="en-US" sz="2800" dirty="0" err="1"/>
              <a:t>forme</a:t>
            </a:r>
            <a:r>
              <a:rPr lang="en-US" sz="2800" dirty="0"/>
              <a:t> </a:t>
            </a:r>
            <a:r>
              <a:rPr lang="en-US" sz="2800" dirty="0" err="1"/>
              <a:t>depozitných</a:t>
            </a:r>
            <a:r>
              <a:rPr lang="en-US" sz="2800" dirty="0"/>
              <a:t> </a:t>
            </a:r>
            <a:r>
              <a:rPr lang="en-US" sz="2800" dirty="0" err="1"/>
              <a:t>bankových</a:t>
            </a:r>
            <a:r>
              <a:rPr lang="en-US" sz="2800" dirty="0"/>
              <a:t> </a:t>
            </a:r>
            <a:r>
              <a:rPr lang="en-US" sz="2800" dirty="0" err="1"/>
              <a:t>peňazí</a:t>
            </a:r>
            <a:r>
              <a:rPr lang="en-US" sz="2800" dirty="0"/>
              <a:t>. </a:t>
            </a:r>
            <a:r>
              <a:rPr lang="en-US" sz="2800" dirty="0" err="1"/>
              <a:t>Hotovostné</a:t>
            </a:r>
            <a:r>
              <a:rPr lang="en-US" sz="2800" dirty="0"/>
              <a:t> </a:t>
            </a:r>
            <a:r>
              <a:rPr lang="en-US" sz="2800" dirty="0" err="1"/>
              <a:t>peniaze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do </a:t>
            </a:r>
            <a:r>
              <a:rPr lang="en-US" sz="2800" dirty="0" err="1"/>
              <a:t>obehu</a:t>
            </a:r>
            <a:r>
              <a:rPr lang="en-US" sz="2800" dirty="0"/>
              <a:t> </a:t>
            </a:r>
            <a:r>
              <a:rPr lang="en-US" sz="2800" dirty="0" err="1"/>
              <a:t>nedostávajú</a:t>
            </a:r>
            <a:r>
              <a:rPr lang="en-US" sz="2800" dirty="0"/>
              <a:t>. </a:t>
            </a:r>
            <a:r>
              <a:rPr lang="en-US" sz="2800" dirty="0" err="1"/>
              <a:t>Nastáva</a:t>
            </a:r>
            <a:r>
              <a:rPr lang="en-US" sz="2800" dirty="0"/>
              <a:t> </a:t>
            </a:r>
            <a:r>
              <a:rPr lang="en-US" sz="2800" dirty="0" err="1"/>
              <a:t>iba</a:t>
            </a:r>
            <a:r>
              <a:rPr lang="en-US" sz="2800" dirty="0"/>
              <a:t> </a:t>
            </a:r>
            <a:r>
              <a:rPr lang="en-US" sz="2800" dirty="0" err="1"/>
              <a:t>pohyb</a:t>
            </a:r>
            <a:r>
              <a:rPr lang="en-US" sz="2800" dirty="0"/>
              <a:t> </a:t>
            </a:r>
            <a:r>
              <a:rPr lang="en-US" sz="2800" dirty="0" err="1"/>
              <a:t>peňazí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bankových</a:t>
            </a:r>
            <a:r>
              <a:rPr lang="en-US" sz="2800" dirty="0"/>
              <a:t> </a:t>
            </a:r>
            <a:r>
              <a:rPr lang="en-US" sz="2800" dirty="0" err="1"/>
              <a:t>účtoch</a:t>
            </a:r>
            <a:r>
              <a:rPr lang="en-US" sz="2800" dirty="0"/>
              <a:t>. </a:t>
            </a:r>
            <a:r>
              <a:rPr lang="en-US" sz="2800" dirty="0" err="1"/>
              <a:t>Bezhotovostný</a:t>
            </a:r>
            <a:r>
              <a:rPr lang="en-US" sz="2800" dirty="0"/>
              <a:t> </a:t>
            </a:r>
            <a:r>
              <a:rPr lang="en-US" sz="2800" dirty="0" err="1"/>
              <a:t>platobný</a:t>
            </a:r>
            <a:r>
              <a:rPr lang="en-US" sz="2800" dirty="0"/>
              <a:t> </a:t>
            </a:r>
            <a:r>
              <a:rPr lang="en-US" sz="2800" dirty="0" err="1"/>
              <a:t>styk</a:t>
            </a:r>
            <a:r>
              <a:rPr lang="en-US" sz="2800" dirty="0"/>
              <a:t> </a:t>
            </a:r>
            <a:r>
              <a:rPr lang="en-US" sz="2800" dirty="0" err="1"/>
              <a:t>predpokladá</a:t>
            </a:r>
            <a:r>
              <a:rPr lang="en-US" sz="2800" dirty="0"/>
              <a:t>, </a:t>
            </a:r>
            <a:r>
              <a:rPr lang="en-US" sz="2800" dirty="0" err="1"/>
              <a:t>že</a:t>
            </a:r>
            <a:r>
              <a:rPr lang="en-US" sz="2800" dirty="0"/>
              <a:t> </a:t>
            </a:r>
            <a:r>
              <a:rPr lang="en-US" sz="2800" dirty="0" err="1"/>
              <a:t>platiteľ</a:t>
            </a:r>
            <a:r>
              <a:rPr lang="en-US" sz="2800" dirty="0"/>
              <a:t> </a:t>
            </a:r>
            <a:r>
              <a:rPr lang="en-US" sz="2800" dirty="0" err="1"/>
              <a:t>aj</a:t>
            </a:r>
            <a:r>
              <a:rPr lang="en-US" sz="2800" dirty="0"/>
              <a:t> </a:t>
            </a:r>
            <a:r>
              <a:rPr lang="en-US" sz="2800" dirty="0" err="1"/>
              <a:t>príjemca</a:t>
            </a:r>
            <a:r>
              <a:rPr lang="en-US" sz="2800" dirty="0"/>
              <a:t> </a:t>
            </a:r>
            <a:r>
              <a:rPr lang="en-US" sz="2800" dirty="0" err="1"/>
              <a:t>majú</a:t>
            </a:r>
            <a:r>
              <a:rPr lang="en-US" sz="2800" dirty="0"/>
              <a:t> </a:t>
            </a:r>
            <a:r>
              <a:rPr lang="en-US" sz="2800" dirty="0" err="1"/>
              <a:t>otvorené</a:t>
            </a:r>
            <a:r>
              <a:rPr lang="en-US" sz="2800" dirty="0"/>
              <a:t> </a:t>
            </a:r>
            <a:r>
              <a:rPr lang="en-US" sz="2800" dirty="0" err="1"/>
              <a:t>účty</a:t>
            </a:r>
            <a:r>
              <a:rPr lang="en-US" sz="2800" dirty="0"/>
              <a:t> v </a:t>
            </a:r>
            <a:r>
              <a:rPr lang="en-US" sz="2800" dirty="0" err="1"/>
              <a:t>banke</a:t>
            </a:r>
            <a:r>
              <a:rPr lang="en-US" sz="2800" dirty="0"/>
              <a:t>. </a:t>
            </a:r>
            <a:endParaRPr lang="sk-SK" sz="2800" dirty="0"/>
          </a:p>
          <a:p>
            <a:pPr marL="0" indent="0">
              <a:buNone/>
            </a:pPr>
            <a:r>
              <a:rPr lang="en-US" sz="2800" b="1" dirty="0" err="1"/>
              <a:t>Výhody</a:t>
            </a:r>
            <a:r>
              <a:rPr lang="en-US" sz="2800" b="1" dirty="0"/>
              <a:t> BPS:</a:t>
            </a:r>
          </a:p>
          <a:p>
            <a:pPr marL="0" indent="0">
              <a:buNone/>
            </a:pPr>
            <a:r>
              <a:rPr lang="en-US" sz="2800" dirty="0"/>
              <a:t>a) </a:t>
            </a:r>
            <a:r>
              <a:rPr lang="en-US" sz="2800" dirty="0" err="1"/>
              <a:t>rýchlosť</a:t>
            </a:r>
            <a:r>
              <a:rPr lang="en-US" sz="2800" dirty="0"/>
              <a:t> – </a:t>
            </a:r>
            <a:r>
              <a:rPr lang="en-US" sz="2800" dirty="0" err="1"/>
              <a:t>zrýchľuje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obeh</a:t>
            </a:r>
            <a:r>
              <a:rPr lang="en-US" sz="2800" dirty="0"/>
              <a:t> </a:t>
            </a:r>
            <a:r>
              <a:rPr lang="en-US" sz="2800" dirty="0" err="1"/>
              <a:t>peňazí</a:t>
            </a:r>
            <a:r>
              <a:rPr lang="en-US" sz="2800" dirty="0"/>
              <a:t>, v </a:t>
            </a:r>
            <a:r>
              <a:rPr lang="en-US" sz="2800" dirty="0" err="1"/>
              <a:t>súčasnosti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presadzuje</a:t>
            </a:r>
            <a:r>
              <a:rPr lang="en-US" sz="2800" dirty="0"/>
              <a:t> </a:t>
            </a:r>
            <a:r>
              <a:rPr lang="en-US" sz="2800" dirty="0" err="1"/>
              <a:t>tzv</a:t>
            </a:r>
            <a:r>
              <a:rPr lang="en-US" sz="2800" dirty="0"/>
              <a:t>. HOME BANKING – </a:t>
            </a:r>
            <a:r>
              <a:rPr lang="en-US" sz="2800" dirty="0" err="1"/>
              <a:t>príkazy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úhradu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uskutočňujú</a:t>
            </a:r>
            <a:r>
              <a:rPr lang="en-US" sz="2800" dirty="0"/>
              <a:t> </a:t>
            </a:r>
            <a:r>
              <a:rPr lang="en-US" sz="2800" dirty="0" err="1"/>
              <a:t>priamo</a:t>
            </a:r>
            <a:r>
              <a:rPr lang="en-US" sz="2800" dirty="0"/>
              <a:t> z </a:t>
            </a:r>
            <a:r>
              <a:rPr lang="en-US" sz="2800" dirty="0" err="1"/>
              <a:t>príslušnej</a:t>
            </a:r>
            <a:r>
              <a:rPr lang="en-US" sz="2800" dirty="0"/>
              <a:t> firm</a:t>
            </a:r>
            <a:r>
              <a:rPr lang="sk-SK" sz="2800" dirty="0"/>
              <a:t>y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b) </a:t>
            </a:r>
            <a:r>
              <a:rPr lang="en-US" sz="2800" dirty="0" err="1"/>
              <a:t>hospodárnosť</a:t>
            </a:r>
            <a:r>
              <a:rPr lang="en-US" sz="2800" dirty="0"/>
              <a:t> a </a:t>
            </a:r>
            <a:r>
              <a:rPr lang="en-US" sz="2800" dirty="0" err="1"/>
              <a:t>úspornosť</a:t>
            </a:r>
            <a:r>
              <a:rPr lang="en-US" sz="2800" dirty="0"/>
              <a:t> – </a:t>
            </a:r>
            <a:r>
              <a:rPr lang="en-US" sz="2800" dirty="0" err="1"/>
              <a:t>nižšie</a:t>
            </a:r>
            <a:r>
              <a:rPr lang="en-US" sz="2800" dirty="0"/>
              <a:t> </a:t>
            </a:r>
            <a:r>
              <a:rPr lang="en-US" sz="2800" dirty="0" err="1"/>
              <a:t>náklady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manipuláciu</a:t>
            </a:r>
            <a:r>
              <a:rPr lang="en-US" sz="2800" dirty="0"/>
              <a:t>, </a:t>
            </a:r>
            <a:r>
              <a:rPr lang="en-US" sz="2800" dirty="0" err="1"/>
              <a:t>úroky</a:t>
            </a:r>
            <a:r>
              <a:rPr lang="en-US" sz="2800" dirty="0"/>
              <a:t>, </a:t>
            </a:r>
            <a:r>
              <a:rPr lang="en-US" sz="2800" dirty="0" err="1"/>
              <a:t>ktoré</a:t>
            </a:r>
            <a:r>
              <a:rPr lang="en-US" sz="2800" dirty="0"/>
              <a:t> </a:t>
            </a:r>
            <a:r>
              <a:rPr lang="en-US" sz="2800" dirty="0" err="1"/>
              <a:t>sú</a:t>
            </a:r>
            <a:r>
              <a:rPr lang="en-US" sz="2800" dirty="0"/>
              <a:t> z </a:t>
            </a:r>
            <a:r>
              <a:rPr lang="en-US" sz="2800" dirty="0" err="1"/>
              <a:t>vložených</a:t>
            </a:r>
            <a:r>
              <a:rPr lang="en-US" sz="2800" dirty="0"/>
              <a:t> </a:t>
            </a:r>
            <a:r>
              <a:rPr lang="en-US" sz="2800" dirty="0" err="1"/>
              <a:t>peňazí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c) </a:t>
            </a:r>
            <a:r>
              <a:rPr lang="en-US" sz="2800" dirty="0" err="1"/>
              <a:t>bezpečnosť</a:t>
            </a:r>
            <a:r>
              <a:rPr lang="en-US" sz="2800" dirty="0"/>
              <a:t> – </a:t>
            </a:r>
            <a:r>
              <a:rPr lang="en-US" sz="2800" dirty="0" err="1"/>
              <a:t>vylučujú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straty</a:t>
            </a:r>
            <a:r>
              <a:rPr lang="en-US" sz="2800" dirty="0"/>
              <a:t>, </a:t>
            </a:r>
            <a:r>
              <a:rPr lang="en-US" sz="2800" dirty="0" err="1"/>
              <a:t>zničenie</a:t>
            </a:r>
            <a:r>
              <a:rPr lang="en-US" sz="2800" dirty="0"/>
              <a:t> a </a:t>
            </a:r>
            <a:r>
              <a:rPr lang="en-US" sz="2800" dirty="0" err="1"/>
              <a:t>krádeže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099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B068-175A-2ADA-11B8-98890C6A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61507"/>
            <a:ext cx="10839892" cy="625194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/>
              <a:t>Dokladmi</a:t>
            </a:r>
            <a:r>
              <a:rPr lang="en-US" sz="3200" dirty="0"/>
              <a:t> BPS </a:t>
            </a:r>
            <a:r>
              <a:rPr lang="en-US" sz="3200" dirty="0" err="1"/>
              <a:t>sú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sk-SK" sz="2800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príkaz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úhradu</a:t>
            </a:r>
            <a:r>
              <a:rPr lang="en-US" sz="2800" dirty="0"/>
              <a:t>/</a:t>
            </a:r>
            <a:r>
              <a:rPr lang="en-US" sz="2800" dirty="0" err="1"/>
              <a:t>inkasso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sk-SK" sz="2800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hromadný</a:t>
            </a:r>
            <a:r>
              <a:rPr lang="en-US" sz="2800" dirty="0"/>
              <a:t> </a:t>
            </a:r>
            <a:r>
              <a:rPr lang="en-US" sz="2800" dirty="0" err="1"/>
              <a:t>príkaz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úhradu</a:t>
            </a:r>
            <a:r>
              <a:rPr lang="en-US" sz="2800" dirty="0"/>
              <a:t>/</a:t>
            </a:r>
            <a:r>
              <a:rPr lang="en-US" sz="2800" dirty="0" err="1"/>
              <a:t>inkasso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sk-SK" sz="2800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trvalý</a:t>
            </a:r>
            <a:r>
              <a:rPr lang="en-US" sz="2800" dirty="0"/>
              <a:t> </a:t>
            </a:r>
            <a:r>
              <a:rPr lang="en-US" sz="2800" dirty="0" err="1"/>
              <a:t>príkaz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úhradu</a:t>
            </a:r>
            <a:r>
              <a:rPr lang="en-US" sz="2800" dirty="0"/>
              <a:t>/</a:t>
            </a:r>
            <a:r>
              <a:rPr lang="en-US" sz="2800" dirty="0" err="1"/>
              <a:t>inkasso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sk-SK" sz="2800" dirty="0"/>
              <a:t>-</a:t>
            </a:r>
            <a:r>
              <a:rPr lang="en-US" sz="2800" dirty="0"/>
              <a:t> </a:t>
            </a:r>
            <a:r>
              <a:rPr lang="en-US" sz="2800"/>
              <a:t>šek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657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C6E6-6446-AA88-F3FD-72AC7C626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93405"/>
            <a:ext cx="10818627" cy="598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u="sng" dirty="0" err="1"/>
              <a:t>Platobný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príkazy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na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úhradu</a:t>
            </a:r>
            <a:endParaRPr lang="sk-SK" sz="3200" b="1" i="1" u="sng" dirty="0"/>
          </a:p>
          <a:p>
            <a:pPr marL="0" indent="0">
              <a:buNone/>
            </a:pPr>
            <a:endParaRPr lang="en-US" sz="3200" b="1" i="1" u="sng" dirty="0"/>
          </a:p>
          <a:p>
            <a:pPr marL="0" indent="0">
              <a:buNone/>
            </a:pPr>
            <a:r>
              <a:rPr lang="en-US" sz="2800" dirty="0"/>
              <a:t>Je </a:t>
            </a:r>
            <a:r>
              <a:rPr lang="en-US" sz="2800" dirty="0" err="1"/>
              <a:t>určený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prevod</a:t>
            </a:r>
            <a:r>
              <a:rPr lang="en-US" sz="2800" dirty="0"/>
              <a:t> </a:t>
            </a:r>
            <a:r>
              <a:rPr lang="en-US" sz="2800" dirty="0" err="1"/>
              <a:t>finančných</a:t>
            </a:r>
            <a:r>
              <a:rPr lang="en-US" sz="2800" dirty="0"/>
              <a:t> </a:t>
            </a:r>
            <a:r>
              <a:rPr lang="en-US" sz="2800" dirty="0" err="1"/>
              <a:t>prostriedkov</a:t>
            </a:r>
            <a:r>
              <a:rPr lang="en-US" sz="2800" dirty="0"/>
              <a:t> z </a:t>
            </a:r>
            <a:r>
              <a:rPr lang="en-US" sz="2800" dirty="0" err="1"/>
              <a:t>účtu</a:t>
            </a:r>
            <a:r>
              <a:rPr lang="en-US" sz="2800" dirty="0"/>
              <a:t> </a:t>
            </a:r>
            <a:r>
              <a:rPr lang="en-US" sz="2800" dirty="0" err="1"/>
              <a:t>klienta</a:t>
            </a:r>
            <a:r>
              <a:rPr lang="en-US" sz="2800" dirty="0"/>
              <a:t> </a:t>
            </a:r>
            <a:r>
              <a:rPr lang="en-US" sz="2800" dirty="0" err="1"/>
              <a:t>banky</a:t>
            </a:r>
            <a:r>
              <a:rPr lang="en-US" sz="2800" dirty="0"/>
              <a:t> v </a:t>
            </a:r>
            <a:r>
              <a:rPr lang="en-US" sz="2800" dirty="0" err="1"/>
              <a:t>prospech</a:t>
            </a:r>
            <a:r>
              <a:rPr lang="en-US" sz="2800" dirty="0"/>
              <a:t> </a:t>
            </a:r>
            <a:r>
              <a:rPr lang="en-US" sz="2800" dirty="0" err="1"/>
              <a:t>účtu</a:t>
            </a:r>
            <a:r>
              <a:rPr lang="en-US" sz="2800" dirty="0"/>
              <a:t> </a:t>
            </a:r>
            <a:r>
              <a:rPr lang="en-US" sz="2800" dirty="0" err="1"/>
              <a:t>príjemcu</a:t>
            </a:r>
            <a:r>
              <a:rPr lang="en-US" sz="2800" dirty="0"/>
              <a:t>. </a:t>
            </a:r>
            <a:r>
              <a:rPr lang="en-US" sz="2800" dirty="0" err="1"/>
              <a:t>Podľa</a:t>
            </a:r>
            <a:r>
              <a:rPr lang="en-US" sz="2800" dirty="0"/>
              <a:t> toho </a:t>
            </a:r>
            <a:r>
              <a:rPr lang="en-US" sz="2800" dirty="0" err="1"/>
              <a:t>čo</a:t>
            </a:r>
            <a:r>
              <a:rPr lang="en-US" sz="2800" dirty="0"/>
              <a:t> </a:t>
            </a:r>
            <a:r>
              <a:rPr lang="en-US" sz="2800" dirty="0" err="1"/>
              <a:t>klientovi</a:t>
            </a:r>
            <a:r>
              <a:rPr lang="en-US" sz="2800" dirty="0"/>
              <a:t> </a:t>
            </a:r>
            <a:r>
              <a:rPr lang="en-US" sz="2800" dirty="0" err="1"/>
              <a:t>vyhovuje</a:t>
            </a:r>
            <a:r>
              <a:rPr lang="en-US" sz="2800" dirty="0"/>
              <a:t>, </a:t>
            </a:r>
            <a:r>
              <a:rPr lang="en-US" sz="2800" dirty="0" err="1"/>
              <a:t>má</a:t>
            </a:r>
            <a:r>
              <a:rPr lang="en-US" sz="2800" dirty="0"/>
              <a:t> </a:t>
            </a:r>
            <a:r>
              <a:rPr lang="en-US" sz="2800" dirty="0" err="1"/>
              <a:t>možnosť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vybrať</a:t>
            </a:r>
            <a:r>
              <a:rPr lang="en-US" sz="2800" dirty="0"/>
              <a:t> z </a:t>
            </a:r>
            <a:r>
              <a:rPr lang="en-US" sz="2800" dirty="0" err="1"/>
              <a:t>platobných</a:t>
            </a:r>
            <a:r>
              <a:rPr lang="en-US" sz="2800" dirty="0"/>
              <a:t> </a:t>
            </a:r>
            <a:r>
              <a:rPr lang="en-US" sz="2800" dirty="0" err="1"/>
              <a:t>príkazov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sk-SK" sz="2800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jednorazový</a:t>
            </a:r>
            <a:r>
              <a:rPr lang="en-US" sz="2800" dirty="0"/>
              <a:t> </a:t>
            </a:r>
            <a:r>
              <a:rPr lang="en-US" sz="2800" dirty="0" err="1"/>
              <a:t>Platobný</a:t>
            </a:r>
            <a:r>
              <a:rPr lang="en-US" sz="2800" dirty="0"/>
              <a:t> </a:t>
            </a:r>
            <a:r>
              <a:rPr lang="en-US" sz="2800" dirty="0" err="1"/>
              <a:t>príkaz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úhradu</a:t>
            </a:r>
            <a:r>
              <a:rPr lang="en-US" sz="2800" dirty="0"/>
              <a:t> (</a:t>
            </a:r>
            <a:r>
              <a:rPr lang="en-US" sz="2800" dirty="0" err="1"/>
              <a:t>individuálny</a:t>
            </a:r>
            <a:r>
              <a:rPr lang="en-US" sz="2800" dirty="0"/>
              <a:t>, </a:t>
            </a:r>
            <a:r>
              <a:rPr lang="en-US" sz="2800" dirty="0" err="1"/>
              <a:t>hromadný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sk-SK" sz="2800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trvalý</a:t>
            </a:r>
            <a:r>
              <a:rPr lang="en-US" sz="2800" dirty="0"/>
              <a:t> </a:t>
            </a:r>
            <a:r>
              <a:rPr lang="en-US" sz="2800" dirty="0" err="1"/>
              <a:t>Platobný</a:t>
            </a:r>
            <a:r>
              <a:rPr lang="en-US" sz="2800" dirty="0"/>
              <a:t> </a:t>
            </a:r>
            <a:r>
              <a:rPr lang="en-US" sz="2800" dirty="0" err="1"/>
              <a:t>príkaz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úhradu</a:t>
            </a:r>
            <a:r>
              <a:rPr lang="en-US" sz="2800" dirty="0"/>
              <a:t>,  </a:t>
            </a:r>
            <a:r>
              <a:rPr lang="en-US" sz="2800" dirty="0" err="1"/>
              <a:t>ktorý</a:t>
            </a:r>
            <a:r>
              <a:rPr lang="en-US" sz="2800" dirty="0"/>
              <a:t> je </a:t>
            </a:r>
            <a:r>
              <a:rPr lang="en-US" sz="2800" dirty="0" err="1"/>
              <a:t>určený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pravidelne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opakujúce</a:t>
            </a:r>
            <a:r>
              <a:rPr lang="en-US" sz="2800" dirty="0"/>
              <a:t> </a:t>
            </a:r>
            <a:r>
              <a:rPr lang="en-US" sz="2800" dirty="0" err="1"/>
              <a:t>prevody</a:t>
            </a:r>
            <a:r>
              <a:rPr lang="en-US" sz="2800" dirty="0"/>
              <a:t>, </a:t>
            </a:r>
            <a:r>
              <a:rPr lang="en-US" sz="2800" dirty="0" err="1"/>
              <a:t>výška</a:t>
            </a:r>
            <a:r>
              <a:rPr lang="en-US" sz="2800" dirty="0"/>
              <a:t> </a:t>
            </a:r>
            <a:r>
              <a:rPr lang="en-US" sz="2800" dirty="0" err="1"/>
              <a:t>ktorých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v </a:t>
            </a:r>
            <a:r>
              <a:rPr lang="en-US" sz="2800" dirty="0" err="1"/>
              <a:t>priebehu</a:t>
            </a:r>
            <a:r>
              <a:rPr lang="en-US" sz="2800" dirty="0"/>
              <a:t> </a:t>
            </a:r>
            <a:r>
              <a:rPr lang="en-US" sz="2800" dirty="0" err="1"/>
              <a:t>účinnosti</a:t>
            </a:r>
            <a:r>
              <a:rPr lang="en-US" sz="2800" dirty="0"/>
              <a:t> </a:t>
            </a:r>
            <a:r>
              <a:rPr lang="en-US" sz="2800" dirty="0" err="1"/>
              <a:t>trvalého</a:t>
            </a:r>
            <a:r>
              <a:rPr lang="en-US" sz="2800" dirty="0"/>
              <a:t> </a:t>
            </a:r>
            <a:r>
              <a:rPr lang="en-US" sz="2800" dirty="0" err="1"/>
              <a:t>Platobného</a:t>
            </a:r>
            <a:r>
              <a:rPr lang="en-US" sz="2800" dirty="0"/>
              <a:t> </a:t>
            </a:r>
            <a:r>
              <a:rPr lang="en-US" sz="2800" dirty="0" err="1"/>
              <a:t>príkazu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úhradu</a:t>
            </a:r>
            <a:r>
              <a:rPr lang="en-US" sz="2800" dirty="0"/>
              <a:t> </a:t>
            </a:r>
            <a:r>
              <a:rPr lang="en-US" sz="2800" dirty="0" err="1"/>
              <a:t>spravidla</a:t>
            </a:r>
            <a:r>
              <a:rPr lang="en-US" sz="2800" dirty="0"/>
              <a:t> </a:t>
            </a:r>
            <a:r>
              <a:rPr lang="en-US" sz="2800" dirty="0" err="1"/>
              <a:t>nemení</a:t>
            </a:r>
            <a:r>
              <a:rPr lang="en-US" sz="2800" dirty="0"/>
              <a:t> (</a:t>
            </a:r>
            <a:r>
              <a:rPr lang="en-US" sz="2800" dirty="0" err="1"/>
              <a:t>prevody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splátky</a:t>
            </a:r>
            <a:r>
              <a:rPr lang="en-US" sz="2800" dirty="0"/>
              <a:t> </a:t>
            </a:r>
            <a:r>
              <a:rPr lang="en-US" sz="2800" dirty="0" err="1"/>
              <a:t>lízingu</a:t>
            </a:r>
            <a:r>
              <a:rPr lang="en-US" sz="2800" dirty="0"/>
              <a:t>, </a:t>
            </a:r>
            <a:r>
              <a:rPr lang="en-US" sz="2800" dirty="0" err="1"/>
              <a:t>nájomné</a:t>
            </a:r>
            <a:r>
              <a:rPr lang="en-US" sz="2800" dirty="0"/>
              <a:t>, </a:t>
            </a:r>
            <a:r>
              <a:rPr lang="en-US" sz="2800" dirty="0" err="1"/>
              <a:t>pôžičky</a:t>
            </a:r>
            <a:r>
              <a:rPr lang="en-US" sz="2800" dirty="0"/>
              <a:t> a pod.). </a:t>
            </a:r>
            <a:r>
              <a:rPr lang="en-US" sz="2800" dirty="0" err="1"/>
              <a:t>Jeho</a:t>
            </a:r>
            <a:r>
              <a:rPr lang="en-US" sz="2800" dirty="0"/>
              <a:t> </a:t>
            </a:r>
            <a:r>
              <a:rPr lang="en-US" sz="2800" dirty="0" err="1"/>
              <a:t>výhoda</a:t>
            </a:r>
            <a:r>
              <a:rPr lang="en-US" sz="2800" dirty="0"/>
              <a:t> je, </a:t>
            </a:r>
            <a:r>
              <a:rPr lang="en-US" sz="2800" dirty="0" err="1"/>
              <a:t>že</a:t>
            </a:r>
            <a:r>
              <a:rPr lang="en-US" sz="2800" dirty="0"/>
              <a:t> </a:t>
            </a:r>
            <a:r>
              <a:rPr lang="en-US" sz="2800" dirty="0" err="1"/>
              <a:t>klient</a:t>
            </a:r>
            <a:r>
              <a:rPr lang="en-US" sz="2800" dirty="0"/>
              <a:t> </a:t>
            </a:r>
            <a:r>
              <a:rPr lang="en-US" sz="2800" dirty="0" err="1"/>
              <a:t>nemusí</a:t>
            </a:r>
            <a:r>
              <a:rPr lang="en-US" sz="2800" dirty="0"/>
              <a:t> </a:t>
            </a:r>
            <a:r>
              <a:rPr lang="en-US" sz="2800" dirty="0" err="1"/>
              <a:t>sledovať</a:t>
            </a:r>
            <a:r>
              <a:rPr lang="en-US" sz="2800" dirty="0"/>
              <a:t> </a:t>
            </a:r>
            <a:r>
              <a:rPr lang="en-US" sz="2800" dirty="0" err="1"/>
              <a:t>termíny</a:t>
            </a:r>
            <a:r>
              <a:rPr lang="en-US" sz="2800" dirty="0"/>
              <a:t>, </a:t>
            </a:r>
            <a:r>
              <a:rPr lang="en-US" sz="2800" dirty="0" err="1"/>
              <a:t>usporí</a:t>
            </a:r>
            <a:r>
              <a:rPr lang="en-US" sz="2800" dirty="0"/>
              <a:t> </a:t>
            </a:r>
            <a:r>
              <a:rPr lang="en-US" sz="2800" dirty="0" err="1"/>
              <a:t>čas</a:t>
            </a:r>
            <a:r>
              <a:rPr lang="en-US" sz="2800" dirty="0"/>
              <a:t> a </a:t>
            </a:r>
            <a:r>
              <a:rPr lang="en-US" sz="2800" dirty="0" err="1"/>
              <a:t>peniaze</a:t>
            </a:r>
            <a:r>
              <a:rPr lang="en-US" sz="2800" dirty="0"/>
              <a:t> a </a:t>
            </a:r>
            <a:r>
              <a:rPr lang="en-US" sz="2800" dirty="0" err="1"/>
              <a:t>vyhne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prípadným</a:t>
            </a:r>
            <a:r>
              <a:rPr lang="en-US" sz="2800" dirty="0"/>
              <a:t> </a:t>
            </a:r>
            <a:r>
              <a:rPr lang="en-US" sz="2800" dirty="0" err="1"/>
              <a:t>chybám</a:t>
            </a:r>
            <a:r>
              <a:rPr lang="en-US" sz="2800" dirty="0"/>
              <a:t>, </a:t>
            </a:r>
            <a:r>
              <a:rPr lang="en-US" sz="2800" dirty="0" err="1"/>
              <a:t>ktoré</a:t>
            </a:r>
            <a:r>
              <a:rPr lang="en-US" sz="2800" dirty="0"/>
              <a:t> </a:t>
            </a:r>
            <a:r>
              <a:rPr lang="en-US" sz="2800" dirty="0" err="1"/>
              <a:t>môžu</a:t>
            </a:r>
            <a:r>
              <a:rPr lang="en-US" sz="2800" dirty="0"/>
              <a:t> </a:t>
            </a:r>
            <a:r>
              <a:rPr lang="en-US" sz="2800" dirty="0" err="1"/>
              <a:t>vzniknúť</a:t>
            </a:r>
            <a:r>
              <a:rPr lang="en-US" sz="2800" dirty="0"/>
              <a:t> </a:t>
            </a:r>
            <a:r>
              <a:rPr lang="en-US" sz="2800" dirty="0" err="1"/>
              <a:t>pri</a:t>
            </a:r>
            <a:r>
              <a:rPr lang="en-US" sz="2800" dirty="0"/>
              <a:t> </a:t>
            </a:r>
            <a:r>
              <a:rPr lang="en-US" sz="2800" dirty="0" err="1"/>
              <a:t>zadaní</a:t>
            </a:r>
            <a:r>
              <a:rPr lang="en-US" sz="2800" dirty="0"/>
              <a:t> </a:t>
            </a:r>
            <a:r>
              <a:rPr lang="en-US" sz="2800" dirty="0" err="1"/>
              <a:t>príkazu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7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2D0D-8817-3516-5084-54468E9C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57200"/>
            <a:ext cx="10871790" cy="62413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800" b="1" i="1" u="sng" dirty="0" err="1"/>
              <a:t>Súhlas</a:t>
            </a:r>
            <a:r>
              <a:rPr lang="en-US" sz="3800" b="1" i="1" u="sng" dirty="0"/>
              <a:t> s </a:t>
            </a:r>
            <a:r>
              <a:rPr lang="en-US" sz="3800" b="1" i="1" u="sng" dirty="0" err="1"/>
              <a:t>inkasom</a:t>
            </a:r>
            <a:r>
              <a:rPr lang="en-US" sz="3800" b="1" i="1" u="sng" dirty="0"/>
              <a:t>/</a:t>
            </a:r>
            <a:r>
              <a:rPr lang="en-US" sz="3800" b="1" i="1" u="sng" dirty="0" err="1"/>
              <a:t>Platobný</a:t>
            </a:r>
            <a:r>
              <a:rPr lang="en-US" sz="3800" b="1" i="1" u="sng" dirty="0"/>
              <a:t> </a:t>
            </a:r>
            <a:r>
              <a:rPr lang="en-US" sz="3800" b="1" i="1" u="sng" dirty="0" err="1"/>
              <a:t>príkaz</a:t>
            </a:r>
            <a:r>
              <a:rPr lang="en-US" sz="3800" b="1" i="1" u="sng" dirty="0"/>
              <a:t> </a:t>
            </a:r>
            <a:r>
              <a:rPr lang="en-US" sz="3800" b="1" i="1" u="sng" dirty="0" err="1"/>
              <a:t>na</a:t>
            </a:r>
            <a:r>
              <a:rPr lang="en-US" sz="3800" b="1" i="1" u="sng" dirty="0"/>
              <a:t> </a:t>
            </a:r>
            <a:r>
              <a:rPr lang="en-US" sz="3800" b="1" i="1" u="sng" dirty="0" err="1"/>
              <a:t>inkaso</a:t>
            </a:r>
            <a:endParaRPr lang="en-US" sz="3800" b="1" i="1" u="sng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Určený</a:t>
            </a:r>
            <a:r>
              <a:rPr lang="en-US" sz="3200" dirty="0"/>
              <a:t> je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úhradu</a:t>
            </a:r>
            <a:r>
              <a:rPr lang="en-US" sz="3200" dirty="0"/>
              <a:t> </a:t>
            </a:r>
            <a:r>
              <a:rPr lang="en-US" sz="3200" dirty="0" err="1"/>
              <a:t>pravidelne</a:t>
            </a:r>
            <a:r>
              <a:rPr lang="en-US" sz="3200" dirty="0"/>
              <a:t> </a:t>
            </a:r>
            <a:r>
              <a:rPr lang="en-US" sz="3200" dirty="0" err="1"/>
              <a:t>opakujúcich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prevodov</a:t>
            </a:r>
            <a:r>
              <a:rPr lang="en-US" sz="3200" dirty="0"/>
              <a:t> </a:t>
            </a:r>
            <a:r>
              <a:rPr lang="sk-SK" sz="3200" dirty="0"/>
              <a:t>,ktorých výška sa v deň splatnosti </a:t>
            </a:r>
            <a:r>
              <a:rPr lang="sk-SK" sz="3200"/>
              <a:t>môže zmeniť</a:t>
            </a:r>
            <a:r>
              <a:rPr lang="en-US" sz="3200"/>
              <a:t>. </a:t>
            </a:r>
            <a:r>
              <a:rPr lang="en-US" sz="3200" dirty="0" err="1"/>
              <a:t>Využíva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napríklad</a:t>
            </a:r>
            <a:r>
              <a:rPr lang="en-US" sz="3200" dirty="0"/>
              <a:t> </a:t>
            </a:r>
            <a:r>
              <a:rPr lang="en-US" sz="3200" dirty="0" err="1"/>
              <a:t>pri</a:t>
            </a:r>
            <a:r>
              <a:rPr lang="en-US" sz="3200" dirty="0"/>
              <a:t> </a:t>
            </a:r>
            <a:r>
              <a:rPr lang="en-US" sz="3200" dirty="0" err="1"/>
              <a:t>úhrade</a:t>
            </a:r>
            <a:r>
              <a:rPr lang="en-US" sz="3200" dirty="0"/>
              <a:t> </a:t>
            </a:r>
            <a:r>
              <a:rPr lang="en-US" sz="3200" dirty="0" err="1"/>
              <a:t>faktúr</a:t>
            </a:r>
            <a:r>
              <a:rPr lang="en-US" sz="3200" dirty="0"/>
              <a:t> za </a:t>
            </a:r>
            <a:r>
              <a:rPr lang="en-US" sz="3200" dirty="0" err="1"/>
              <a:t>telekomunikačné</a:t>
            </a:r>
            <a:r>
              <a:rPr lang="en-US" sz="3200" dirty="0"/>
              <a:t> </a:t>
            </a:r>
            <a:r>
              <a:rPr lang="en-US" sz="3200" dirty="0" err="1"/>
              <a:t>služby</a:t>
            </a:r>
            <a:r>
              <a:rPr lang="en-US" sz="3200" dirty="0"/>
              <a:t>, SIPO, </a:t>
            </a:r>
            <a:r>
              <a:rPr lang="en-US" sz="3200" dirty="0" err="1"/>
              <a:t>energie</a:t>
            </a:r>
            <a:r>
              <a:rPr lang="en-US" sz="3200" dirty="0"/>
              <a:t> a pod. </a:t>
            </a:r>
            <a:r>
              <a:rPr lang="en-US" sz="3200" dirty="0" err="1"/>
              <a:t>Výhodou</a:t>
            </a:r>
            <a:r>
              <a:rPr lang="en-US" sz="3200" dirty="0"/>
              <a:t> </a:t>
            </a:r>
            <a:r>
              <a:rPr lang="en-US" sz="3200" dirty="0" err="1"/>
              <a:t>Inkasa</a:t>
            </a:r>
            <a:r>
              <a:rPr lang="en-US" sz="3200" dirty="0"/>
              <a:t> je, </a:t>
            </a:r>
            <a:r>
              <a:rPr lang="en-US" sz="3200" dirty="0" err="1"/>
              <a:t>že</a:t>
            </a:r>
            <a:r>
              <a:rPr lang="en-US" sz="3200" dirty="0"/>
              <a:t> </a:t>
            </a:r>
            <a:r>
              <a:rPr lang="en-US" sz="3200" dirty="0" err="1"/>
              <a:t>klient</a:t>
            </a:r>
            <a:r>
              <a:rPr lang="en-US" sz="3200" dirty="0"/>
              <a:t> </a:t>
            </a:r>
            <a:r>
              <a:rPr lang="en-US" sz="3200" dirty="0" err="1"/>
              <a:t>nemusí</a:t>
            </a:r>
            <a:r>
              <a:rPr lang="en-US" sz="3200" dirty="0"/>
              <a:t> </a:t>
            </a:r>
            <a:r>
              <a:rPr lang="en-US" sz="3200" dirty="0" err="1"/>
              <a:t>sledovať</a:t>
            </a:r>
            <a:r>
              <a:rPr lang="en-US" sz="3200" dirty="0"/>
              <a:t> </a:t>
            </a:r>
            <a:r>
              <a:rPr lang="en-US" sz="3200" dirty="0" err="1"/>
              <a:t>termíny</a:t>
            </a:r>
            <a:r>
              <a:rPr lang="en-US" sz="3200" dirty="0"/>
              <a:t> a </a:t>
            </a:r>
            <a:r>
              <a:rPr lang="en-US" sz="3200" dirty="0" err="1"/>
              <a:t>ušetrí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poplatkoch</a:t>
            </a:r>
            <a:r>
              <a:rPr lang="en-US" sz="3200" dirty="0"/>
              <a:t> (</a:t>
            </a:r>
            <a:r>
              <a:rPr lang="en-US" sz="3200" dirty="0" err="1"/>
              <a:t>poplatky</a:t>
            </a:r>
            <a:r>
              <a:rPr lang="en-US" sz="3200" dirty="0"/>
              <a:t> za </a:t>
            </a:r>
            <a:r>
              <a:rPr lang="en-US" sz="3200" dirty="0" err="1"/>
              <a:t>Inkaso</a:t>
            </a:r>
            <a:r>
              <a:rPr lang="en-US" sz="3200" dirty="0"/>
              <a:t> </a:t>
            </a:r>
            <a:r>
              <a:rPr lang="en-US" sz="3200" dirty="0" err="1"/>
              <a:t>sú</a:t>
            </a:r>
            <a:r>
              <a:rPr lang="en-US" sz="3200" dirty="0"/>
              <a:t> </a:t>
            </a:r>
            <a:r>
              <a:rPr lang="en-US" sz="3200" dirty="0" err="1"/>
              <a:t>nižšie</a:t>
            </a:r>
            <a:r>
              <a:rPr lang="en-US" sz="3200" dirty="0"/>
              <a:t> </a:t>
            </a:r>
            <a:r>
              <a:rPr lang="en-US" sz="3200" dirty="0" err="1"/>
              <a:t>ako</a:t>
            </a:r>
            <a:r>
              <a:rPr lang="en-US" sz="3200" dirty="0"/>
              <a:t> </a:t>
            </a:r>
            <a:r>
              <a:rPr lang="en-US" sz="3200" dirty="0" err="1"/>
              <a:t>poplatky</a:t>
            </a:r>
            <a:r>
              <a:rPr lang="en-US" sz="3200" dirty="0"/>
              <a:t> za </a:t>
            </a:r>
            <a:r>
              <a:rPr lang="en-US" sz="3200" dirty="0" err="1"/>
              <a:t>jednorazové</a:t>
            </a:r>
            <a:r>
              <a:rPr lang="en-US" sz="3200" dirty="0"/>
              <a:t> </a:t>
            </a:r>
            <a:r>
              <a:rPr lang="en-US" sz="3200" dirty="0" err="1"/>
              <a:t>Platobné</a:t>
            </a:r>
            <a:r>
              <a:rPr lang="en-US" sz="3200" dirty="0"/>
              <a:t> </a:t>
            </a:r>
            <a:r>
              <a:rPr lang="en-US" sz="3200" dirty="0" err="1"/>
              <a:t>príkazy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úhradu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sk-SK" sz="3200" dirty="0"/>
          </a:p>
          <a:p>
            <a:pPr marL="0" indent="0">
              <a:buNone/>
            </a:pPr>
            <a:r>
              <a:rPr lang="en-US" sz="3800" b="1" i="1" u="sng" dirty="0" err="1"/>
              <a:t>Platba</a:t>
            </a:r>
            <a:r>
              <a:rPr lang="en-US" sz="3800" b="1" i="1" u="sng" dirty="0"/>
              <a:t> </a:t>
            </a:r>
            <a:r>
              <a:rPr lang="en-US" sz="3800" b="1" i="1" u="sng" dirty="0" err="1"/>
              <a:t>bankovou</a:t>
            </a:r>
            <a:r>
              <a:rPr lang="en-US" sz="3800" b="1" i="1" u="sng" dirty="0"/>
              <a:t> </a:t>
            </a:r>
            <a:r>
              <a:rPr lang="en-US" sz="3800" b="1" i="1" u="sng" dirty="0" err="1"/>
              <a:t>platobnou</a:t>
            </a:r>
            <a:r>
              <a:rPr lang="en-US" sz="3800" b="1" i="1" u="sng" dirty="0"/>
              <a:t> </a:t>
            </a:r>
            <a:r>
              <a:rPr lang="en-US" sz="3800" b="1" i="1" u="sng" dirty="0" err="1"/>
              <a:t>kartou</a:t>
            </a:r>
            <a:endParaRPr lang="en-US" sz="3800" b="1" i="1" u="sng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Platobná</a:t>
            </a:r>
            <a:r>
              <a:rPr lang="en-US" sz="3200" dirty="0"/>
              <a:t> </a:t>
            </a:r>
            <a:r>
              <a:rPr lang="en-US" sz="3200" dirty="0" err="1"/>
              <a:t>karta</a:t>
            </a:r>
            <a:r>
              <a:rPr lang="en-US" sz="3200" dirty="0"/>
              <a:t> </a:t>
            </a:r>
            <a:r>
              <a:rPr lang="en-US" sz="3200" dirty="0" err="1"/>
              <a:t>umožňuje</a:t>
            </a:r>
            <a:r>
              <a:rPr lang="en-US" sz="3200" dirty="0"/>
              <a:t> </a:t>
            </a:r>
            <a:r>
              <a:rPr lang="en-US" sz="3200" dirty="0" err="1"/>
              <a:t>klientom</a:t>
            </a:r>
            <a:r>
              <a:rPr lang="en-US" sz="3200" dirty="0"/>
              <a:t> </a:t>
            </a:r>
            <a:r>
              <a:rPr lang="en-US" sz="3200" dirty="0" err="1"/>
              <a:t>bezhotovostne</a:t>
            </a:r>
            <a:r>
              <a:rPr lang="en-US" sz="3200" dirty="0"/>
              <a:t> </a:t>
            </a:r>
            <a:r>
              <a:rPr lang="en-US" sz="3200" dirty="0" err="1"/>
              <a:t>platiť</a:t>
            </a:r>
            <a:r>
              <a:rPr lang="en-US" sz="3200" dirty="0"/>
              <a:t> za </a:t>
            </a:r>
            <a:r>
              <a:rPr lang="en-US" sz="3200" dirty="0" err="1"/>
              <a:t>tovar</a:t>
            </a:r>
            <a:r>
              <a:rPr lang="en-US" sz="3200" dirty="0"/>
              <a:t> a </a:t>
            </a:r>
            <a:r>
              <a:rPr lang="en-US" sz="3200" dirty="0" err="1"/>
              <a:t>služby</a:t>
            </a:r>
            <a:r>
              <a:rPr lang="en-US" sz="3200" dirty="0"/>
              <a:t> </a:t>
            </a:r>
            <a:r>
              <a:rPr lang="en-US" sz="3200" dirty="0" err="1"/>
              <a:t>doma</a:t>
            </a:r>
            <a:r>
              <a:rPr lang="en-US" sz="3200" dirty="0"/>
              <a:t> </a:t>
            </a:r>
            <a:r>
              <a:rPr lang="en-US" sz="3200" dirty="0" err="1"/>
              <a:t>aj</a:t>
            </a:r>
            <a:r>
              <a:rPr lang="en-US" sz="3200" dirty="0"/>
              <a:t> v </a:t>
            </a:r>
            <a:r>
              <a:rPr lang="en-US" sz="3200" dirty="0" err="1"/>
              <a:t>zahraničí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1454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é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1D604A1A40CC46869F8CBACFABA24D" ma:contentTypeVersion="2" ma:contentTypeDescription="Create a new document." ma:contentTypeScope="" ma:versionID="31279612f78da862f90b968b0af5c3ff">
  <xsd:schema xmlns:xsd="http://www.w3.org/2001/XMLSchema" xmlns:xs="http://www.w3.org/2001/XMLSchema" xmlns:p="http://schemas.microsoft.com/office/2006/metadata/properties" xmlns:ns2="fa1f608d-d321-4862-897b-81cae181d4f6" targetNamespace="http://schemas.microsoft.com/office/2006/metadata/properties" ma:root="true" ma:fieldsID="24e69355b9a56dd79f00129c2ee31b16" ns2:_="">
    <xsd:import namespace="fa1f608d-d321-4862-897b-81cae181d4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f608d-d321-4862-897b-81cae181d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75FCB-2114-4EC1-9421-EDF001979988}"/>
</file>

<file path=customXml/itemProps2.xml><?xml version="1.0" encoding="utf-8"?>
<ds:datastoreItem xmlns:ds="http://schemas.openxmlformats.org/officeDocument/2006/customXml" ds:itemID="{C8205236-4D50-4477-BD68-975A46223603}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162</TotalTime>
  <Words>606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Nebeské</vt:lpstr>
      <vt:lpstr>Platobný styk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>Mgr. Xénia Herchlová</cp:lastModifiedBy>
  <cp:revision>254</cp:revision>
  <dcterms:created xsi:type="dcterms:W3CDTF">2022-09-11T12:52:57Z</dcterms:created>
  <dcterms:modified xsi:type="dcterms:W3CDTF">2023-03-03T11:23:44Z</dcterms:modified>
</cp:coreProperties>
</file>