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10. 3. 2023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10. 3. 2023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10. 3. 2023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10. 3. 2023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/>
            <a:r>
              <a:rPr lang="sk-SK" sz="6000" dirty="0">
                <a:ea typeface="Calibri Light"/>
                <a:cs typeface="Calibri Light"/>
              </a:rPr>
              <a:t>Náklady, výnosy a hospodársky výsledok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-SK" sz="2400" dirty="0">
                <a:ea typeface="Calibri"/>
                <a:cs typeface="Calibri"/>
              </a:rPr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B068-175A-2ADA-11B8-98890C6A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1507"/>
            <a:ext cx="10839892" cy="6251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Hospodársky</a:t>
            </a:r>
            <a:r>
              <a:rPr lang="en-US" sz="4000" b="1" dirty="0"/>
              <a:t> </a:t>
            </a:r>
            <a:r>
              <a:rPr lang="en-US" sz="4000" b="1" dirty="0" err="1"/>
              <a:t>výsledok</a:t>
            </a:r>
            <a:endParaRPr lang="en-US" sz="40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4000" dirty="0" err="1"/>
              <a:t>Zisťuje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konci</a:t>
            </a:r>
            <a:r>
              <a:rPr lang="en-US" sz="4000" dirty="0"/>
              <a:t> </a:t>
            </a:r>
            <a:r>
              <a:rPr lang="en-US" sz="4000" dirty="0" err="1"/>
              <a:t>účtovného</a:t>
            </a:r>
            <a:r>
              <a:rPr lang="en-US" sz="4000" dirty="0"/>
              <a:t> </a:t>
            </a:r>
            <a:r>
              <a:rPr lang="en-US" sz="4000" dirty="0" err="1"/>
              <a:t>obdobia</a:t>
            </a:r>
            <a:r>
              <a:rPr lang="en-US" sz="4000" dirty="0"/>
              <a:t> – </a:t>
            </a:r>
            <a:r>
              <a:rPr lang="en-US" sz="4000" dirty="0" err="1"/>
              <a:t>kalendárny</a:t>
            </a:r>
            <a:r>
              <a:rPr lang="en-US" sz="4000" dirty="0"/>
              <a:t> </a:t>
            </a:r>
            <a:r>
              <a:rPr lang="en-US" sz="4000" dirty="0" err="1"/>
              <a:t>rok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</a:t>
            </a:r>
            <a:r>
              <a:rPr lang="sk-SK" sz="4000" dirty="0"/>
              <a:t>-</a:t>
            </a:r>
            <a:r>
              <a:rPr lang="en-US" sz="4000" dirty="0"/>
              <a:t> Je </a:t>
            </a:r>
            <a:r>
              <a:rPr lang="en-US" sz="4000" dirty="0" err="1"/>
              <a:t>výsledkom</a:t>
            </a:r>
            <a:r>
              <a:rPr lang="en-US" sz="4000" dirty="0"/>
              <a:t> </a:t>
            </a:r>
            <a:r>
              <a:rPr lang="en-US" sz="4000" dirty="0" err="1"/>
              <a:t>ekonomickej</a:t>
            </a:r>
            <a:r>
              <a:rPr lang="en-US" sz="4000" dirty="0"/>
              <a:t> </a:t>
            </a:r>
            <a:r>
              <a:rPr lang="en-US" sz="4000" dirty="0" err="1"/>
              <a:t>činnosti</a:t>
            </a:r>
            <a:r>
              <a:rPr lang="en-US" sz="4000" dirty="0"/>
              <a:t> </a:t>
            </a:r>
            <a:r>
              <a:rPr lang="en-US" sz="4000" dirty="0" err="1"/>
              <a:t>podniku</a:t>
            </a:r>
            <a:r>
              <a:rPr lang="en-US" sz="4000" dirty="0"/>
              <a:t> – </a:t>
            </a:r>
            <a:r>
              <a:rPr lang="en-US" sz="4000" dirty="0" err="1"/>
              <a:t>účtovnej</a:t>
            </a:r>
            <a:r>
              <a:rPr lang="en-US" sz="4000" dirty="0"/>
              <a:t> </a:t>
            </a:r>
            <a:r>
              <a:rPr lang="en-US" sz="4000" dirty="0" err="1"/>
              <a:t>jednotky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   </a:t>
            </a:r>
            <a:r>
              <a:rPr lang="sk-SK" sz="4000" dirty="0"/>
              <a:t>-</a:t>
            </a:r>
            <a:r>
              <a:rPr lang="en-US" sz="4000" dirty="0"/>
              <a:t> je to </a:t>
            </a:r>
            <a:r>
              <a:rPr lang="en-US" sz="4000" dirty="0" err="1"/>
              <a:t>rozdiel</a:t>
            </a:r>
            <a:r>
              <a:rPr lang="en-US" sz="4000" dirty="0"/>
              <a:t> </a:t>
            </a:r>
            <a:r>
              <a:rPr lang="en-US" sz="4000" dirty="0" err="1"/>
              <a:t>medzi</a:t>
            </a:r>
            <a:r>
              <a:rPr lang="en-US" sz="4000" dirty="0"/>
              <a:t> </a:t>
            </a:r>
            <a:r>
              <a:rPr lang="en-US" sz="4000" dirty="0" err="1"/>
              <a:t>výnosmi</a:t>
            </a:r>
            <a:r>
              <a:rPr lang="en-US" sz="4000" dirty="0"/>
              <a:t> a </a:t>
            </a:r>
            <a:r>
              <a:rPr lang="en-US" sz="4000" dirty="0" err="1"/>
              <a:t>nákladmi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V &gt; N =&gt; </a:t>
            </a:r>
            <a:r>
              <a:rPr lang="en-US" sz="4000" dirty="0" err="1"/>
              <a:t>zisk</a:t>
            </a:r>
            <a:r>
              <a:rPr lang="en-US" sz="4000" dirty="0"/>
              <a:t> V &lt; N =&gt; strata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57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02D175-3DC6-1289-B34B-921BA66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>
                <a:cs typeface="Calibri"/>
              </a:rPr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56725B-7704-5552-90B4-AD77353F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7172"/>
            <a:ext cx="10131425" cy="5050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4400" dirty="0">
                <a:ea typeface="Calibri" panose="020F0502020204030204"/>
                <a:cs typeface="Calibri" panose="020F0502020204030204"/>
              </a:rPr>
              <a:t>- Základným cieľom podnikania je dosahovanie primeraného zisku. Súčasťou ekonomickej stránky podniku sú vynaložené náklady, dosiahnuté výnosy a hosp. zisk resp. strata – hosp. výsledok.</a:t>
            </a:r>
          </a:p>
        </p:txBody>
      </p:sp>
    </p:spTree>
    <p:extLst>
      <p:ext uri="{BB962C8B-B14F-4D97-AF65-F5344CB8AC3E}">
        <p14:creationId xmlns:p14="http://schemas.microsoft.com/office/powerpoint/2010/main" val="13162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0819C-2982-4213-FC84-FD742F5A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386"/>
            <a:ext cx="10131425" cy="6666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k-SK" sz="3100" dirty="0"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sk-SK" sz="4400" b="1" u="sng" dirty="0">
                <a:ea typeface="Calibri" panose="020F0502020204030204"/>
                <a:cs typeface="Calibri" panose="020F0502020204030204"/>
              </a:rPr>
              <a:t>Náklady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</a:t>
            </a:r>
            <a:r>
              <a:rPr lang="sk-SK" sz="4000" dirty="0">
                <a:ea typeface="Calibri" panose="020F0502020204030204"/>
                <a:cs typeface="Calibri" panose="020F0502020204030204"/>
              </a:rPr>
              <a:t>-  Predstavujú opotrebovanú živú a zhmotnenú prácu vyjadrenú v peniazoch.</a:t>
            </a:r>
          </a:p>
          <a:p>
            <a:pPr marL="0" indent="0">
              <a:buNone/>
            </a:pPr>
            <a:r>
              <a:rPr lang="sk-SK" sz="4000" dirty="0">
                <a:ea typeface="Calibri" panose="020F0502020204030204"/>
                <a:cs typeface="Calibri" panose="020F0502020204030204"/>
              </a:rPr>
              <a:t>  -  Predstavujú vyjadrenú skutočnú spotrebu výrobných faktorov.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62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5637D2-A4CB-D863-F4FD-D7E59A20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29" y="202019"/>
            <a:ext cx="10131425" cy="649649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sk-SK" sz="41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sk-SK" sz="5100" b="1" i="1" u="sng" dirty="0">
                <a:ea typeface="Calibri" panose="020F0502020204030204"/>
                <a:cs typeface="Calibri" panose="020F0502020204030204"/>
              </a:rPr>
              <a:t>Delenie nákladov</a:t>
            </a:r>
          </a:p>
          <a:p>
            <a:pPr marL="0" indent="0">
              <a:buNone/>
            </a:pPr>
            <a:endParaRPr lang="sk-SK" sz="4100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5100" b="1" i="1" u="sng" dirty="0">
                <a:ea typeface="Calibri" panose="020F0502020204030204"/>
                <a:cs typeface="Calibri" panose="020F0502020204030204"/>
              </a:rPr>
              <a:t>1. prevádzkové náklady- </a:t>
            </a:r>
            <a:r>
              <a:rPr lang="sk-SK" sz="5100" dirty="0">
                <a:ea typeface="Calibri" panose="020F0502020204030204"/>
                <a:cs typeface="Calibri" panose="020F0502020204030204"/>
              </a:rPr>
              <a:t>súvisia s hlavnou činnosťou a predstavujú spotrebu materiálu, energie, náklady na nákup, ale aj cestovné mzdové náklady.</a:t>
            </a:r>
          </a:p>
          <a:p>
            <a:pPr marL="0" indent="0">
              <a:buNone/>
            </a:pPr>
            <a:r>
              <a:rPr lang="sk-SK" sz="5100" b="1" i="1" u="sng" dirty="0">
                <a:ea typeface="Calibri" panose="020F0502020204030204"/>
                <a:cs typeface="Calibri" panose="020F0502020204030204"/>
              </a:rPr>
              <a:t>2. finančné náklady- </a:t>
            </a:r>
            <a:r>
              <a:rPr lang="sk-SK" sz="5100" dirty="0">
                <a:ea typeface="Calibri" panose="020F0502020204030204"/>
                <a:cs typeface="Calibri" panose="020F0502020204030204"/>
              </a:rPr>
              <a:t>sú to náklady spojené s riadením účtov v bankách, s manipuláciou cenných papierov a pod.</a:t>
            </a:r>
          </a:p>
          <a:p>
            <a:pPr marL="0" indent="0">
              <a:buNone/>
            </a:pPr>
            <a:r>
              <a:rPr lang="sk-SK" sz="5100" b="1" i="1" u="sng" dirty="0">
                <a:ea typeface="Calibri" panose="020F0502020204030204"/>
                <a:cs typeface="Calibri" panose="020F0502020204030204"/>
              </a:rPr>
              <a:t>3. mimoriadne náklady- </a:t>
            </a:r>
            <a:r>
              <a:rPr lang="sk-SK" sz="5100" dirty="0">
                <a:ea typeface="Calibri" panose="020F0502020204030204"/>
                <a:cs typeface="Calibri" panose="020F0502020204030204"/>
              </a:rPr>
              <a:t>manká, škody</a:t>
            </a:r>
          </a:p>
          <a:p>
            <a:pPr marL="0" indent="0">
              <a:buNone/>
            </a:pPr>
            <a:r>
              <a:rPr lang="sk-SK" sz="5100" b="1" i="1" u="sng" dirty="0">
                <a:ea typeface="Calibri" panose="020F0502020204030204"/>
                <a:cs typeface="Calibri" panose="020F0502020204030204"/>
              </a:rPr>
              <a:t>4. daňové náklady- </a:t>
            </a:r>
            <a:r>
              <a:rPr lang="sk-SK" sz="5100" dirty="0">
                <a:ea typeface="Calibri" panose="020F0502020204030204"/>
                <a:cs typeface="Calibri" panose="020F0502020204030204"/>
              </a:rPr>
              <a:t>vznikajú z povinnosti platiť dane napr. daň z prijímov. Súčet všetkých nákladov vytvára tzv. celkové náklady podniku.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4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C6E6-6446-AA88-F3FD-72AC7C62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3405"/>
            <a:ext cx="10818627" cy="598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u="sng" dirty="0" err="1"/>
              <a:t>Ďalšie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delenie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nákladov</a:t>
            </a:r>
            <a:endParaRPr lang="en-US" sz="4000" b="1" i="1" u="sng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i="1" u="sng" dirty="0"/>
              <a:t>1. </a:t>
            </a:r>
            <a:r>
              <a:rPr lang="en-US" sz="4000" i="1" u="sng" dirty="0" err="1"/>
              <a:t>podľa</a:t>
            </a:r>
            <a:r>
              <a:rPr lang="en-US" sz="4000" i="1" u="sng" dirty="0"/>
              <a:t> </a:t>
            </a:r>
            <a:r>
              <a:rPr lang="en-US" sz="4000" i="1" u="sng" dirty="0" err="1"/>
              <a:t>druhov</a:t>
            </a:r>
            <a:r>
              <a:rPr lang="en-US" sz="4000" i="1" u="sng" dirty="0"/>
              <a:t>- </a:t>
            </a:r>
            <a:r>
              <a:rPr lang="en-US" sz="4000" dirty="0" err="1"/>
              <a:t>druhové</a:t>
            </a:r>
            <a:r>
              <a:rPr lang="en-US" sz="4000" dirty="0"/>
              <a:t> </a:t>
            </a:r>
            <a:r>
              <a:rPr lang="en-US" sz="4000" dirty="0" err="1"/>
              <a:t>členenie</a:t>
            </a:r>
            <a:r>
              <a:rPr lang="en-US" sz="4000" dirty="0"/>
              <a:t> </a:t>
            </a:r>
            <a:r>
              <a:rPr lang="en-US" sz="4000" dirty="0" err="1"/>
              <a:t>nákladov</a:t>
            </a:r>
            <a:r>
              <a:rPr lang="en-US" sz="4000" dirty="0"/>
              <a:t> ( </a:t>
            </a:r>
            <a:r>
              <a:rPr lang="en-US" sz="4000" dirty="0" err="1"/>
              <a:t>spotreba</a:t>
            </a:r>
            <a:r>
              <a:rPr lang="en-US" sz="4000" dirty="0"/>
              <a:t> </a:t>
            </a:r>
            <a:r>
              <a:rPr lang="en-US" sz="4000" dirty="0" err="1"/>
              <a:t>materiálu</a:t>
            </a:r>
            <a:r>
              <a:rPr lang="en-US" sz="4000" dirty="0"/>
              <a:t>, </a:t>
            </a:r>
            <a:r>
              <a:rPr lang="en-US" sz="4000" dirty="0" err="1"/>
              <a:t>paliva</a:t>
            </a:r>
            <a:r>
              <a:rPr lang="en-US" sz="4000" dirty="0"/>
              <a:t>, </a:t>
            </a:r>
            <a:r>
              <a:rPr lang="en-US" sz="4000" dirty="0" err="1"/>
              <a:t>energie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Odpisy</a:t>
            </a:r>
            <a:r>
              <a:rPr lang="en-US" sz="4000" dirty="0"/>
              <a:t> </a:t>
            </a:r>
            <a:r>
              <a:rPr lang="en-US" sz="4000" dirty="0" err="1"/>
              <a:t>majetku</a:t>
            </a:r>
            <a:r>
              <a:rPr lang="en-US" sz="4000" dirty="0"/>
              <a:t>- </a:t>
            </a:r>
            <a:r>
              <a:rPr lang="en-US" sz="4000" dirty="0" err="1"/>
              <a:t>vyjadrujú</a:t>
            </a:r>
            <a:r>
              <a:rPr lang="en-US" sz="4000" dirty="0"/>
              <a:t> </a:t>
            </a:r>
            <a:r>
              <a:rPr lang="en-US" sz="4000" dirty="0" err="1"/>
              <a:t>stupeň</a:t>
            </a:r>
            <a:r>
              <a:rPr lang="en-US" sz="4000" dirty="0"/>
              <a:t> </a:t>
            </a:r>
            <a:r>
              <a:rPr lang="en-US" sz="4000" dirty="0" err="1"/>
              <a:t>opotrebenia</a:t>
            </a:r>
            <a:r>
              <a:rPr lang="en-US" sz="4000" dirty="0"/>
              <a:t> </a:t>
            </a:r>
            <a:r>
              <a:rPr lang="en-US" sz="4000" dirty="0" err="1"/>
              <a:t>majetku</a:t>
            </a:r>
            <a:r>
              <a:rPr lang="en-US" sz="4000" dirty="0"/>
              <a:t>, </a:t>
            </a:r>
            <a:r>
              <a:rPr lang="en-US" sz="4000" dirty="0" err="1"/>
              <a:t>znižujú</a:t>
            </a:r>
            <a:r>
              <a:rPr lang="en-US" sz="4000" dirty="0"/>
              <a:t> </a:t>
            </a:r>
            <a:r>
              <a:rPr lang="en-US" sz="4000" dirty="0" err="1"/>
              <a:t>jeho</a:t>
            </a:r>
            <a:r>
              <a:rPr lang="en-US" sz="4000" dirty="0"/>
              <a:t> </a:t>
            </a:r>
            <a:r>
              <a:rPr lang="en-US" sz="4000" dirty="0" err="1"/>
              <a:t>hodnotu</a:t>
            </a:r>
            <a:r>
              <a:rPr lang="en-US" sz="4000" dirty="0"/>
              <a:t>, </a:t>
            </a:r>
            <a:r>
              <a:rPr lang="en-US" sz="4000" dirty="0" err="1"/>
              <a:t>započítavajú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do </a:t>
            </a:r>
            <a:r>
              <a:rPr lang="en-US" sz="4000" dirty="0" err="1"/>
              <a:t>ceny</a:t>
            </a:r>
            <a:r>
              <a:rPr lang="en-US" sz="4000" dirty="0"/>
              <a:t> </a:t>
            </a:r>
            <a:r>
              <a:rPr lang="en-US" sz="4000" dirty="0" err="1"/>
              <a:t>výrobku</a:t>
            </a:r>
            <a:endParaRPr lang="en-US" sz="4000" dirty="0"/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mzdové</a:t>
            </a:r>
            <a:r>
              <a:rPr lang="en-US" sz="4000" dirty="0"/>
              <a:t> </a:t>
            </a:r>
            <a:r>
              <a:rPr lang="en-US" sz="4000" dirty="0" err="1"/>
              <a:t>náklady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697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2D0D-8817-3516-5084-54468E9C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7200"/>
            <a:ext cx="10871790" cy="624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u="sng" dirty="0"/>
              <a:t>2. </a:t>
            </a:r>
            <a:r>
              <a:rPr lang="en-US" sz="4000" i="1" u="sng" dirty="0" err="1"/>
              <a:t>kalkulačné</a:t>
            </a:r>
            <a:r>
              <a:rPr lang="en-US" sz="4000" i="1" u="sng" dirty="0"/>
              <a:t> </a:t>
            </a:r>
            <a:r>
              <a:rPr lang="en-US" sz="4000" i="1" u="sng" dirty="0" err="1"/>
              <a:t>delenie</a:t>
            </a:r>
            <a:r>
              <a:rPr lang="en-US" sz="4000" i="1" u="sng" dirty="0"/>
              <a:t>- </a:t>
            </a:r>
            <a:r>
              <a:rPr lang="en-US" sz="4000" dirty="0" err="1"/>
              <a:t>delenie</a:t>
            </a:r>
            <a:r>
              <a:rPr lang="en-US" sz="4000" dirty="0"/>
              <a:t> </a:t>
            </a:r>
            <a:r>
              <a:rPr lang="en-US" sz="4000" dirty="0" err="1"/>
              <a:t>nákladov</a:t>
            </a:r>
            <a:r>
              <a:rPr lang="en-US" sz="4000" dirty="0"/>
              <a:t> pre </a:t>
            </a:r>
            <a:r>
              <a:rPr lang="en-US" sz="4000" dirty="0" err="1"/>
              <a:t>potrebu</a:t>
            </a:r>
            <a:r>
              <a:rPr lang="en-US" sz="4000" dirty="0"/>
              <a:t> </a:t>
            </a:r>
            <a:r>
              <a:rPr lang="en-US" sz="4000" dirty="0" err="1"/>
              <a:t>vyčíslenia</a:t>
            </a:r>
            <a:r>
              <a:rPr lang="en-US" sz="4000" dirty="0"/>
              <a:t> </a:t>
            </a:r>
            <a:r>
              <a:rPr lang="en-US" sz="4000" dirty="0" err="1"/>
              <a:t>ceny</a:t>
            </a:r>
            <a:endParaRPr lang="en-US" sz="4000" dirty="0"/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priame</a:t>
            </a:r>
            <a:r>
              <a:rPr lang="en-US" sz="4000" dirty="0"/>
              <a:t> – </a:t>
            </a:r>
            <a:r>
              <a:rPr lang="en-US" sz="4000" dirty="0" err="1"/>
              <a:t>vieme</a:t>
            </a:r>
            <a:r>
              <a:rPr lang="en-US" sz="4000" dirty="0"/>
              <a:t> </a:t>
            </a:r>
            <a:r>
              <a:rPr lang="en-US" sz="4000" dirty="0" err="1"/>
              <a:t>vyčísliť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konkrétny</a:t>
            </a:r>
            <a:r>
              <a:rPr lang="en-US" sz="4000" dirty="0"/>
              <a:t> </a:t>
            </a:r>
            <a:r>
              <a:rPr lang="en-US" sz="4000" dirty="0" err="1"/>
              <a:t>výrobok</a:t>
            </a:r>
            <a:r>
              <a:rPr lang="en-US" sz="4000" dirty="0"/>
              <a:t>, </a:t>
            </a:r>
            <a:r>
              <a:rPr lang="en-US" sz="4000" dirty="0" err="1"/>
              <a:t>napr</a:t>
            </a:r>
            <a:r>
              <a:rPr lang="en-US" sz="4000" dirty="0"/>
              <a:t>. </a:t>
            </a:r>
            <a:r>
              <a:rPr lang="en-US" sz="4000" dirty="0" err="1"/>
              <a:t>náklady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spotrebovaný</a:t>
            </a:r>
            <a:r>
              <a:rPr lang="en-US" sz="4000" dirty="0"/>
              <a:t> </a:t>
            </a:r>
            <a:r>
              <a:rPr lang="en-US" sz="4000" dirty="0" err="1"/>
              <a:t>materiál</a:t>
            </a:r>
            <a:r>
              <a:rPr lang="en-US" sz="4000" dirty="0"/>
              <a:t>, </a:t>
            </a:r>
            <a:r>
              <a:rPr lang="en-US" sz="4000" dirty="0" err="1"/>
              <a:t>náklady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hodinovú</a:t>
            </a:r>
            <a:r>
              <a:rPr lang="en-US" sz="4000" dirty="0"/>
              <a:t> </a:t>
            </a:r>
            <a:r>
              <a:rPr lang="en-US" sz="4000" dirty="0" err="1"/>
              <a:t>mzdu</a:t>
            </a:r>
            <a:endParaRPr lang="en-US" sz="4000" dirty="0"/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nepriame</a:t>
            </a:r>
            <a:r>
              <a:rPr lang="en-US" sz="4000" dirty="0"/>
              <a:t> – </a:t>
            </a:r>
            <a:r>
              <a:rPr lang="en-US" sz="4000" dirty="0" err="1"/>
              <a:t>nevieme</a:t>
            </a:r>
            <a:r>
              <a:rPr lang="en-US" sz="4000" dirty="0"/>
              <a:t> </a:t>
            </a:r>
            <a:r>
              <a:rPr lang="en-US" sz="4000" dirty="0" err="1"/>
              <a:t>vyčísliť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výdavok</a:t>
            </a:r>
            <a:r>
              <a:rPr lang="en-US" sz="4000" dirty="0"/>
              <a:t> </a:t>
            </a:r>
            <a:r>
              <a:rPr lang="en-US" sz="4000" dirty="0" err="1"/>
              <a:t>napr</a:t>
            </a:r>
            <a:r>
              <a:rPr lang="en-US" sz="4000" dirty="0"/>
              <a:t>. </a:t>
            </a:r>
            <a:r>
              <a:rPr lang="en-US" sz="4000" dirty="0" err="1"/>
              <a:t>spotreba</a:t>
            </a:r>
            <a:r>
              <a:rPr lang="en-US" sz="4000" dirty="0"/>
              <a:t> </a:t>
            </a:r>
            <a:r>
              <a:rPr lang="en-US" sz="4000" dirty="0" err="1"/>
              <a:t>elektr</a:t>
            </a:r>
            <a:r>
              <a:rPr lang="en-US" sz="4000" dirty="0"/>
              <a:t>. </a:t>
            </a:r>
            <a:r>
              <a:rPr lang="en-US" sz="4000" dirty="0" err="1"/>
              <a:t>energie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5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0CBA-3785-D507-A83E-81D2DF01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95423"/>
            <a:ext cx="10605976" cy="579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i="1" u="sng" dirty="0"/>
              <a:t>3. </a:t>
            </a:r>
            <a:r>
              <a:rPr lang="en-US" sz="4000" i="1" u="sng" dirty="0" err="1"/>
              <a:t>podľa</a:t>
            </a:r>
            <a:r>
              <a:rPr lang="en-US" sz="4000" i="1" u="sng" dirty="0"/>
              <a:t> </a:t>
            </a:r>
            <a:r>
              <a:rPr lang="en-US" sz="4000" i="1" u="sng" dirty="0" err="1"/>
              <a:t>vzťahu</a:t>
            </a:r>
            <a:r>
              <a:rPr lang="en-US" sz="4000" i="1" u="sng" dirty="0"/>
              <a:t> </a:t>
            </a:r>
            <a:r>
              <a:rPr lang="en-US" sz="4000" i="1" u="sng" dirty="0" err="1"/>
              <a:t>ku</a:t>
            </a:r>
            <a:r>
              <a:rPr lang="en-US" sz="4000" i="1" u="sng" dirty="0"/>
              <a:t> </a:t>
            </a:r>
            <a:r>
              <a:rPr lang="en-US" sz="4000" i="1" u="sng" dirty="0" err="1"/>
              <a:t>objemu</a:t>
            </a:r>
            <a:r>
              <a:rPr lang="en-US" sz="4000" i="1" u="sng" dirty="0"/>
              <a:t> </a:t>
            </a:r>
            <a:r>
              <a:rPr lang="en-US" sz="4000" i="1" u="sng" dirty="0" err="1"/>
              <a:t>výroby</a:t>
            </a:r>
            <a:endParaRPr lang="en-US" sz="4000" i="1" u="sng" dirty="0"/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fixné</a:t>
            </a:r>
            <a:r>
              <a:rPr lang="en-US" sz="4000" dirty="0"/>
              <a:t> – </a:t>
            </a:r>
            <a:r>
              <a:rPr lang="en-US" sz="4000" dirty="0" err="1"/>
              <a:t>sú</a:t>
            </a:r>
            <a:r>
              <a:rPr lang="en-US" sz="4000" dirty="0"/>
              <a:t> </a:t>
            </a:r>
            <a:r>
              <a:rPr lang="en-US" sz="4000" dirty="0" err="1"/>
              <a:t>konštantné</a:t>
            </a:r>
            <a:r>
              <a:rPr lang="en-US" sz="4000" dirty="0"/>
              <a:t> bez </a:t>
            </a:r>
            <a:r>
              <a:rPr lang="en-US" sz="4000" dirty="0" err="1"/>
              <a:t>ohľadu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zmenu</a:t>
            </a:r>
            <a:r>
              <a:rPr lang="en-US" sz="4000" dirty="0"/>
              <a:t> </a:t>
            </a:r>
            <a:r>
              <a:rPr lang="en-US" sz="4000" dirty="0" err="1"/>
              <a:t>objemu</a:t>
            </a:r>
            <a:r>
              <a:rPr lang="en-US" sz="4000" dirty="0"/>
              <a:t> </a:t>
            </a:r>
            <a:r>
              <a:rPr lang="en-US" sz="4000" dirty="0" err="1"/>
              <a:t>produkcie</a:t>
            </a:r>
            <a:r>
              <a:rPr lang="en-US" sz="4000" dirty="0"/>
              <a:t> – </a:t>
            </a:r>
            <a:r>
              <a:rPr lang="en-US" sz="4000" dirty="0" err="1"/>
              <a:t>napr</a:t>
            </a:r>
            <a:r>
              <a:rPr lang="en-US" sz="4000" dirty="0"/>
              <a:t>. </a:t>
            </a:r>
            <a:r>
              <a:rPr lang="en-US" sz="4000" dirty="0" err="1"/>
              <a:t>náklady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poskytnutý</a:t>
            </a:r>
            <a:r>
              <a:rPr lang="en-US" sz="4000" dirty="0"/>
              <a:t> </a:t>
            </a:r>
            <a:r>
              <a:rPr lang="en-US" sz="4000" dirty="0" err="1"/>
              <a:t>úver</a:t>
            </a:r>
            <a:r>
              <a:rPr lang="en-US" sz="4000" dirty="0"/>
              <a:t> v </a:t>
            </a:r>
            <a:r>
              <a:rPr lang="en-US" sz="4000" dirty="0" err="1"/>
              <a:t>podobe</a:t>
            </a:r>
            <a:r>
              <a:rPr lang="en-US" sz="4000" dirty="0"/>
              <a:t> </a:t>
            </a:r>
            <a:r>
              <a:rPr lang="en-US" sz="4000" dirty="0" err="1"/>
              <a:t>úrokov</a:t>
            </a:r>
            <a:r>
              <a:rPr lang="en-US" sz="4000" dirty="0"/>
              <a:t>, </a:t>
            </a:r>
            <a:r>
              <a:rPr lang="en-US" sz="4000" dirty="0" err="1"/>
              <a:t>náklady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prenájom</a:t>
            </a:r>
            <a:r>
              <a:rPr lang="en-US" sz="4000" dirty="0"/>
              <a:t>, </a:t>
            </a:r>
            <a:r>
              <a:rPr lang="en-US" sz="4000" dirty="0" err="1"/>
              <a:t>odpisy</a:t>
            </a:r>
            <a:r>
              <a:rPr lang="en-US" sz="4000" dirty="0"/>
              <a:t> </a:t>
            </a:r>
            <a:r>
              <a:rPr lang="en-US" sz="4000" dirty="0" err="1"/>
              <a:t>majetku</a:t>
            </a:r>
            <a:endParaRPr lang="en-US" sz="4000" dirty="0"/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variabilné</a:t>
            </a:r>
            <a:r>
              <a:rPr lang="en-US" sz="4000" dirty="0"/>
              <a:t> </a:t>
            </a:r>
            <a:r>
              <a:rPr lang="sk-SK" sz="4000" dirty="0"/>
              <a:t>- </a:t>
            </a:r>
            <a:r>
              <a:rPr lang="en-US" sz="4000" dirty="0" err="1"/>
              <a:t>menia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v </a:t>
            </a:r>
            <a:r>
              <a:rPr lang="en-US" sz="4000" dirty="0" err="1"/>
              <a:t>závislosti</a:t>
            </a:r>
            <a:r>
              <a:rPr lang="en-US" sz="4000" dirty="0"/>
              <a:t> od </a:t>
            </a:r>
            <a:r>
              <a:rPr lang="en-US" sz="4000" dirty="0" err="1"/>
              <a:t>objemu</a:t>
            </a:r>
            <a:r>
              <a:rPr lang="en-US" sz="4000" dirty="0"/>
              <a:t> </a:t>
            </a:r>
            <a:r>
              <a:rPr lang="en-US" sz="4000" dirty="0" err="1"/>
              <a:t>produkcie</a:t>
            </a:r>
            <a:r>
              <a:rPr lang="en-US" sz="4000" dirty="0"/>
              <a:t>, </a:t>
            </a:r>
            <a:r>
              <a:rPr lang="en-US" sz="4000" dirty="0" err="1"/>
              <a:t>ak</a:t>
            </a:r>
            <a:r>
              <a:rPr lang="en-US" sz="4000" dirty="0"/>
              <a:t> </a:t>
            </a:r>
            <a:r>
              <a:rPr lang="en-US" sz="4000" dirty="0" err="1"/>
              <a:t>zvýšime</a:t>
            </a:r>
            <a:r>
              <a:rPr lang="en-US" sz="4000" dirty="0"/>
              <a:t> </a:t>
            </a:r>
            <a:r>
              <a:rPr lang="en-US" sz="4000" dirty="0" err="1"/>
              <a:t>produkciu</a:t>
            </a:r>
            <a:r>
              <a:rPr lang="en-US" sz="4000" dirty="0"/>
              <a:t>, </a:t>
            </a:r>
            <a:r>
              <a:rPr lang="en-US" sz="4000" dirty="0" err="1"/>
              <a:t>musíme</a:t>
            </a:r>
            <a:r>
              <a:rPr lang="en-US" sz="4000" dirty="0"/>
              <a:t> </a:t>
            </a:r>
            <a:r>
              <a:rPr lang="en-US" sz="4000" dirty="0" err="1"/>
              <a:t>zvýšiť</a:t>
            </a:r>
            <a:r>
              <a:rPr lang="en-US" sz="4000" dirty="0"/>
              <a:t> </a:t>
            </a:r>
            <a:r>
              <a:rPr lang="en-US" sz="4000" dirty="0" err="1"/>
              <a:t>aj</a:t>
            </a:r>
            <a:r>
              <a:rPr lang="en-US" sz="4000" dirty="0"/>
              <a:t> </a:t>
            </a:r>
            <a:r>
              <a:rPr lang="en-US" sz="4000" dirty="0" err="1"/>
              <a:t>objem</a:t>
            </a:r>
            <a:r>
              <a:rPr lang="en-US" sz="4000" dirty="0"/>
              <a:t> </a:t>
            </a:r>
            <a:r>
              <a:rPr lang="en-US" sz="4000" dirty="0" err="1"/>
              <a:t>surovín</a:t>
            </a:r>
            <a:r>
              <a:rPr lang="en-US" sz="4000" dirty="0"/>
              <a:t> z </a:t>
            </a:r>
            <a:r>
              <a:rPr lang="en-US" sz="4000" dirty="0" err="1"/>
              <a:t>ktorých</a:t>
            </a:r>
            <a:r>
              <a:rPr lang="en-US" sz="4000" dirty="0"/>
              <a:t> </a:t>
            </a:r>
            <a:r>
              <a:rPr lang="en-US" sz="4000" dirty="0" err="1"/>
              <a:t>produkujeme</a:t>
            </a:r>
            <a:r>
              <a:rPr lang="en-US" sz="4000" dirty="0"/>
              <a:t> – </a:t>
            </a:r>
            <a:r>
              <a:rPr lang="en-US" sz="4000" dirty="0" err="1"/>
              <a:t>zvyšujú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náklady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suroviny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7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BD79-554C-E8C2-BF81-C5BD7269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52893"/>
            <a:ext cx="10659139" cy="56246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b="1" u="sng" dirty="0" err="1"/>
              <a:t>Výnosy</a:t>
            </a:r>
            <a:endParaRPr lang="en-US" sz="4000" b="1" u="sng" dirty="0"/>
          </a:p>
          <a:p>
            <a:pPr marL="0" indent="0">
              <a:buNone/>
            </a:pPr>
            <a:r>
              <a:rPr lang="sk-SK" sz="4000" dirty="0"/>
              <a:t>- </a:t>
            </a:r>
            <a:r>
              <a:rPr lang="en-US" sz="4000" dirty="0" err="1"/>
              <a:t>Sú</a:t>
            </a:r>
            <a:r>
              <a:rPr lang="en-US" sz="4000" dirty="0"/>
              <a:t> to </a:t>
            </a:r>
            <a:r>
              <a:rPr lang="en-US" sz="4000" dirty="0" err="1"/>
              <a:t>podnikové</a:t>
            </a:r>
            <a:r>
              <a:rPr lang="en-US" sz="4000" dirty="0"/>
              <a:t> </a:t>
            </a:r>
            <a:r>
              <a:rPr lang="en-US" sz="4000" dirty="0" err="1"/>
              <a:t>výkony</a:t>
            </a:r>
            <a:r>
              <a:rPr lang="en-US" sz="4000" dirty="0"/>
              <a:t> </a:t>
            </a:r>
            <a:r>
              <a:rPr lang="en-US" sz="4000" dirty="0" err="1"/>
              <a:t>vyjadrené</a:t>
            </a:r>
            <a:r>
              <a:rPr lang="en-US" sz="4000" dirty="0"/>
              <a:t> v </a:t>
            </a:r>
            <a:r>
              <a:rPr lang="en-US" sz="4000" dirty="0" err="1"/>
              <a:t>peniazoch</a:t>
            </a:r>
            <a:endParaRPr lang="en-US" sz="4000" dirty="0"/>
          </a:p>
          <a:p>
            <a:pPr marL="0" indent="0">
              <a:buNone/>
            </a:pPr>
            <a:r>
              <a:rPr lang="en-US" sz="4000" i="1" u="sng" dirty="0" err="1"/>
              <a:t>Najväčšou</a:t>
            </a:r>
            <a:r>
              <a:rPr lang="en-US" sz="4000" i="1" u="sng" dirty="0"/>
              <a:t> </a:t>
            </a:r>
            <a:r>
              <a:rPr lang="en-US" sz="4000" i="1" u="sng" dirty="0" err="1"/>
              <a:t>časťou</a:t>
            </a:r>
            <a:r>
              <a:rPr lang="en-US" sz="4000" i="1" u="sng" dirty="0"/>
              <a:t> </a:t>
            </a:r>
            <a:r>
              <a:rPr lang="en-US" sz="4000" i="1" u="sng" dirty="0" err="1"/>
              <a:t>sú</a:t>
            </a:r>
            <a:r>
              <a:rPr lang="sk-SK" sz="4000" i="1" u="sng" dirty="0"/>
              <a:t>:</a:t>
            </a:r>
          </a:p>
          <a:p>
            <a:pPr>
              <a:buFontTx/>
              <a:buChar char="-"/>
            </a:pPr>
            <a:r>
              <a:rPr lang="en-US" sz="4000" dirty="0"/>
              <a:t> </a:t>
            </a:r>
            <a:r>
              <a:rPr lang="en-US" sz="4000" dirty="0" err="1"/>
              <a:t>tržby</a:t>
            </a:r>
            <a:r>
              <a:rPr lang="en-US" sz="4000" dirty="0"/>
              <a:t> za </a:t>
            </a:r>
            <a:r>
              <a:rPr lang="en-US" sz="4000" dirty="0" err="1"/>
              <a:t>realizované</a:t>
            </a:r>
            <a:r>
              <a:rPr lang="en-US" sz="4000" dirty="0"/>
              <a:t> </a:t>
            </a:r>
            <a:r>
              <a:rPr lang="en-US" sz="4000" dirty="0" err="1"/>
              <a:t>výkony</a:t>
            </a:r>
            <a:r>
              <a:rPr lang="en-US" sz="4000" dirty="0"/>
              <a:t> </a:t>
            </a:r>
            <a:r>
              <a:rPr lang="en-US" sz="4000" dirty="0" err="1"/>
              <a:t>externým</a:t>
            </a:r>
            <a:r>
              <a:rPr lang="en-US" sz="4000" dirty="0"/>
              <a:t> </a:t>
            </a:r>
            <a:r>
              <a:rPr lang="en-US" sz="4000" dirty="0" err="1"/>
              <a:t>dodávateľom</a:t>
            </a:r>
            <a:r>
              <a:rPr lang="en-US" sz="4000" dirty="0"/>
              <a:t> – </a:t>
            </a:r>
            <a:r>
              <a:rPr lang="en-US" sz="4000" dirty="0" err="1"/>
              <a:t>tržby</a:t>
            </a:r>
            <a:r>
              <a:rPr lang="en-US" sz="4000" dirty="0"/>
              <a:t> z </a:t>
            </a:r>
            <a:r>
              <a:rPr lang="en-US" sz="4000" dirty="0" err="1"/>
              <a:t>predaja</a:t>
            </a:r>
            <a:r>
              <a:rPr lang="en-US" sz="4000" dirty="0"/>
              <a:t>, </a:t>
            </a:r>
            <a:endParaRPr lang="sk-SK" sz="4000" dirty="0"/>
          </a:p>
          <a:p>
            <a:pPr>
              <a:buFontTx/>
              <a:buChar char="-"/>
            </a:pPr>
            <a:r>
              <a:rPr lang="en-US" sz="4000" dirty="0" err="1"/>
              <a:t>vnútropodnikové</a:t>
            </a:r>
            <a:r>
              <a:rPr lang="en-US" sz="4000" dirty="0"/>
              <a:t> </a:t>
            </a:r>
            <a:r>
              <a:rPr lang="en-US" sz="4000" dirty="0" err="1"/>
              <a:t>výnosy</a:t>
            </a:r>
            <a:r>
              <a:rPr lang="en-US" sz="4000" dirty="0"/>
              <a:t> – </a:t>
            </a:r>
            <a:r>
              <a:rPr lang="en-US" sz="4000" dirty="0" err="1"/>
              <a:t>vznikajú</a:t>
            </a:r>
            <a:r>
              <a:rPr lang="en-US" sz="4000" dirty="0"/>
              <a:t> </a:t>
            </a:r>
            <a:r>
              <a:rPr lang="en-US" sz="4000" dirty="0" err="1"/>
              <a:t>pri</a:t>
            </a:r>
            <a:r>
              <a:rPr lang="en-US" sz="4000" dirty="0"/>
              <a:t> </a:t>
            </a:r>
            <a:r>
              <a:rPr lang="en-US" sz="4000" dirty="0" err="1"/>
              <a:t>odovzdávaní</a:t>
            </a:r>
            <a:r>
              <a:rPr lang="en-US" sz="4000" dirty="0"/>
              <a:t> </a:t>
            </a:r>
            <a:r>
              <a:rPr lang="en-US" sz="4000" dirty="0" err="1"/>
              <a:t>výkonov</a:t>
            </a:r>
            <a:r>
              <a:rPr lang="en-US" sz="4000" dirty="0"/>
              <a:t> </a:t>
            </a:r>
            <a:r>
              <a:rPr lang="en-US" sz="4000" dirty="0" err="1"/>
              <a:t>medzi</a:t>
            </a:r>
            <a:r>
              <a:rPr lang="en-US" sz="4000" dirty="0"/>
              <a:t> </a:t>
            </a:r>
            <a:r>
              <a:rPr lang="en-US" sz="4000" dirty="0" err="1"/>
              <a:t>vnútropodnikovými</a:t>
            </a:r>
            <a:r>
              <a:rPr lang="en-US" sz="4000" dirty="0"/>
              <a:t> </a:t>
            </a:r>
            <a:r>
              <a:rPr lang="en-US" sz="4000" dirty="0" err="1"/>
              <a:t>útvarmi</a:t>
            </a:r>
            <a:r>
              <a:rPr lang="en-US" sz="4000" dirty="0"/>
              <a:t> a </a:t>
            </a:r>
            <a:r>
              <a:rPr lang="en-US" sz="4000" dirty="0" err="1"/>
              <a:t>úroky</a:t>
            </a:r>
            <a:r>
              <a:rPr lang="en-US" sz="4000" dirty="0"/>
              <a:t> z </a:t>
            </a:r>
            <a:r>
              <a:rPr lang="en-US" sz="4000" dirty="0" err="1"/>
              <a:t>poskytnutých</a:t>
            </a:r>
            <a:r>
              <a:rPr lang="en-US" sz="4000" dirty="0"/>
              <a:t> </a:t>
            </a:r>
            <a:r>
              <a:rPr lang="en-US" sz="4000" dirty="0" err="1"/>
              <a:t>pôžičiek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527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7503-A393-EA89-0601-1A55211E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590"/>
            <a:ext cx="10861157" cy="673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u="sng" dirty="0" err="1"/>
              <a:t>Delenie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výnosov</a:t>
            </a:r>
            <a:endParaRPr lang="en-US" sz="4000" b="1" i="1" u="sng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1. </a:t>
            </a:r>
            <a:r>
              <a:rPr lang="en-US" sz="4000" dirty="0" err="1"/>
              <a:t>prevádzkové</a:t>
            </a:r>
            <a:r>
              <a:rPr lang="en-US" sz="4000" dirty="0"/>
              <a:t> </a:t>
            </a:r>
            <a:r>
              <a:rPr lang="en-US" sz="4000" dirty="0" err="1"/>
              <a:t>výnosy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2. </a:t>
            </a:r>
            <a:r>
              <a:rPr lang="en-US" sz="4000" dirty="0" err="1"/>
              <a:t>tržby</a:t>
            </a:r>
            <a:r>
              <a:rPr lang="en-US" sz="4000" dirty="0"/>
              <a:t> z </a:t>
            </a:r>
            <a:r>
              <a:rPr lang="en-US" sz="4000" dirty="0" err="1"/>
              <a:t>predaja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3. </a:t>
            </a:r>
            <a:r>
              <a:rPr lang="en-US" sz="4000" dirty="0" err="1"/>
              <a:t>finančné</a:t>
            </a:r>
            <a:r>
              <a:rPr lang="en-US" sz="4000" dirty="0"/>
              <a:t> </a:t>
            </a:r>
            <a:r>
              <a:rPr lang="en-US" sz="4000" dirty="0" err="1"/>
              <a:t>výnosy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4. </a:t>
            </a:r>
            <a:r>
              <a:rPr lang="en-US" sz="4000" dirty="0" err="1"/>
              <a:t>mimoriadne</a:t>
            </a:r>
            <a:r>
              <a:rPr lang="en-US" sz="4000" dirty="0"/>
              <a:t> </a:t>
            </a:r>
            <a:r>
              <a:rPr lang="en-US" sz="4000" dirty="0" err="1"/>
              <a:t>výnosy</a:t>
            </a:r>
            <a:r>
              <a:rPr lang="en-US" sz="4000" dirty="0"/>
              <a:t>- </a:t>
            </a:r>
            <a:r>
              <a:rPr lang="en-US" sz="4000" dirty="0" err="1"/>
              <a:t>pri</a:t>
            </a:r>
            <a:r>
              <a:rPr lang="en-US" sz="4000" dirty="0"/>
              <a:t> </a:t>
            </a:r>
            <a:r>
              <a:rPr lang="en-US" sz="4000" dirty="0" err="1"/>
              <a:t>inventarizácii</a:t>
            </a:r>
            <a:r>
              <a:rPr lang="en-US" sz="4000" dirty="0"/>
              <a:t> =&gt; </a:t>
            </a:r>
            <a:r>
              <a:rPr lang="en-US" sz="4000" dirty="0" err="1"/>
              <a:t>prebytok</a:t>
            </a:r>
            <a:r>
              <a:rPr lang="en-US" sz="4000" dirty="0"/>
              <a:t> </a:t>
            </a:r>
            <a:r>
              <a:rPr lang="en-US" sz="4000" dirty="0" err="1"/>
              <a:t>zásob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0991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D317B7-1A92-4829-9686-4C98D030AC3F}"/>
</file>

<file path=customXml/itemProps2.xml><?xml version="1.0" encoding="utf-8"?>
<ds:datastoreItem xmlns:ds="http://schemas.openxmlformats.org/officeDocument/2006/customXml" ds:itemID="{BE3FEA0B-23AB-414C-A0D8-6A0016D7A9AB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197</TotalTime>
  <Words>400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Nebeské</vt:lpstr>
      <vt:lpstr>Náklady, výnosy a hospodársky výsledok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257</cp:revision>
  <dcterms:created xsi:type="dcterms:W3CDTF">2022-09-11T12:52:57Z</dcterms:created>
  <dcterms:modified xsi:type="dcterms:W3CDTF">2023-03-10T11:26:14Z</dcterms:modified>
</cp:coreProperties>
</file>