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1" r:id="rId6"/>
    <p:sldId id="307" r:id="rId7"/>
    <p:sldId id="292" r:id="rId8"/>
    <p:sldId id="293" r:id="rId9"/>
    <p:sldId id="294" r:id="rId10"/>
    <p:sldId id="295" r:id="rId11"/>
    <p:sldId id="296" r:id="rId12"/>
    <p:sldId id="302" r:id="rId13"/>
    <p:sldId id="304" r:id="rId14"/>
    <p:sldId id="305" r:id="rId15"/>
    <p:sldId id="297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3" r:id="rId41"/>
    <p:sldId id="287" r:id="rId42"/>
    <p:sldId id="288" r:id="rId43"/>
    <p:sldId id="290" r:id="rId44"/>
    <p:sldId id="308" r:id="rId45"/>
    <p:sldId id="306" r:id="rId46"/>
    <p:sldId id="309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39BE5-28C1-4E94-BF90-0884EC21EC58}" v="2" dt="2020-11-23T16:44:51.815"/>
    <p1510:client id="{C7D4E6C6-17B1-4B08-A0F7-94FB3371B244}" v="1" dt="2021-09-30T19:34:07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Katona" userId="S::lukas.katona@student.adlerka.sk::691890b0-03bd-4434-811b-db6d5ef9ce12" providerId="AD" clId="Web-{C7D4E6C6-17B1-4B08-A0F7-94FB3371B244}"/>
    <pc:docChg chg="modSld">
      <pc:chgData name="Lukáš Katona" userId="S::lukas.katona@student.adlerka.sk::691890b0-03bd-4434-811b-db6d5ef9ce12" providerId="AD" clId="Web-{C7D4E6C6-17B1-4B08-A0F7-94FB3371B244}" dt="2021-09-30T19:34:07.126" v="1" actId="20577"/>
      <pc:docMkLst>
        <pc:docMk/>
      </pc:docMkLst>
      <pc:sldChg chg="modSp">
        <pc:chgData name="Lukáš Katona" userId="S::lukas.katona@student.adlerka.sk::691890b0-03bd-4434-811b-db6d5ef9ce12" providerId="AD" clId="Web-{C7D4E6C6-17B1-4B08-A0F7-94FB3371B244}" dt="2021-09-30T19:34:07.126" v="1" actId="20577"/>
        <pc:sldMkLst>
          <pc:docMk/>
          <pc:sldMk cId="2075131746" sldId="294"/>
        </pc:sldMkLst>
        <pc:spChg chg="mod">
          <ac:chgData name="Lukáš Katona" userId="S::lukas.katona@student.adlerka.sk::691890b0-03bd-4434-811b-db6d5ef9ce12" providerId="AD" clId="Web-{C7D4E6C6-17B1-4B08-A0F7-94FB3371B244}" dt="2021-09-30T19:34:07.126" v="1" actId="20577"/>
          <ac:spMkLst>
            <pc:docMk/>
            <pc:sldMk cId="2075131746" sldId="294"/>
            <ac:spMk id="3" creationId="{00000000-0000-0000-0000-000000000000}"/>
          </ac:spMkLst>
        </pc:spChg>
      </pc:sldChg>
    </pc:docChg>
  </pc:docChgLst>
  <pc:docChgLst>
    <pc:chgData name="Adam Kríž" userId="S::adam.kriz@student.adlerka.sk::39835696-3560-4076-a5bb-7c79458e918d" providerId="AD" clId="Web-{B4139BE5-28C1-4E94-BF90-0884EC21EC58}"/>
    <pc:docChg chg="modSld">
      <pc:chgData name="Adam Kríž" userId="S::adam.kriz@student.adlerka.sk::39835696-3560-4076-a5bb-7c79458e918d" providerId="AD" clId="Web-{B4139BE5-28C1-4E94-BF90-0884EC21EC58}" dt="2020-11-23T16:44:51.815" v="1" actId="1076"/>
      <pc:docMkLst>
        <pc:docMk/>
      </pc:docMkLst>
      <pc:sldChg chg="modSp">
        <pc:chgData name="Adam Kríž" userId="S::adam.kriz@student.adlerka.sk::39835696-3560-4076-a5bb-7c79458e918d" providerId="AD" clId="Web-{B4139BE5-28C1-4E94-BF90-0884EC21EC58}" dt="2020-11-23T16:44:51.815" v="1" actId="1076"/>
        <pc:sldMkLst>
          <pc:docMk/>
          <pc:sldMk cId="1214729673" sldId="295"/>
        </pc:sldMkLst>
        <pc:picChg chg="mod">
          <ac:chgData name="Adam Kríž" userId="S::adam.kriz@student.adlerka.sk::39835696-3560-4076-a5bb-7c79458e918d" providerId="AD" clId="Web-{B4139BE5-28C1-4E94-BF90-0884EC21EC58}" dt="2020-11-23T16:44:51.815" v="1" actId="1076"/>
          <ac:picMkLst>
            <pc:docMk/>
            <pc:sldMk cId="1214729673" sldId="29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Windows Server 2012 R2</a:t>
            </a:r>
            <a:br>
              <a:rPr lang="sk-SK" b="1" dirty="0"/>
            </a:br>
            <a:r>
              <a:rPr lang="sk-SK" b="1" dirty="0"/>
              <a:t>DHCP </a:t>
            </a:r>
            <a:br>
              <a:rPr lang="sk-SK" b="1" dirty="0"/>
            </a:br>
            <a:r>
              <a:rPr lang="sk-SK" b="1" dirty="0"/>
              <a:t>part 1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b="1" dirty="0"/>
              <a:t>Ing. Mgr. Martin </a:t>
            </a:r>
            <a:r>
              <a:rPr lang="sk-SK" b="1" dirty="0" err="1"/>
              <a:t>Butkovsky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92748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2. Metódy alokácie IP adries DHCP servera 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084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2"/>
                </a:solidFill>
              </a:rPr>
              <a:t>Dynamická alokácia</a:t>
            </a:r>
          </a:p>
          <a:p>
            <a:pPr lvl="1"/>
            <a:r>
              <a:rPr lang="sk-SK" dirty="0"/>
              <a:t>DHCP server pridelí klientovi IP adresu z dopredu definovaného rozsahu IP adries na dopredu stanovený čas prenájmu.</a:t>
            </a:r>
          </a:p>
          <a:p>
            <a:pPr lvl="1"/>
            <a:r>
              <a:rPr lang="sk-SK" dirty="0"/>
              <a:t>príklad: pridelenie IP adresy Vašim laptopom </a:t>
            </a:r>
            <a:r>
              <a:rPr lang="sk-SK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sk-SK" b="1" dirty="0">
              <a:solidFill>
                <a:schemeClr val="tx2"/>
              </a:solidFill>
            </a:endParaRPr>
          </a:p>
          <a:p>
            <a:r>
              <a:rPr lang="sk-SK" b="1" dirty="0">
                <a:solidFill>
                  <a:schemeClr val="tx2"/>
                </a:solidFill>
              </a:rPr>
              <a:t>Automatická alokácia </a:t>
            </a:r>
          </a:p>
          <a:p>
            <a:pPr lvl="1"/>
            <a:r>
              <a:rPr lang="sk-SK" dirty="0"/>
              <a:t>DHCP server pridelí klientovi IP adresu natrvalo z daného rozsahu bez stanoveného času prenájmu. </a:t>
            </a:r>
          </a:p>
          <a:p>
            <a:pPr lvl="1"/>
            <a:r>
              <a:rPr lang="sk-SK" dirty="0"/>
              <a:t>príklad: pridelenie IP adries </a:t>
            </a:r>
            <a:r>
              <a:rPr lang="sk-SK" dirty="0" err="1"/>
              <a:t>tlačiarniam</a:t>
            </a:r>
            <a:r>
              <a:rPr lang="sk-SK" dirty="0"/>
              <a:t> </a:t>
            </a:r>
          </a:p>
          <a:p>
            <a:endParaRPr lang="sk-SK" b="1" dirty="0">
              <a:solidFill>
                <a:schemeClr val="tx2"/>
              </a:solidFill>
            </a:endParaRPr>
          </a:p>
          <a:p>
            <a:pPr lvl="1"/>
            <a:endParaRPr lang="sk-SK" b="1" dirty="0">
              <a:solidFill>
                <a:schemeClr val="tx2"/>
              </a:solidFill>
            </a:endParaRPr>
          </a:p>
          <a:p>
            <a:pPr lvl="1"/>
            <a:endParaRPr lang="sk-SK" b="1" dirty="0">
              <a:solidFill>
                <a:schemeClr val="tx2"/>
              </a:solidFill>
            </a:endParaRPr>
          </a:p>
          <a:p>
            <a:endParaRPr lang="sk-SK" dirty="0">
              <a:solidFill>
                <a:schemeClr val="tx2"/>
              </a:solidFill>
            </a:endParaRP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85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2. Metódy alokácie IP adries DHCP servera 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084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2"/>
                </a:solidFill>
              </a:rPr>
              <a:t>Manuálna alokácia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DHCP server pridelí trvale špecifickú IP adresu špecifickému počítaču  na základe MAC adresy. </a:t>
            </a:r>
          </a:p>
          <a:p>
            <a:pPr lvl="1"/>
            <a:r>
              <a:rPr lang="sk-SK" dirty="0"/>
              <a:t>táto funkcia sa volá rezervácia. (</a:t>
            </a:r>
            <a:r>
              <a:rPr lang="sk-SK" dirty="0" err="1"/>
              <a:t>Reservation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príklad: pridelenie IP adries počítačom v učebniach </a:t>
            </a:r>
          </a:p>
          <a:p>
            <a:pPr marL="457200" lvl="1" indent="0">
              <a:buNone/>
            </a:pPr>
            <a:r>
              <a:rPr lang="sk-SK" dirty="0"/>
              <a:t> </a:t>
            </a:r>
          </a:p>
          <a:p>
            <a:pPr lvl="1"/>
            <a:endParaRPr lang="sk-SK" b="1" dirty="0">
              <a:solidFill>
                <a:schemeClr val="tx2"/>
              </a:solidFill>
            </a:endParaRPr>
          </a:p>
          <a:p>
            <a:pPr lvl="1"/>
            <a:endParaRPr lang="sk-SK" b="1" dirty="0">
              <a:solidFill>
                <a:schemeClr val="tx2"/>
              </a:solidFill>
            </a:endParaRPr>
          </a:p>
          <a:p>
            <a:endParaRPr lang="sk-SK" dirty="0">
              <a:solidFill>
                <a:schemeClr val="tx2"/>
              </a:solidFill>
            </a:endParaRP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807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3. APIPA - </a:t>
            </a:r>
            <a:r>
              <a:rPr lang="sk-SK" b="1" dirty="0" err="1">
                <a:solidFill>
                  <a:schemeClr val="accent1"/>
                </a:solidFill>
              </a:rPr>
              <a:t>Automatic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Private</a:t>
            </a:r>
            <a:r>
              <a:rPr lang="sk-SK" b="1" dirty="0">
                <a:solidFill>
                  <a:schemeClr val="accent1"/>
                </a:solidFill>
              </a:rPr>
              <a:t> IP </a:t>
            </a:r>
            <a:r>
              <a:rPr lang="sk-SK" b="1" dirty="0" err="1">
                <a:solidFill>
                  <a:schemeClr val="accent1"/>
                </a:solidFill>
              </a:rPr>
              <a:t>Addressing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 DHCP klient nie je schopný nájsť DHCP server, počítač nakonfiguruje sám seba s IP adresou 169.254.0.0 a maskou siete 255.255.0.0</a:t>
            </a:r>
          </a:p>
          <a:p>
            <a:r>
              <a:rPr lang="sk-SK" dirty="0"/>
              <a:t>Takto nakonfigurovaný počítač overuje, či táto IP adresa sa už používa alebo nie. Ak áno, tak počítač vyberie inú IP adresu.</a:t>
            </a:r>
          </a:p>
          <a:p>
            <a:r>
              <a:rPr lang="sk-SK" dirty="0"/>
              <a:t>Počítač je schopný urobiť až 10 pokusov na nájdenie dostupnej IP adresy     </a:t>
            </a: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757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Na obrázku 1 vidíte ikonu Správcu servera, ktorú nájdete vedľa ikony Štart v dolnom paneli. Po jej kliknutí sa vám otvorí okno Správcu Servera a potom kliknete na Pridanie rolí a funkcií servera. </a:t>
            </a:r>
            <a:r>
              <a:rPr lang="sk-SK" b="1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roles</a:t>
            </a:r>
            <a:r>
              <a:rPr lang="sk-SK" b="1" dirty="0">
                <a:solidFill>
                  <a:srgbClr val="FFFF00"/>
                </a:solidFill>
              </a:rPr>
              <a:t> and </a:t>
            </a:r>
            <a:r>
              <a:rPr lang="sk-SK" b="1" dirty="0" err="1">
                <a:solidFill>
                  <a:srgbClr val="FFFF00"/>
                </a:solidFill>
              </a:rPr>
              <a:t>features</a:t>
            </a:r>
            <a:r>
              <a:rPr lang="sk-SK" b="1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rgbClr val="FFFF00"/>
                </a:solidFill>
              </a:rPr>
              <a:t>, </a:t>
            </a:r>
            <a:r>
              <a:rPr lang="sk-SK" dirty="0">
                <a:solidFill>
                  <a:schemeClr val="bg1"/>
                </a:solidFill>
              </a:rPr>
              <a:t>ktorý vidíte na obrázku číslo 2. 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75" y="2730500"/>
            <a:ext cx="5189538" cy="2481645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295400"/>
            <a:ext cx="2228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br>
              <a:rPr lang="sk-SK" dirty="0">
                <a:solidFill>
                  <a:schemeClr val="bg1"/>
                </a:solidFill>
              </a:rPr>
            </a:br>
            <a:r>
              <a:rPr lang="sk-SK" sz="2400" b="1" dirty="0">
                <a:solidFill>
                  <a:schemeClr val="accent1"/>
                </a:solidFill>
                <a:latin typeface="+mj-lt"/>
              </a:rPr>
              <a:t>3. Inštalácia DHCP servera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Sprievodcu pridania rolí a funkcií </a:t>
            </a:r>
            <a:r>
              <a:rPr lang="sk-SK" b="1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Roles</a:t>
            </a:r>
            <a:r>
              <a:rPr lang="sk-SK" b="1" dirty="0">
                <a:solidFill>
                  <a:srgbClr val="FFFF00"/>
                </a:solidFill>
              </a:rPr>
              <a:t> and </a:t>
            </a:r>
            <a:r>
              <a:rPr lang="sk-SK" b="1" dirty="0" err="1">
                <a:solidFill>
                  <a:srgbClr val="FFFF00"/>
                </a:solidFill>
              </a:rPr>
              <a:t>Features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Wizard</a:t>
            </a:r>
            <a:r>
              <a:rPr lang="sk-SK" b="1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 kliknite na tlačidlo Ďalej </a:t>
            </a:r>
            <a:r>
              <a:rPr lang="sk-SK" b="1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b="1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. </a:t>
            </a:r>
            <a:endParaRPr lang="sk-SK" i="1" dirty="0">
              <a:solidFill>
                <a:schemeClr val="bg1"/>
              </a:solidFill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29" y="1295400"/>
            <a:ext cx="5995884" cy="4276309"/>
          </a:xfrm>
        </p:spPr>
      </p:pic>
    </p:spTree>
    <p:extLst>
      <p:ext uri="{BB962C8B-B14F-4D97-AF65-F5344CB8AC3E}">
        <p14:creationId xmlns:p14="http://schemas.microsoft.com/office/powerpoint/2010/main" val="222702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Na stránke Typ inštalácie </a:t>
            </a:r>
            <a:r>
              <a:rPr lang="sk-SK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Installation</a:t>
            </a:r>
            <a:r>
              <a:rPr lang="sk-SK" b="1" dirty="0">
                <a:solidFill>
                  <a:srgbClr val="FFFF00"/>
                </a:solidFill>
              </a:rPr>
              <a:t> Type</a:t>
            </a:r>
            <a:r>
              <a:rPr lang="sk-SK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 si môžete vybrať lokálnu alebo vzdialenú inštaláciu služieb.  </a:t>
            </a:r>
          </a:p>
          <a:p>
            <a:r>
              <a:rPr lang="sk-SK" dirty="0">
                <a:solidFill>
                  <a:schemeClr val="bg1"/>
                </a:solidFill>
              </a:rPr>
              <a:t>Službu DHCP budeme inštalovať lokálne. </a:t>
            </a:r>
          </a:p>
          <a:p>
            <a:r>
              <a:rPr lang="sk-SK" dirty="0">
                <a:solidFill>
                  <a:schemeClr val="bg1"/>
                </a:solidFill>
              </a:rPr>
              <a:t>Kliknite na tlačidlo Ďalej </a:t>
            </a:r>
            <a:r>
              <a:rPr lang="sk-SK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42" y="1295400"/>
            <a:ext cx="6052571" cy="4290429"/>
          </a:xfrm>
        </p:spPr>
      </p:pic>
    </p:spTree>
    <p:extLst>
      <p:ext uri="{BB962C8B-B14F-4D97-AF65-F5344CB8AC3E}">
        <p14:creationId xmlns:p14="http://schemas.microsoft.com/office/powerpoint/2010/main" val="115448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sz="2400" b="1" dirty="0">
                <a:solidFill>
                  <a:schemeClr val="accent1"/>
                </a:solidFill>
                <a:latin typeface="+mj-lt"/>
              </a:rPr>
              <a:t>3. Inštalácia DHCP servera </a:t>
            </a:r>
            <a:endParaRPr lang="sk-SK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Na stránke Vybrať cieľový server </a:t>
            </a:r>
            <a:r>
              <a:rPr lang="sk-SK" dirty="0">
                <a:solidFill>
                  <a:srgbClr val="FFFF00"/>
                </a:solidFill>
              </a:rPr>
              <a:t>(</a:t>
            </a:r>
            <a:r>
              <a:rPr lang="sk-SK" b="1" dirty="0">
                <a:solidFill>
                  <a:srgbClr val="FFFF00"/>
                </a:solidFill>
              </a:rPr>
              <a:t>Server </a:t>
            </a:r>
            <a:r>
              <a:rPr lang="sk-SK" b="1" dirty="0" err="1">
                <a:solidFill>
                  <a:srgbClr val="FFFF00"/>
                </a:solidFill>
              </a:rPr>
              <a:t>Selection</a:t>
            </a:r>
            <a:r>
              <a:rPr lang="sk-SK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 si môžete vybrať server alebo virtuálny </a:t>
            </a:r>
            <a:r>
              <a:rPr lang="sk-SK" dirty="0" err="1">
                <a:solidFill>
                  <a:schemeClr val="bg1"/>
                </a:solidFill>
              </a:rPr>
              <a:t>hard</a:t>
            </a:r>
            <a:r>
              <a:rPr lang="sk-SK" dirty="0">
                <a:solidFill>
                  <a:schemeClr val="bg1"/>
                </a:solidFill>
              </a:rPr>
              <a:t> disk, na ktorý chcete službu inštalovať. </a:t>
            </a:r>
          </a:p>
          <a:p>
            <a:r>
              <a:rPr lang="sk-SK" dirty="0">
                <a:solidFill>
                  <a:schemeClr val="bg1"/>
                </a:solidFill>
              </a:rPr>
              <a:t>Mame iba jeden server a preto nebudeme na stránke nič meniť. </a:t>
            </a:r>
          </a:p>
          <a:p>
            <a:r>
              <a:rPr lang="sk-SK" dirty="0">
                <a:solidFill>
                  <a:schemeClr val="bg1"/>
                </a:solidFill>
              </a:rPr>
              <a:t>Kliknite na tlačidlo Ďalej </a:t>
            </a:r>
            <a:r>
              <a:rPr lang="sk-SK" dirty="0">
                <a:solidFill>
                  <a:srgbClr val="FFFF00"/>
                </a:solidFill>
              </a:rPr>
              <a:t>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2" y="1295400"/>
            <a:ext cx="6089972" cy="4315005"/>
          </a:xfrm>
        </p:spPr>
      </p:pic>
    </p:spTree>
    <p:extLst>
      <p:ext uri="{BB962C8B-B14F-4D97-AF65-F5344CB8AC3E}">
        <p14:creationId xmlns:p14="http://schemas.microsoft.com/office/powerpoint/2010/main" val="301985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br>
              <a:rPr lang="sk-SK" dirty="0">
                <a:solidFill>
                  <a:schemeClr val="bg1"/>
                </a:solidFill>
              </a:rPr>
            </a:b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  <a:endParaRPr lang="sk-SK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 okne Vybrať role servera 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Roles</a:t>
            </a:r>
            <a:r>
              <a:rPr lang="sk-SK" b="1" dirty="0">
                <a:solidFill>
                  <a:srgbClr val="FFFF00"/>
                </a:solidFill>
              </a:rPr>
              <a:t> and </a:t>
            </a:r>
            <a:r>
              <a:rPr lang="sk-SK" b="1" dirty="0" err="1">
                <a:solidFill>
                  <a:srgbClr val="FFFF00"/>
                </a:solidFill>
              </a:rPr>
              <a:t>Features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Wizard</a:t>
            </a:r>
            <a:r>
              <a:rPr lang="sk-SK" dirty="0">
                <a:solidFill>
                  <a:schemeClr val="bg1"/>
                </a:solidFill>
              </a:rPr>
              <a:t>) kliknite na rolu DHCP (</a:t>
            </a:r>
            <a:r>
              <a:rPr lang="sk-SK" b="1" dirty="0">
                <a:solidFill>
                  <a:srgbClr val="FFFF00"/>
                </a:solidFill>
              </a:rPr>
              <a:t>DHCP Server</a:t>
            </a:r>
            <a:r>
              <a:rPr lang="sk-SK" dirty="0">
                <a:solidFill>
                  <a:schemeClr val="bg1"/>
                </a:solidFill>
              </a:rPr>
              <a:t>) a objaví sa Vám ďalšie okno, ktoré sa nachádza na nasledujúcom snímku.  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15" y="1422400"/>
            <a:ext cx="6036198" cy="4276904"/>
          </a:xfrm>
        </p:spPr>
      </p:pic>
    </p:spTree>
    <p:extLst>
      <p:ext uri="{BB962C8B-B14F-4D97-AF65-F5344CB8AC3E}">
        <p14:creationId xmlns:p14="http://schemas.microsoft.com/office/powerpoint/2010/main" val="4331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br>
              <a:rPr lang="sk-SK" dirty="0">
                <a:solidFill>
                  <a:schemeClr val="bg1"/>
                </a:solidFill>
              </a:rPr>
            </a:b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  <a:endParaRPr lang="sk-SK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Uistite sa, že voľba "Zahrnúť nástroje pre správu" (</a:t>
            </a:r>
            <a:r>
              <a:rPr lang="sk-SK" b="1" dirty="0" err="1">
                <a:solidFill>
                  <a:srgbClr val="FFFF00"/>
                </a:solidFill>
              </a:rPr>
              <a:t>Include</a:t>
            </a:r>
            <a:r>
              <a:rPr lang="sk-SK" b="1" dirty="0">
                <a:solidFill>
                  <a:srgbClr val="FFFF00"/>
                </a:solidFill>
              </a:rPr>
              <a:t> Management </a:t>
            </a:r>
            <a:r>
              <a:rPr lang="sk-SK" b="1" dirty="0" err="1">
                <a:solidFill>
                  <a:srgbClr val="FFFF00"/>
                </a:solidFill>
              </a:rPr>
              <a:t>tool</a:t>
            </a:r>
            <a:r>
              <a:rPr lang="sk-SK" dirty="0">
                <a:solidFill>
                  <a:schemeClr val="bg1"/>
                </a:solidFill>
              </a:rPr>
              <a:t>) je zapnutá. Touto voľbou sa nainštalujú nástroje potrebné  pre správcu role. Potom kliknite na Pridanie Funkcií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Features</a:t>
            </a:r>
            <a:r>
              <a:rPr lang="sk-SK" dirty="0">
                <a:solidFill>
                  <a:schemeClr val="bg1"/>
                </a:solidFill>
              </a:rPr>
              <a:t>), ktoré automaticky pridajú všetky závislé funkcie. </a:t>
            </a:r>
          </a:p>
          <a:p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80" y="1422400"/>
            <a:ext cx="4624189" cy="4602479"/>
          </a:xfrm>
        </p:spPr>
      </p:pic>
    </p:spTree>
    <p:extLst>
      <p:ext uri="{BB962C8B-B14F-4D97-AF65-F5344CB8AC3E}">
        <p14:creationId xmlns:p14="http://schemas.microsoft.com/office/powerpoint/2010/main" val="237888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  <a:endParaRPr lang="sk-SK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Vybrať funkcie (</a:t>
            </a:r>
            <a:r>
              <a:rPr lang="sk-SK" b="1" dirty="0" err="1">
                <a:solidFill>
                  <a:srgbClr val="FFFF00"/>
                </a:solidFill>
              </a:rPr>
              <a:t>Select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features</a:t>
            </a:r>
            <a:r>
              <a:rPr lang="sk-SK" dirty="0">
                <a:solidFill>
                  <a:schemeClr val="bg1"/>
                </a:solidFill>
              </a:rPr>
              <a:t>) sú vybrané už všetky závislé funkcie.  Nepotrebujeme pridať žiadne ďalšie funkcie.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</a:t>
            </a:r>
            <a:r>
              <a:rPr lang="sk-SK" dirty="0"/>
              <a:t>.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48" y="1447800"/>
            <a:ext cx="5809865" cy="4107985"/>
          </a:xfrm>
        </p:spPr>
      </p:pic>
    </p:spTree>
    <p:extLst>
      <p:ext uri="{BB962C8B-B14F-4D97-AF65-F5344CB8AC3E}">
        <p14:creationId xmlns:p14="http://schemas.microsoft.com/office/powerpoint/2010/main" val="42618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1.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Protocol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2. Metódy alokácie IP adries DHCP servera </a:t>
            </a:r>
          </a:p>
          <a:p>
            <a:pPr lvl="1"/>
            <a:r>
              <a:rPr lang="sk-SK" dirty="0"/>
              <a:t>3. APIPA -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Private</a:t>
            </a:r>
            <a:r>
              <a:rPr lang="sk-SK" dirty="0"/>
              <a:t> IP </a:t>
            </a:r>
            <a:r>
              <a:rPr lang="sk-SK" dirty="0" err="1"/>
              <a:t>Addressing</a:t>
            </a:r>
            <a:r>
              <a:rPr lang="sk-SK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sk-SK" dirty="0"/>
              <a:t>4.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/>
              <a:t>Inštalácia DHCP servera</a:t>
            </a:r>
          </a:p>
          <a:p>
            <a:pPr lvl="1"/>
            <a:r>
              <a:rPr lang="sk-SK" dirty="0"/>
              <a:t>5. Konfigurácia rozsahu IP adries DHCP servera</a:t>
            </a:r>
          </a:p>
          <a:p>
            <a:pPr lvl="1"/>
            <a:r>
              <a:rPr lang="sk-SK" dirty="0"/>
              <a:t>6. Obsah rozsahu IP adries DHCP servera</a:t>
            </a:r>
          </a:p>
          <a:p>
            <a:pPr lvl="1"/>
            <a:r>
              <a:rPr lang="sk-SK" dirty="0"/>
              <a:t>7. Konfigurácia vylúčenia IP adries z rozsahu DHCP servera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42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sz="2400" b="1" dirty="0">
                <a:solidFill>
                  <a:schemeClr val="accent1"/>
                </a:solidFill>
                <a:latin typeface="+mj-lt"/>
              </a:rPr>
              <a:t>4. Inštalácia DHCP servera </a:t>
            </a:r>
            <a:endParaRPr lang="sk-SK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Toto okno vám vysvetlí funkcie a výhody DHCP služby. Prečítajte si Dôležité body v sekcií Veci k zapamätaniu (</a:t>
            </a:r>
            <a:r>
              <a:rPr lang="sk-SK" b="1" dirty="0" err="1">
                <a:solidFill>
                  <a:srgbClr val="FFFF00"/>
                </a:solidFill>
              </a:rPr>
              <a:t>Things</a:t>
            </a:r>
            <a:r>
              <a:rPr lang="sk-SK" b="1" dirty="0">
                <a:solidFill>
                  <a:srgbClr val="FFFF00"/>
                </a:solidFill>
              </a:rPr>
              <a:t> to note</a:t>
            </a:r>
            <a:r>
              <a:rPr lang="sk-SK" dirty="0">
                <a:solidFill>
                  <a:schemeClr val="bg1"/>
                </a:solidFill>
              </a:rPr>
              <a:t>).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</a:t>
            </a:r>
            <a:r>
              <a:rPr lang="sk-SK" dirty="0"/>
              <a:t>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42" y="1473200"/>
            <a:ext cx="5942271" cy="4193225"/>
          </a:xfrm>
        </p:spPr>
      </p:pic>
    </p:spTree>
    <p:extLst>
      <p:ext uri="{BB962C8B-B14F-4D97-AF65-F5344CB8AC3E}">
        <p14:creationId xmlns:p14="http://schemas.microsoft.com/office/powerpoint/2010/main" val="87475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4. Inštalácia DHCP servera </a:t>
            </a:r>
            <a:endParaRPr lang="sk-SK" b="1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 okne Potvrdiť výbery inštalácie (</a:t>
            </a:r>
            <a:r>
              <a:rPr lang="sk-SK" b="1" dirty="0" err="1">
                <a:solidFill>
                  <a:srgbClr val="FFFF00"/>
                </a:solidFill>
              </a:rPr>
              <a:t>Confirm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installation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selections</a:t>
            </a:r>
            <a:r>
              <a:rPr lang="sk-SK" dirty="0">
                <a:solidFill>
                  <a:schemeClr val="bg1"/>
                </a:solidFill>
              </a:rPr>
              <a:t>) zaškrtnite možnosť Reštartovať cieľový server automaticky v prípade potreby (</a:t>
            </a:r>
            <a:r>
              <a:rPr lang="en-US" b="1" dirty="0">
                <a:solidFill>
                  <a:srgbClr val="FFFF00"/>
                </a:solidFill>
              </a:rPr>
              <a:t>Restart the destination server automatically if required</a:t>
            </a:r>
            <a:r>
              <a:rPr lang="sk-SK" dirty="0">
                <a:solidFill>
                  <a:schemeClr val="bg1"/>
                </a:solidFill>
              </a:rPr>
              <a:t>). Potom kliknite na Áno (</a:t>
            </a:r>
            <a:r>
              <a:rPr lang="sk-SK" b="1" dirty="0" err="1">
                <a:solidFill>
                  <a:srgbClr val="FFFF00"/>
                </a:solidFill>
              </a:rPr>
              <a:t>Yes</a:t>
            </a:r>
            <a:r>
              <a:rPr lang="sk-SK" dirty="0">
                <a:solidFill>
                  <a:schemeClr val="bg1"/>
                </a:solidFill>
              </a:rPr>
              <a:t>), pre potvrdenie tejto voľby. 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84" y="0"/>
            <a:ext cx="5754329" cy="4070843"/>
          </a:xfrm>
        </p:spPr>
      </p:pic>
      <p:pic>
        <p:nvPicPr>
          <p:cNvPr id="7" name="Zástupný symbol obsah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98" y="4460239"/>
            <a:ext cx="4381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4. Inštalácia DHCP servera </a:t>
            </a:r>
            <a:endParaRPr lang="sk-SK" b="1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Inštaláciu spustíte kliknutím  na </a:t>
            </a:r>
            <a:r>
              <a:rPr lang="sk-SK" dirty="0" err="1">
                <a:solidFill>
                  <a:schemeClr val="bg1"/>
                </a:solidFill>
              </a:rPr>
              <a:t>tlačídlo</a:t>
            </a:r>
            <a:r>
              <a:rPr lang="sk-SK" dirty="0">
                <a:solidFill>
                  <a:schemeClr val="bg1"/>
                </a:solidFill>
              </a:rPr>
              <a:t> Inštalácia (</a:t>
            </a:r>
            <a:r>
              <a:rPr lang="sk-SK" b="1" dirty="0" err="1">
                <a:solidFill>
                  <a:srgbClr val="FFFF00"/>
                </a:solidFill>
              </a:rPr>
              <a:t>Install</a:t>
            </a:r>
            <a:r>
              <a:rPr lang="sk-SK" dirty="0">
                <a:solidFill>
                  <a:schemeClr val="bg1"/>
                </a:solidFill>
              </a:rPr>
              <a:t>). </a:t>
            </a:r>
          </a:p>
          <a:p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6" y="1489710"/>
            <a:ext cx="6575411" cy="4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4. Inštalácia DHCP servera </a:t>
            </a:r>
            <a:endParaRPr lang="sk-SK" b="1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51" y="1397000"/>
            <a:ext cx="6304462" cy="4457700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Priebeh inštalácie môžete sledovať v okne, ktoré je zobrazené na obrázku. Toto okno môžete dokonca zavrieť bez toho, aby ste prerušili bežiacu inštaláciu.    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036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4. Inštalácia DHCP servera 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9" y="1422400"/>
            <a:ext cx="6188464" cy="4395835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Po dokončení inštalácie kliknite na tlačidlo Zatvoriť (</a:t>
            </a:r>
            <a:r>
              <a:rPr lang="sk-SK" b="1" dirty="0" err="1">
                <a:solidFill>
                  <a:srgbClr val="FFFF00"/>
                </a:solidFill>
              </a:rPr>
              <a:t>Close</a:t>
            </a:r>
            <a:r>
              <a:rPr lang="sk-SK" dirty="0">
                <a:solidFill>
                  <a:schemeClr val="bg1"/>
                </a:solidFill>
              </a:rPr>
              <a:t>)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253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Kliknite na tlačidlo Štart, vyberte šípku nadol a vyberte ikonu DHCP.</a:t>
            </a:r>
            <a:br>
              <a:rPr lang="sk-SK" dirty="0"/>
            </a:b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469900"/>
            <a:ext cx="2190750" cy="3333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295400"/>
            <a:ext cx="3009900" cy="18954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797300"/>
            <a:ext cx="6457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9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Ak chcete vytvoriť novú oblasť pôsobnosti, kliknite pravým tlačidlom myši na protokol IPv4 a potom vyberte na Nový odbor (</a:t>
            </a:r>
            <a:r>
              <a:rPr lang="sk-SK" b="1" dirty="0">
                <a:solidFill>
                  <a:srgbClr val="FFFF00"/>
                </a:solidFill>
              </a:rPr>
              <a:t>New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dirty="0">
                <a:solidFill>
                  <a:schemeClr val="bg1"/>
                </a:solidFill>
              </a:rPr>
              <a:t>). Rozsah je skupina alebo rozsah IP adries, ktoré DHCP bude prenajímať klientom.</a:t>
            </a:r>
            <a:br>
              <a:rPr lang="sk-SK" dirty="0"/>
            </a:b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95400"/>
            <a:ext cx="3067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Otvorí sa Sprievodca nového odboru (</a:t>
            </a:r>
            <a:r>
              <a:rPr lang="sk-SK" b="1" dirty="0">
                <a:solidFill>
                  <a:srgbClr val="FFFF00"/>
                </a:solidFill>
              </a:rPr>
              <a:t>New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Wizard</a:t>
            </a:r>
            <a:r>
              <a:rPr lang="sk-SK" dirty="0">
                <a:solidFill>
                  <a:schemeClr val="bg1"/>
                </a:solidFill>
              </a:rPr>
              <a:t>),ho pomocou ktorého definujeme rozsah IP adries DHCP servera. Rozsah IP je priamo spojený s celkovým počtom počítačov a budúceho rozširovania. </a:t>
            </a:r>
          </a:p>
          <a:p>
            <a:r>
              <a:rPr lang="sk-SK" dirty="0">
                <a:solidFill>
                  <a:schemeClr val="bg1"/>
                </a:solidFill>
              </a:rPr>
              <a:t>Zadajte názov nového rozsahu (</a:t>
            </a:r>
            <a:r>
              <a:rPr lang="sk-SK" b="1" dirty="0" err="1">
                <a:solidFill>
                  <a:srgbClr val="FFFF00"/>
                </a:solidFill>
              </a:rPr>
              <a:t>Name</a:t>
            </a:r>
            <a:r>
              <a:rPr lang="sk-SK" dirty="0">
                <a:solidFill>
                  <a:schemeClr val="bg1"/>
                </a:solidFill>
              </a:rPr>
              <a:t>), ktorý chcete definovať podľa svojej požiadavky a môžete zadať aj krátky popis (</a:t>
            </a:r>
            <a:r>
              <a:rPr lang="sk-SK" b="1" dirty="0" err="1">
                <a:solidFill>
                  <a:srgbClr val="FFFF00"/>
                </a:solidFill>
              </a:rPr>
              <a:t>Description</a:t>
            </a:r>
            <a:r>
              <a:rPr lang="sk-SK" dirty="0">
                <a:solidFill>
                  <a:schemeClr val="bg1"/>
                </a:solidFill>
              </a:rPr>
              <a:t>). Potom kliknite na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 pre pokračovanie.</a:t>
            </a:r>
            <a:br>
              <a:rPr lang="sk-SK" dirty="0">
                <a:solidFill>
                  <a:schemeClr val="bg1"/>
                </a:solidFill>
              </a:rPr>
            </a:b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62" y="1627187"/>
            <a:ext cx="5019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Rozsah adries IP (</a:t>
            </a:r>
            <a:r>
              <a:rPr lang="sk-SK" b="1" dirty="0">
                <a:solidFill>
                  <a:srgbClr val="FFFF00"/>
                </a:solidFill>
              </a:rPr>
              <a:t>IP </a:t>
            </a:r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Range</a:t>
            </a:r>
            <a:r>
              <a:rPr lang="sk-SK" dirty="0">
                <a:solidFill>
                  <a:schemeClr val="bg1"/>
                </a:solidFill>
              </a:rPr>
              <a:t>), musíme definovať rozsah IP adries pre daný odbor. Masku podsiete treba definovať v políčku Maska podsiete (</a:t>
            </a:r>
            <a:r>
              <a:rPr lang="sk-SK" b="1" dirty="0" err="1">
                <a:solidFill>
                  <a:srgbClr val="FFFF00"/>
                </a:solidFill>
              </a:rPr>
              <a:t>Subnet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mask</a:t>
            </a:r>
            <a:r>
              <a:rPr lang="sk-SK" dirty="0">
                <a:solidFill>
                  <a:schemeClr val="bg1"/>
                </a:solidFill>
              </a:rPr>
              <a:t>)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). 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1385887"/>
            <a:ext cx="5010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solidFill>
                  <a:schemeClr val="bg1"/>
                </a:solidFill>
              </a:rPr>
              <a:t>V okne Pridať vylúčenie a meškanie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Exclusoin</a:t>
            </a:r>
            <a:r>
              <a:rPr lang="sk-SK" b="1" dirty="0">
                <a:solidFill>
                  <a:srgbClr val="FFFF00"/>
                </a:solidFill>
              </a:rPr>
              <a:t> and </a:t>
            </a:r>
            <a:r>
              <a:rPr lang="sk-SK" b="1" dirty="0" err="1">
                <a:solidFill>
                  <a:srgbClr val="FFFF00"/>
                </a:solidFill>
              </a:rPr>
              <a:t>Delay</a:t>
            </a:r>
            <a:r>
              <a:rPr lang="sk-SK" dirty="0">
                <a:solidFill>
                  <a:schemeClr val="bg1"/>
                </a:solidFill>
              </a:rPr>
              <a:t>) nastavíme rozsah IP adries, ktoré chceme vylúčiť z daného rozsahu IP adries. </a:t>
            </a:r>
          </a:p>
          <a:p>
            <a:r>
              <a:rPr lang="sk-SK" dirty="0">
                <a:solidFill>
                  <a:schemeClr val="bg1"/>
                </a:solidFill>
              </a:rPr>
              <a:t>V tomto príklade sme nastavili rozsah od 192.168.1.85 až 192.168.1.88 ako vylúčené oblasti a potom kliknite na tlačidlo Pridať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dirty="0">
                <a:solidFill>
                  <a:schemeClr val="bg1"/>
                </a:solidFill>
              </a:rPr>
              <a:t>)do nastaviť vylúčenie rozsahu adries.</a:t>
            </a:r>
          </a:p>
          <a:p>
            <a:r>
              <a:rPr lang="sk-SK" dirty="0">
                <a:solidFill>
                  <a:schemeClr val="bg1"/>
                </a:solidFill>
              </a:rPr>
              <a:t>Vylúčenie definuje rozsah IP adries, ktoré nebude DHCP ponúkať do klientskych počítačov. Ak chcete pokračovať, kliknite na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5" y="1646237"/>
            <a:ext cx="5010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8</a:t>
            </a:r>
            <a:r>
              <a:rPr lang="en-US" dirty="0"/>
              <a:t>. </a:t>
            </a:r>
            <a:r>
              <a:rPr lang="sk-SK" dirty="0"/>
              <a:t>Voľby DHCP servera - DHCP </a:t>
            </a:r>
            <a:r>
              <a:rPr lang="sk-SK" dirty="0" err="1"/>
              <a:t>Options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9. </a:t>
            </a:r>
            <a:r>
              <a:rPr lang="en-US" dirty="0" err="1"/>
              <a:t>Autoriz</a:t>
            </a:r>
            <a:r>
              <a:rPr lang="sk-SK" dirty="0" err="1"/>
              <a:t>ácia</a:t>
            </a:r>
            <a:r>
              <a:rPr lang="sk-SK" dirty="0"/>
              <a:t> DHCP servera v </a:t>
            </a:r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Directory</a:t>
            </a:r>
            <a:endParaRPr lang="sk-SK" dirty="0"/>
          </a:p>
          <a:p>
            <a:pPr lvl="1"/>
            <a:r>
              <a:rPr lang="sk-SK" dirty="0"/>
              <a:t>10. Testovanie DHCP servera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760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Trvanie nájmu (</a:t>
            </a:r>
            <a:r>
              <a:rPr lang="sk-SK" b="1" dirty="0" err="1">
                <a:solidFill>
                  <a:srgbClr val="FFFF00"/>
                </a:solidFill>
              </a:rPr>
              <a:t>Lease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Duration</a:t>
            </a:r>
            <a:r>
              <a:rPr lang="sk-SK" dirty="0">
                <a:solidFill>
                  <a:schemeClr val="bg1"/>
                </a:solidFill>
              </a:rPr>
              <a:t>) môžeme definovať čas nájmu. V predvolenom nastavení má nájom dĺžku trvania 8 dní. To môžeme zvýšiť alebo znížiť podľa vašej požiadavky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62" y="1495425"/>
            <a:ext cx="5019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Konfigurácia DHCP volieb (</a:t>
            </a:r>
            <a:r>
              <a:rPr lang="sk-SK" b="1" dirty="0" err="1">
                <a:solidFill>
                  <a:srgbClr val="FFFF00"/>
                </a:solidFill>
              </a:rPr>
              <a:t>Configure</a:t>
            </a:r>
            <a:r>
              <a:rPr lang="sk-SK" b="1" dirty="0">
                <a:solidFill>
                  <a:srgbClr val="FFFF00"/>
                </a:solidFill>
              </a:rPr>
              <a:t> DHCP </a:t>
            </a:r>
            <a:r>
              <a:rPr lang="sk-SK" b="1" dirty="0" err="1">
                <a:solidFill>
                  <a:srgbClr val="FFFF00"/>
                </a:solidFill>
              </a:rPr>
              <a:t>Optons</a:t>
            </a:r>
            <a:r>
              <a:rPr lang="sk-SK" dirty="0">
                <a:solidFill>
                  <a:schemeClr val="bg1"/>
                </a:solidFill>
              </a:rPr>
              <a:t>) označte políčko: Áno, chcem konfigurovať tieto voľby teraz (</a:t>
            </a:r>
            <a:r>
              <a:rPr lang="sk-SK" b="1" dirty="0" err="1">
                <a:solidFill>
                  <a:srgbClr val="FFFF00"/>
                </a:solidFill>
              </a:rPr>
              <a:t>Yes</a:t>
            </a:r>
            <a:r>
              <a:rPr lang="sk-SK" b="1" dirty="0">
                <a:solidFill>
                  <a:srgbClr val="FFFF00"/>
                </a:solidFill>
              </a:rPr>
              <a:t>, I </a:t>
            </a:r>
            <a:r>
              <a:rPr lang="sk-SK" b="1" dirty="0" err="1">
                <a:solidFill>
                  <a:srgbClr val="FFFF00"/>
                </a:solidFill>
              </a:rPr>
              <a:t>want</a:t>
            </a:r>
            <a:r>
              <a:rPr lang="sk-SK" b="1" dirty="0">
                <a:solidFill>
                  <a:srgbClr val="FFFF00"/>
                </a:solidFill>
              </a:rPr>
              <a:t> to </a:t>
            </a:r>
            <a:r>
              <a:rPr lang="sk-SK" b="1" dirty="0" err="1">
                <a:solidFill>
                  <a:srgbClr val="FFFF00"/>
                </a:solidFill>
              </a:rPr>
              <a:t>cinfigure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these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options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now</a:t>
            </a:r>
            <a:r>
              <a:rPr lang="sk-SK" dirty="0">
                <a:solidFill>
                  <a:schemeClr val="bg1"/>
                </a:solidFill>
              </a:rPr>
              <a:t>) a kliknite na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 pre pokračovanie.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2" y="1619250"/>
            <a:ext cx="5019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8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Ak chcete pridať  IP adresu smerovača (bránu) (</a:t>
            </a:r>
            <a:r>
              <a:rPr lang="sk-SK" b="1" dirty="0">
                <a:solidFill>
                  <a:srgbClr val="FFFF00"/>
                </a:solidFill>
              </a:rPr>
              <a:t>Router (Default </a:t>
            </a:r>
            <a:r>
              <a:rPr lang="sk-SK" b="1" dirty="0" err="1">
                <a:solidFill>
                  <a:srgbClr val="FFFF00"/>
                </a:solidFill>
              </a:rPr>
              <a:t>Gateway</a:t>
            </a:r>
            <a:r>
              <a:rPr lang="sk-SK" b="1" dirty="0">
                <a:solidFill>
                  <a:srgbClr val="FFFF00"/>
                </a:solidFill>
              </a:rPr>
              <a:t>)</a:t>
            </a:r>
            <a:r>
              <a:rPr lang="sk-SK" dirty="0">
                <a:solidFill>
                  <a:schemeClr val="bg1"/>
                </a:solidFill>
              </a:rPr>
              <a:t>) používanú klientmi, zadajte IP adresu nižšie a kliknite na tlačidlo Pridať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dirty="0">
                <a:solidFill>
                  <a:schemeClr val="bg1"/>
                </a:solidFill>
              </a:rPr>
              <a:t>). Pre pokračovanie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82725"/>
            <a:ext cx="5029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Názov domény a DNS serverov (</a:t>
            </a:r>
            <a:r>
              <a:rPr lang="sk-SK" b="1" dirty="0" err="1">
                <a:solidFill>
                  <a:srgbClr val="FFFF00"/>
                </a:solidFill>
              </a:rPr>
              <a:t>Domain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Name</a:t>
            </a:r>
            <a:r>
              <a:rPr lang="sk-SK" b="1" dirty="0">
                <a:solidFill>
                  <a:srgbClr val="FFFF00"/>
                </a:solidFill>
              </a:rPr>
              <a:t> and DNS </a:t>
            </a:r>
            <a:r>
              <a:rPr lang="sk-SK" b="1" dirty="0" err="1">
                <a:solidFill>
                  <a:srgbClr val="FFFF00"/>
                </a:solidFill>
              </a:rPr>
              <a:t>Servers</a:t>
            </a:r>
            <a:r>
              <a:rPr lang="sk-SK" dirty="0">
                <a:solidFill>
                  <a:schemeClr val="bg1"/>
                </a:solidFill>
              </a:rPr>
              <a:t>) zadajte názov nadradenej domény a názov DNS servera spolu s IP adresou. V prípade viacerých DNS serverov môžete ich IP adresy pridávať jednotlivo.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1520825"/>
            <a:ext cx="5029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2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WINS servera zadajte názov WINS servera a jeho IP adresu. Potom kliknite na tlačidlo Ďalej (</a:t>
            </a:r>
            <a:r>
              <a:rPr lang="sk-SK" b="1" dirty="0" err="1">
                <a:solidFill>
                  <a:srgbClr val="FFFF00"/>
                </a:solidFill>
              </a:rPr>
              <a:t>Next</a:t>
            </a:r>
            <a:r>
              <a:rPr lang="sk-SK" dirty="0">
                <a:solidFill>
                  <a:schemeClr val="bg1"/>
                </a:solidFill>
              </a:rPr>
              <a:t>).</a:t>
            </a:r>
          </a:p>
          <a:p>
            <a:r>
              <a:rPr lang="sk-SK" dirty="0">
                <a:solidFill>
                  <a:schemeClr val="bg1"/>
                </a:solidFill>
              </a:rPr>
              <a:t>WINS – Windows Internet </a:t>
            </a:r>
            <a:r>
              <a:rPr lang="sk-SK" dirty="0" err="1">
                <a:solidFill>
                  <a:schemeClr val="bg1"/>
                </a:solidFill>
              </a:rPr>
              <a:t>Name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service</a:t>
            </a:r>
            <a:r>
              <a:rPr lang="sk-SK" dirty="0">
                <a:solidFill>
                  <a:schemeClr val="bg1"/>
                </a:solidFill>
              </a:rPr>
              <a:t> </a:t>
            </a:r>
          </a:p>
          <a:p>
            <a:r>
              <a:rPr lang="sk-SK" dirty="0">
                <a:solidFill>
                  <a:schemeClr val="bg1"/>
                </a:solidFill>
              </a:rPr>
              <a:t>	centrálne mapovanie mien počítačov, ktoré používajú </a:t>
            </a:r>
            <a:r>
              <a:rPr lang="sk-SK" dirty="0" err="1">
                <a:solidFill>
                  <a:schemeClr val="bg1"/>
                </a:solidFill>
              </a:rPr>
              <a:t>NetBIOS</a:t>
            </a:r>
            <a:r>
              <a:rPr lang="sk-SK" dirty="0">
                <a:solidFill>
                  <a:schemeClr val="bg1"/>
                </a:solidFill>
              </a:rPr>
              <a:t> na IP adresy. 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62087"/>
            <a:ext cx="5029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 okne Aktivovať rozsah (</a:t>
            </a:r>
            <a:r>
              <a:rPr lang="sk-SK" b="1" dirty="0" err="1">
                <a:solidFill>
                  <a:srgbClr val="FFFF00"/>
                </a:solidFill>
              </a:rPr>
              <a:t>Activate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dirty="0">
                <a:solidFill>
                  <a:schemeClr val="bg1"/>
                </a:solidFill>
              </a:rPr>
              <a:t>) vyberte možnosť: Áno, chcem aktivovať tento rozsah teraz. (</a:t>
            </a:r>
            <a:r>
              <a:rPr lang="sk-SK" b="1" dirty="0" err="1">
                <a:solidFill>
                  <a:srgbClr val="FFFF00"/>
                </a:solidFill>
              </a:rPr>
              <a:t>Yes</a:t>
            </a:r>
            <a:r>
              <a:rPr lang="sk-SK" b="1" dirty="0">
                <a:solidFill>
                  <a:srgbClr val="FFFF00"/>
                </a:solidFill>
              </a:rPr>
              <a:t>, I </a:t>
            </a:r>
            <a:r>
              <a:rPr lang="sk-SK" b="1" dirty="0" err="1">
                <a:solidFill>
                  <a:srgbClr val="FFFF00"/>
                </a:solidFill>
              </a:rPr>
              <a:t>want</a:t>
            </a:r>
            <a:r>
              <a:rPr lang="sk-SK" b="1" dirty="0">
                <a:solidFill>
                  <a:srgbClr val="FFFF00"/>
                </a:solidFill>
              </a:rPr>
              <a:t> to </a:t>
            </a:r>
            <a:r>
              <a:rPr lang="sk-SK" b="1" dirty="0" err="1">
                <a:solidFill>
                  <a:srgbClr val="FFFF00"/>
                </a:solidFill>
              </a:rPr>
              <a:t>activate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this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now</a:t>
            </a:r>
            <a:r>
              <a:rPr lang="sk-SK" dirty="0">
                <a:solidFill>
                  <a:schemeClr val="bg1"/>
                </a:solidFill>
              </a:rPr>
              <a:t>) pre aktiváciu pôsobnosti inak vyberte možnosť: Nie, aktivujem tento rozsah neskôr. (</a:t>
            </a:r>
            <a:r>
              <a:rPr lang="sk-SK" b="1" dirty="0">
                <a:solidFill>
                  <a:srgbClr val="FFFF00"/>
                </a:solidFill>
              </a:rPr>
              <a:t>No, I </a:t>
            </a:r>
            <a:r>
              <a:rPr lang="sk-SK" b="1" dirty="0" err="1">
                <a:solidFill>
                  <a:srgbClr val="FFFF00"/>
                </a:solidFill>
              </a:rPr>
              <a:t>will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activate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this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later</a:t>
            </a:r>
            <a:r>
              <a:rPr lang="sk-SK" dirty="0">
                <a:solidFill>
                  <a:schemeClr val="bg1"/>
                </a:solidFill>
              </a:rPr>
              <a:t>) DHCP nebude priraďovať IP adresy na klientskych počítačoch pokiaľ nebude aktivované.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25" y="1520825"/>
            <a:ext cx="5010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7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5. Konfigurácia rozsahu IP adries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Na Dokončenie Sprievodcu vytvorením nového rozsahu (</a:t>
            </a:r>
            <a:r>
              <a:rPr lang="sk-SK" b="1" dirty="0" err="1">
                <a:solidFill>
                  <a:srgbClr val="FFFF00"/>
                </a:solidFill>
              </a:rPr>
              <a:t>Completing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the</a:t>
            </a:r>
            <a:r>
              <a:rPr lang="sk-SK" b="1" dirty="0">
                <a:solidFill>
                  <a:srgbClr val="FFFF00"/>
                </a:solidFill>
              </a:rPr>
              <a:t> New </a:t>
            </a:r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Wizard</a:t>
            </a:r>
            <a:r>
              <a:rPr lang="sk-SK" dirty="0">
                <a:solidFill>
                  <a:schemeClr val="bg1"/>
                </a:solidFill>
              </a:rPr>
              <a:t>) kliknite na tlačidlo Dokončiť (</a:t>
            </a:r>
            <a:r>
              <a:rPr lang="sk-SK" b="1" dirty="0" err="1">
                <a:solidFill>
                  <a:srgbClr val="FFFF00"/>
                </a:solidFill>
              </a:rPr>
              <a:t>Finish</a:t>
            </a:r>
            <a:r>
              <a:rPr lang="sk-SK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5" y="1492250"/>
            <a:ext cx="5010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sk-SK" b="1" dirty="0">
                <a:solidFill>
                  <a:schemeClr val="accent1"/>
                </a:solidFill>
              </a:rPr>
              <a:t>6. Obsah Rozsahu IP adries (</a:t>
            </a:r>
            <a:r>
              <a:rPr lang="sk-SK" b="1" dirty="0" err="1">
                <a:solidFill>
                  <a:schemeClr val="accent1"/>
                </a:solidFill>
              </a:rPr>
              <a:t>Scope</a:t>
            </a:r>
            <a:r>
              <a:rPr lang="sk-SK" b="1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Pool</a:t>
            </a:r>
            <a:r>
              <a:rPr lang="sk-SK" b="1" dirty="0">
                <a:solidFill>
                  <a:srgbClr val="FFFF00"/>
                </a:solidFill>
              </a:rPr>
              <a:t> 		                </a:t>
            </a:r>
            <a:r>
              <a:rPr lang="sk-SK" dirty="0">
                <a:solidFill>
                  <a:schemeClr val="bg1"/>
                </a:solidFill>
              </a:rPr>
              <a:t>rozsah IP adries, ktoré sa budú prideľovať klientom </a:t>
            </a:r>
          </a:p>
          <a:p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Leases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dirty="0">
                <a:solidFill>
                  <a:schemeClr val="bg1"/>
                </a:solidFill>
              </a:rPr>
              <a:t>                         zoznam uvoľnených IP adries klientom </a:t>
            </a:r>
          </a:p>
          <a:p>
            <a:r>
              <a:rPr lang="sk-SK" b="1" dirty="0" err="1">
                <a:solidFill>
                  <a:srgbClr val="FFFF00"/>
                </a:solidFill>
              </a:rPr>
              <a:t>Reservations</a:t>
            </a:r>
            <a:r>
              <a:rPr lang="sk-SK" dirty="0">
                <a:solidFill>
                  <a:schemeClr val="bg1"/>
                </a:solidFill>
              </a:rPr>
              <a:t>                                   zoznam rezervovaných IP adries, prideľuje klientom stále tú istú IP adresu</a:t>
            </a:r>
          </a:p>
          <a:p>
            <a:r>
              <a:rPr lang="sk-SK" b="1" dirty="0" err="1">
                <a:solidFill>
                  <a:srgbClr val="FFFF00"/>
                </a:solidFill>
              </a:rPr>
              <a:t>Scope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Opitons</a:t>
            </a:r>
            <a:r>
              <a:rPr lang="sk-SK" b="1" dirty="0">
                <a:solidFill>
                  <a:srgbClr val="FFFF00"/>
                </a:solidFill>
              </a:rPr>
              <a:t> 	                         </a:t>
            </a:r>
            <a:r>
              <a:rPr lang="sk-SK" dirty="0">
                <a:solidFill>
                  <a:schemeClr val="bg1"/>
                </a:solidFill>
              </a:rPr>
              <a:t>nastavenie volieb rozsahu</a:t>
            </a:r>
          </a:p>
          <a:p>
            <a:r>
              <a:rPr lang="sk-SK" b="1" dirty="0" err="1">
                <a:solidFill>
                  <a:srgbClr val="FFFF00"/>
                </a:solidFill>
              </a:rPr>
              <a:t>Policies</a:t>
            </a:r>
            <a:r>
              <a:rPr lang="sk-SK" b="1" dirty="0">
                <a:solidFill>
                  <a:srgbClr val="FFFF00"/>
                </a:solidFill>
              </a:rPr>
              <a:t>                                    </a:t>
            </a:r>
            <a:r>
              <a:rPr lang="sk-SK" dirty="0">
                <a:solidFill>
                  <a:schemeClr val="bg1"/>
                </a:solidFill>
              </a:rPr>
              <a:t>umožňuje vytvárať pravidlá pre DHCP klientov na základe splnenia určitých podmienok 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70" y="1943100"/>
            <a:ext cx="3843430" cy="42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5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sk-SK" b="1" dirty="0">
                <a:solidFill>
                  <a:schemeClr val="accent1"/>
                </a:solidFill>
              </a:rPr>
              <a:t>7. Konfigurácia vylúčenia IP adries z rozsahu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IP adresy môžeme vylúčiť z rozsahu DHCP servera nielen počas vytvorenia rozsahu IP adries , ale aj po jeho vytvorení.  Kliknite pravým tlačidlom myši na:  Bazén adries (</a:t>
            </a:r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pool</a:t>
            </a:r>
            <a:r>
              <a:rPr lang="sk-SK" dirty="0">
                <a:solidFill>
                  <a:schemeClr val="bg1"/>
                </a:solidFill>
              </a:rPr>
              <a:t>) a potom vyberte: Nový vylučovací rozsah (</a:t>
            </a:r>
            <a:r>
              <a:rPr lang="sk-SK" b="1" dirty="0">
                <a:solidFill>
                  <a:srgbClr val="FFFF00"/>
                </a:solidFill>
              </a:rPr>
              <a:t>New </a:t>
            </a:r>
            <a:r>
              <a:rPr lang="sk-SK" b="1" dirty="0" err="1">
                <a:solidFill>
                  <a:srgbClr val="FFFF00"/>
                </a:solidFill>
              </a:rPr>
              <a:t>Exlusion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Range</a:t>
            </a:r>
            <a:r>
              <a:rPr lang="sk-SK" dirty="0">
                <a:solidFill>
                  <a:schemeClr val="bg1"/>
                </a:solidFill>
              </a:rPr>
              <a:t>)</a:t>
            </a:r>
            <a:r>
              <a:rPr lang="sk-SK" dirty="0"/>
              <a:t>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0" y="1963737"/>
            <a:ext cx="35433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7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sk-SK" b="1" dirty="0">
                <a:solidFill>
                  <a:schemeClr val="accent1"/>
                </a:solidFill>
              </a:rPr>
              <a:t>7. Konfigurácia vylúčenia IP adries z rozsahu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chemeClr val="bg1"/>
                </a:solidFill>
              </a:rPr>
              <a:t>V okne Pridať vylúčenie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Exclusion</a:t>
            </a:r>
            <a:r>
              <a:rPr lang="sk-SK" dirty="0">
                <a:solidFill>
                  <a:schemeClr val="bg1"/>
                </a:solidFill>
              </a:rPr>
              <a:t>) zadajte rozsah IP adries, ktoré chcete vylúčiť. </a:t>
            </a:r>
          </a:p>
          <a:p>
            <a:r>
              <a:rPr lang="sk-SK" dirty="0">
                <a:solidFill>
                  <a:schemeClr val="bg1"/>
                </a:solidFill>
              </a:rPr>
              <a:t>V prípade, že chcete vylúčiť iba jednu IP adresu, zadajte danú IP adresu do štartovacieho políčka (</a:t>
            </a:r>
            <a:r>
              <a:rPr lang="sk-SK" b="1" dirty="0" err="1">
                <a:solidFill>
                  <a:srgbClr val="FFFF00"/>
                </a:solidFill>
              </a:rPr>
              <a:t>Start</a:t>
            </a:r>
            <a:r>
              <a:rPr lang="sk-SK" b="1" dirty="0">
                <a:solidFill>
                  <a:srgbClr val="FFFF00"/>
                </a:solidFill>
              </a:rPr>
              <a:t> IP </a:t>
            </a:r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dirty="0">
                <a:solidFill>
                  <a:schemeClr val="bg1"/>
                </a:solidFill>
              </a:rPr>
              <a:t>)</a:t>
            </a:r>
          </a:p>
          <a:p>
            <a:r>
              <a:rPr lang="sk-SK" dirty="0">
                <a:solidFill>
                  <a:schemeClr val="bg1"/>
                </a:solidFill>
              </a:rPr>
              <a:t>V tomto pr9klade budeme vylučovať IP adresy v rozsahu od 192.168.1.89 až 192.168.1.90  Potom kliknite na tlačidlo Pridať (</a:t>
            </a:r>
            <a:r>
              <a:rPr lang="sk-SK" b="1" dirty="0" err="1">
                <a:solidFill>
                  <a:srgbClr val="FFFF00"/>
                </a:solidFill>
              </a:rPr>
              <a:t>Add</a:t>
            </a:r>
            <a:r>
              <a:rPr lang="sk-SK" dirty="0">
                <a:solidFill>
                  <a:schemeClr val="bg1"/>
                </a:solidFill>
              </a:rPr>
              <a:t>). </a:t>
            </a:r>
            <a:br>
              <a:rPr lang="sk-SK" dirty="0">
                <a:solidFill>
                  <a:schemeClr val="bg1"/>
                </a:solidFill>
              </a:rPr>
            </a:b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75" y="1295400"/>
            <a:ext cx="3524250" cy="18288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3757612"/>
            <a:ext cx="35337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Každý počítač musí mať IP adresu, masku siete a ak chce komunikovať mimo lokálnej siete, musí mať nastavenú bránu </a:t>
            </a:r>
            <a:r>
              <a:rPr lang="en-US" dirty="0"/>
              <a:t>(gateway)</a:t>
            </a:r>
          </a:p>
          <a:p>
            <a:r>
              <a:rPr lang="sk-SK" dirty="0"/>
              <a:t> </a:t>
            </a:r>
            <a:r>
              <a:rPr lang="en-US" dirty="0" err="1"/>
              <a:t>automatick</a:t>
            </a:r>
            <a:r>
              <a:rPr lang="sk-SK" dirty="0"/>
              <a:t>é</a:t>
            </a:r>
            <a:r>
              <a:rPr lang="en-US" dirty="0"/>
              <a:t> pride</a:t>
            </a:r>
            <a:r>
              <a:rPr lang="sk-SK" dirty="0"/>
              <a:t>ľ</a:t>
            </a:r>
            <a:r>
              <a:rPr lang="en-US" dirty="0" err="1"/>
              <a:t>ovanie</a:t>
            </a:r>
            <a:r>
              <a:rPr lang="sk-SK" dirty="0"/>
              <a:t> a sledovanie IP adresy jednotlivým počítačom na určitý čas</a:t>
            </a:r>
          </a:p>
          <a:p>
            <a:r>
              <a:rPr lang="sk-SK" dirty="0"/>
              <a:t>administrátori môžu premiestňovať počítače bez manuálnej konfigurácie</a:t>
            </a:r>
          </a:p>
          <a:p>
            <a:r>
              <a:rPr lang="sk-SK" dirty="0"/>
              <a:t>služba typu server – klient</a:t>
            </a:r>
          </a:p>
          <a:p>
            <a:pPr marL="0" indent="0">
              <a:buNone/>
            </a:pPr>
            <a:r>
              <a:rPr lang="sk-SK" dirty="0"/>
              <a:t>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909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sk-SK" b="1" dirty="0">
                <a:solidFill>
                  <a:schemeClr val="accent1"/>
                </a:solidFill>
              </a:rPr>
              <a:t>7. Konfigurácia vylúčenia IP adries z rozsahu DHCP servera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V okne DHCP môžeme kliknutím na: Bazén adries (</a:t>
            </a:r>
            <a:r>
              <a:rPr lang="sk-SK" b="1" dirty="0" err="1">
                <a:solidFill>
                  <a:srgbClr val="FFFF00"/>
                </a:solidFill>
              </a:rPr>
              <a:t>Address</a:t>
            </a: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b="1" dirty="0" err="1">
                <a:solidFill>
                  <a:srgbClr val="FFFF00"/>
                </a:solidFill>
              </a:rPr>
              <a:t>Pool</a:t>
            </a:r>
            <a:r>
              <a:rPr lang="sk-SK" dirty="0">
                <a:solidFill>
                  <a:schemeClr val="bg1"/>
                </a:solidFill>
              </a:rPr>
              <a:t>) overiť, vylúčenie IP adries 192.168.1.89 až 192.168.1.90     z vytvoreného rozsahu.  </a:t>
            </a:r>
          </a:p>
          <a:p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955800"/>
            <a:ext cx="7416800" cy="26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5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8. Voľby DHCP servera – DHCP </a:t>
            </a:r>
            <a:r>
              <a:rPr lang="sk-SK" b="1" dirty="0" err="1">
                <a:solidFill>
                  <a:schemeClr val="accent1"/>
                </a:solidFill>
              </a:rPr>
              <a:t>Options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existujú 4 typy volieb DHCP servera</a:t>
            </a:r>
          </a:p>
          <a:p>
            <a:pPr lvl="1"/>
            <a:r>
              <a:rPr lang="sk-SK" b="1" dirty="0">
                <a:solidFill>
                  <a:schemeClr val="tx2"/>
                </a:solidFill>
              </a:rPr>
              <a:t>Server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dirty="0"/>
              <a:t>– globálne voľby servera</a:t>
            </a:r>
          </a:p>
          <a:p>
            <a:pPr lvl="2"/>
            <a:r>
              <a:rPr lang="sk-SK" dirty="0"/>
              <a:t>platia pre všetky rozsahy IP adries DHCP servera a všetky triedy definované na každom DHCP serveri a všetkými klientmi, ktoré DHCP server obsluhuje  </a:t>
            </a:r>
          </a:p>
          <a:p>
            <a:pPr lvl="2"/>
            <a:r>
              <a:rPr lang="sk-SK" dirty="0"/>
              <a:t>Príklady: IP adresy DNS servera, WINS servera, </a:t>
            </a:r>
          </a:p>
          <a:p>
            <a:pPr lvl="1"/>
            <a:r>
              <a:rPr lang="sk-SK" b="1" dirty="0" err="1">
                <a:solidFill>
                  <a:schemeClr val="tx2"/>
                </a:solidFill>
              </a:rPr>
              <a:t>Scope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otions</a:t>
            </a:r>
            <a:r>
              <a:rPr lang="sk-SK" dirty="0"/>
              <a:t> – voľby rozsahu IP adries</a:t>
            </a:r>
          </a:p>
          <a:p>
            <a:pPr lvl="2"/>
            <a:r>
              <a:rPr lang="sk-SK" dirty="0"/>
              <a:t>platí pre všetkých klientov v definovanom  rozsahu IP adries </a:t>
            </a:r>
          </a:p>
          <a:p>
            <a:pPr lvl="2"/>
            <a:r>
              <a:rPr lang="sk-SK" dirty="0"/>
              <a:t>Príklady: IP adresa brány (</a:t>
            </a:r>
            <a:r>
              <a:rPr lang="sk-SK" dirty="0" err="1"/>
              <a:t>gateway</a:t>
            </a:r>
            <a:r>
              <a:rPr lang="sk-SK" dirty="0"/>
              <a:t>), IP adresa </a:t>
            </a:r>
            <a:r>
              <a:rPr lang="sk-SK" dirty="0" err="1"/>
              <a:t>routra</a:t>
            </a:r>
            <a:r>
              <a:rPr lang="sk-SK" dirty="0"/>
              <a:t> 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4418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8. Voľby DHCP servera – DHCP </a:t>
            </a:r>
            <a:r>
              <a:rPr lang="sk-SK" b="1" dirty="0" err="1">
                <a:solidFill>
                  <a:schemeClr val="accent1"/>
                </a:solidFill>
              </a:rPr>
              <a:t>Options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90946" cy="341630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existujú 4 typy volieb DHCP servera</a:t>
            </a:r>
          </a:p>
          <a:p>
            <a:pPr lvl="1"/>
            <a:r>
              <a:rPr lang="sk-SK" b="1" dirty="0" err="1">
                <a:solidFill>
                  <a:schemeClr val="tx2"/>
                </a:solidFill>
              </a:rPr>
              <a:t>Class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dirty="0"/>
              <a:t> – voľby triedy DHCP servera  </a:t>
            </a:r>
          </a:p>
          <a:p>
            <a:pPr lvl="2"/>
            <a:r>
              <a:rPr lang="sk-SK" dirty="0"/>
              <a:t>platí pre všetkých klientov, ktoré patria do určitej triedy DHCP servera</a:t>
            </a:r>
          </a:p>
          <a:p>
            <a:pPr lvl="2"/>
            <a:r>
              <a:rPr lang="sk-SK" b="1" dirty="0">
                <a:solidFill>
                  <a:schemeClr val="accent5"/>
                </a:solidFill>
              </a:rPr>
              <a:t>User </a:t>
            </a:r>
            <a:r>
              <a:rPr lang="sk-SK" b="1" dirty="0" err="1">
                <a:solidFill>
                  <a:schemeClr val="accent5"/>
                </a:solidFill>
              </a:rPr>
              <a:t>class</a:t>
            </a:r>
            <a:r>
              <a:rPr lang="sk-SK" b="1" dirty="0">
                <a:solidFill>
                  <a:schemeClr val="accent5"/>
                </a:solidFill>
              </a:rPr>
              <a:t> </a:t>
            </a:r>
          </a:p>
          <a:p>
            <a:pPr lvl="3"/>
            <a:r>
              <a:rPr lang="sk-SK" dirty="0"/>
              <a:t>prideľuje voľby DHCP servera skupinám klientov, ktoré majú podobnú konfiguráciu  (spoločné oddelenie, poschodie)</a:t>
            </a:r>
          </a:p>
          <a:p>
            <a:pPr lvl="2"/>
            <a:r>
              <a:rPr lang="sk-SK" b="1" dirty="0" err="1">
                <a:solidFill>
                  <a:schemeClr val="accent5"/>
                </a:solidFill>
              </a:rPr>
              <a:t>Vendor</a:t>
            </a:r>
            <a:r>
              <a:rPr lang="sk-SK" b="1" dirty="0">
                <a:solidFill>
                  <a:schemeClr val="accent5"/>
                </a:solidFill>
              </a:rPr>
              <a:t> </a:t>
            </a:r>
            <a:r>
              <a:rPr lang="sk-SK" b="1" dirty="0" err="1">
                <a:solidFill>
                  <a:schemeClr val="accent5"/>
                </a:solidFill>
              </a:rPr>
              <a:t>class</a:t>
            </a:r>
            <a:r>
              <a:rPr lang="sk-SK" dirty="0">
                <a:solidFill>
                  <a:schemeClr val="accent5"/>
                </a:solidFill>
              </a:rPr>
              <a:t> </a:t>
            </a:r>
          </a:p>
          <a:p>
            <a:pPr lvl="3"/>
            <a:r>
              <a:rPr lang="sk-SK" dirty="0"/>
              <a:t>prideľuje voľby DHCP servera skupinám klientom, ktoré majú spoločného dodávateľa (Microsoft, </a:t>
            </a:r>
            <a:r>
              <a:rPr lang="sk-SK" dirty="0" err="1"/>
              <a:t>non</a:t>
            </a:r>
            <a:r>
              <a:rPr lang="sk-SK" dirty="0"/>
              <a:t>-Microsoft)</a:t>
            </a:r>
          </a:p>
          <a:p>
            <a:pPr lvl="1"/>
            <a:r>
              <a:rPr lang="sk-SK" b="1" dirty="0" err="1">
                <a:solidFill>
                  <a:schemeClr val="tx2"/>
                </a:solidFill>
              </a:rPr>
              <a:t>Reserved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client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dirty="0"/>
              <a:t> – rezervované voľby klienta</a:t>
            </a:r>
          </a:p>
          <a:p>
            <a:pPr lvl="2"/>
            <a:r>
              <a:rPr lang="sk-SK" dirty="0"/>
              <a:t>platí pre konkrétneho klienta, ktorý má rezervovanú IP adresu na základe MAC adresy</a:t>
            </a:r>
          </a:p>
          <a:p>
            <a:pPr lvl="2"/>
            <a:r>
              <a:rPr lang="sk-SK" dirty="0"/>
              <a:t>toto nastavenie má najvyššiu prioritu 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79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8. Voľby DHCP servera – DHCP </a:t>
            </a:r>
            <a:r>
              <a:rPr lang="sk-SK" b="1" dirty="0" err="1">
                <a:solidFill>
                  <a:schemeClr val="accent1"/>
                </a:solidFill>
              </a:rPr>
              <a:t>Options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4746" cy="34163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1. Na najnižšej úrovni sú voľby servera (</a:t>
            </a:r>
            <a:r>
              <a:rPr lang="sk-SK" b="1" dirty="0">
                <a:solidFill>
                  <a:schemeClr val="tx2"/>
                </a:solidFill>
              </a:rPr>
              <a:t>Server </a:t>
            </a:r>
            <a:r>
              <a:rPr lang="sk-SK" b="1" dirty="0" err="1">
                <a:solidFill>
                  <a:schemeClr val="tx2"/>
                </a:solidFill>
              </a:rPr>
              <a:t>Otions</a:t>
            </a:r>
            <a:r>
              <a:rPr lang="sk-SK" dirty="0">
                <a:solidFill>
                  <a:schemeClr val="tx1"/>
                </a:solidFill>
              </a:rPr>
              <a:t>). 					</a:t>
            </a:r>
          </a:p>
          <a:p>
            <a:r>
              <a:rPr lang="sk-SK" dirty="0">
                <a:solidFill>
                  <a:schemeClr val="tx1"/>
                </a:solidFill>
              </a:rPr>
              <a:t>2. Na túto úroveň nadväzujú voľby rozsahu IP adries. (</a:t>
            </a:r>
            <a:r>
              <a:rPr lang="sk-SK" b="1" dirty="0" err="1">
                <a:solidFill>
                  <a:schemeClr val="tx2"/>
                </a:solidFill>
              </a:rPr>
              <a:t>Scope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dirty="0">
                <a:solidFill>
                  <a:schemeClr val="tx1"/>
                </a:solidFill>
              </a:rPr>
              <a:t>). </a:t>
            </a:r>
          </a:p>
          <a:p>
            <a:r>
              <a:rPr lang="sk-SK" dirty="0">
                <a:solidFill>
                  <a:schemeClr val="tx1"/>
                </a:solidFill>
              </a:rPr>
              <a:t>3. Na úroveň rozsahu IP adries nadväzujú voľby tried DHCP servera (</a:t>
            </a:r>
            <a:r>
              <a:rPr lang="sk-SK" b="1" dirty="0" err="1">
                <a:solidFill>
                  <a:schemeClr val="tx2"/>
                </a:solidFill>
              </a:rPr>
              <a:t>Class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dirty="0">
                <a:solidFill>
                  <a:schemeClr val="tx1"/>
                </a:solidFill>
              </a:rPr>
              <a:t>). </a:t>
            </a:r>
          </a:p>
          <a:p>
            <a:r>
              <a:rPr lang="sk-SK" dirty="0">
                <a:solidFill>
                  <a:schemeClr val="tx1"/>
                </a:solidFill>
              </a:rPr>
              <a:t>4. Na najvyššej úrovni </a:t>
            </a:r>
            <a:r>
              <a:rPr lang="sk-SK" dirty="0" err="1">
                <a:solidFill>
                  <a:schemeClr val="tx1"/>
                </a:solidFill>
              </a:rPr>
              <a:t>su</a:t>
            </a:r>
            <a:r>
              <a:rPr lang="sk-SK" dirty="0">
                <a:solidFill>
                  <a:schemeClr val="tx1"/>
                </a:solidFill>
              </a:rPr>
              <a:t> rezervované voľby klienta (</a:t>
            </a:r>
            <a:r>
              <a:rPr lang="sk-SK" b="1" dirty="0" err="1">
                <a:solidFill>
                  <a:schemeClr val="tx2"/>
                </a:solidFill>
              </a:rPr>
              <a:t>Reserved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client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 err="1">
                <a:solidFill>
                  <a:schemeClr val="tx2"/>
                </a:solidFill>
              </a:rPr>
              <a:t>options</a:t>
            </a:r>
            <a:r>
              <a:rPr lang="sk-SK" dirty="0">
                <a:solidFill>
                  <a:schemeClr val="tx1"/>
                </a:solidFill>
              </a:rPr>
              <a:t>)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1520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321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9. Autorizácia DHCP servera v </a:t>
            </a:r>
            <a:r>
              <a:rPr lang="sk-SK" b="1" dirty="0" err="1">
                <a:solidFill>
                  <a:schemeClr val="accent1"/>
                </a:solidFill>
              </a:rPr>
              <a:t>Active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Directory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 je na jednej sieti viacero DHCP serverov, tak počítačom sú prideľované rôzne IP adresy a vzniká kolízia. Z tohto dôvodu treba DHCP server autorizovať</a:t>
            </a:r>
          </a:p>
          <a:p>
            <a:r>
              <a:rPr lang="sk-SK" dirty="0"/>
              <a:t>Autorizovaný DHCP server bude prideľovať IP adresy iba vtedy, ak bude autorizovaný administrátorom</a:t>
            </a:r>
          </a:p>
          <a:p>
            <a:r>
              <a:rPr lang="sk-SK" dirty="0"/>
              <a:t>Ak nejaký užívateľ nainštaluje DHCP server a nemá administrátorské práva na sieti, jeho DHCP server nebude prideľovať IP adresy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sk-SK" dirty="0"/>
              <a:t>jeho DHCP server</a:t>
            </a:r>
            <a:r>
              <a:rPr lang="en-US" dirty="0"/>
              <a:t> 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sk-SK" dirty="0"/>
              <a:t> autorizovaný</a:t>
            </a:r>
            <a:r>
              <a:rPr lang="en-US" dirty="0"/>
              <a:t>)</a:t>
            </a:r>
            <a:endParaRPr lang="sk-SK" dirty="0"/>
          </a:p>
          <a:p>
            <a:r>
              <a:rPr lang="en-US" dirty="0"/>
              <a:t>Na </a:t>
            </a:r>
            <a:r>
              <a:rPr lang="en-US" dirty="0" err="1"/>
              <a:t>autori</a:t>
            </a:r>
            <a:r>
              <a:rPr lang="sk-SK" dirty="0" err="1"/>
              <a:t>záciu</a:t>
            </a:r>
            <a:r>
              <a:rPr lang="sk-SK" dirty="0"/>
              <a:t> DHCP servera potrebujeme doménu. Bez domény nemôže byť DHCP server autorizovaný. 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5796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861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9. Autorizácia DHCP servera v </a:t>
            </a:r>
            <a:r>
              <a:rPr lang="sk-SK" b="1" dirty="0" err="1">
                <a:solidFill>
                  <a:schemeClr val="accent1"/>
                </a:solidFill>
              </a:rPr>
              <a:t>Active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Directory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 máme na serveri nainštalovanú doménu, DHCP server sa môže autorizovať hneď pri inštalácií alebo v konzole DHCP servera.  </a:t>
            </a:r>
          </a:p>
          <a:p>
            <a:r>
              <a:rPr lang="sk-SK" dirty="0"/>
              <a:t>Autorizácia DHCP servera po </a:t>
            </a:r>
            <a:r>
              <a:rPr lang="sk-SK" dirty="0" err="1"/>
              <a:t>instalácií</a:t>
            </a:r>
            <a:r>
              <a:rPr lang="sk-SK" dirty="0"/>
              <a:t>: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sk-SK" dirty="0"/>
              <a:t> konzole DHCP servera kliknite na ponuku Akcie </a:t>
            </a:r>
            <a:r>
              <a:rPr lang="en-US" dirty="0"/>
              <a:t>(Action) a </a:t>
            </a:r>
            <a:r>
              <a:rPr lang="en-US" dirty="0" err="1"/>
              <a:t>vyberte</a:t>
            </a:r>
            <a:r>
              <a:rPr lang="sk-SK" dirty="0"/>
              <a:t> príkaz Autorizovať </a:t>
            </a:r>
            <a:r>
              <a:rPr lang="en-US" dirty="0"/>
              <a:t>(Authorize)</a:t>
            </a:r>
            <a:endParaRPr lang="sk-SK" dirty="0"/>
          </a:p>
          <a:p>
            <a:pPr lvl="1"/>
            <a:r>
              <a:rPr lang="sk-SK" dirty="0"/>
              <a:t>V ponuke Akcie </a:t>
            </a:r>
            <a:r>
              <a:rPr lang="en-US" dirty="0"/>
              <a:t>(Action) </a:t>
            </a:r>
            <a:r>
              <a:rPr lang="en-US" dirty="0" err="1"/>
              <a:t>vyberte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sk-SK" dirty="0" err="1"/>
              <a:t>íkaz</a:t>
            </a:r>
            <a:r>
              <a:rPr lang="sk-SK" dirty="0"/>
              <a:t> Obnoviť </a:t>
            </a:r>
            <a:r>
              <a:rPr lang="en-US" dirty="0"/>
              <a:t>(Refresh)</a:t>
            </a:r>
            <a:endParaRPr lang="sk-SK" dirty="0"/>
          </a:p>
          <a:p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chcete</a:t>
            </a:r>
            <a:r>
              <a:rPr lang="en-US" dirty="0"/>
              <a:t> </a:t>
            </a:r>
            <a:r>
              <a:rPr lang="en-US" dirty="0" err="1"/>
              <a:t>spravova</a:t>
            </a:r>
            <a:r>
              <a:rPr lang="sk-SK" dirty="0"/>
              <a:t>ť zoznam autorizovaných serverov, kliknite pravým </a:t>
            </a:r>
            <a:r>
              <a:rPr lang="sk-SK" dirty="0" err="1"/>
              <a:t>tlačítkom</a:t>
            </a:r>
            <a:r>
              <a:rPr lang="sk-SK" dirty="0"/>
              <a:t> myši na položku DHCP v koreni stromu konzoly a v miestnej ponuke vyberte Spravovať overené servery </a:t>
            </a:r>
            <a:r>
              <a:rPr lang="en-US" dirty="0"/>
              <a:t>(Manage Authorized Servers)</a:t>
            </a:r>
            <a:r>
              <a:rPr lang="sk-SK" dirty="0"/>
              <a:t> </a:t>
            </a:r>
          </a:p>
          <a:p>
            <a:endParaRPr lang="sk-SK" dirty="0"/>
          </a:p>
          <a:p>
            <a:pPr marL="27432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3667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/>
                </a:solidFill>
              </a:rPr>
              <a:t>10. Testovanie DHCP servera</a:t>
            </a:r>
          </a:p>
        </p:txBody>
      </p:sp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Windows Server 2012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Spustite Windows server 2012 s nainštalovaným DHCP serverom</a:t>
            </a:r>
            <a:r>
              <a:rPr lang="en-US" dirty="0"/>
              <a:t> a </a:t>
            </a:r>
            <a:r>
              <a:rPr lang="en-US" dirty="0" err="1"/>
              <a:t>nastaven</a:t>
            </a:r>
            <a:r>
              <a:rPr lang="sk-SK" dirty="0" err="1"/>
              <a:t>ým</a:t>
            </a:r>
            <a:r>
              <a:rPr lang="sk-SK" dirty="0"/>
              <a:t> rozsahom IP adries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b="1" dirty="0"/>
              <a:t>Windows 8.1 klient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/>
              <a:t>Spustíte príkazový riadok a napíšete </a:t>
            </a:r>
            <a:r>
              <a:rPr lang="en-US" dirty="0" err="1"/>
              <a:t>prv</a:t>
            </a:r>
            <a:r>
              <a:rPr lang="sk-SK" dirty="0"/>
              <a:t>ý</a:t>
            </a:r>
            <a:r>
              <a:rPr lang="en-US" dirty="0"/>
              <a:t> </a:t>
            </a:r>
            <a:r>
              <a:rPr lang="sk-SK" dirty="0"/>
              <a:t>príkaz na uvoľnenie súčasnej IP adresy</a:t>
            </a:r>
            <a:r>
              <a:rPr lang="en-US" dirty="0"/>
              <a:t> </a:t>
            </a:r>
            <a:r>
              <a:rPr lang="sk-SK" dirty="0"/>
              <a:t>a druhý príkaz na pridelenie novej IP adresy</a:t>
            </a:r>
          </a:p>
          <a:p>
            <a:pPr lvl="1"/>
            <a:r>
              <a:rPr lang="sk-SK" dirty="0"/>
              <a:t>C</a:t>
            </a:r>
            <a:r>
              <a:rPr lang="en-US" dirty="0"/>
              <a:t>:\</a:t>
            </a:r>
            <a:r>
              <a:rPr lang="en-US" dirty="0" err="1"/>
              <a:t>ipconfig</a:t>
            </a:r>
            <a:r>
              <a:rPr lang="en-US" dirty="0"/>
              <a:t> /release</a:t>
            </a:r>
            <a:endParaRPr lang="sk-SK" dirty="0"/>
          </a:p>
          <a:p>
            <a:pPr lvl="1"/>
            <a:r>
              <a:rPr lang="sk-SK" dirty="0"/>
              <a:t>C:</a:t>
            </a:r>
            <a:r>
              <a:rPr lang="en-US" dirty="0"/>
              <a:t>\</a:t>
            </a:r>
            <a:r>
              <a:rPr lang="en-US" dirty="0" err="1"/>
              <a:t>ipconfig</a:t>
            </a:r>
            <a:r>
              <a:rPr lang="en-US" dirty="0"/>
              <a:t> /renew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640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60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DHCP server poskytuje DHCP klientom</a:t>
            </a:r>
          </a:p>
          <a:p>
            <a:pPr lvl="1"/>
            <a:r>
              <a:rPr lang="sk-SK" dirty="0"/>
              <a:t>IP adresu a sieťovú masku</a:t>
            </a:r>
          </a:p>
          <a:p>
            <a:pPr lvl="1"/>
            <a:r>
              <a:rPr lang="sk-SK" dirty="0"/>
              <a:t>IP adresu brány </a:t>
            </a:r>
            <a:r>
              <a:rPr lang="en-US" dirty="0"/>
              <a:t>(gateway)</a:t>
            </a:r>
          </a:p>
          <a:p>
            <a:pPr lvl="1"/>
            <a:r>
              <a:rPr lang="sk-SK" dirty="0"/>
              <a:t>názov počítača a domény</a:t>
            </a:r>
          </a:p>
          <a:p>
            <a:pPr lvl="1"/>
            <a:r>
              <a:rPr lang="sk-SK" dirty="0"/>
              <a:t>IP adresu DNS servera</a:t>
            </a:r>
          </a:p>
          <a:p>
            <a:pPr lvl="1"/>
            <a:r>
              <a:rPr lang="sk-SK" dirty="0"/>
              <a:t>časový server alebo tlačový server </a:t>
            </a:r>
          </a:p>
          <a:p>
            <a:r>
              <a:rPr lang="sk-SK" dirty="0"/>
              <a:t>Windows Server 2012 obsahuje DHCP server.</a:t>
            </a:r>
          </a:p>
          <a:p>
            <a:r>
              <a:rPr lang="sk-SK" dirty="0"/>
              <a:t>Všetky operačné systémy Microsoft Windows automaticky inštalujú DHCP klienta ako súčasť TCP</a:t>
            </a:r>
            <a:r>
              <a:rPr lang="en-US" dirty="0"/>
              <a:t>/IP </a:t>
            </a:r>
            <a:r>
              <a:rPr lang="sk-SK" dirty="0"/>
              <a:t> 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860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400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k-SK" dirty="0"/>
              <a:t>DHCP </a:t>
            </a:r>
            <a:r>
              <a:rPr lang="sk-SK" dirty="0" err="1"/>
              <a:t>lease</a:t>
            </a:r>
            <a:r>
              <a:rPr lang="sk-SK" dirty="0"/>
              <a:t> </a:t>
            </a:r>
            <a:endParaRPr lang="en-US" dirty="0"/>
          </a:p>
          <a:p>
            <a:pPr lvl="1"/>
            <a:r>
              <a:rPr lang="sk-SK" dirty="0"/>
              <a:t>definuje čas, na ktorý DHCP server prideľuje IP adresu DHCP klientovi </a:t>
            </a:r>
          </a:p>
          <a:p>
            <a:pPr lvl="1"/>
            <a:r>
              <a:rPr lang="sk-SK" dirty="0"/>
              <a:t>čas pridelenia IP adresy </a:t>
            </a:r>
            <a:r>
              <a:rPr lang="en-US" dirty="0"/>
              <a:t>(</a:t>
            </a:r>
            <a:r>
              <a:rPr lang="sk-SK" dirty="0"/>
              <a:t>t</a:t>
            </a:r>
            <a:r>
              <a:rPr lang="en-US" dirty="0"/>
              <a:t>he lease duration)</a:t>
            </a:r>
            <a:r>
              <a:rPr lang="sk-SK" dirty="0"/>
              <a:t> </a:t>
            </a:r>
            <a:r>
              <a:rPr lang="en-US" dirty="0"/>
              <a:t>m</a:t>
            </a:r>
            <a:r>
              <a:rPr lang="sk-SK" dirty="0" err="1"/>
              <a:t>ôže</a:t>
            </a:r>
            <a:r>
              <a:rPr lang="sk-SK" dirty="0"/>
              <a:t> trvať od 1 minúty po 999 dní alebo bez obmedzenia</a:t>
            </a:r>
          </a:p>
          <a:p>
            <a:pPr lvl="1"/>
            <a:r>
              <a:rPr lang="sk-SK" dirty="0"/>
              <a:t>prednastavená hodnota je 8 dní  </a:t>
            </a:r>
            <a:endParaRPr lang="en-US" dirty="0"/>
          </a:p>
          <a:p>
            <a:r>
              <a:rPr lang="sk-SK" dirty="0"/>
              <a:t>Výhody DHCP </a:t>
            </a:r>
          </a:p>
          <a:p>
            <a:pPr lvl="2"/>
            <a:r>
              <a:rPr lang="sk-SK" dirty="0"/>
              <a:t>centrálna administrácia konfigurácie IP adries</a:t>
            </a:r>
          </a:p>
          <a:p>
            <a:pPr lvl="2"/>
            <a:r>
              <a:rPr lang="sk-SK" dirty="0"/>
              <a:t>dynamická konfigurácia počítačov</a:t>
            </a:r>
          </a:p>
          <a:p>
            <a:pPr lvl="2"/>
            <a:r>
              <a:rPr lang="sk-SK" dirty="0"/>
              <a:t>flexibilné</a:t>
            </a:r>
          </a:p>
          <a:p>
            <a:pPr lvl="2"/>
            <a:r>
              <a:rPr lang="sk-SK" dirty="0"/>
              <a:t>rozšíriteľné  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513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4114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DHCP správy</a:t>
            </a:r>
          </a:p>
          <a:p>
            <a:pPr lvl="1"/>
            <a:r>
              <a:rPr lang="sk-SK" dirty="0"/>
              <a:t>Všetky DHCP správy sa prenášajú cez UDP - </a:t>
            </a:r>
            <a:r>
              <a:rPr lang="sk-SK" dirty="0" err="1"/>
              <a:t>User</a:t>
            </a:r>
            <a:r>
              <a:rPr lang="sk-SK" dirty="0"/>
              <a:t> </a:t>
            </a:r>
            <a:r>
              <a:rPr lang="sk-SK" dirty="0" err="1"/>
              <a:t>Datagram</a:t>
            </a:r>
            <a:r>
              <a:rPr lang="sk-SK" dirty="0"/>
              <a:t> </a:t>
            </a:r>
            <a:r>
              <a:rPr lang="sk-SK" dirty="0" err="1"/>
              <a:t>Protocol</a:t>
            </a:r>
            <a:r>
              <a:rPr lang="sk-SK" dirty="0"/>
              <a:t> na portoch 67 </a:t>
            </a:r>
            <a:r>
              <a:rPr lang="en-US" dirty="0"/>
              <a:t>(</a:t>
            </a:r>
            <a:r>
              <a:rPr lang="sk-SK" dirty="0"/>
              <a:t>DHCP server</a:t>
            </a:r>
            <a:r>
              <a:rPr lang="en-US" dirty="0"/>
              <a:t>)</a:t>
            </a:r>
            <a:r>
              <a:rPr lang="sk-SK" dirty="0"/>
              <a:t> a</a:t>
            </a:r>
            <a:r>
              <a:rPr lang="en-US" dirty="0"/>
              <a:t> 68 (DHCP </a:t>
            </a:r>
            <a:r>
              <a:rPr lang="en-US" dirty="0" err="1"/>
              <a:t>klient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5" descr="Figure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5058"/>
          <a:stretch>
            <a:fillRect/>
          </a:stretch>
        </p:blipFill>
        <p:spPr bwMode="auto">
          <a:xfrm>
            <a:off x="1908330" y="3834072"/>
            <a:ext cx="83058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2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7416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DHCP správy </a:t>
            </a:r>
            <a:r>
              <a:rPr lang="sk-SK" b="1" dirty="0">
                <a:solidFill>
                  <a:schemeClr val="accent4"/>
                </a:solidFill>
              </a:rPr>
              <a:t>(8 typov)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posiela</a:t>
            </a:r>
            <a:r>
              <a:rPr lang="en-US" dirty="0"/>
              <a:t> broadcast packet </a:t>
            </a:r>
            <a:r>
              <a:rPr lang="sk-SK" b="1" dirty="0">
                <a:solidFill>
                  <a:schemeClr val="accent3"/>
                </a:solidFill>
              </a:rPr>
              <a:t>na port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b="1" dirty="0">
                <a:solidFill>
                  <a:schemeClr val="accent3"/>
                </a:solidFill>
              </a:rPr>
              <a:t>67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4"/>
                </a:solidFill>
              </a:rPr>
              <a:t>DHCPDISCOVER</a:t>
            </a:r>
            <a:r>
              <a:rPr lang="en-US" dirty="0"/>
              <a:t>, </a:t>
            </a:r>
            <a:r>
              <a:rPr lang="en-US" dirty="0" err="1"/>
              <a:t>ktor</a:t>
            </a:r>
            <a:r>
              <a:rPr lang="sk-SK" dirty="0"/>
              <a:t>ý hľadá server  </a:t>
            </a:r>
          </a:p>
          <a:p>
            <a:pPr lvl="1"/>
            <a:r>
              <a:rPr lang="sk-SK" dirty="0"/>
              <a:t>2. DHCP Server odpovedá paketom </a:t>
            </a:r>
            <a:r>
              <a:rPr lang="sk-SK" b="1" dirty="0">
                <a:solidFill>
                  <a:schemeClr val="accent3"/>
                </a:solidFill>
              </a:rPr>
              <a:t>na port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b="1" dirty="0">
                <a:solidFill>
                  <a:schemeClr val="accent3"/>
                </a:solidFill>
              </a:rPr>
              <a:t>68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dirty="0"/>
              <a:t>–</a:t>
            </a:r>
            <a:r>
              <a:rPr lang="sk-SK" dirty="0">
                <a:solidFill>
                  <a:schemeClr val="accent4"/>
                </a:solidFill>
              </a:rPr>
              <a:t> </a:t>
            </a:r>
            <a:r>
              <a:rPr lang="sk-SK" b="1" dirty="0">
                <a:solidFill>
                  <a:schemeClr val="accent4"/>
                </a:solidFill>
              </a:rPr>
              <a:t>DHCPOFFER</a:t>
            </a:r>
            <a:r>
              <a:rPr lang="sk-SK" dirty="0"/>
              <a:t>, ktorý obsahuje informácie o serveri</a:t>
            </a:r>
          </a:p>
          <a:p>
            <a:pPr lvl="1"/>
            <a:r>
              <a:rPr lang="sk-SK" dirty="0"/>
              <a:t>3. klient posiela </a:t>
            </a:r>
            <a:r>
              <a:rPr lang="sk-SK" dirty="0" err="1"/>
              <a:t>packet</a:t>
            </a:r>
            <a:r>
              <a:rPr lang="sk-SK" dirty="0"/>
              <a:t> </a:t>
            </a:r>
            <a:r>
              <a:rPr lang="sk-SK" b="1" dirty="0">
                <a:solidFill>
                  <a:schemeClr val="accent3"/>
                </a:solidFill>
              </a:rPr>
              <a:t>na port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b="1" dirty="0">
                <a:solidFill>
                  <a:schemeClr val="accent3"/>
                </a:solidFill>
              </a:rPr>
              <a:t>67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dirty="0"/>
              <a:t>– </a:t>
            </a:r>
            <a:r>
              <a:rPr lang="sk-SK" b="1" dirty="0">
                <a:solidFill>
                  <a:schemeClr val="accent4"/>
                </a:solidFill>
              </a:rPr>
              <a:t>DHCPREQUEST</a:t>
            </a:r>
            <a:r>
              <a:rPr lang="sk-SK" dirty="0"/>
              <a:t>, ktorý obsahuje IP adresu DHCP servera a žiadosť o IP adresu, </a:t>
            </a:r>
            <a:r>
              <a:rPr lang="sk-SK" dirty="0" err="1"/>
              <a:t>hostname</a:t>
            </a:r>
            <a:r>
              <a:rPr lang="sk-SK" dirty="0"/>
              <a:t> a </a:t>
            </a:r>
            <a:r>
              <a:rPr lang="sk-SK" dirty="0" err="1"/>
              <a:t>ďaľšie</a:t>
            </a:r>
            <a:r>
              <a:rPr lang="sk-SK" dirty="0"/>
              <a:t> parametre.    </a:t>
            </a:r>
          </a:p>
          <a:p>
            <a:pPr lvl="1"/>
            <a:r>
              <a:rPr lang="sk-SK" dirty="0"/>
              <a:t>4. DHCP server má 3 možnosti:</a:t>
            </a:r>
          </a:p>
          <a:p>
            <a:pPr lvl="2"/>
            <a:r>
              <a:rPr lang="sk-SK" dirty="0"/>
              <a:t>1</a:t>
            </a:r>
            <a:r>
              <a:rPr lang="en-US" dirty="0"/>
              <a:t>) </a:t>
            </a:r>
            <a:r>
              <a:rPr lang="en-US" dirty="0" err="1"/>
              <a:t>ignoruje</a:t>
            </a:r>
            <a:r>
              <a:rPr lang="en-US" dirty="0"/>
              <a:t> DHCPREQUEST</a:t>
            </a:r>
          </a:p>
          <a:p>
            <a:pPr lvl="2"/>
            <a:r>
              <a:rPr lang="en-US" dirty="0"/>
              <a:t>2) </a:t>
            </a:r>
            <a:r>
              <a:rPr lang="en-US" dirty="0" err="1"/>
              <a:t>posiela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DHCPNACK</a:t>
            </a:r>
            <a:r>
              <a:rPr lang="en-US" dirty="0"/>
              <a:t> packet</a:t>
            </a:r>
            <a:r>
              <a:rPr lang="sk-SK" dirty="0"/>
              <a:t> </a:t>
            </a:r>
            <a:r>
              <a:rPr lang="sk-SK" b="1" dirty="0">
                <a:solidFill>
                  <a:schemeClr val="accent3"/>
                </a:solidFill>
              </a:rPr>
              <a:t>na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b="1" dirty="0">
                <a:solidFill>
                  <a:schemeClr val="accent3"/>
                </a:solidFill>
              </a:rPr>
              <a:t>port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b="1" dirty="0">
                <a:solidFill>
                  <a:schemeClr val="accent3"/>
                </a:solidFill>
              </a:rPr>
              <a:t>68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IP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dostupn</a:t>
            </a:r>
            <a:r>
              <a:rPr lang="sk-SK" dirty="0"/>
              <a:t>á alebo klient nemá povolenie mať pridelenú IP adresu</a:t>
            </a:r>
          </a:p>
          <a:p>
            <a:pPr lvl="2"/>
            <a:r>
              <a:rPr lang="sk-SK" dirty="0"/>
              <a:t>3</a:t>
            </a:r>
            <a:r>
              <a:rPr lang="en-US" dirty="0"/>
              <a:t>) </a:t>
            </a:r>
            <a:r>
              <a:rPr lang="en-US" dirty="0" err="1"/>
              <a:t>posiela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DHCPACK</a:t>
            </a:r>
            <a:r>
              <a:rPr lang="en-US" dirty="0"/>
              <a:t> packet</a:t>
            </a:r>
            <a:r>
              <a:rPr lang="sk-SK" dirty="0"/>
              <a:t> </a:t>
            </a:r>
            <a:r>
              <a:rPr lang="sk-SK" b="1" dirty="0">
                <a:solidFill>
                  <a:schemeClr val="accent3"/>
                </a:solidFill>
              </a:rPr>
              <a:t>na port 68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server n</a:t>
            </a:r>
            <a:r>
              <a:rPr lang="sk-SK" dirty="0" err="1"/>
              <a:t>ájde</a:t>
            </a:r>
            <a:r>
              <a:rPr lang="sk-SK" dirty="0"/>
              <a:t> IP adresu, ktorú klient požaduje a IP adresa je voľná</a:t>
            </a:r>
            <a:r>
              <a:rPr lang="en-US" dirty="0"/>
              <a:t>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77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741647" cy="706964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DHCP - </a:t>
            </a:r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DHCP správy</a:t>
            </a:r>
          </a:p>
          <a:p>
            <a:pPr lvl="1"/>
            <a:r>
              <a:rPr lang="sk-SK" dirty="0"/>
              <a:t>5. DHCP klient  môže posielať serveru 3 typy DHCP správ:</a:t>
            </a:r>
          </a:p>
          <a:p>
            <a:pPr lvl="2"/>
            <a:r>
              <a:rPr lang="sk-SK" dirty="0"/>
              <a:t>1</a:t>
            </a:r>
            <a:r>
              <a:rPr lang="en-US" dirty="0"/>
              <a:t>)</a:t>
            </a:r>
            <a:r>
              <a:rPr lang="sk-SK" dirty="0">
                <a:solidFill>
                  <a:schemeClr val="tx1"/>
                </a:solidFill>
              </a:rPr>
              <a:t> klient</a:t>
            </a:r>
            <a:r>
              <a:rPr lang="sk-SK" b="1" dirty="0">
                <a:solidFill>
                  <a:schemeClr val="accent6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odmietne ponúkanú IP Adresu pomocou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DHCP</a:t>
            </a:r>
            <a:r>
              <a:rPr lang="sk-SK" b="1" dirty="0">
                <a:solidFill>
                  <a:schemeClr val="accent4"/>
                </a:solidFill>
              </a:rPr>
              <a:t>DECLINE </a:t>
            </a:r>
            <a:r>
              <a:rPr lang="sk-SK" dirty="0">
                <a:solidFill>
                  <a:schemeClr val="tx1"/>
                </a:solidFill>
              </a:rPr>
              <a:t>paketu</a:t>
            </a:r>
            <a:r>
              <a:rPr lang="sk-SK" b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2) </a:t>
            </a:r>
            <a:r>
              <a:rPr lang="sk-SK" dirty="0">
                <a:solidFill>
                  <a:schemeClr val="tx1"/>
                </a:solidFill>
              </a:rPr>
              <a:t>klient preruší prenájom IP adresy pomocou </a:t>
            </a:r>
            <a:r>
              <a:rPr lang="en-US" b="1" dirty="0">
                <a:solidFill>
                  <a:schemeClr val="accent4"/>
                </a:solidFill>
              </a:rPr>
              <a:t>DHCP</a:t>
            </a:r>
            <a:r>
              <a:rPr lang="sk-SK" b="1" dirty="0">
                <a:solidFill>
                  <a:schemeClr val="accent4"/>
                </a:solidFill>
              </a:rPr>
              <a:t>RELEASE </a:t>
            </a:r>
            <a:r>
              <a:rPr lang="sk-SK" dirty="0">
                <a:solidFill>
                  <a:schemeClr val="tx1"/>
                </a:solidFill>
              </a:rPr>
              <a:t>paketu</a:t>
            </a:r>
            <a:endParaRPr lang="sk-SK" b="1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3</a:t>
            </a:r>
            <a:r>
              <a:rPr lang="en-US" dirty="0"/>
              <a:t>) </a:t>
            </a:r>
            <a:r>
              <a:rPr lang="sk-SK" dirty="0"/>
              <a:t>klient získava prídavné informácie o parametroch konfigurácie TCP/IP siete od servera pomocou </a:t>
            </a:r>
            <a:r>
              <a:rPr lang="en-US" b="1" dirty="0">
                <a:solidFill>
                  <a:schemeClr val="accent4"/>
                </a:solidFill>
              </a:rPr>
              <a:t>DHC</a:t>
            </a:r>
            <a:r>
              <a:rPr lang="sk-SK" b="1" dirty="0">
                <a:solidFill>
                  <a:schemeClr val="accent4"/>
                </a:solidFill>
              </a:rPr>
              <a:t>INFORM </a:t>
            </a:r>
            <a:r>
              <a:rPr lang="sk-SK" dirty="0"/>
              <a:t>paketu </a:t>
            </a: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1887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03D4E9F61BC7499003F7F760225B57" ma:contentTypeVersion="6" ma:contentTypeDescription="Umožňuje vytvoriť nový dokument." ma:contentTypeScope="" ma:versionID="b328aa0014f7ad9a985862370b718280">
  <xsd:schema xmlns:xsd="http://www.w3.org/2001/XMLSchema" xmlns:xs="http://www.w3.org/2001/XMLSchema" xmlns:p="http://schemas.microsoft.com/office/2006/metadata/properties" xmlns:ns2="fb6d9efa-9283-48f9-98ad-e5420bf484e9" xmlns:ns3="58af9920-5b7f-4963-839b-797f5f97f496" targetNamespace="http://schemas.microsoft.com/office/2006/metadata/properties" ma:root="true" ma:fieldsID="c3e44d1d71cc7b2a7182ef50391749e0" ns2:_="" ns3:_="">
    <xsd:import namespace="fb6d9efa-9283-48f9-98ad-e5420bf484e9"/>
    <xsd:import namespace="58af9920-5b7f-4963-839b-797f5f97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d9efa-9283-48f9-98ad-e5420bf484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f9920-5b7f-4963-839b-797f5f97f4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370DE-7EB9-4436-AB94-B9B903E9E4BB}"/>
</file>

<file path=customXml/itemProps2.xml><?xml version="1.0" encoding="utf-8"?>
<ds:datastoreItem xmlns:ds="http://schemas.openxmlformats.org/officeDocument/2006/customXml" ds:itemID="{7B41CE2D-111C-4289-8C4D-3FA081318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2B17CF-0825-430D-98BA-A572852D58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8777</TotalTime>
  <Words>2295</Words>
  <Application>Microsoft Office PowerPoint</Application>
  <PresentationFormat>Widescreen</PresentationFormat>
  <Paragraphs>207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Ión − zasadacia miestnosť</vt:lpstr>
      <vt:lpstr>Windows Server 2012 R2 DHCP  part 1</vt:lpstr>
      <vt:lpstr>Dynamic Host Configuration Protocol</vt:lpstr>
      <vt:lpstr>Dynamic Host Configuration Protocol</vt:lpstr>
      <vt:lpstr>1. DHCP - Dynamic Host Configuration Protocol </vt:lpstr>
      <vt:lpstr>1. DHCP - Dynamic Host Configuration Protocol </vt:lpstr>
      <vt:lpstr>1. DHCP - Dynamic Host Configuration Protocol </vt:lpstr>
      <vt:lpstr>1. DHCP - Dynamic Host Configuration Protocol </vt:lpstr>
      <vt:lpstr>1. DHCP - Dynamic Host Configuration Protocol </vt:lpstr>
      <vt:lpstr>1. DHCP - Dynamic Host Configuration Protocol </vt:lpstr>
      <vt:lpstr>2. Metódy alokácie IP adries DHCP servera  </vt:lpstr>
      <vt:lpstr>2. Metódy alokácie IP adries DHCP servera  </vt:lpstr>
      <vt:lpstr>3. APIPA - Automatic Private IP Addressing </vt:lpstr>
      <vt:lpstr>4. Inštalácia DHCP servera </vt:lpstr>
      <vt:lpstr> 3. Inštalácia DHCP servera </vt:lpstr>
      <vt:lpstr>4. Inštalácia DHCP servera </vt:lpstr>
      <vt:lpstr>3. Inštalácia DHCP servera </vt:lpstr>
      <vt:lpstr> 4. Inštalácia DHCP servera </vt:lpstr>
      <vt:lpstr> 4. Inštalácia DHCP servera </vt:lpstr>
      <vt:lpstr>4. Inštalácia DHCP servera </vt:lpstr>
      <vt:lpstr>4. Inštalácia DHCP servera </vt:lpstr>
      <vt:lpstr>4. Inštalácia DHCP servera </vt:lpstr>
      <vt:lpstr>4. Inštalácia DHCP servera </vt:lpstr>
      <vt:lpstr>4. Inštalácia DHCP servera </vt:lpstr>
      <vt:lpstr>4. Inštalácia DHCP servera 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5. Konfigurácia rozsahu IP adries DHCP servera</vt:lpstr>
      <vt:lpstr>6. Obsah Rozsahu IP adries (Scope) </vt:lpstr>
      <vt:lpstr>7. Konfigurácia vylúčenia IP adries z rozsahu DHCP servera</vt:lpstr>
      <vt:lpstr>7. Konfigurácia vylúčenia IP adries z rozsahu DHCP servera</vt:lpstr>
      <vt:lpstr>7. Konfigurácia vylúčenia IP adries z rozsahu DHCP servera</vt:lpstr>
      <vt:lpstr>8. Voľby DHCP servera – DHCP Options </vt:lpstr>
      <vt:lpstr>8. Voľby DHCP servera – DHCP Options </vt:lpstr>
      <vt:lpstr>8. Voľby DHCP servera – DHCP Options </vt:lpstr>
      <vt:lpstr>9. Autorizácia DHCP servera v Active Directory</vt:lpstr>
      <vt:lpstr>9. Autorizácia DHCP servera v Active Directory</vt:lpstr>
      <vt:lpstr>10. Testovanie DHCP servera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2012 R2 Prvých 10 krokov  po inštalácií</dc:title>
  <dc:creator>NB-Ma</dc:creator>
  <cp:lastModifiedBy>NB-Ma</cp:lastModifiedBy>
  <cp:revision>89</cp:revision>
  <dcterms:created xsi:type="dcterms:W3CDTF">2015-08-01T18:37:04Z</dcterms:created>
  <dcterms:modified xsi:type="dcterms:W3CDTF">2021-09-30T19:34:20Z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0x0101006603D4E9F61BC7499003F7F760225B57</vt:lpwstr>
  </property>
  <property fmtid="{D5CDD505-2E9C-101B-9397-08002B2CF9AE}" pid="3" name="MediaServiceImageTags">
    <vt:lpwstr/>
  </property>
</Properties>
</file>