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72" r:id="rId11"/>
    <p:sldId id="262" r:id="rId12"/>
    <p:sldId id="263" r:id="rId13"/>
    <p:sldId id="264" r:id="rId14"/>
    <p:sldId id="265" r:id="rId15"/>
    <p:sldId id="266" r:id="rId16"/>
    <p:sldId id="269" r:id="rId17"/>
    <p:sldId id="273" r:id="rId18"/>
    <p:sldId id="270"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AEEFD-7718-4338-B4CA-141FB06FD533}" v="1" dt="2020-11-13T09:39:49.417"/>
    <p1510:client id="{90029293-DB58-481F-8C4D-C8C53C839134}" v="3" dt="2020-11-13T10:10:55.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oslav Jesenský" userId="S::miroslav.jesensky@student.adlerka.sk::d9cc9fa3-640f-43b4-b63b-82376e3a7eb9" providerId="AD" clId="Web-{22EAEEFD-7718-4338-B4CA-141FB06FD533}"/>
    <pc:docChg chg="delSld">
      <pc:chgData name="Miroslav Jesenský" userId="S::miroslav.jesensky@student.adlerka.sk::d9cc9fa3-640f-43b4-b63b-82376e3a7eb9" providerId="AD" clId="Web-{22EAEEFD-7718-4338-B4CA-141FB06FD533}" dt="2020-11-13T09:39:49.417" v="0"/>
      <pc:docMkLst>
        <pc:docMk/>
      </pc:docMkLst>
      <pc:sldChg chg="del">
        <pc:chgData name="Miroslav Jesenský" userId="S::miroslav.jesensky@student.adlerka.sk::d9cc9fa3-640f-43b4-b63b-82376e3a7eb9" providerId="AD" clId="Web-{22EAEEFD-7718-4338-B4CA-141FB06FD533}" dt="2020-11-13T09:39:49.417" v="0"/>
        <pc:sldMkLst>
          <pc:docMk/>
          <pc:sldMk cId="884626670" sldId="271"/>
        </pc:sldMkLst>
      </pc:sldChg>
    </pc:docChg>
  </pc:docChgLst>
  <pc:docChgLst>
    <pc:chgData name="Mgr. Ing. Martin Butkovský" userId="S::martin.butkovsky@adlerka.sk::7089a834-dca0-4144-988c-863b6f01a9c4" providerId="AD" clId="Web-{90029293-DB58-481F-8C4D-C8C53C839134}"/>
    <pc:docChg chg="delSld">
      <pc:chgData name="Mgr. Ing. Martin Butkovský" userId="S::martin.butkovsky@adlerka.sk::7089a834-dca0-4144-988c-863b6f01a9c4" providerId="AD" clId="Web-{90029293-DB58-481F-8C4D-C8C53C839134}" dt="2020-11-13T10:10:55.567" v="2"/>
      <pc:docMkLst>
        <pc:docMk/>
      </pc:docMkLst>
      <pc:sldChg chg="del">
        <pc:chgData name="Mgr. Ing. Martin Butkovský" userId="S::martin.butkovsky@adlerka.sk::7089a834-dca0-4144-988c-863b6f01a9c4" providerId="AD" clId="Web-{90029293-DB58-481F-8C4D-C8C53C839134}" dt="2020-11-13T10:10:53.458" v="0"/>
        <pc:sldMkLst>
          <pc:docMk/>
          <pc:sldMk cId="3922600472" sldId="267"/>
        </pc:sldMkLst>
      </pc:sldChg>
      <pc:sldChg chg="del">
        <pc:chgData name="Mgr. Ing. Martin Butkovský" userId="S::martin.butkovsky@adlerka.sk::7089a834-dca0-4144-988c-863b6f01a9c4" providerId="AD" clId="Web-{90029293-DB58-481F-8C4D-C8C53C839134}" dt="2020-11-13T10:10:55.567" v="2"/>
        <pc:sldMkLst>
          <pc:docMk/>
          <pc:sldMk cId="1418520078" sldId="268"/>
        </pc:sldMkLst>
      </pc:sldChg>
      <pc:sldChg chg="del">
        <pc:chgData name="Mgr. Ing. Martin Butkovský" userId="S::martin.butkovsky@adlerka.sk::7089a834-dca0-4144-988c-863b6f01a9c4" providerId="AD" clId="Web-{90029293-DB58-481F-8C4D-C8C53C839134}" dt="2020-11-13T10:10:54.427" v="1"/>
        <pc:sldMkLst>
          <pc:docMk/>
          <pc:sldMk cId="3709369242" sldId="275"/>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sk-SK"/>
              <a:t>Upravte štýly predlohy textu</a:t>
            </a:r>
            <a:endParaRPr lang="en-US"/>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podnadpisov</a:t>
            </a:r>
            <a:endParaRPr lang="en-US"/>
          </a:p>
        </p:txBody>
      </p:sp>
      <p:sp>
        <p:nvSpPr>
          <p:cNvPr id="4" name="Date Placeholder 3"/>
          <p:cNvSpPr>
            <a:spLocks noGrp="1"/>
          </p:cNvSpPr>
          <p:nvPr>
            <p:ph type="dt" sz="half" idx="10"/>
          </p:nvPr>
        </p:nvSpPr>
        <p:spPr/>
        <p:txBody>
          <a:bodyPr/>
          <a:lstStyle/>
          <a:p>
            <a:fld id="{AF239A9A-B4B0-4B32-B8CD-2E25E95134C4}"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sk-SK"/>
              <a:t>Upravte štýly predlohy textu</a:t>
            </a:r>
            <a:endParaRPr lang="en-US"/>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Ak chcete pridať obrázok, kliknite na ikonu</a:t>
            </a:r>
            <a:endParaRPr lang="en-US"/>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F25518A9-B687-4302-9395-2322403C6656}"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sk-SK"/>
              <a:t>Upravte štýly predlohy textu</a:t>
            </a:r>
            <a:endParaRPr lang="en-US"/>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1A99A684-0CB7-41E9-A4DF-5D1C2CA5BF6F}"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sk-SK"/>
              <a:t>Upravte štýly predlohy textu</a:t>
            </a:r>
            <a:endParaRPr lang="en-US"/>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FEDD7C35-9E19-4518-A4B2-3B09CD8CC756}"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sk-SK"/>
              <a:t>Upravte štýly predlohy textu</a:t>
            </a:r>
            <a:endParaRPr lang="en-US"/>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26196DA8-8897-4DDF-BFB6-5D83863C837A}"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sk-SK"/>
              <a:t>Upravte štýly predlohy textu</a:t>
            </a:r>
            <a:endParaRPr lang="en-US"/>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3" name="Date Placeholder 2"/>
          <p:cNvSpPr>
            <a:spLocks noGrp="1"/>
          </p:cNvSpPr>
          <p:nvPr>
            <p:ph type="dt" sz="half" idx="10"/>
          </p:nvPr>
        </p:nvSpPr>
        <p:spPr/>
        <p:txBody>
          <a:bodyPr/>
          <a:lstStyle/>
          <a:p>
            <a:fld id="{DCBBA708-C5F0-412D-90E2-1919F0D196AE}" type="datetimeFigureOut">
              <a:rPr lang="en-US" dirty="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sk-SK"/>
              <a:t>Upravte štýly predlohy textu</a:t>
            </a:r>
            <a:endParaRPr lang="en-US"/>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3" name="Date Placeholder 2"/>
          <p:cNvSpPr>
            <a:spLocks noGrp="1"/>
          </p:cNvSpPr>
          <p:nvPr>
            <p:ph type="dt" sz="half" idx="10"/>
          </p:nvPr>
        </p:nvSpPr>
        <p:spPr/>
        <p:txBody>
          <a:bodyPr/>
          <a:lstStyle/>
          <a:p>
            <a:fld id="{A9C8F8FA-EF43-4642-9368-3F4E33039BD9}" type="datetimeFigureOut">
              <a:rPr lang="en-US" dirty="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sk-SK"/>
              <a:t>Upravte štýly predlohy textu</a:t>
            </a:r>
            <a:endParaRPr lang="en-US"/>
          </a:p>
        </p:txBody>
      </p:sp>
      <p:sp>
        <p:nvSpPr>
          <p:cNvPr id="3" name="Vertical Text Placeholder 2"/>
          <p:cNvSpPr>
            <a:spLocks noGrp="1"/>
          </p:cNvSpPr>
          <p:nvPr>
            <p:ph type="body" orient="vert" idx="1"/>
          </p:nvPr>
        </p:nvSpPr>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Date Placeholder 3"/>
          <p:cNvSpPr>
            <a:spLocks noGrp="1"/>
          </p:cNvSpPr>
          <p:nvPr>
            <p:ph type="dt" sz="half" idx="10"/>
          </p:nvPr>
        </p:nvSpPr>
        <p:spPr/>
        <p:txBody>
          <a:bodyPr/>
          <a:lstStyle/>
          <a:p>
            <a:fld id="{6B61E721-B01C-4D5D-A3CA-2E5518383F10}"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sk-SK"/>
              <a:t>Upravte štýly predlohy textu</a:t>
            </a:r>
            <a:endParaRPr lang="en-US"/>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11/13/2020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k-SK"/>
              <a:t>Upravte štýly predlohy textu</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Date Placeholder 3"/>
          <p:cNvSpPr>
            <a:spLocks noGrp="1"/>
          </p:cNvSpPr>
          <p:nvPr>
            <p:ph type="dt" sz="half" idx="10"/>
          </p:nvPr>
        </p:nvSpPr>
        <p:spPr/>
        <p:txBody>
          <a:bodyPr/>
          <a:lstStyle/>
          <a:p>
            <a:fld id="{A91E21DC-8981-44E6-BC8C-2BA8F673FFBB}"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sk-SK"/>
              <a:t>Upravte štýly predlohy textu</a:t>
            </a:r>
            <a:endParaRPr lang="en-US"/>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AEB9C5D3-0140-4E75-8D7F-C0623D06DFD7}"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k-SK"/>
              <a:t>Upravte štýly predlohy textu</a:t>
            </a:r>
            <a:endParaRPr lang="en-US"/>
          </a:p>
        </p:txBody>
      </p:sp>
      <p:sp>
        <p:nvSpPr>
          <p:cNvPr id="3" name="Content Placeholder 2"/>
          <p:cNvSpPr>
            <a:spLocks noGrp="1"/>
          </p:cNvSpPr>
          <p:nvPr>
            <p:ph sz="half" idx="1"/>
          </p:nvPr>
        </p:nvSpPr>
        <p:spPr>
          <a:xfrm>
            <a:off x="680320" y="2336873"/>
            <a:ext cx="4698358" cy="3599316"/>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Content Placeholder 3"/>
          <p:cNvSpPr>
            <a:spLocks noGrp="1"/>
          </p:cNvSpPr>
          <p:nvPr>
            <p:ph sz="half" idx="2"/>
          </p:nvPr>
        </p:nvSpPr>
        <p:spPr>
          <a:xfrm>
            <a:off x="5594123" y="2336873"/>
            <a:ext cx="4700058" cy="3599316"/>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Date Placeholder 4"/>
          <p:cNvSpPr>
            <a:spLocks noGrp="1"/>
          </p:cNvSpPr>
          <p:nvPr>
            <p:ph type="dt" sz="half" idx="10"/>
          </p:nvPr>
        </p:nvSpPr>
        <p:spPr/>
        <p:txBody>
          <a:bodyPr/>
          <a:lstStyle/>
          <a:p>
            <a:fld id="{3A5666F9-5B40-48E0-8DFD-99EF944CDD22}"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sk-SK"/>
              <a:t>Upravte štýly predlohy textu</a:t>
            </a:r>
            <a:endParaRPr lang="en-US"/>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680322" y="3030008"/>
            <a:ext cx="4698355" cy="2906179"/>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5594123" y="3030008"/>
            <a:ext cx="4700059" cy="2906179"/>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7" name="Date Placeholder 6"/>
          <p:cNvSpPr>
            <a:spLocks noGrp="1"/>
          </p:cNvSpPr>
          <p:nvPr>
            <p:ph type="dt" sz="half" idx="10"/>
          </p:nvPr>
        </p:nvSpPr>
        <p:spPr/>
        <p:txBody>
          <a:bodyPr/>
          <a:lstStyle/>
          <a:p>
            <a:fld id="{2A698D6B-2C72-4E21-9893-A649C6E2A47D}" type="datetimeFigureOut">
              <a:rPr lang="en-US" dirty="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sk-SK"/>
              <a:t>Upravte štýly predlohy textu</a:t>
            </a:r>
            <a:endParaRPr lang="en-US"/>
          </a:p>
        </p:txBody>
      </p:sp>
      <p:sp>
        <p:nvSpPr>
          <p:cNvPr id="3" name="Date Placeholder 2"/>
          <p:cNvSpPr>
            <a:spLocks noGrp="1"/>
          </p:cNvSpPr>
          <p:nvPr>
            <p:ph type="dt" sz="half" idx="10"/>
          </p:nvPr>
        </p:nvSpPr>
        <p:spPr/>
        <p:txBody>
          <a:bodyPr/>
          <a:lstStyle/>
          <a:p>
            <a:fld id="{C86811C9-A66C-49F0-970E-F7B68D9109A0}" type="datetimeFigureOut">
              <a:rPr lang="en-US" dirty="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sk-SK"/>
              <a:t>Upravte štýly predlohy textu</a:t>
            </a:r>
            <a:endParaRPr lang="en-US"/>
          </a:p>
        </p:txBody>
      </p:sp>
      <p:sp>
        <p:nvSpPr>
          <p:cNvPr id="3" name="Content Placeholder 2"/>
          <p:cNvSpPr>
            <a:spLocks noGrp="1"/>
          </p:cNvSpPr>
          <p:nvPr>
            <p:ph idx="1"/>
          </p:nvPr>
        </p:nvSpPr>
        <p:spPr>
          <a:xfrm>
            <a:off x="4685846" y="2336873"/>
            <a:ext cx="5608336" cy="3599313"/>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73AE0757-B101-4811-9189-10EB2F458E2D}"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sk-SK"/>
              <a:t>Upravte štýly predlohy textu</a:t>
            </a:r>
            <a:endParaRPr lang="en-US"/>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Ak chcete pridať obrázok, kliknite na ikonu</a:t>
            </a:r>
            <a:endParaRPr lang="en-US"/>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7EBDC078-589F-40E3-816C-EE21D62B5BBA}"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sk-SK"/>
              <a:t>Upravte štýly predlohy textu</a:t>
            </a:r>
            <a:endParaRPr lang="en-US"/>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11/13/2020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en-US" err="1"/>
              <a:t>Základné</a:t>
            </a:r>
            <a:r>
              <a:rPr lang="en-US"/>
              <a:t> </a:t>
            </a:r>
            <a:r>
              <a:rPr lang="sk-SK" err="1"/>
              <a:t>P</a:t>
            </a:r>
            <a:r>
              <a:rPr lang="en-US" err="1"/>
              <a:t>ojmy</a:t>
            </a:r>
            <a:r>
              <a:rPr lang="en-US"/>
              <a:t> </a:t>
            </a:r>
            <a:r>
              <a:rPr lang="sk-SK" err="1"/>
              <a:t>I</a:t>
            </a:r>
            <a:r>
              <a:rPr lang="en-US" err="1"/>
              <a:t>nformačnej</a:t>
            </a:r>
            <a:r>
              <a:rPr lang="en-US"/>
              <a:t> </a:t>
            </a:r>
            <a:r>
              <a:rPr lang="sk-SK" err="1"/>
              <a:t>B</a:t>
            </a:r>
            <a:r>
              <a:rPr lang="en-US" err="1"/>
              <a:t>ezpečnosti</a:t>
            </a:r>
            <a:endParaRPr lang="en-US"/>
          </a:p>
        </p:txBody>
      </p:sp>
      <p:sp>
        <p:nvSpPr>
          <p:cNvPr id="3" name="Podnadpis 2"/>
          <p:cNvSpPr>
            <a:spLocks noGrp="1"/>
          </p:cNvSpPr>
          <p:nvPr>
            <p:ph type="subTitle" idx="1"/>
          </p:nvPr>
        </p:nvSpPr>
        <p:spPr/>
        <p:txBody>
          <a:bodyPr/>
          <a:lstStyle/>
          <a:p>
            <a:r>
              <a:rPr lang="sk-SK"/>
              <a:t>Mgr. Ing. Martin </a:t>
            </a:r>
            <a:r>
              <a:rPr lang="sk-SK" err="1"/>
              <a:t>Butkovský</a:t>
            </a:r>
            <a:endParaRPr lang="en-US"/>
          </a:p>
        </p:txBody>
      </p:sp>
    </p:spTree>
    <p:extLst>
      <p:ext uri="{BB962C8B-B14F-4D97-AF65-F5344CB8AC3E}">
        <p14:creationId xmlns:p14="http://schemas.microsoft.com/office/powerpoint/2010/main" val="69846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a:xfrm>
            <a:off x="680321" y="2336872"/>
            <a:ext cx="9613861" cy="4221869"/>
          </a:xfrm>
        </p:spPr>
        <p:txBody>
          <a:bodyPr>
            <a:normAutofit/>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endParaRPr lang="sk-SK"/>
          </a:p>
          <a:p>
            <a:pPr lvl="1"/>
            <a:r>
              <a:rPr lang="sk-SK">
                <a:solidFill>
                  <a:srgbClr val="C00000"/>
                </a:solidFill>
              </a:rPr>
              <a:t>5. </a:t>
            </a:r>
            <a:r>
              <a:rPr lang="en-US" err="1">
                <a:solidFill>
                  <a:srgbClr val="C00000"/>
                </a:solidFill>
              </a:rPr>
              <a:t>Súkromnosť</a:t>
            </a:r>
            <a:endParaRPr lang="en-US">
              <a:solidFill>
                <a:srgbClr val="C00000"/>
              </a:solidFill>
            </a:endParaRPr>
          </a:p>
          <a:p>
            <a:pPr lvl="2"/>
            <a:r>
              <a:rPr lang="en-US" err="1"/>
              <a:t>človek</a:t>
            </a:r>
            <a:r>
              <a:rPr lang="en-US"/>
              <a:t> </a:t>
            </a:r>
            <a:r>
              <a:rPr lang="en-US" err="1"/>
              <a:t>má</a:t>
            </a:r>
            <a:r>
              <a:rPr lang="en-US"/>
              <a:t> </a:t>
            </a:r>
            <a:r>
              <a:rPr lang="en-US" err="1"/>
              <a:t>možnosť</a:t>
            </a:r>
            <a:r>
              <a:rPr lang="en-US"/>
              <a:t> </a:t>
            </a:r>
            <a:r>
              <a:rPr lang="en-US" err="1"/>
              <a:t>stanoviť</a:t>
            </a:r>
            <a:r>
              <a:rPr lang="en-US"/>
              <a:t>, </a:t>
            </a:r>
            <a:r>
              <a:rPr lang="en-US" err="1"/>
              <a:t>ktoré</a:t>
            </a:r>
            <a:r>
              <a:rPr lang="en-US"/>
              <a:t> </a:t>
            </a:r>
            <a:r>
              <a:rPr lang="en-US" err="1"/>
              <a:t>jeho</a:t>
            </a:r>
            <a:r>
              <a:rPr lang="en-US"/>
              <a:t> </a:t>
            </a:r>
            <a:r>
              <a:rPr lang="en-US" err="1"/>
              <a:t>osobné</a:t>
            </a:r>
            <a:r>
              <a:rPr lang="en-US"/>
              <a:t> </a:t>
            </a:r>
            <a:r>
              <a:rPr lang="en-US" err="1"/>
              <a:t>údaje</a:t>
            </a:r>
            <a:r>
              <a:rPr lang="en-US"/>
              <a:t>, </a:t>
            </a:r>
            <a:r>
              <a:rPr lang="en-US" err="1"/>
              <a:t>komu</a:t>
            </a:r>
            <a:r>
              <a:rPr lang="en-US"/>
              <a:t> a </a:t>
            </a:r>
            <a:r>
              <a:rPr lang="en-US" err="1"/>
              <a:t>za</a:t>
            </a:r>
            <a:r>
              <a:rPr lang="en-US"/>
              <a:t> </a:t>
            </a:r>
            <a:r>
              <a:rPr lang="en-US" err="1"/>
              <a:t>akých</a:t>
            </a:r>
            <a:r>
              <a:rPr lang="en-US"/>
              <a:t> </a:t>
            </a:r>
            <a:r>
              <a:rPr lang="en-US" err="1"/>
              <a:t>podmienok</a:t>
            </a:r>
            <a:r>
              <a:rPr lang="en-US"/>
              <a:t> </a:t>
            </a:r>
            <a:r>
              <a:rPr lang="en-US" err="1"/>
              <a:t>budú</a:t>
            </a:r>
            <a:r>
              <a:rPr lang="en-US"/>
              <a:t> </a:t>
            </a:r>
            <a:r>
              <a:rPr lang="en-US" err="1"/>
              <a:t>sprístupnené</a:t>
            </a:r>
            <a:endParaRPr lang="en-US"/>
          </a:p>
          <a:p>
            <a:pPr lvl="2"/>
            <a:r>
              <a:rPr lang="en-US" err="1"/>
              <a:t>uplatňuje</a:t>
            </a:r>
            <a:r>
              <a:rPr lang="en-US"/>
              <a:t> </a:t>
            </a:r>
            <a:r>
              <a:rPr lang="en-US" err="1"/>
              <a:t>napr</a:t>
            </a:r>
            <a:r>
              <a:rPr lang="en-US"/>
              <a:t>. </a:t>
            </a:r>
            <a:r>
              <a:rPr lang="en-US" err="1"/>
              <a:t>pri</a:t>
            </a:r>
            <a:r>
              <a:rPr lang="en-US"/>
              <a:t> </a:t>
            </a:r>
            <a:r>
              <a:rPr lang="en-US" err="1"/>
              <a:t>sprístupňovaní</a:t>
            </a:r>
            <a:r>
              <a:rPr lang="en-US"/>
              <a:t> </a:t>
            </a:r>
            <a:r>
              <a:rPr lang="en-US" err="1"/>
              <a:t>údajov</a:t>
            </a:r>
            <a:r>
              <a:rPr lang="en-US"/>
              <a:t> </a:t>
            </a:r>
            <a:r>
              <a:rPr lang="en-US" err="1"/>
              <a:t>zdravotnej</a:t>
            </a:r>
            <a:r>
              <a:rPr lang="en-US"/>
              <a:t> </a:t>
            </a:r>
            <a:r>
              <a:rPr lang="en-US" err="1"/>
              <a:t>dokumentácie</a:t>
            </a:r>
            <a:r>
              <a:rPr lang="en-US"/>
              <a:t> </a:t>
            </a:r>
            <a:r>
              <a:rPr lang="en-US" err="1"/>
              <a:t>vyhradenému</a:t>
            </a:r>
            <a:r>
              <a:rPr lang="en-US"/>
              <a:t> </a:t>
            </a:r>
            <a:r>
              <a:rPr lang="en-US" err="1"/>
              <a:t>okruhu</a:t>
            </a:r>
            <a:r>
              <a:rPr lang="en-US"/>
              <a:t> </a:t>
            </a:r>
            <a:r>
              <a:rPr lang="en-US" err="1"/>
              <a:t>osôb</a:t>
            </a:r>
            <a:r>
              <a:rPr lang="en-US"/>
              <a:t>: </a:t>
            </a:r>
            <a:endParaRPr lang="sk-SK"/>
          </a:p>
          <a:p>
            <a:pPr lvl="3"/>
            <a:r>
              <a:rPr lang="en-US" err="1"/>
              <a:t>ošetrujúcim</a:t>
            </a:r>
            <a:r>
              <a:rPr lang="en-US"/>
              <a:t> </a:t>
            </a:r>
            <a:r>
              <a:rPr lang="en-US" err="1"/>
              <a:t>lekárom</a:t>
            </a:r>
            <a:r>
              <a:rPr lang="en-US"/>
              <a:t>, </a:t>
            </a:r>
            <a:r>
              <a:rPr lang="en-US" err="1"/>
              <a:t>explicitne</a:t>
            </a:r>
            <a:r>
              <a:rPr lang="en-US"/>
              <a:t> </a:t>
            </a:r>
            <a:r>
              <a:rPr lang="en-US" err="1"/>
              <a:t>stanoveným</a:t>
            </a:r>
            <a:r>
              <a:rPr lang="en-US"/>
              <a:t> </a:t>
            </a:r>
            <a:r>
              <a:rPr lang="en-US" err="1"/>
              <a:t>príbuzným</a:t>
            </a:r>
            <a:r>
              <a:rPr lang="en-US"/>
              <a:t> </a:t>
            </a:r>
            <a:r>
              <a:rPr lang="en-US" err="1"/>
              <a:t>alebo</a:t>
            </a:r>
            <a:r>
              <a:rPr lang="en-US"/>
              <a:t> </a:t>
            </a:r>
            <a:r>
              <a:rPr lang="en-US" err="1"/>
              <a:t>právnym</a:t>
            </a:r>
            <a:r>
              <a:rPr lang="en-US"/>
              <a:t> </a:t>
            </a:r>
            <a:r>
              <a:rPr lang="en-US" err="1"/>
              <a:t>zástupcom</a:t>
            </a:r>
            <a:r>
              <a:rPr lang="en-US"/>
              <a:t> </a:t>
            </a:r>
            <a:r>
              <a:rPr lang="en-US" err="1"/>
              <a:t>pacienta</a:t>
            </a:r>
            <a:r>
              <a:rPr lang="sk-SK"/>
              <a:t> </a:t>
            </a:r>
          </a:p>
          <a:p>
            <a:pPr lvl="2"/>
            <a:r>
              <a:rPr lang="en-US" err="1"/>
              <a:t>stačí</a:t>
            </a:r>
            <a:r>
              <a:rPr lang="en-US"/>
              <a:t> </a:t>
            </a:r>
            <a:r>
              <a:rPr lang="en-US" err="1"/>
              <a:t>oddeliť</a:t>
            </a:r>
            <a:r>
              <a:rPr lang="en-US"/>
              <a:t> </a:t>
            </a:r>
            <a:r>
              <a:rPr lang="en-US" err="1"/>
              <a:t>osobné</a:t>
            </a:r>
            <a:r>
              <a:rPr lang="en-US"/>
              <a:t> </a:t>
            </a:r>
            <a:r>
              <a:rPr lang="en-US" err="1"/>
              <a:t>údaje</a:t>
            </a:r>
            <a:r>
              <a:rPr lang="en-US"/>
              <a:t>, </a:t>
            </a:r>
            <a:r>
              <a:rPr lang="en-US" err="1"/>
              <a:t>ktoré</a:t>
            </a:r>
            <a:r>
              <a:rPr lang="en-US"/>
              <a:t> </a:t>
            </a:r>
            <a:r>
              <a:rPr lang="en-US" err="1"/>
              <a:t>umožňujú</a:t>
            </a:r>
            <a:r>
              <a:rPr lang="en-US"/>
              <a:t> </a:t>
            </a:r>
            <a:r>
              <a:rPr lang="en-US" err="1"/>
              <a:t>určiť</a:t>
            </a:r>
            <a:r>
              <a:rPr lang="en-US"/>
              <a:t> </a:t>
            </a:r>
            <a:r>
              <a:rPr lang="en-US" err="1"/>
              <a:t>identitu</a:t>
            </a:r>
            <a:r>
              <a:rPr lang="en-US"/>
              <a:t> </a:t>
            </a:r>
            <a:r>
              <a:rPr lang="en-US" err="1"/>
              <a:t>pacienta</a:t>
            </a:r>
            <a:r>
              <a:rPr lang="en-US"/>
              <a:t> od </a:t>
            </a:r>
            <a:r>
              <a:rPr lang="en-US" err="1"/>
              <a:t>výsledkov</a:t>
            </a:r>
            <a:r>
              <a:rPr lang="en-US"/>
              <a:t> </a:t>
            </a:r>
            <a:r>
              <a:rPr lang="en-US" err="1"/>
              <a:t>vyšetrení</a:t>
            </a:r>
            <a:endParaRPr lang="en-US"/>
          </a:p>
          <a:p>
            <a:pPr lvl="2"/>
            <a:r>
              <a:rPr lang="en-US" err="1"/>
              <a:t>ak</a:t>
            </a:r>
            <a:r>
              <a:rPr lang="en-US"/>
              <a:t> </a:t>
            </a:r>
            <a:r>
              <a:rPr lang="en-US" err="1"/>
              <a:t>sa</a:t>
            </a:r>
            <a:r>
              <a:rPr lang="en-US"/>
              <a:t> </a:t>
            </a:r>
            <a:r>
              <a:rPr lang="en-US" err="1"/>
              <a:t>potom</a:t>
            </a:r>
            <a:r>
              <a:rPr lang="en-US"/>
              <a:t> </a:t>
            </a:r>
            <a:r>
              <a:rPr lang="en-US" err="1"/>
              <a:t>protivník</a:t>
            </a:r>
            <a:r>
              <a:rPr lang="en-US"/>
              <a:t> </a:t>
            </a:r>
            <a:r>
              <a:rPr lang="en-US" err="1"/>
              <a:t>dostane</a:t>
            </a:r>
            <a:r>
              <a:rPr lang="en-US"/>
              <a:t> k </a:t>
            </a:r>
            <a:r>
              <a:rPr lang="en-US" err="1"/>
              <a:t>anonymným</a:t>
            </a:r>
            <a:r>
              <a:rPr lang="en-US"/>
              <a:t> </a:t>
            </a:r>
            <a:r>
              <a:rPr lang="en-US" err="1"/>
              <a:t>údajom</a:t>
            </a:r>
            <a:r>
              <a:rPr lang="en-US"/>
              <a:t>, </a:t>
            </a:r>
            <a:r>
              <a:rPr lang="en-US" err="1"/>
              <a:t>nevie</a:t>
            </a:r>
            <a:r>
              <a:rPr lang="en-US"/>
              <a:t>, </a:t>
            </a:r>
            <a:r>
              <a:rPr lang="en-US" err="1"/>
              <a:t>na</a:t>
            </a:r>
            <a:r>
              <a:rPr lang="en-US"/>
              <a:t> </a:t>
            </a:r>
            <a:r>
              <a:rPr lang="en-US" err="1"/>
              <a:t>koho</a:t>
            </a:r>
            <a:r>
              <a:rPr lang="en-US"/>
              <a:t> </a:t>
            </a:r>
            <a:r>
              <a:rPr lang="en-US" err="1"/>
              <a:t>sa</a:t>
            </a:r>
            <a:r>
              <a:rPr lang="en-US"/>
              <a:t> </a:t>
            </a:r>
            <a:r>
              <a:rPr lang="en-US" err="1"/>
              <a:t>vzťahujú</a:t>
            </a:r>
            <a:endParaRPr lang="en-US"/>
          </a:p>
        </p:txBody>
      </p:sp>
    </p:spTree>
    <p:extLst>
      <p:ext uri="{BB962C8B-B14F-4D97-AF65-F5344CB8AC3E}">
        <p14:creationId xmlns:p14="http://schemas.microsoft.com/office/powerpoint/2010/main" val="284147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endParaRPr lang="sk-SK"/>
          </a:p>
          <a:p>
            <a:pPr lvl="1"/>
            <a:r>
              <a:rPr lang="en-US">
                <a:solidFill>
                  <a:srgbClr val="C00000"/>
                </a:solidFill>
              </a:rPr>
              <a:t>6. </a:t>
            </a:r>
            <a:r>
              <a:rPr lang="en-US" err="1">
                <a:solidFill>
                  <a:srgbClr val="C00000"/>
                </a:solidFill>
              </a:rPr>
              <a:t>Nepopretie</a:t>
            </a:r>
            <a:r>
              <a:rPr lang="en-US">
                <a:solidFill>
                  <a:srgbClr val="C00000"/>
                </a:solidFill>
              </a:rPr>
              <a:t> </a:t>
            </a:r>
            <a:r>
              <a:rPr lang="en-US" err="1">
                <a:solidFill>
                  <a:srgbClr val="C00000"/>
                </a:solidFill>
              </a:rPr>
              <a:t>pôvodu</a:t>
            </a:r>
            <a:r>
              <a:rPr lang="sk-SK">
                <a:solidFill>
                  <a:srgbClr val="C00000"/>
                </a:solidFill>
              </a:rPr>
              <a:t> </a:t>
            </a:r>
            <a:r>
              <a:rPr lang="en-US">
                <a:solidFill>
                  <a:schemeClr val="accent6"/>
                </a:solidFill>
              </a:rPr>
              <a:t>(non repudiation of origin) </a:t>
            </a:r>
          </a:p>
          <a:p>
            <a:pPr lvl="2"/>
            <a:r>
              <a:rPr lang="en-US" err="1"/>
              <a:t>potvrdenie</a:t>
            </a:r>
            <a:r>
              <a:rPr lang="en-US"/>
              <a:t> </a:t>
            </a:r>
            <a:r>
              <a:rPr lang="en-US" err="1"/>
              <a:t>toho</a:t>
            </a:r>
            <a:r>
              <a:rPr lang="en-US"/>
              <a:t>, </a:t>
            </a:r>
            <a:r>
              <a:rPr lang="en-US" err="1"/>
              <a:t>že</a:t>
            </a:r>
            <a:r>
              <a:rPr lang="en-US"/>
              <a:t> </a:t>
            </a:r>
            <a:r>
              <a:rPr lang="en-US" err="1"/>
              <a:t>tvorca</a:t>
            </a:r>
            <a:r>
              <a:rPr lang="en-US"/>
              <a:t>/</a:t>
            </a:r>
            <a:r>
              <a:rPr lang="en-US" err="1"/>
              <a:t>odosielateľ</a:t>
            </a:r>
            <a:r>
              <a:rPr lang="en-US"/>
              <a:t> </a:t>
            </a:r>
            <a:r>
              <a:rPr lang="en-US" err="1"/>
              <a:t>správy</a:t>
            </a:r>
            <a:r>
              <a:rPr lang="en-US"/>
              <a:t> </a:t>
            </a:r>
            <a:r>
              <a:rPr lang="en-US" err="1"/>
              <a:t>správu</a:t>
            </a:r>
            <a:r>
              <a:rPr lang="en-US"/>
              <a:t> </a:t>
            </a:r>
            <a:r>
              <a:rPr lang="en-US" err="1"/>
              <a:t>poslal</a:t>
            </a:r>
            <a:endParaRPr lang="sk-SK">
              <a:solidFill>
                <a:srgbClr val="C00000"/>
              </a:solidFill>
            </a:endParaRPr>
          </a:p>
          <a:p>
            <a:pPr lvl="1"/>
            <a:r>
              <a:rPr lang="sk-SK">
                <a:solidFill>
                  <a:srgbClr val="C00000"/>
                </a:solidFill>
              </a:rPr>
              <a:t>7. Nepopretie prijatia </a:t>
            </a:r>
            <a:r>
              <a:rPr lang="en-US">
                <a:solidFill>
                  <a:schemeClr val="accent6"/>
                </a:solidFill>
              </a:rPr>
              <a:t>(non repudiation of receipt)</a:t>
            </a:r>
            <a:r>
              <a:rPr lang="en-US"/>
              <a:t> </a:t>
            </a:r>
            <a:endParaRPr lang="sk-SK">
              <a:solidFill>
                <a:srgbClr val="C00000"/>
              </a:solidFill>
            </a:endParaRPr>
          </a:p>
          <a:p>
            <a:pPr lvl="2"/>
            <a:r>
              <a:rPr lang="sk-SK"/>
              <a:t>potvrdenie toho, že príjemca správy správu preukázateľne dostal</a:t>
            </a:r>
          </a:p>
        </p:txBody>
      </p:sp>
    </p:spTree>
    <p:extLst>
      <p:ext uri="{BB962C8B-B14F-4D97-AF65-F5344CB8AC3E}">
        <p14:creationId xmlns:p14="http://schemas.microsoft.com/office/powerpoint/2010/main" val="29224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a:xfrm>
            <a:off x="680321" y="2336873"/>
            <a:ext cx="10259228" cy="3599316"/>
          </a:xfrm>
        </p:spPr>
        <p:txBody>
          <a:bodyPr>
            <a:normAutofit fontScale="92500" lnSpcReduction="10000"/>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endParaRPr lang="sk-SK"/>
          </a:p>
          <a:p>
            <a:pPr lvl="1"/>
            <a:r>
              <a:rPr lang="sk-SK">
                <a:solidFill>
                  <a:srgbClr val="C00000"/>
                </a:solidFill>
              </a:rPr>
              <a:t>8. Identifikácia </a:t>
            </a:r>
          </a:p>
          <a:p>
            <a:pPr lvl="2"/>
            <a:r>
              <a:rPr lang="sk-SK" err="1">
                <a:solidFill>
                  <a:schemeClr val="accent2"/>
                </a:solidFill>
              </a:rPr>
              <a:t>E</a:t>
            </a:r>
            <a:r>
              <a:rPr lang="en-US" err="1">
                <a:solidFill>
                  <a:schemeClr val="accent2"/>
                </a:solidFill>
              </a:rPr>
              <a:t>ntita</a:t>
            </a:r>
            <a:r>
              <a:rPr lang="en-US">
                <a:solidFill>
                  <a:schemeClr val="accent2"/>
                </a:solidFill>
              </a:rPr>
              <a:t> </a:t>
            </a:r>
            <a:endParaRPr lang="sk-SK">
              <a:solidFill>
                <a:schemeClr val="accent2"/>
              </a:solidFill>
            </a:endParaRPr>
          </a:p>
          <a:p>
            <a:pPr lvl="3"/>
            <a:r>
              <a:rPr lang="en-US" err="1"/>
              <a:t>ľubovoľná</a:t>
            </a:r>
            <a:r>
              <a:rPr lang="en-US"/>
              <a:t> </a:t>
            </a:r>
            <a:r>
              <a:rPr lang="en-US" err="1"/>
              <a:t>vec</a:t>
            </a:r>
            <a:r>
              <a:rPr lang="en-US"/>
              <a:t>, </a:t>
            </a:r>
            <a:r>
              <a:rPr lang="en-US" err="1"/>
              <a:t>údaje</a:t>
            </a:r>
            <a:r>
              <a:rPr lang="en-US"/>
              <a:t>, </a:t>
            </a:r>
            <a:r>
              <a:rPr lang="en-US" err="1"/>
              <a:t>dokument</a:t>
            </a:r>
            <a:r>
              <a:rPr lang="en-US"/>
              <a:t>, </a:t>
            </a:r>
            <a:r>
              <a:rPr lang="en-US" err="1"/>
              <a:t>človek</a:t>
            </a:r>
            <a:r>
              <a:rPr lang="en-US"/>
              <a:t>, </a:t>
            </a:r>
            <a:r>
              <a:rPr lang="en-US" err="1"/>
              <a:t>alebo</a:t>
            </a:r>
            <a:r>
              <a:rPr lang="en-US"/>
              <a:t> </a:t>
            </a:r>
            <a:r>
              <a:rPr lang="en-US" err="1"/>
              <a:t>dokonca</a:t>
            </a:r>
            <a:r>
              <a:rPr lang="en-US"/>
              <a:t> </a:t>
            </a:r>
            <a:r>
              <a:rPr lang="en-US" err="1"/>
              <a:t>niečo</a:t>
            </a:r>
            <a:r>
              <a:rPr lang="en-US"/>
              <a:t> </a:t>
            </a:r>
            <a:r>
              <a:rPr lang="en-US" err="1"/>
              <a:t>tak</a:t>
            </a:r>
            <a:r>
              <a:rPr lang="en-US"/>
              <a:t> </a:t>
            </a:r>
            <a:r>
              <a:rPr lang="en-US" err="1"/>
              <a:t>abstraktné</a:t>
            </a:r>
            <a:r>
              <a:rPr lang="en-US"/>
              <a:t> </a:t>
            </a:r>
            <a:r>
              <a:rPr lang="en-US" err="1"/>
              <a:t>ako</a:t>
            </a:r>
            <a:r>
              <a:rPr lang="en-US"/>
              <a:t> </a:t>
            </a:r>
            <a:r>
              <a:rPr lang="en-US" err="1"/>
              <a:t>myšlienka</a:t>
            </a:r>
            <a:endParaRPr lang="sk-SK"/>
          </a:p>
          <a:p>
            <a:pPr lvl="3"/>
            <a:r>
              <a:rPr lang="sk-SK"/>
              <a:t>v</a:t>
            </a:r>
            <a:r>
              <a:rPr lang="en-US" err="1"/>
              <a:t>yznačuje</a:t>
            </a:r>
            <a:r>
              <a:rPr lang="en-US"/>
              <a:t> </a:t>
            </a:r>
            <a:r>
              <a:rPr lang="en-US" err="1"/>
              <a:t>sa</a:t>
            </a:r>
            <a:r>
              <a:rPr lang="en-US"/>
              <a:t> </a:t>
            </a:r>
            <a:r>
              <a:rPr lang="en-US" err="1"/>
              <a:t>nejakými</a:t>
            </a:r>
            <a:r>
              <a:rPr lang="en-US"/>
              <a:t> </a:t>
            </a:r>
            <a:r>
              <a:rPr lang="en-US" err="1"/>
              <a:t>vlastnosťami</a:t>
            </a:r>
            <a:r>
              <a:rPr lang="en-US"/>
              <a:t> (</a:t>
            </a:r>
            <a:r>
              <a:rPr lang="en-US" err="1"/>
              <a:t>atribútmi</a:t>
            </a:r>
            <a:r>
              <a:rPr lang="en-US"/>
              <a:t>)</a:t>
            </a:r>
          </a:p>
          <a:p>
            <a:pPr lvl="2"/>
            <a:r>
              <a:rPr lang="en-US" err="1">
                <a:solidFill>
                  <a:schemeClr val="accent2"/>
                </a:solidFill>
              </a:rPr>
              <a:t>Identita</a:t>
            </a:r>
            <a:r>
              <a:rPr lang="en-US">
                <a:solidFill>
                  <a:schemeClr val="accent2"/>
                </a:solidFill>
              </a:rPr>
              <a:t> </a:t>
            </a:r>
            <a:endParaRPr lang="sk-SK">
              <a:solidFill>
                <a:schemeClr val="accent2"/>
              </a:solidFill>
            </a:endParaRPr>
          </a:p>
          <a:p>
            <a:pPr lvl="3"/>
            <a:r>
              <a:rPr lang="en-US" err="1"/>
              <a:t>množina</a:t>
            </a:r>
            <a:r>
              <a:rPr lang="en-US"/>
              <a:t> </a:t>
            </a:r>
            <a:r>
              <a:rPr lang="en-US" err="1"/>
              <a:t>atribútov</a:t>
            </a:r>
            <a:r>
              <a:rPr lang="en-US"/>
              <a:t>, </a:t>
            </a:r>
            <a:r>
              <a:rPr lang="en-US" err="1"/>
              <a:t>ktoré</a:t>
            </a:r>
            <a:r>
              <a:rPr lang="en-US"/>
              <a:t> </a:t>
            </a:r>
            <a:r>
              <a:rPr lang="en-US" err="1"/>
              <a:t>umožňujú</a:t>
            </a:r>
            <a:r>
              <a:rPr lang="en-US"/>
              <a:t> </a:t>
            </a:r>
            <a:r>
              <a:rPr lang="en-US" err="1"/>
              <a:t>jednoznačne</a:t>
            </a:r>
            <a:r>
              <a:rPr lang="en-US"/>
              <a:t> </a:t>
            </a:r>
            <a:r>
              <a:rPr lang="en-US" err="1"/>
              <a:t>odlíšiť</a:t>
            </a:r>
            <a:r>
              <a:rPr lang="en-US"/>
              <a:t> </a:t>
            </a:r>
            <a:r>
              <a:rPr lang="en-US" err="1"/>
              <a:t>danú</a:t>
            </a:r>
            <a:r>
              <a:rPr lang="en-US"/>
              <a:t> </a:t>
            </a:r>
            <a:r>
              <a:rPr lang="en-US" err="1"/>
              <a:t>entitu</a:t>
            </a:r>
            <a:r>
              <a:rPr lang="en-US"/>
              <a:t> od </a:t>
            </a:r>
            <a:r>
              <a:rPr lang="en-US" err="1"/>
              <a:t>podobných</a:t>
            </a:r>
            <a:r>
              <a:rPr lang="en-US"/>
              <a:t> </a:t>
            </a:r>
            <a:r>
              <a:rPr lang="en-US" err="1"/>
              <a:t>entít</a:t>
            </a:r>
            <a:r>
              <a:rPr lang="en-US"/>
              <a:t>	</a:t>
            </a:r>
          </a:p>
          <a:p>
            <a:pPr lvl="2"/>
            <a:r>
              <a:rPr lang="en-US" err="1">
                <a:solidFill>
                  <a:schemeClr val="accent2"/>
                </a:solidFill>
              </a:rPr>
              <a:t>Absolútná</a:t>
            </a:r>
            <a:r>
              <a:rPr lang="en-US">
                <a:solidFill>
                  <a:schemeClr val="accent2"/>
                </a:solidFill>
              </a:rPr>
              <a:t> (</a:t>
            </a:r>
            <a:r>
              <a:rPr lang="en-US" err="1">
                <a:solidFill>
                  <a:schemeClr val="accent2"/>
                </a:solidFill>
              </a:rPr>
              <a:t>úplná</a:t>
            </a:r>
            <a:r>
              <a:rPr lang="en-US">
                <a:solidFill>
                  <a:schemeClr val="accent2"/>
                </a:solidFill>
              </a:rPr>
              <a:t>) </a:t>
            </a:r>
            <a:r>
              <a:rPr lang="en-US" err="1">
                <a:solidFill>
                  <a:schemeClr val="accent2"/>
                </a:solidFill>
              </a:rPr>
              <a:t>identita</a:t>
            </a:r>
            <a:r>
              <a:rPr lang="en-US">
                <a:solidFill>
                  <a:schemeClr val="accent2"/>
                </a:solidFill>
              </a:rPr>
              <a:t> </a:t>
            </a:r>
            <a:r>
              <a:rPr lang="en-US" err="1">
                <a:solidFill>
                  <a:schemeClr val="accent2"/>
                </a:solidFill>
              </a:rPr>
              <a:t>danej</a:t>
            </a:r>
            <a:r>
              <a:rPr lang="en-US">
                <a:solidFill>
                  <a:schemeClr val="accent2"/>
                </a:solidFill>
              </a:rPr>
              <a:t> entity </a:t>
            </a:r>
            <a:endParaRPr lang="sk-SK">
              <a:solidFill>
                <a:schemeClr val="accent2"/>
              </a:solidFill>
            </a:endParaRPr>
          </a:p>
          <a:p>
            <a:pPr lvl="3"/>
            <a:r>
              <a:rPr lang="en-US" err="1"/>
              <a:t>všetky</a:t>
            </a:r>
            <a:r>
              <a:rPr lang="en-US"/>
              <a:t> </a:t>
            </a:r>
            <a:r>
              <a:rPr lang="en-US" err="1"/>
              <a:t>atribúty</a:t>
            </a:r>
            <a:r>
              <a:rPr lang="en-US"/>
              <a:t>, </a:t>
            </a:r>
            <a:r>
              <a:rPr lang="en-US" err="1"/>
              <a:t>ktoré</a:t>
            </a:r>
            <a:r>
              <a:rPr lang="en-US"/>
              <a:t> </a:t>
            </a:r>
            <a:r>
              <a:rPr lang="en-US" err="1"/>
              <a:t>prislúchajú</a:t>
            </a:r>
            <a:r>
              <a:rPr lang="en-US"/>
              <a:t> </a:t>
            </a:r>
            <a:r>
              <a:rPr lang="en-US" err="1"/>
              <a:t>danej</a:t>
            </a:r>
            <a:r>
              <a:rPr lang="en-US"/>
              <a:t> </a:t>
            </a:r>
            <a:r>
              <a:rPr lang="en-US" err="1"/>
              <a:t>entite</a:t>
            </a:r>
            <a:endParaRPr lang="sk-SK">
              <a:solidFill>
                <a:schemeClr val="accent2"/>
              </a:solidFill>
            </a:endParaRPr>
          </a:p>
          <a:p>
            <a:pPr lvl="2"/>
            <a:r>
              <a:rPr lang="sk-SK">
                <a:solidFill>
                  <a:schemeClr val="accent2"/>
                </a:solidFill>
              </a:rPr>
              <a:t>Identifikátor </a:t>
            </a:r>
          </a:p>
          <a:p>
            <a:pPr lvl="3"/>
            <a:r>
              <a:rPr lang="sk-SK"/>
              <a:t>špeciálny atribút, ktorého úlohou je plniť funkciu identity danej entity v presne definovanej oblasti použitia</a:t>
            </a:r>
          </a:p>
          <a:p>
            <a:pPr lvl="3"/>
            <a:r>
              <a:rPr lang="sk-SK"/>
              <a:t>napríklad rodné číslo osoby, IČO, DIČ, sériové číslo výrobku a pod</a:t>
            </a:r>
          </a:p>
          <a:p>
            <a:pPr lvl="3"/>
            <a:endParaRPr lang="en-US"/>
          </a:p>
          <a:p>
            <a:pPr marL="914400" lvl="2" indent="0">
              <a:buNone/>
            </a:pPr>
            <a:endParaRPr lang="en-US"/>
          </a:p>
        </p:txBody>
      </p:sp>
    </p:spTree>
    <p:extLst>
      <p:ext uri="{BB962C8B-B14F-4D97-AF65-F5344CB8AC3E}">
        <p14:creationId xmlns:p14="http://schemas.microsoft.com/office/powerpoint/2010/main" val="289543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normAutofit/>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endParaRPr lang="sk-SK"/>
          </a:p>
          <a:p>
            <a:pPr lvl="1"/>
            <a:r>
              <a:rPr lang="sk-SK">
                <a:solidFill>
                  <a:srgbClr val="C00000"/>
                </a:solidFill>
              </a:rPr>
              <a:t>9. Anonymita</a:t>
            </a:r>
          </a:p>
          <a:p>
            <a:pPr lvl="2"/>
            <a:r>
              <a:rPr lang="sk-SK"/>
              <a:t>znamená, že zo získaných atribútov nie je možné jednoznačne určiť entitu (osobu), ktorej prislúchajú </a:t>
            </a:r>
          </a:p>
          <a:p>
            <a:pPr lvl="3"/>
            <a:r>
              <a:rPr lang="sk-SK"/>
              <a:t>(situácie, v ktorých je anonymita žiaduca sú napr. surfovanie po internete, nakupovanie)</a:t>
            </a:r>
          </a:p>
          <a:p>
            <a:pPr marL="457200" lvl="1" indent="0">
              <a:buNone/>
            </a:pPr>
            <a:r>
              <a:rPr lang="sk-SK"/>
              <a:t>			</a:t>
            </a:r>
          </a:p>
          <a:p>
            <a:pPr lvl="1"/>
            <a:r>
              <a:rPr lang="sk-SK">
                <a:solidFill>
                  <a:srgbClr val="C00000"/>
                </a:solidFill>
              </a:rPr>
              <a:t>10. </a:t>
            </a:r>
            <a:r>
              <a:rPr lang="sk-SK" err="1">
                <a:solidFill>
                  <a:srgbClr val="C00000"/>
                </a:solidFill>
              </a:rPr>
              <a:t>Pseudonymita</a:t>
            </a:r>
            <a:endParaRPr lang="sk-SK">
              <a:solidFill>
                <a:srgbClr val="C00000"/>
              </a:solidFill>
            </a:endParaRPr>
          </a:p>
          <a:p>
            <a:pPr lvl="2"/>
            <a:r>
              <a:rPr lang="sk-SK"/>
              <a:t>entita vystupuje pod identitou, ktorú vo všeobecnosti nie je možné priradiť konkrétnej osobe (prezývka, pseudonym, nick), ale obmedzený okruh (dôveryhodných) osôb vie jednoznačne identifikovať osobu na základe jej pseudonymu (a prípadne ďalších atribútov, ktoré má k dispozícii)</a:t>
            </a:r>
          </a:p>
        </p:txBody>
      </p:sp>
    </p:spTree>
    <p:extLst>
      <p:ext uri="{BB962C8B-B14F-4D97-AF65-F5344CB8AC3E}">
        <p14:creationId xmlns:p14="http://schemas.microsoft.com/office/powerpoint/2010/main" val="270739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normAutofit/>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endParaRPr lang="sk-SK"/>
          </a:p>
          <a:p>
            <a:pPr lvl="1"/>
            <a:r>
              <a:rPr lang="sk-SK">
                <a:solidFill>
                  <a:srgbClr val="C00000"/>
                </a:solidFill>
              </a:rPr>
              <a:t>11. Zodpovednosť za činnosť v systéme </a:t>
            </a:r>
            <a:r>
              <a:rPr lang="sk-SK">
                <a:solidFill>
                  <a:schemeClr val="accent6"/>
                </a:solidFill>
              </a:rPr>
              <a:t>(</a:t>
            </a:r>
            <a:r>
              <a:rPr lang="sk-SK" err="1">
                <a:solidFill>
                  <a:schemeClr val="accent6"/>
                </a:solidFill>
              </a:rPr>
              <a:t>Accountability</a:t>
            </a:r>
            <a:r>
              <a:rPr lang="sk-SK">
                <a:solidFill>
                  <a:schemeClr val="accent6"/>
                </a:solidFill>
              </a:rPr>
              <a:t>)</a:t>
            </a:r>
            <a:r>
              <a:rPr lang="sk-SK"/>
              <a:t> </a:t>
            </a:r>
          </a:p>
          <a:p>
            <a:pPr lvl="2"/>
            <a:r>
              <a:rPr lang="sk-SK"/>
              <a:t>znamená, že k jednotlivým činnostiam v systéme je možné jednoznačne priradiť entitu (človeka, proces), ktorá ich vykonala alebo spôsobila</a:t>
            </a:r>
          </a:p>
          <a:p>
            <a:pPr marL="457200" lvl="1" indent="0">
              <a:buNone/>
            </a:pPr>
            <a:endParaRPr lang="sk-SK"/>
          </a:p>
        </p:txBody>
      </p:sp>
    </p:spTree>
    <p:extLst>
      <p:ext uri="{BB962C8B-B14F-4D97-AF65-F5344CB8AC3E}">
        <p14:creationId xmlns:p14="http://schemas.microsoft.com/office/powerpoint/2010/main" val="252989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a:xfrm>
            <a:off x="680321" y="2336873"/>
            <a:ext cx="9968283" cy="3599316"/>
          </a:xfrm>
        </p:spPr>
        <p:txBody>
          <a:bodyPr>
            <a:normAutofit fontScale="92500" lnSpcReduction="20000"/>
          </a:bodyPr>
          <a:lstStyle/>
          <a:p>
            <a:r>
              <a:rPr lang="sk-SK">
                <a:solidFill>
                  <a:srgbClr val="FFFF00"/>
                </a:solidFill>
              </a:rPr>
              <a:t>Bezpečnostné incidenty</a:t>
            </a:r>
          </a:p>
          <a:p>
            <a:pPr lvl="1"/>
            <a:r>
              <a:rPr lang="sk-SK"/>
              <a:t>udalosti, ktoré spôsobia porušenie niektorej z bezpečnostných požiadaviek buď </a:t>
            </a:r>
          </a:p>
          <a:p>
            <a:pPr lvl="2"/>
            <a:r>
              <a:rPr lang="sk-SK"/>
              <a:t>1. priamo pôsobením na údaje, </a:t>
            </a:r>
          </a:p>
          <a:p>
            <a:pPr lvl="2"/>
            <a:r>
              <a:rPr lang="sk-SK"/>
              <a:t>2. zásahom do informačných a telekomunikačných technológií, prostredníctvom ktorých sa údaje spracovávajú</a:t>
            </a:r>
          </a:p>
          <a:p>
            <a:pPr lvl="2"/>
            <a:r>
              <a:rPr lang="sk-SK"/>
              <a:t>3. zásahom do prostredia, v ktorom pôsobia informačné a telekomunikačné technológie spracovávajúce dané údaje</a:t>
            </a:r>
          </a:p>
          <a:p>
            <a:pPr marL="457200" lvl="1" indent="0">
              <a:buNone/>
            </a:pPr>
            <a:endParaRPr lang="sk-SK">
              <a:solidFill>
                <a:srgbClr val="FFFF00"/>
              </a:solidFill>
            </a:endParaRPr>
          </a:p>
          <a:p>
            <a:r>
              <a:rPr lang="sk-SK">
                <a:solidFill>
                  <a:srgbClr val="FFFF00"/>
                </a:solidFill>
              </a:rPr>
              <a:t>Hrozba (</a:t>
            </a:r>
            <a:r>
              <a:rPr lang="sk-SK" err="1">
                <a:solidFill>
                  <a:srgbClr val="FFFF00"/>
                </a:solidFill>
              </a:rPr>
              <a:t>Threat</a:t>
            </a:r>
            <a:r>
              <a:rPr lang="sk-SK">
                <a:solidFill>
                  <a:srgbClr val="FFFF00"/>
                </a:solidFill>
              </a:rPr>
              <a:t>)</a:t>
            </a:r>
          </a:p>
          <a:p>
            <a:pPr lvl="1"/>
            <a:r>
              <a:rPr lang="sk-SK"/>
              <a:t>to, čo môže spôsobiť bezpečnostný incident</a:t>
            </a:r>
          </a:p>
          <a:p>
            <a:pPr lvl="1"/>
            <a:r>
              <a:rPr lang="sk-SK"/>
              <a:t>napríklad požiar, záplava, zemetrasenie, technická porucha, ľudská chyba, nedostatok zdrojov, výpadok napájania, únik citlivej informácie, sabotáž, útok hackera a pod</a:t>
            </a:r>
          </a:p>
          <a:p>
            <a:pPr lvl="1"/>
            <a:r>
              <a:rPr lang="sk-SK"/>
              <a:t>hrozba má svojho nositeľa</a:t>
            </a:r>
          </a:p>
          <a:p>
            <a:endParaRPr lang="sk-SK">
              <a:solidFill>
                <a:srgbClr val="FFFF00"/>
              </a:solidFill>
            </a:endParaRPr>
          </a:p>
        </p:txBody>
      </p:sp>
    </p:spTree>
    <p:extLst>
      <p:ext uri="{BB962C8B-B14F-4D97-AF65-F5344CB8AC3E}">
        <p14:creationId xmlns:p14="http://schemas.microsoft.com/office/powerpoint/2010/main" val="300293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lstStyle/>
          <a:p>
            <a:r>
              <a:rPr lang="en-US" err="1">
                <a:solidFill>
                  <a:srgbClr val="FFFF00"/>
                </a:solidFill>
              </a:rPr>
              <a:t>Informačná</a:t>
            </a:r>
            <a:r>
              <a:rPr lang="en-US">
                <a:solidFill>
                  <a:srgbClr val="FFFF00"/>
                </a:solidFill>
              </a:rPr>
              <a:t> </a:t>
            </a:r>
            <a:r>
              <a:rPr lang="en-US" err="1">
                <a:solidFill>
                  <a:srgbClr val="FFFF00"/>
                </a:solidFill>
              </a:rPr>
              <a:t>bezpečnosť</a:t>
            </a:r>
            <a:endParaRPr lang="en-US">
              <a:solidFill>
                <a:srgbClr val="FFFF00"/>
              </a:solidFill>
            </a:endParaRPr>
          </a:p>
          <a:p>
            <a:pPr lvl="1"/>
            <a:r>
              <a:rPr lang="en-US"/>
              <a:t>1. </a:t>
            </a:r>
            <a:r>
              <a:rPr lang="en-US" err="1"/>
              <a:t>označuje</a:t>
            </a:r>
            <a:r>
              <a:rPr lang="en-US"/>
              <a:t> </a:t>
            </a:r>
            <a:r>
              <a:rPr lang="en-US" err="1"/>
              <a:t>interdisciplinárnu</a:t>
            </a:r>
            <a:r>
              <a:rPr lang="en-US"/>
              <a:t> </a:t>
            </a:r>
            <a:r>
              <a:rPr lang="en-US" err="1"/>
              <a:t>oblasť</a:t>
            </a:r>
            <a:r>
              <a:rPr lang="en-US"/>
              <a:t>, </a:t>
            </a:r>
            <a:r>
              <a:rPr lang="en-US" err="1"/>
              <a:t>ktorá</a:t>
            </a:r>
            <a:r>
              <a:rPr lang="en-US"/>
              <a:t> </a:t>
            </a:r>
            <a:r>
              <a:rPr lang="en-US" err="1"/>
              <a:t>sa</a:t>
            </a:r>
            <a:r>
              <a:rPr lang="en-US"/>
              <a:t> </a:t>
            </a:r>
            <a:r>
              <a:rPr lang="en-US" err="1"/>
              <a:t>zaoberá</a:t>
            </a:r>
            <a:r>
              <a:rPr lang="en-US"/>
              <a:t> </a:t>
            </a:r>
            <a:r>
              <a:rPr lang="en-US" err="1"/>
              <a:t>skúmaním</a:t>
            </a:r>
            <a:r>
              <a:rPr lang="en-US"/>
              <a:t> </a:t>
            </a:r>
            <a:r>
              <a:rPr lang="en-US" err="1"/>
              <a:t>hrozieb</a:t>
            </a:r>
            <a:r>
              <a:rPr lang="en-US"/>
              <a:t> a </a:t>
            </a:r>
            <a:r>
              <a:rPr lang="en-US" err="1"/>
              <a:t>vývojom</a:t>
            </a:r>
            <a:r>
              <a:rPr lang="en-US"/>
              <a:t> </a:t>
            </a:r>
            <a:r>
              <a:rPr lang="en-US" err="1"/>
              <a:t>metód</a:t>
            </a:r>
            <a:r>
              <a:rPr lang="en-US"/>
              <a:t> </a:t>
            </a:r>
            <a:r>
              <a:rPr lang="en-US" err="1"/>
              <a:t>ochrany</a:t>
            </a:r>
            <a:endParaRPr lang="en-US"/>
          </a:p>
          <a:p>
            <a:pPr lvl="1"/>
            <a:r>
              <a:rPr lang="en-US"/>
              <a:t>2. </a:t>
            </a:r>
            <a:r>
              <a:rPr lang="en-US" err="1"/>
              <a:t>na</a:t>
            </a:r>
            <a:r>
              <a:rPr lang="en-US"/>
              <a:t> </a:t>
            </a:r>
            <a:r>
              <a:rPr lang="en-US" err="1"/>
              <a:t>označenie</a:t>
            </a:r>
            <a:r>
              <a:rPr lang="en-US"/>
              <a:t> </a:t>
            </a:r>
            <a:r>
              <a:rPr lang="en-US" err="1"/>
              <a:t>aktivít</a:t>
            </a:r>
            <a:r>
              <a:rPr lang="en-US"/>
              <a:t> </a:t>
            </a:r>
            <a:r>
              <a:rPr lang="en-US" err="1"/>
              <a:t>zameraných</a:t>
            </a:r>
            <a:r>
              <a:rPr lang="en-US"/>
              <a:t> </a:t>
            </a:r>
            <a:r>
              <a:rPr lang="en-US" err="1"/>
              <a:t>na</a:t>
            </a:r>
            <a:r>
              <a:rPr lang="en-US"/>
              <a:t> </a:t>
            </a:r>
            <a:r>
              <a:rPr lang="en-US" err="1"/>
              <a:t>dosiahnutie</a:t>
            </a:r>
            <a:r>
              <a:rPr lang="en-US"/>
              <a:t> </a:t>
            </a:r>
            <a:r>
              <a:rPr lang="en-US" err="1"/>
              <a:t>dostatočnej</a:t>
            </a:r>
            <a:r>
              <a:rPr lang="en-US"/>
              <a:t> </a:t>
            </a:r>
            <a:r>
              <a:rPr lang="en-US" err="1"/>
              <a:t>úrovne</a:t>
            </a:r>
            <a:r>
              <a:rPr lang="en-US"/>
              <a:t> </a:t>
            </a:r>
            <a:r>
              <a:rPr lang="en-US" err="1"/>
              <a:t>ochrany</a:t>
            </a:r>
            <a:r>
              <a:rPr lang="en-US"/>
              <a:t> </a:t>
            </a:r>
            <a:r>
              <a:rPr lang="en-US" err="1"/>
              <a:t>informácie</a:t>
            </a:r>
            <a:r>
              <a:rPr lang="en-US"/>
              <a:t> </a:t>
            </a:r>
          </a:p>
          <a:p>
            <a:pPr lvl="1"/>
            <a:r>
              <a:rPr lang="en-US"/>
              <a:t>3. </a:t>
            </a:r>
            <a:r>
              <a:rPr lang="en-US" err="1"/>
              <a:t>znamená</a:t>
            </a:r>
            <a:r>
              <a:rPr lang="en-US"/>
              <a:t> </a:t>
            </a:r>
            <a:r>
              <a:rPr lang="en-US" err="1"/>
              <a:t>ideálny</a:t>
            </a:r>
            <a:r>
              <a:rPr lang="en-US"/>
              <a:t> </a:t>
            </a:r>
            <a:r>
              <a:rPr lang="en-US" err="1"/>
              <a:t>stav</a:t>
            </a:r>
            <a:r>
              <a:rPr lang="en-US"/>
              <a:t> </a:t>
            </a:r>
            <a:r>
              <a:rPr lang="en-US" err="1"/>
              <a:t>systému</a:t>
            </a:r>
            <a:r>
              <a:rPr lang="en-US"/>
              <a:t> (</a:t>
            </a:r>
            <a:r>
              <a:rPr lang="en-US" err="1"/>
              <a:t>organizácie</a:t>
            </a:r>
            <a:r>
              <a:rPr lang="en-US"/>
              <a:t>), </a:t>
            </a:r>
            <a:r>
              <a:rPr lang="en-US" err="1"/>
              <a:t>kedy</a:t>
            </a:r>
            <a:r>
              <a:rPr lang="en-US"/>
              <a:t> </a:t>
            </a:r>
            <a:r>
              <a:rPr lang="en-US" err="1"/>
              <a:t>sú</a:t>
            </a:r>
            <a:r>
              <a:rPr lang="en-US"/>
              <a:t> </a:t>
            </a:r>
            <a:r>
              <a:rPr lang="en-US" err="1"/>
              <a:t>eliminované</a:t>
            </a:r>
            <a:r>
              <a:rPr lang="en-US"/>
              <a:t> </a:t>
            </a:r>
            <a:r>
              <a:rPr lang="en-US" err="1"/>
              <a:t>všetky</a:t>
            </a:r>
            <a:r>
              <a:rPr lang="en-US"/>
              <a:t> </a:t>
            </a:r>
            <a:r>
              <a:rPr lang="en-US" err="1"/>
              <a:t>riziká</a:t>
            </a:r>
            <a:r>
              <a:rPr lang="en-US"/>
              <a:t> </a:t>
            </a:r>
            <a:r>
              <a:rPr lang="en-US" err="1"/>
              <a:t>vyplývajúce</a:t>
            </a:r>
            <a:r>
              <a:rPr lang="en-US"/>
              <a:t> z </a:t>
            </a:r>
            <a:r>
              <a:rPr lang="en-US" err="1"/>
              <a:t>hrozieb</a:t>
            </a:r>
            <a:r>
              <a:rPr lang="en-US"/>
              <a:t> </a:t>
            </a:r>
            <a:r>
              <a:rPr lang="en-US" err="1"/>
              <a:t>voči</a:t>
            </a:r>
            <a:r>
              <a:rPr lang="en-US"/>
              <a:t> </a:t>
            </a:r>
            <a:r>
              <a:rPr lang="en-US" err="1"/>
              <a:t>aktívam</a:t>
            </a:r>
            <a:r>
              <a:rPr lang="en-US"/>
              <a:t> </a:t>
            </a:r>
            <a:r>
              <a:rPr lang="en-US" err="1"/>
              <a:t>systému</a:t>
            </a:r>
            <a:r>
              <a:rPr lang="en-US"/>
              <a:t> (</a:t>
            </a:r>
            <a:r>
              <a:rPr lang="en-US" err="1"/>
              <a:t>organizácie</a:t>
            </a:r>
            <a:r>
              <a:rPr lang="en-US"/>
              <a:t>)</a:t>
            </a:r>
          </a:p>
          <a:p>
            <a:endParaRPr lang="en-US"/>
          </a:p>
        </p:txBody>
      </p:sp>
    </p:spTree>
    <p:extLst>
      <p:ext uri="{BB962C8B-B14F-4D97-AF65-F5344CB8AC3E}">
        <p14:creationId xmlns:p14="http://schemas.microsoft.com/office/powerpoint/2010/main" val="180086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normAutofit/>
          </a:bodyPr>
          <a:lstStyle/>
          <a:p>
            <a:r>
              <a:rPr lang="sk-SK"/>
              <a:t>Úvod</a:t>
            </a:r>
          </a:p>
          <a:p>
            <a:pPr lvl="1"/>
            <a:r>
              <a:rPr lang="en-US" err="1"/>
              <a:t>budeme</a:t>
            </a:r>
            <a:r>
              <a:rPr lang="en-US"/>
              <a:t> </a:t>
            </a:r>
            <a:r>
              <a:rPr lang="en-US" err="1"/>
              <a:t>vychádzať</a:t>
            </a:r>
            <a:r>
              <a:rPr lang="en-US"/>
              <a:t> z </a:t>
            </a:r>
            <a:r>
              <a:rPr lang="en-US" err="1"/>
              <a:t>aktuálnej</a:t>
            </a:r>
            <a:r>
              <a:rPr lang="en-US"/>
              <a:t> </a:t>
            </a:r>
            <a:r>
              <a:rPr lang="en-US" err="1"/>
              <a:t>medzinárodnej</a:t>
            </a:r>
            <a:r>
              <a:rPr lang="en-US"/>
              <a:t> </a:t>
            </a:r>
            <a:r>
              <a:rPr lang="en-US" err="1"/>
              <a:t>terminológie</a:t>
            </a:r>
            <a:r>
              <a:rPr lang="en-US"/>
              <a:t>, </a:t>
            </a:r>
            <a:r>
              <a:rPr lang="en-US" err="1"/>
              <a:t>preto</a:t>
            </a:r>
            <a:r>
              <a:rPr lang="sk-SK"/>
              <a:t>ž</a:t>
            </a:r>
            <a:r>
              <a:rPr lang="en-US"/>
              <a:t>e </a:t>
            </a:r>
            <a:r>
              <a:rPr lang="en-US" err="1"/>
              <a:t>slovenská</a:t>
            </a:r>
            <a:r>
              <a:rPr lang="en-US"/>
              <a:t> </a:t>
            </a:r>
            <a:r>
              <a:rPr lang="en-US" err="1"/>
              <a:t>terminológia</a:t>
            </a:r>
            <a:r>
              <a:rPr lang="en-US"/>
              <a:t> </a:t>
            </a:r>
            <a:r>
              <a:rPr lang="en-US" err="1"/>
              <a:t>informačnej</a:t>
            </a:r>
            <a:r>
              <a:rPr lang="en-US"/>
              <a:t> </a:t>
            </a:r>
            <a:r>
              <a:rPr lang="en-US" err="1"/>
              <a:t>bezpečnosti</a:t>
            </a:r>
            <a:r>
              <a:rPr lang="en-US"/>
              <a:t> </a:t>
            </a:r>
            <a:r>
              <a:rPr lang="en-US" err="1"/>
              <a:t>zatiaľ</a:t>
            </a:r>
            <a:r>
              <a:rPr lang="en-US"/>
              <a:t> </a:t>
            </a:r>
            <a:r>
              <a:rPr lang="en-US" err="1"/>
              <a:t>neexistuje</a:t>
            </a:r>
            <a:endParaRPr lang="sk-SK"/>
          </a:p>
          <a:p>
            <a:pPr lvl="1"/>
            <a:r>
              <a:rPr lang="sk-SK">
                <a:solidFill>
                  <a:srgbClr val="FFFF00"/>
                </a:solidFill>
              </a:rPr>
              <a:t>Informácia</a:t>
            </a:r>
          </a:p>
          <a:p>
            <a:pPr lvl="2"/>
            <a:r>
              <a:rPr lang="en-US"/>
              <a:t>je </a:t>
            </a:r>
            <a:r>
              <a:rPr lang="en-US" err="1"/>
              <a:t>zaznamenaná</a:t>
            </a:r>
            <a:r>
              <a:rPr lang="en-US"/>
              <a:t> v </a:t>
            </a:r>
            <a:r>
              <a:rPr lang="en-US" err="1"/>
              <a:t>podobe</a:t>
            </a:r>
            <a:r>
              <a:rPr lang="en-US"/>
              <a:t> </a:t>
            </a:r>
            <a:r>
              <a:rPr lang="en-US" err="1"/>
              <a:t>údajov</a:t>
            </a:r>
            <a:r>
              <a:rPr lang="en-US"/>
              <a:t>, </a:t>
            </a:r>
            <a:r>
              <a:rPr lang="en-US" err="1"/>
              <a:t>ktoré</a:t>
            </a:r>
            <a:r>
              <a:rPr lang="en-US"/>
              <a:t> </a:t>
            </a:r>
            <a:r>
              <a:rPr lang="en-US" err="1"/>
              <a:t>majú</a:t>
            </a:r>
            <a:r>
              <a:rPr lang="en-US"/>
              <a:t> </a:t>
            </a:r>
            <a:r>
              <a:rPr lang="en-US" err="1"/>
              <a:t>podobu</a:t>
            </a:r>
            <a:r>
              <a:rPr lang="en-US"/>
              <a:t> </a:t>
            </a:r>
            <a:r>
              <a:rPr lang="en-US" err="1"/>
              <a:t>konečných</a:t>
            </a:r>
            <a:r>
              <a:rPr lang="en-US"/>
              <a:t> </a:t>
            </a:r>
            <a:r>
              <a:rPr lang="en-US" err="1"/>
              <a:t>postupností</a:t>
            </a:r>
            <a:r>
              <a:rPr lang="en-US"/>
              <a:t> </a:t>
            </a:r>
            <a:r>
              <a:rPr lang="en-US" err="1"/>
              <a:t>znakov</a:t>
            </a:r>
            <a:r>
              <a:rPr lang="en-US"/>
              <a:t> </a:t>
            </a:r>
            <a:r>
              <a:rPr lang="en-US" err="1"/>
              <a:t>nad</a:t>
            </a:r>
            <a:r>
              <a:rPr lang="en-US"/>
              <a:t> </a:t>
            </a:r>
            <a:r>
              <a:rPr lang="en-US" err="1"/>
              <a:t>nejakou</a:t>
            </a:r>
            <a:r>
              <a:rPr lang="en-US"/>
              <a:t> </a:t>
            </a:r>
            <a:r>
              <a:rPr lang="en-US" err="1"/>
              <a:t>konečnou</a:t>
            </a:r>
            <a:r>
              <a:rPr lang="en-US"/>
              <a:t> </a:t>
            </a:r>
            <a:r>
              <a:rPr lang="en-US" err="1"/>
              <a:t>abecedou</a:t>
            </a:r>
            <a:endParaRPr lang="sk-SK"/>
          </a:p>
          <a:p>
            <a:pPr lvl="2"/>
            <a:r>
              <a:rPr lang="en-US" err="1"/>
              <a:t>budeme</a:t>
            </a:r>
            <a:r>
              <a:rPr lang="en-US"/>
              <a:t> </a:t>
            </a:r>
            <a:r>
              <a:rPr lang="en-US" err="1"/>
              <a:t>predpokladať</a:t>
            </a:r>
            <a:r>
              <a:rPr lang="en-US"/>
              <a:t>, </a:t>
            </a:r>
            <a:r>
              <a:rPr lang="en-US" err="1"/>
              <a:t>že</a:t>
            </a:r>
            <a:r>
              <a:rPr lang="en-US"/>
              <a:t> </a:t>
            </a:r>
            <a:r>
              <a:rPr lang="en-US" err="1"/>
              <a:t>existujú</a:t>
            </a:r>
            <a:r>
              <a:rPr lang="en-US"/>
              <a:t> </a:t>
            </a:r>
            <a:r>
              <a:rPr lang="en-US" err="1"/>
              <a:t>zdroje</a:t>
            </a:r>
            <a:r>
              <a:rPr lang="en-US"/>
              <a:t> </a:t>
            </a:r>
            <a:r>
              <a:rPr lang="en-US" err="1"/>
              <a:t>informácií</a:t>
            </a:r>
            <a:r>
              <a:rPr lang="en-US"/>
              <a:t>, z </a:t>
            </a:r>
            <a:r>
              <a:rPr lang="en-US" err="1"/>
              <a:t>ktorých</a:t>
            </a:r>
            <a:r>
              <a:rPr lang="en-US"/>
              <a:t> </a:t>
            </a:r>
            <a:r>
              <a:rPr lang="en-US" err="1"/>
              <a:t>dokážeme</a:t>
            </a:r>
            <a:r>
              <a:rPr lang="en-US"/>
              <a:t> </a:t>
            </a:r>
            <a:r>
              <a:rPr lang="en-US" err="1"/>
              <a:t>informáciu</a:t>
            </a:r>
            <a:r>
              <a:rPr lang="en-US"/>
              <a:t> </a:t>
            </a:r>
            <a:r>
              <a:rPr lang="en-US" err="1"/>
              <a:t>získať</a:t>
            </a:r>
            <a:r>
              <a:rPr lang="en-US"/>
              <a:t> a </a:t>
            </a:r>
            <a:r>
              <a:rPr lang="en-US" err="1"/>
              <a:t>potrebujeme</a:t>
            </a:r>
            <a:r>
              <a:rPr lang="en-US"/>
              <a:t> </a:t>
            </a:r>
            <a:r>
              <a:rPr lang="en-US" err="1"/>
              <a:t>ju</a:t>
            </a:r>
            <a:r>
              <a:rPr lang="en-US"/>
              <a:t> </a:t>
            </a:r>
            <a:r>
              <a:rPr lang="en-US" err="1"/>
              <a:t>prenášať</a:t>
            </a:r>
            <a:r>
              <a:rPr lang="en-US"/>
              <a:t> </a:t>
            </a:r>
            <a:r>
              <a:rPr lang="en-US" err="1"/>
              <a:t>na</a:t>
            </a:r>
            <a:r>
              <a:rPr lang="en-US"/>
              <a:t> </a:t>
            </a:r>
            <a:r>
              <a:rPr lang="en-US" err="1"/>
              <a:t>iné</a:t>
            </a:r>
            <a:r>
              <a:rPr lang="en-US"/>
              <a:t> </a:t>
            </a:r>
            <a:r>
              <a:rPr lang="en-US" err="1"/>
              <a:t>miesto</a:t>
            </a:r>
            <a:r>
              <a:rPr lang="en-US"/>
              <a:t>, </a:t>
            </a:r>
            <a:r>
              <a:rPr lang="en-US" err="1"/>
              <a:t>kde</a:t>
            </a:r>
            <a:r>
              <a:rPr lang="en-US"/>
              <a:t> </a:t>
            </a:r>
            <a:r>
              <a:rPr lang="en-US" err="1"/>
              <a:t>ju</a:t>
            </a:r>
            <a:r>
              <a:rPr lang="en-US"/>
              <a:t> </a:t>
            </a:r>
            <a:r>
              <a:rPr lang="en-US" err="1"/>
              <a:t>spracovávame</a:t>
            </a:r>
            <a:endParaRPr lang="en-US"/>
          </a:p>
          <a:p>
            <a:pPr lvl="2"/>
            <a:r>
              <a:rPr lang="en-US" err="1"/>
              <a:t>prenášame</a:t>
            </a:r>
            <a:r>
              <a:rPr lang="en-US"/>
              <a:t> </a:t>
            </a:r>
            <a:r>
              <a:rPr lang="en-US" err="1"/>
              <a:t>pomocou</a:t>
            </a:r>
            <a:r>
              <a:rPr lang="en-US"/>
              <a:t> </a:t>
            </a:r>
            <a:r>
              <a:rPr lang="en-US" err="1"/>
              <a:t>prenosového</a:t>
            </a:r>
            <a:r>
              <a:rPr lang="en-US"/>
              <a:t> </a:t>
            </a:r>
            <a:r>
              <a:rPr lang="en-US" err="1"/>
              <a:t>kanála</a:t>
            </a:r>
            <a:r>
              <a:rPr lang="en-US"/>
              <a:t> </a:t>
            </a:r>
            <a:r>
              <a:rPr lang="en-US" err="1"/>
              <a:t>spájajúceho</a:t>
            </a:r>
            <a:r>
              <a:rPr lang="en-US"/>
              <a:t> </a:t>
            </a:r>
            <a:r>
              <a:rPr lang="en-US" err="1"/>
              <a:t>zdroj</a:t>
            </a:r>
            <a:r>
              <a:rPr lang="en-US"/>
              <a:t> </a:t>
            </a:r>
            <a:r>
              <a:rPr lang="en-US" err="1"/>
              <a:t>informácie</a:t>
            </a:r>
            <a:r>
              <a:rPr lang="en-US"/>
              <a:t> a </a:t>
            </a:r>
            <a:r>
              <a:rPr lang="en-US" err="1"/>
              <a:t>príjemcu</a:t>
            </a:r>
            <a:r>
              <a:rPr lang="en-US"/>
              <a:t> </a:t>
            </a:r>
            <a:r>
              <a:rPr lang="en-US" err="1"/>
              <a:t>informácie</a:t>
            </a:r>
            <a:r>
              <a:rPr lang="en-US"/>
              <a:t> (</a:t>
            </a:r>
            <a:r>
              <a:rPr lang="en-US" err="1"/>
              <a:t>miesto</a:t>
            </a:r>
            <a:r>
              <a:rPr lang="en-US"/>
              <a:t> </a:t>
            </a:r>
            <a:r>
              <a:rPr lang="en-US" err="1"/>
              <a:t>spracovania</a:t>
            </a:r>
            <a:r>
              <a:rPr lang="en-US"/>
              <a:t>)	</a:t>
            </a:r>
          </a:p>
        </p:txBody>
      </p:sp>
    </p:spTree>
    <p:extLst>
      <p:ext uri="{BB962C8B-B14F-4D97-AF65-F5344CB8AC3E}">
        <p14:creationId xmlns:p14="http://schemas.microsoft.com/office/powerpoint/2010/main" val="354814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a:xfrm>
            <a:off x="680321" y="2336873"/>
            <a:ext cx="10209352" cy="3599316"/>
          </a:xfrm>
        </p:spPr>
        <p:txBody>
          <a:bodyPr>
            <a:normAutofit/>
          </a:bodyPr>
          <a:lstStyle/>
          <a:p>
            <a:r>
              <a:rPr lang="sk-SK">
                <a:solidFill>
                  <a:srgbClr val="FFFF00"/>
                </a:solidFill>
              </a:rPr>
              <a:t>Prenosový kanál </a:t>
            </a:r>
          </a:p>
          <a:p>
            <a:pPr lvl="1"/>
            <a:r>
              <a:rPr lang="sk-SK"/>
              <a:t>je čokoľvek (technické zariadenie, posol, priestor) čo je schopné preniesť údaje (pri prenose nazývané správou) z miesta A (zdroj) na miesto určenia B (príjemca)</a:t>
            </a:r>
          </a:p>
          <a:p>
            <a:pPr marL="0" indent="0">
              <a:buNone/>
            </a:pPr>
            <a:endParaRPr lang="sk-SK">
              <a:solidFill>
                <a:srgbClr val="FFFF00"/>
              </a:solidFill>
            </a:endParaRPr>
          </a:p>
          <a:p>
            <a:r>
              <a:rPr lang="sk-SK">
                <a:solidFill>
                  <a:srgbClr val="FFFF00"/>
                </a:solidFill>
              </a:rPr>
              <a:t>Spracovaním informácie </a:t>
            </a:r>
          </a:p>
          <a:p>
            <a:pPr lvl="1"/>
            <a:r>
              <a:rPr lang="sk-SK">
                <a:solidFill>
                  <a:srgbClr val="C00000"/>
                </a:solidFill>
              </a:rPr>
              <a:t>v úzkom </a:t>
            </a:r>
            <a:r>
              <a:rPr lang="en-US" err="1">
                <a:solidFill>
                  <a:srgbClr val="C00000"/>
                </a:solidFill>
              </a:rPr>
              <a:t>slova</a:t>
            </a:r>
            <a:r>
              <a:rPr lang="en-US">
                <a:solidFill>
                  <a:srgbClr val="C00000"/>
                </a:solidFill>
              </a:rPr>
              <a:t> </a:t>
            </a:r>
            <a:r>
              <a:rPr lang="sk-SK">
                <a:solidFill>
                  <a:srgbClr val="C00000"/>
                </a:solidFill>
              </a:rPr>
              <a:t>zmysle </a:t>
            </a:r>
            <a:r>
              <a:rPr lang="sk-SK"/>
              <a:t>rozumieme operácie s údajmi ako sú triedenie, spájanie, výber, </a:t>
            </a:r>
            <a:r>
              <a:rPr lang="sk-SK" err="1"/>
              <a:t>preusporiadanie</a:t>
            </a:r>
            <a:r>
              <a:rPr lang="sk-SK"/>
              <a:t>, vytváranie nových údajov na základe starých, teda transformácie údajov</a:t>
            </a:r>
          </a:p>
          <a:p>
            <a:pPr lvl="1"/>
            <a:r>
              <a:rPr lang="sk-SK">
                <a:solidFill>
                  <a:srgbClr val="C00000"/>
                </a:solidFill>
              </a:rPr>
              <a:t>v širokom </a:t>
            </a:r>
            <a:r>
              <a:rPr lang="en-US" err="1">
                <a:solidFill>
                  <a:srgbClr val="C00000"/>
                </a:solidFill>
              </a:rPr>
              <a:t>slova</a:t>
            </a:r>
            <a:r>
              <a:rPr lang="en-US">
                <a:solidFill>
                  <a:srgbClr val="C00000"/>
                </a:solidFill>
              </a:rPr>
              <a:t> </a:t>
            </a:r>
            <a:r>
              <a:rPr lang="sk-SK">
                <a:solidFill>
                  <a:srgbClr val="C00000"/>
                </a:solidFill>
              </a:rPr>
              <a:t>zmysle </a:t>
            </a:r>
            <a:r>
              <a:rPr lang="sk-SK"/>
              <a:t>sa rozumieme zber, prenos, samotné spracovanie, uchovávanie, archiváciu a ničenie údajov</a:t>
            </a:r>
            <a:endParaRPr lang="en-US"/>
          </a:p>
        </p:txBody>
      </p:sp>
    </p:spTree>
    <p:extLst>
      <p:ext uri="{BB962C8B-B14F-4D97-AF65-F5344CB8AC3E}">
        <p14:creationId xmlns:p14="http://schemas.microsoft.com/office/powerpoint/2010/main" val="68224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normAutofit/>
          </a:bodyPr>
          <a:lstStyle/>
          <a:p>
            <a:r>
              <a:rPr lang="en-US" err="1">
                <a:solidFill>
                  <a:srgbClr val="FFFF00"/>
                </a:solidFill>
              </a:rPr>
              <a:t>Uchovávanie</a:t>
            </a:r>
            <a:r>
              <a:rPr lang="en-US">
                <a:solidFill>
                  <a:srgbClr val="FFFF00"/>
                </a:solidFill>
              </a:rPr>
              <a:t> </a:t>
            </a:r>
            <a:r>
              <a:rPr lang="en-US" err="1">
                <a:solidFill>
                  <a:srgbClr val="FFFF00"/>
                </a:solidFill>
              </a:rPr>
              <a:t>údajov</a:t>
            </a:r>
            <a:endParaRPr lang="en-US">
              <a:solidFill>
                <a:srgbClr val="FFFF00"/>
              </a:solidFill>
            </a:endParaRPr>
          </a:p>
          <a:p>
            <a:pPr lvl="1"/>
            <a:r>
              <a:rPr lang="en-US" err="1"/>
              <a:t>informácia</a:t>
            </a:r>
            <a:r>
              <a:rPr lang="en-US"/>
              <a:t> </a:t>
            </a:r>
            <a:r>
              <a:rPr lang="en-US" err="1"/>
              <a:t>sa</a:t>
            </a:r>
            <a:r>
              <a:rPr lang="en-US"/>
              <a:t> </a:t>
            </a:r>
            <a:r>
              <a:rPr lang="en-US" err="1"/>
              <a:t>nemusí</a:t>
            </a:r>
            <a:r>
              <a:rPr lang="en-US"/>
              <a:t> </a:t>
            </a:r>
            <a:r>
              <a:rPr lang="en-US" err="1"/>
              <a:t>použiť</a:t>
            </a:r>
            <a:r>
              <a:rPr lang="en-US"/>
              <a:t> </a:t>
            </a:r>
            <a:r>
              <a:rPr lang="en-US" err="1"/>
              <a:t>ihneď</a:t>
            </a:r>
            <a:r>
              <a:rPr lang="en-US"/>
              <a:t> </a:t>
            </a:r>
            <a:r>
              <a:rPr lang="en-US" err="1"/>
              <a:t>po</a:t>
            </a:r>
            <a:r>
              <a:rPr lang="en-US"/>
              <a:t> </a:t>
            </a:r>
            <a:r>
              <a:rPr lang="en-US" err="1"/>
              <a:t>získaní</a:t>
            </a:r>
            <a:r>
              <a:rPr lang="en-US"/>
              <a:t> a </a:t>
            </a:r>
            <a:r>
              <a:rPr lang="en-US" err="1"/>
              <a:t>spracovaní</a:t>
            </a:r>
            <a:r>
              <a:rPr lang="en-US"/>
              <a:t>, </a:t>
            </a:r>
            <a:r>
              <a:rPr lang="en-US" err="1"/>
              <a:t>môže</a:t>
            </a:r>
            <a:r>
              <a:rPr lang="en-US"/>
              <a:t> </a:t>
            </a:r>
            <a:r>
              <a:rPr lang="en-US" err="1"/>
              <a:t>byť</a:t>
            </a:r>
            <a:r>
              <a:rPr lang="en-US"/>
              <a:t> </a:t>
            </a:r>
            <a:r>
              <a:rPr lang="en-US" err="1"/>
              <a:t>zaznamenaná</a:t>
            </a:r>
            <a:r>
              <a:rPr lang="en-US"/>
              <a:t> </a:t>
            </a:r>
            <a:r>
              <a:rPr lang="en-US" err="1"/>
              <a:t>vo</a:t>
            </a:r>
            <a:r>
              <a:rPr lang="en-US"/>
              <a:t> </a:t>
            </a:r>
            <a:r>
              <a:rPr lang="en-US" err="1"/>
              <a:t>forme</a:t>
            </a:r>
            <a:r>
              <a:rPr lang="en-US"/>
              <a:t> </a:t>
            </a:r>
            <a:r>
              <a:rPr lang="en-US" err="1"/>
              <a:t>zápisu</a:t>
            </a:r>
            <a:r>
              <a:rPr lang="en-US"/>
              <a:t> </a:t>
            </a:r>
            <a:r>
              <a:rPr lang="en-US" err="1"/>
              <a:t>údajov</a:t>
            </a:r>
            <a:r>
              <a:rPr lang="en-US"/>
              <a:t> </a:t>
            </a:r>
            <a:r>
              <a:rPr lang="en-US" err="1"/>
              <a:t>na</a:t>
            </a:r>
            <a:r>
              <a:rPr lang="en-US"/>
              <a:t> </a:t>
            </a:r>
            <a:r>
              <a:rPr lang="en-US" err="1"/>
              <a:t>nejakom</a:t>
            </a:r>
            <a:r>
              <a:rPr lang="en-US"/>
              <a:t> </a:t>
            </a:r>
            <a:r>
              <a:rPr lang="en-US" err="1"/>
              <a:t>pamäťovom</a:t>
            </a:r>
            <a:r>
              <a:rPr lang="en-US"/>
              <a:t> </a:t>
            </a:r>
            <a:r>
              <a:rPr lang="en-US" err="1"/>
              <a:t>médiu</a:t>
            </a:r>
            <a:r>
              <a:rPr lang="en-US"/>
              <a:t> pre </a:t>
            </a:r>
            <a:r>
              <a:rPr lang="en-US" err="1"/>
              <a:t>neskoršie</a:t>
            </a:r>
            <a:r>
              <a:rPr lang="en-US"/>
              <a:t> </a:t>
            </a:r>
            <a:r>
              <a:rPr lang="en-US" err="1"/>
              <a:t>použitie</a:t>
            </a:r>
            <a:endParaRPr lang="en-US"/>
          </a:p>
          <a:p>
            <a:pPr marL="0" indent="0">
              <a:buNone/>
            </a:pPr>
            <a:endParaRPr lang="en-US"/>
          </a:p>
          <a:p>
            <a:r>
              <a:rPr lang="en-US" err="1">
                <a:solidFill>
                  <a:srgbClr val="FFFF00"/>
                </a:solidFill>
              </a:rPr>
              <a:t>Archivácia</a:t>
            </a:r>
            <a:r>
              <a:rPr lang="en-US">
                <a:solidFill>
                  <a:srgbClr val="FFFF00"/>
                </a:solidFill>
              </a:rPr>
              <a:t> </a:t>
            </a:r>
            <a:r>
              <a:rPr lang="en-US" err="1">
                <a:solidFill>
                  <a:srgbClr val="FFFF00"/>
                </a:solidFill>
              </a:rPr>
              <a:t>údajov</a:t>
            </a:r>
            <a:r>
              <a:rPr lang="en-US">
                <a:solidFill>
                  <a:srgbClr val="FFFF00"/>
                </a:solidFill>
              </a:rPr>
              <a:t> </a:t>
            </a:r>
            <a:endParaRPr lang="en-US"/>
          </a:p>
          <a:p>
            <a:pPr lvl="1"/>
            <a:r>
              <a:rPr lang="en-US"/>
              <a:t>od </a:t>
            </a:r>
            <a:r>
              <a:rPr lang="en-US" err="1"/>
              <a:t>uchovávania</a:t>
            </a:r>
            <a:r>
              <a:rPr lang="en-US"/>
              <a:t> </a:t>
            </a:r>
            <a:r>
              <a:rPr lang="en-US" err="1"/>
              <a:t>údajov</a:t>
            </a:r>
            <a:r>
              <a:rPr lang="en-US"/>
              <a:t> </a:t>
            </a:r>
            <a:r>
              <a:rPr lang="en-US" err="1"/>
              <a:t>sa</a:t>
            </a:r>
            <a:r>
              <a:rPr lang="en-US"/>
              <a:t> </a:t>
            </a:r>
            <a:r>
              <a:rPr lang="en-US" err="1"/>
              <a:t>líši</a:t>
            </a:r>
            <a:r>
              <a:rPr lang="en-US"/>
              <a:t> </a:t>
            </a:r>
            <a:r>
              <a:rPr lang="en-US" err="1"/>
              <a:t>najmä</a:t>
            </a:r>
            <a:r>
              <a:rPr lang="en-US"/>
              <a:t> </a:t>
            </a:r>
            <a:r>
              <a:rPr lang="en-US" err="1"/>
              <a:t>dostupnosťou</a:t>
            </a:r>
            <a:r>
              <a:rPr lang="en-US"/>
              <a:t>: </a:t>
            </a:r>
          </a:p>
          <a:p>
            <a:pPr lvl="2"/>
            <a:r>
              <a:rPr lang="en-US" err="1"/>
              <a:t>uložené</a:t>
            </a:r>
            <a:r>
              <a:rPr lang="en-US"/>
              <a:t> </a:t>
            </a:r>
            <a:r>
              <a:rPr lang="en-US" err="1"/>
              <a:t>údaje</a:t>
            </a:r>
            <a:r>
              <a:rPr lang="en-US"/>
              <a:t> </a:t>
            </a:r>
            <a:r>
              <a:rPr lang="en-US" err="1"/>
              <a:t>sú</a:t>
            </a:r>
            <a:r>
              <a:rPr lang="en-US"/>
              <a:t> </a:t>
            </a:r>
            <a:r>
              <a:rPr lang="en-US" err="1"/>
              <a:t>spravidla</a:t>
            </a:r>
            <a:r>
              <a:rPr lang="en-US"/>
              <a:t> </a:t>
            </a:r>
            <a:r>
              <a:rPr lang="en-US" err="1"/>
              <a:t>dostupné</a:t>
            </a:r>
            <a:r>
              <a:rPr lang="en-US"/>
              <a:t> v </a:t>
            </a:r>
            <a:r>
              <a:rPr lang="en-US" err="1"/>
              <a:t>podstatne</a:t>
            </a:r>
            <a:r>
              <a:rPr lang="en-US"/>
              <a:t> </a:t>
            </a:r>
            <a:r>
              <a:rPr lang="en-US" err="1"/>
              <a:t>kratšom</a:t>
            </a:r>
            <a:r>
              <a:rPr lang="en-US"/>
              <a:t> </a:t>
            </a:r>
            <a:r>
              <a:rPr lang="en-US" err="1"/>
              <a:t>čase</a:t>
            </a:r>
            <a:r>
              <a:rPr lang="en-US"/>
              <a:t> </a:t>
            </a:r>
            <a:r>
              <a:rPr lang="en-US" err="1"/>
              <a:t>ako</a:t>
            </a:r>
            <a:r>
              <a:rPr lang="en-US"/>
              <a:t> </a:t>
            </a:r>
            <a:r>
              <a:rPr lang="en-US" err="1"/>
              <a:t>archivované</a:t>
            </a:r>
            <a:r>
              <a:rPr lang="en-US"/>
              <a:t> </a:t>
            </a:r>
            <a:r>
              <a:rPr lang="en-US" err="1"/>
              <a:t>údaje</a:t>
            </a:r>
            <a:r>
              <a:rPr lang="en-US"/>
              <a:t> </a:t>
            </a:r>
          </a:p>
          <a:p>
            <a:pPr lvl="2"/>
            <a:r>
              <a:rPr lang="en-US" err="1"/>
              <a:t>oprávnenia</a:t>
            </a:r>
            <a:r>
              <a:rPr lang="en-US"/>
              <a:t> </a:t>
            </a:r>
            <a:r>
              <a:rPr lang="en-US" err="1"/>
              <a:t>na</a:t>
            </a:r>
            <a:r>
              <a:rPr lang="en-US"/>
              <a:t> </a:t>
            </a:r>
            <a:r>
              <a:rPr lang="en-US" err="1"/>
              <a:t>prístup</a:t>
            </a:r>
            <a:r>
              <a:rPr lang="en-US"/>
              <a:t> k </a:t>
            </a:r>
            <a:r>
              <a:rPr lang="en-US" err="1"/>
              <a:t>uloženým</a:t>
            </a:r>
            <a:r>
              <a:rPr lang="en-US"/>
              <a:t> a </a:t>
            </a:r>
            <a:r>
              <a:rPr lang="en-US" err="1"/>
              <a:t>archivovaným</a:t>
            </a:r>
            <a:r>
              <a:rPr lang="en-US"/>
              <a:t> </a:t>
            </a:r>
            <a:r>
              <a:rPr lang="en-US" err="1"/>
              <a:t>údajom</a:t>
            </a:r>
            <a:r>
              <a:rPr lang="en-US"/>
              <a:t> </a:t>
            </a:r>
            <a:r>
              <a:rPr lang="en-US" err="1"/>
              <a:t>sa</a:t>
            </a:r>
            <a:r>
              <a:rPr lang="en-US"/>
              <a:t> </a:t>
            </a:r>
            <a:r>
              <a:rPr lang="en-US" err="1"/>
              <a:t>líšia</a:t>
            </a:r>
            <a:endParaRPr lang="en-US"/>
          </a:p>
        </p:txBody>
      </p:sp>
    </p:spTree>
    <p:extLst>
      <p:ext uri="{BB962C8B-B14F-4D97-AF65-F5344CB8AC3E}">
        <p14:creationId xmlns:p14="http://schemas.microsoft.com/office/powerpoint/2010/main" val="208780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a:xfrm>
            <a:off x="680320" y="2336873"/>
            <a:ext cx="10201039" cy="3599316"/>
          </a:xfrm>
        </p:spPr>
        <p:txBody>
          <a:bodyPr>
            <a:normAutofit/>
          </a:bodyPr>
          <a:lstStyle/>
          <a:p>
            <a:r>
              <a:rPr lang="en-US" err="1">
                <a:solidFill>
                  <a:srgbClr val="FFFF00"/>
                </a:solidFill>
              </a:rPr>
              <a:t>Ničenie</a:t>
            </a:r>
            <a:r>
              <a:rPr lang="en-US">
                <a:solidFill>
                  <a:srgbClr val="FFFF00"/>
                </a:solidFill>
              </a:rPr>
              <a:t> </a:t>
            </a:r>
            <a:r>
              <a:rPr lang="en-US" err="1">
                <a:solidFill>
                  <a:srgbClr val="FFFF00"/>
                </a:solidFill>
              </a:rPr>
              <a:t>údajov</a:t>
            </a:r>
            <a:endParaRPr lang="en-US">
              <a:solidFill>
                <a:srgbClr val="FFFF00"/>
              </a:solidFill>
            </a:endParaRPr>
          </a:p>
          <a:p>
            <a:pPr lvl="1"/>
            <a:r>
              <a:rPr lang="en-US" err="1"/>
              <a:t>jednosmerný</a:t>
            </a:r>
            <a:r>
              <a:rPr lang="en-US"/>
              <a:t> </a:t>
            </a:r>
            <a:r>
              <a:rPr lang="en-US" err="1"/>
              <a:t>proces</a:t>
            </a:r>
            <a:r>
              <a:rPr lang="en-US"/>
              <a:t>, </a:t>
            </a:r>
            <a:r>
              <a:rPr lang="en-US" err="1"/>
              <a:t>ktorého</a:t>
            </a:r>
            <a:r>
              <a:rPr lang="en-US"/>
              <a:t> </a:t>
            </a:r>
            <a:r>
              <a:rPr lang="en-US" err="1"/>
              <a:t>úlohou</a:t>
            </a:r>
            <a:r>
              <a:rPr lang="en-US"/>
              <a:t> je </a:t>
            </a:r>
            <a:r>
              <a:rPr lang="en-US" err="1"/>
              <a:t>zaistiť</a:t>
            </a:r>
            <a:r>
              <a:rPr lang="en-US"/>
              <a:t>, aby </a:t>
            </a:r>
            <a:r>
              <a:rPr lang="en-US" err="1"/>
              <a:t>sa</a:t>
            </a:r>
            <a:r>
              <a:rPr lang="en-US"/>
              <a:t> </a:t>
            </a:r>
            <a:r>
              <a:rPr lang="en-US" err="1"/>
              <a:t>nedala</a:t>
            </a:r>
            <a:r>
              <a:rPr lang="en-US"/>
              <a:t> </a:t>
            </a:r>
            <a:r>
              <a:rPr lang="en-US" err="1"/>
              <a:t>získať</a:t>
            </a:r>
            <a:r>
              <a:rPr lang="en-US"/>
              <a:t> </a:t>
            </a:r>
            <a:r>
              <a:rPr lang="en-US" err="1"/>
              <a:t>informácia</a:t>
            </a:r>
            <a:r>
              <a:rPr lang="en-US"/>
              <a:t> </a:t>
            </a:r>
            <a:r>
              <a:rPr lang="en-US" err="1"/>
              <a:t>obsiahnutá</a:t>
            </a:r>
            <a:r>
              <a:rPr lang="en-US"/>
              <a:t> v </a:t>
            </a:r>
            <a:r>
              <a:rPr lang="en-US" err="1"/>
              <a:t>zničených</a:t>
            </a:r>
            <a:r>
              <a:rPr lang="en-US"/>
              <a:t> </a:t>
            </a:r>
            <a:r>
              <a:rPr lang="en-US" err="1"/>
              <a:t>údajoch</a:t>
            </a:r>
            <a:endParaRPr lang="en-US"/>
          </a:p>
          <a:p>
            <a:pPr lvl="1"/>
            <a:r>
              <a:rPr lang="en-US" err="1"/>
              <a:t>robí</a:t>
            </a:r>
            <a:r>
              <a:rPr lang="en-US"/>
              <a:t> </a:t>
            </a:r>
            <a:r>
              <a:rPr lang="en-US" err="1"/>
              <a:t>sa</a:t>
            </a:r>
            <a:r>
              <a:rPr lang="en-US"/>
              <a:t>: </a:t>
            </a:r>
          </a:p>
          <a:p>
            <a:pPr lvl="2"/>
            <a:r>
              <a:rPr lang="en-US" err="1">
                <a:solidFill>
                  <a:srgbClr val="C00000"/>
                </a:solidFill>
              </a:rPr>
              <a:t>fyzicky</a:t>
            </a:r>
            <a:r>
              <a:rPr lang="en-US">
                <a:solidFill>
                  <a:schemeClr val="accent6"/>
                </a:solidFill>
              </a:rPr>
              <a:t> </a:t>
            </a:r>
          </a:p>
          <a:p>
            <a:pPr lvl="3"/>
            <a:r>
              <a:rPr lang="en-US" err="1"/>
              <a:t>fyzickou</a:t>
            </a:r>
            <a:r>
              <a:rPr lang="en-US"/>
              <a:t> </a:t>
            </a:r>
            <a:r>
              <a:rPr lang="en-US" err="1"/>
              <a:t>likvidáciou</a:t>
            </a:r>
            <a:r>
              <a:rPr lang="en-US"/>
              <a:t> </a:t>
            </a:r>
            <a:r>
              <a:rPr lang="en-US" err="1"/>
              <a:t>pamäťových</a:t>
            </a:r>
            <a:r>
              <a:rPr lang="en-US"/>
              <a:t> </a:t>
            </a:r>
            <a:r>
              <a:rPr lang="en-US" err="1"/>
              <a:t>nosičov</a:t>
            </a:r>
            <a:r>
              <a:rPr lang="en-US"/>
              <a:t>, </a:t>
            </a:r>
            <a:r>
              <a:rPr lang="en-US" err="1"/>
              <a:t>na</a:t>
            </a:r>
            <a:r>
              <a:rPr lang="en-US"/>
              <a:t> </a:t>
            </a:r>
            <a:r>
              <a:rPr lang="en-US" err="1"/>
              <a:t>ktorých</a:t>
            </a:r>
            <a:r>
              <a:rPr lang="en-US"/>
              <a:t> </a:t>
            </a:r>
            <a:r>
              <a:rPr lang="en-US" err="1"/>
              <a:t>boli</a:t>
            </a:r>
            <a:r>
              <a:rPr lang="en-US"/>
              <a:t> </a:t>
            </a:r>
            <a:r>
              <a:rPr lang="en-US" err="1"/>
              <a:t>údaje</a:t>
            </a:r>
            <a:r>
              <a:rPr lang="en-US"/>
              <a:t> </a:t>
            </a:r>
            <a:r>
              <a:rPr lang="en-US" err="1"/>
              <a:t>zaznamenané</a:t>
            </a:r>
            <a:endParaRPr lang="en-US"/>
          </a:p>
          <a:p>
            <a:pPr lvl="4"/>
            <a:r>
              <a:rPr lang="en-US"/>
              <a:t>(</a:t>
            </a:r>
            <a:r>
              <a:rPr lang="en-US" err="1"/>
              <a:t>mechanickým</a:t>
            </a:r>
            <a:r>
              <a:rPr lang="en-US"/>
              <a:t> </a:t>
            </a:r>
            <a:r>
              <a:rPr lang="en-US" err="1"/>
              <a:t>rozdelením</a:t>
            </a:r>
            <a:r>
              <a:rPr lang="en-US"/>
              <a:t> </a:t>
            </a:r>
            <a:r>
              <a:rPr lang="en-US" err="1"/>
              <a:t>na</a:t>
            </a:r>
            <a:r>
              <a:rPr lang="en-US"/>
              <a:t> </a:t>
            </a:r>
            <a:r>
              <a:rPr lang="en-US" err="1"/>
              <a:t>malé</a:t>
            </a:r>
            <a:r>
              <a:rPr lang="en-US"/>
              <a:t> </a:t>
            </a:r>
            <a:r>
              <a:rPr lang="en-US" err="1"/>
              <a:t>časti</a:t>
            </a:r>
            <a:r>
              <a:rPr lang="en-US"/>
              <a:t>, </a:t>
            </a:r>
            <a:r>
              <a:rPr lang="en-US" err="1"/>
              <a:t>spálením</a:t>
            </a:r>
            <a:r>
              <a:rPr lang="en-US"/>
              <a:t>, </a:t>
            </a:r>
            <a:r>
              <a:rPr lang="en-US" err="1"/>
              <a:t>pôsobením</a:t>
            </a:r>
            <a:r>
              <a:rPr lang="en-US"/>
              <a:t> </a:t>
            </a:r>
            <a:r>
              <a:rPr lang="en-US" err="1"/>
              <a:t>silného</a:t>
            </a:r>
            <a:r>
              <a:rPr lang="en-US"/>
              <a:t> </a:t>
            </a:r>
            <a:r>
              <a:rPr lang="en-US" err="1"/>
              <a:t>elektromagnetického</a:t>
            </a:r>
            <a:r>
              <a:rPr lang="en-US"/>
              <a:t> </a:t>
            </a:r>
            <a:r>
              <a:rPr lang="en-US" err="1"/>
              <a:t>poľa</a:t>
            </a:r>
            <a:r>
              <a:rPr lang="en-US"/>
              <a:t>)  </a:t>
            </a:r>
          </a:p>
          <a:p>
            <a:pPr lvl="2"/>
            <a:r>
              <a:rPr lang="en-US" err="1">
                <a:solidFill>
                  <a:srgbClr val="C00000"/>
                </a:solidFill>
              </a:rPr>
              <a:t>logicky</a:t>
            </a:r>
            <a:r>
              <a:rPr lang="en-US">
                <a:solidFill>
                  <a:schemeClr val="accent6"/>
                </a:solidFill>
              </a:rPr>
              <a:t> </a:t>
            </a:r>
          </a:p>
          <a:p>
            <a:pPr lvl="3"/>
            <a:r>
              <a:rPr lang="en-US" err="1"/>
              <a:t>bezpečným</a:t>
            </a:r>
            <a:r>
              <a:rPr lang="en-US"/>
              <a:t> </a:t>
            </a:r>
            <a:r>
              <a:rPr lang="en-US" err="1"/>
              <a:t>odstránením</a:t>
            </a:r>
            <a:r>
              <a:rPr lang="en-US"/>
              <a:t> </a:t>
            </a:r>
            <a:r>
              <a:rPr lang="en-US" err="1"/>
              <a:t>údajov</a:t>
            </a:r>
            <a:r>
              <a:rPr lang="en-US"/>
              <a:t> z </a:t>
            </a:r>
            <a:r>
              <a:rPr lang="en-US" err="1"/>
              <a:t>pamäťových</a:t>
            </a:r>
            <a:r>
              <a:rPr lang="en-US"/>
              <a:t> </a:t>
            </a:r>
            <a:r>
              <a:rPr lang="en-US" err="1"/>
              <a:t>médií</a:t>
            </a:r>
            <a:r>
              <a:rPr lang="en-US"/>
              <a:t> </a:t>
            </a:r>
          </a:p>
          <a:p>
            <a:pPr lvl="4"/>
            <a:r>
              <a:rPr lang="en-US"/>
              <a:t>(</a:t>
            </a:r>
            <a:r>
              <a:rPr lang="en-US" err="1"/>
              <a:t>napr</a:t>
            </a:r>
            <a:r>
              <a:rPr lang="en-US"/>
              <a:t>. </a:t>
            </a:r>
            <a:r>
              <a:rPr lang="en-US" err="1"/>
              <a:t>vymazaním</a:t>
            </a:r>
            <a:r>
              <a:rPr lang="en-US"/>
              <a:t> a </a:t>
            </a:r>
            <a:r>
              <a:rPr lang="en-US" err="1"/>
              <a:t>niekoľkonásobným</a:t>
            </a:r>
            <a:r>
              <a:rPr lang="en-US"/>
              <a:t> </a:t>
            </a:r>
            <a:r>
              <a:rPr lang="en-US" err="1"/>
              <a:t>prepísaním</a:t>
            </a:r>
            <a:r>
              <a:rPr lang="en-US"/>
              <a:t> </a:t>
            </a:r>
            <a:r>
              <a:rPr lang="en-US" err="1"/>
              <a:t>údajov</a:t>
            </a:r>
            <a:r>
              <a:rPr lang="en-US"/>
              <a:t> </a:t>
            </a:r>
            <a:r>
              <a:rPr lang="en-US" err="1"/>
              <a:t>na</a:t>
            </a:r>
            <a:r>
              <a:rPr lang="en-US"/>
              <a:t> </a:t>
            </a:r>
            <a:r>
              <a:rPr lang="en-US" err="1"/>
              <a:t>magnetických</a:t>
            </a:r>
            <a:r>
              <a:rPr lang="en-US"/>
              <a:t> </a:t>
            </a:r>
            <a:r>
              <a:rPr lang="en-US" err="1"/>
              <a:t>páskach</a:t>
            </a:r>
            <a:r>
              <a:rPr lang="en-US"/>
              <a:t>, </a:t>
            </a:r>
            <a:r>
              <a:rPr lang="en-US" err="1"/>
              <a:t>diskoch</a:t>
            </a:r>
            <a:r>
              <a:rPr lang="en-US"/>
              <a:t>).</a:t>
            </a:r>
          </a:p>
        </p:txBody>
      </p:sp>
    </p:spTree>
    <p:extLst>
      <p:ext uri="{BB962C8B-B14F-4D97-AF65-F5344CB8AC3E}">
        <p14:creationId xmlns:p14="http://schemas.microsoft.com/office/powerpoint/2010/main" val="316447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a:xfrm>
            <a:off x="680321" y="2336873"/>
            <a:ext cx="9613861" cy="4072240"/>
          </a:xfrm>
        </p:spPr>
        <p:txBody>
          <a:bodyPr>
            <a:normAutofit/>
          </a:bodyPr>
          <a:lstStyle/>
          <a:p>
            <a:r>
              <a:rPr lang="en-US" err="1">
                <a:solidFill>
                  <a:srgbClr val="FFFF00"/>
                </a:solidFill>
              </a:rPr>
              <a:t>Bezpečnostné</a:t>
            </a:r>
            <a:r>
              <a:rPr lang="en-US">
                <a:solidFill>
                  <a:srgbClr val="FFFF00"/>
                </a:solidFill>
              </a:rPr>
              <a:t> </a:t>
            </a:r>
            <a:r>
              <a:rPr lang="en-US" err="1">
                <a:solidFill>
                  <a:srgbClr val="FFFF00"/>
                </a:solidFill>
              </a:rPr>
              <a:t>požiadavky</a:t>
            </a:r>
            <a:endParaRPr lang="en-US">
              <a:solidFill>
                <a:srgbClr val="FFFF00"/>
              </a:solidFill>
            </a:endParaRPr>
          </a:p>
          <a:p>
            <a:pPr lvl="1"/>
            <a:r>
              <a:rPr lang="en-US" err="1"/>
              <a:t>informácia</a:t>
            </a:r>
            <a:r>
              <a:rPr lang="en-US"/>
              <a:t> </a:t>
            </a:r>
            <a:r>
              <a:rPr lang="en-US" err="1"/>
              <a:t>sa</a:t>
            </a:r>
            <a:r>
              <a:rPr lang="en-US"/>
              <a:t> </a:t>
            </a:r>
            <a:r>
              <a:rPr lang="en-US" err="1"/>
              <a:t>využíva</a:t>
            </a:r>
            <a:r>
              <a:rPr lang="en-US"/>
              <a:t> pre </a:t>
            </a:r>
            <a:r>
              <a:rPr lang="en-US" err="1"/>
              <a:t>zabezpečenie</a:t>
            </a:r>
            <a:r>
              <a:rPr lang="en-US"/>
              <a:t> </a:t>
            </a:r>
            <a:r>
              <a:rPr lang="en-US" err="1"/>
              <a:t>chodu</a:t>
            </a:r>
            <a:r>
              <a:rPr lang="en-US"/>
              <a:t> </a:t>
            </a:r>
            <a:r>
              <a:rPr lang="en-US" err="1"/>
              <a:t>organizácie</a:t>
            </a:r>
            <a:r>
              <a:rPr lang="en-US"/>
              <a:t> a/</a:t>
            </a:r>
            <a:r>
              <a:rPr lang="en-US" err="1"/>
              <a:t>alebo</a:t>
            </a:r>
            <a:r>
              <a:rPr lang="en-US"/>
              <a:t> </a:t>
            </a:r>
            <a:r>
              <a:rPr lang="en-US" err="1"/>
              <a:t>plnenia</a:t>
            </a:r>
            <a:r>
              <a:rPr lang="en-US"/>
              <a:t> </a:t>
            </a:r>
            <a:r>
              <a:rPr lang="en-US" err="1"/>
              <a:t>poslania</a:t>
            </a:r>
            <a:r>
              <a:rPr lang="en-US"/>
              <a:t> </a:t>
            </a:r>
            <a:r>
              <a:rPr lang="en-US" err="1"/>
              <a:t>organizácie</a:t>
            </a:r>
            <a:r>
              <a:rPr lang="en-US"/>
              <a:t> </a:t>
            </a:r>
          </a:p>
          <a:p>
            <a:pPr lvl="2"/>
            <a:r>
              <a:rPr lang="en-US"/>
              <a:t>(</a:t>
            </a:r>
            <a:r>
              <a:rPr lang="en-US" err="1"/>
              <a:t>napr</a:t>
            </a:r>
            <a:r>
              <a:rPr lang="en-US"/>
              <a:t>. </a:t>
            </a:r>
            <a:r>
              <a:rPr lang="en-US" err="1"/>
              <a:t>personálna</a:t>
            </a:r>
            <a:r>
              <a:rPr lang="en-US"/>
              <a:t> agenda </a:t>
            </a:r>
            <a:r>
              <a:rPr lang="en-US" err="1"/>
              <a:t>vlastných</a:t>
            </a:r>
            <a:r>
              <a:rPr lang="en-US"/>
              <a:t> </a:t>
            </a:r>
            <a:r>
              <a:rPr lang="en-US" err="1"/>
              <a:t>zamestnancov</a:t>
            </a:r>
            <a:r>
              <a:rPr lang="en-US"/>
              <a:t> </a:t>
            </a:r>
            <a:r>
              <a:rPr lang="en-US" err="1"/>
              <a:t>organizácie</a:t>
            </a:r>
            <a:r>
              <a:rPr lang="en-US"/>
              <a:t>, </a:t>
            </a:r>
            <a:r>
              <a:rPr lang="en-US" err="1"/>
              <a:t>spracovávanie</a:t>
            </a:r>
            <a:r>
              <a:rPr lang="en-US"/>
              <a:t> </a:t>
            </a:r>
            <a:r>
              <a:rPr lang="en-US" err="1"/>
              <a:t>daňových</a:t>
            </a:r>
            <a:r>
              <a:rPr lang="en-US"/>
              <a:t> </a:t>
            </a:r>
            <a:r>
              <a:rPr lang="en-US" err="1"/>
              <a:t>priznaní</a:t>
            </a:r>
            <a:r>
              <a:rPr lang="en-US"/>
              <a:t>, </a:t>
            </a:r>
            <a:r>
              <a:rPr lang="en-US" err="1"/>
              <a:t>evidencia</a:t>
            </a:r>
            <a:r>
              <a:rPr lang="en-US"/>
              <a:t> </a:t>
            </a:r>
            <a:r>
              <a:rPr lang="en-US" err="1"/>
              <a:t>nevybavených</a:t>
            </a:r>
            <a:r>
              <a:rPr lang="en-US"/>
              <a:t> </a:t>
            </a:r>
            <a:r>
              <a:rPr lang="en-US" err="1"/>
              <a:t>objednávok,údaje</a:t>
            </a:r>
            <a:r>
              <a:rPr lang="en-US"/>
              <a:t> o </a:t>
            </a:r>
            <a:r>
              <a:rPr lang="en-US" err="1"/>
              <a:t>poskytnutých</a:t>
            </a:r>
            <a:r>
              <a:rPr lang="en-US"/>
              <a:t> </a:t>
            </a:r>
            <a:r>
              <a:rPr lang="en-US" err="1"/>
              <a:t>službách</a:t>
            </a:r>
            <a:r>
              <a:rPr lang="en-US"/>
              <a:t>, </a:t>
            </a:r>
            <a:r>
              <a:rPr lang="en-US" err="1"/>
              <a:t>odoslané</a:t>
            </a:r>
            <a:r>
              <a:rPr lang="en-US"/>
              <a:t> </a:t>
            </a:r>
            <a:r>
              <a:rPr lang="en-US" err="1"/>
              <a:t>faktúry</a:t>
            </a:r>
            <a:r>
              <a:rPr lang="en-US"/>
              <a:t>, </a:t>
            </a:r>
            <a:r>
              <a:rPr lang="en-US" err="1"/>
              <a:t>účtovné</a:t>
            </a:r>
            <a:r>
              <a:rPr lang="en-US"/>
              <a:t> </a:t>
            </a:r>
            <a:r>
              <a:rPr lang="en-US" err="1"/>
              <a:t>záznamy</a:t>
            </a:r>
            <a:r>
              <a:rPr lang="en-US"/>
              <a:t> a pod.). </a:t>
            </a:r>
          </a:p>
          <a:p>
            <a:pPr lvl="1"/>
            <a:r>
              <a:rPr lang="en-US"/>
              <a:t>aby </a:t>
            </a:r>
            <a:r>
              <a:rPr lang="en-US" err="1"/>
              <a:t>na</a:t>
            </a:r>
            <a:r>
              <a:rPr lang="en-US"/>
              <a:t> </a:t>
            </a:r>
            <a:r>
              <a:rPr lang="en-US" err="1"/>
              <a:t>základe</a:t>
            </a:r>
            <a:r>
              <a:rPr lang="en-US"/>
              <a:t> </a:t>
            </a:r>
            <a:r>
              <a:rPr lang="en-US" err="1"/>
              <a:t>informácie</a:t>
            </a:r>
            <a:r>
              <a:rPr lang="en-US"/>
              <a:t> bolo </a:t>
            </a:r>
            <a:r>
              <a:rPr lang="en-US" err="1"/>
              <a:t>možné</a:t>
            </a:r>
            <a:r>
              <a:rPr lang="en-US"/>
              <a:t> </a:t>
            </a:r>
            <a:r>
              <a:rPr lang="en-US" err="1"/>
              <a:t>prijímať</a:t>
            </a:r>
            <a:r>
              <a:rPr lang="en-US"/>
              <a:t> </a:t>
            </a:r>
            <a:r>
              <a:rPr lang="en-US" err="1"/>
              <a:t>správne</a:t>
            </a:r>
            <a:r>
              <a:rPr lang="en-US"/>
              <a:t> </a:t>
            </a:r>
            <a:r>
              <a:rPr lang="en-US" err="1"/>
              <a:t>rozhodnutia</a:t>
            </a:r>
            <a:r>
              <a:rPr lang="en-US"/>
              <a:t>, </a:t>
            </a:r>
            <a:r>
              <a:rPr lang="en-US" err="1"/>
              <a:t>informácia</a:t>
            </a:r>
            <a:r>
              <a:rPr lang="en-US"/>
              <a:t> </a:t>
            </a:r>
            <a:r>
              <a:rPr lang="en-US" err="1"/>
              <a:t>musí</a:t>
            </a:r>
            <a:r>
              <a:rPr lang="en-US"/>
              <a:t> </a:t>
            </a:r>
            <a:r>
              <a:rPr lang="en-US" err="1"/>
              <a:t>byť</a:t>
            </a:r>
            <a:r>
              <a:rPr lang="en-US"/>
              <a:t> </a:t>
            </a:r>
            <a:r>
              <a:rPr lang="en-US" err="1"/>
              <a:t>pravdivá</a:t>
            </a:r>
            <a:r>
              <a:rPr lang="en-US"/>
              <a:t>, </a:t>
            </a:r>
            <a:r>
              <a:rPr lang="en-US" err="1"/>
              <a:t>úplná</a:t>
            </a:r>
            <a:r>
              <a:rPr lang="en-US"/>
              <a:t> a </a:t>
            </a:r>
            <a:r>
              <a:rPr lang="en-US" err="1"/>
              <a:t>musí</a:t>
            </a:r>
            <a:r>
              <a:rPr lang="en-US"/>
              <a:t> </a:t>
            </a:r>
            <a:r>
              <a:rPr lang="en-US" err="1"/>
              <a:t>byť</a:t>
            </a:r>
            <a:r>
              <a:rPr lang="en-US"/>
              <a:t> </a:t>
            </a:r>
            <a:r>
              <a:rPr lang="en-US" err="1"/>
              <a:t>dostupná</a:t>
            </a:r>
            <a:r>
              <a:rPr lang="en-US"/>
              <a:t> v </a:t>
            </a:r>
            <a:r>
              <a:rPr lang="en-US" err="1"/>
              <a:t>čase</a:t>
            </a:r>
            <a:r>
              <a:rPr lang="en-US"/>
              <a:t>, </a:t>
            </a:r>
            <a:r>
              <a:rPr lang="en-US" err="1"/>
              <a:t>keď</a:t>
            </a:r>
            <a:r>
              <a:rPr lang="en-US"/>
              <a:t> to je </a:t>
            </a:r>
            <a:r>
              <a:rPr lang="en-US" err="1"/>
              <a:t>potrebné</a:t>
            </a:r>
            <a:r>
              <a:rPr lang="en-US"/>
              <a:t>. </a:t>
            </a:r>
          </a:p>
          <a:p>
            <a:pPr lvl="1"/>
            <a:r>
              <a:rPr lang="en-US" err="1"/>
              <a:t>pri</a:t>
            </a:r>
            <a:r>
              <a:rPr lang="en-US"/>
              <a:t> </a:t>
            </a:r>
            <a:r>
              <a:rPr lang="en-US" err="1"/>
              <a:t>spracovaní</a:t>
            </a:r>
            <a:r>
              <a:rPr lang="en-US"/>
              <a:t> </a:t>
            </a:r>
            <a:r>
              <a:rPr lang="en-US" err="1"/>
              <a:t>informácie</a:t>
            </a:r>
            <a:r>
              <a:rPr lang="en-US"/>
              <a:t> </a:t>
            </a:r>
            <a:r>
              <a:rPr lang="en-US" err="1"/>
              <a:t>sa</a:t>
            </a:r>
            <a:r>
              <a:rPr lang="en-US"/>
              <a:t> </a:t>
            </a:r>
            <a:r>
              <a:rPr lang="en-US" err="1"/>
              <a:t>objavujú</a:t>
            </a:r>
            <a:r>
              <a:rPr lang="en-US"/>
              <a:t> </a:t>
            </a:r>
            <a:r>
              <a:rPr lang="en-US" err="1"/>
              <a:t>ďalšie</a:t>
            </a:r>
            <a:r>
              <a:rPr lang="en-US"/>
              <a:t> </a:t>
            </a:r>
            <a:r>
              <a:rPr lang="en-US" err="1"/>
              <a:t>požiadavky</a:t>
            </a:r>
            <a:r>
              <a:rPr lang="en-US"/>
              <a:t>, </a:t>
            </a:r>
            <a:r>
              <a:rPr lang="en-US" err="1"/>
              <a:t>napr</a:t>
            </a:r>
            <a:r>
              <a:rPr lang="en-US"/>
              <a:t>. aby </a:t>
            </a:r>
            <a:r>
              <a:rPr lang="en-US" err="1"/>
              <a:t>sa</a:t>
            </a:r>
            <a:r>
              <a:rPr lang="en-US"/>
              <a:t> k </a:t>
            </a:r>
            <a:r>
              <a:rPr lang="en-US" err="1"/>
              <a:t>informácii</a:t>
            </a:r>
            <a:r>
              <a:rPr lang="en-US"/>
              <a:t> </a:t>
            </a:r>
            <a:r>
              <a:rPr lang="en-US" err="1"/>
              <a:t>nedostali</a:t>
            </a:r>
            <a:r>
              <a:rPr lang="en-US"/>
              <a:t> </a:t>
            </a:r>
            <a:r>
              <a:rPr lang="en-US" err="1"/>
              <a:t>nepovolané</a:t>
            </a:r>
            <a:r>
              <a:rPr lang="en-US"/>
              <a:t> </a:t>
            </a:r>
            <a:r>
              <a:rPr lang="en-US" err="1"/>
              <a:t>osoby</a:t>
            </a:r>
            <a:r>
              <a:rPr lang="en-US"/>
              <a:t>, aby bolo </a:t>
            </a:r>
            <a:r>
              <a:rPr lang="en-US" err="1"/>
              <a:t>možné</a:t>
            </a:r>
            <a:r>
              <a:rPr lang="en-US"/>
              <a:t> </a:t>
            </a:r>
            <a:r>
              <a:rPr lang="en-US" err="1"/>
              <a:t>stanoviť</a:t>
            </a:r>
            <a:r>
              <a:rPr lang="en-US"/>
              <a:t>, </a:t>
            </a:r>
            <a:r>
              <a:rPr lang="en-US" err="1"/>
              <a:t>čo</a:t>
            </a:r>
            <a:r>
              <a:rPr lang="en-US"/>
              <a:t> </a:t>
            </a:r>
            <a:r>
              <a:rPr lang="en-US" err="1"/>
              <a:t>jednotlivé</a:t>
            </a:r>
            <a:r>
              <a:rPr lang="en-US"/>
              <a:t> </a:t>
            </a:r>
            <a:r>
              <a:rPr lang="en-US" err="1"/>
              <a:t>osoby</a:t>
            </a:r>
            <a:r>
              <a:rPr lang="en-US"/>
              <a:t> s </a:t>
            </a:r>
            <a:r>
              <a:rPr lang="en-US" err="1"/>
              <a:t>informáciou</a:t>
            </a:r>
            <a:r>
              <a:rPr lang="en-US"/>
              <a:t> </a:t>
            </a:r>
            <a:r>
              <a:rPr lang="en-US" err="1"/>
              <a:t>môžu</a:t>
            </a:r>
            <a:r>
              <a:rPr lang="en-US"/>
              <a:t> </a:t>
            </a:r>
            <a:r>
              <a:rPr lang="en-US" err="1"/>
              <a:t>robiť</a:t>
            </a:r>
            <a:r>
              <a:rPr lang="en-US"/>
              <a:t> a pod. </a:t>
            </a:r>
          </a:p>
        </p:txBody>
      </p:sp>
    </p:spTree>
    <p:extLst>
      <p:ext uri="{BB962C8B-B14F-4D97-AF65-F5344CB8AC3E}">
        <p14:creationId xmlns:p14="http://schemas.microsoft.com/office/powerpoint/2010/main" val="324098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a:xfrm>
            <a:off x="680321" y="2336873"/>
            <a:ext cx="11240130" cy="4371498"/>
          </a:xfrm>
        </p:spPr>
        <p:txBody>
          <a:bodyPr>
            <a:normAutofit/>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p>
          <a:p>
            <a:pPr lvl="1"/>
            <a:r>
              <a:rPr lang="en-US">
                <a:solidFill>
                  <a:srgbClr val="C00000"/>
                </a:solidFill>
              </a:rPr>
              <a:t>1. </a:t>
            </a:r>
            <a:r>
              <a:rPr lang="en-US" err="1">
                <a:solidFill>
                  <a:srgbClr val="C00000"/>
                </a:solidFill>
              </a:rPr>
              <a:t>Dôvernosť</a:t>
            </a:r>
            <a:r>
              <a:rPr lang="en-US">
                <a:solidFill>
                  <a:srgbClr val="C00000"/>
                </a:solidFill>
              </a:rPr>
              <a:t> </a:t>
            </a:r>
            <a:r>
              <a:rPr lang="en-US">
                <a:solidFill>
                  <a:schemeClr val="accent6"/>
                </a:solidFill>
              </a:rPr>
              <a:t>(Confidentiality)	</a:t>
            </a:r>
          </a:p>
          <a:p>
            <a:pPr lvl="1"/>
            <a:r>
              <a:rPr lang="en-US">
                <a:solidFill>
                  <a:srgbClr val="C00000"/>
                </a:solidFill>
              </a:rPr>
              <a:t>2. </a:t>
            </a:r>
            <a:r>
              <a:rPr lang="en-US" err="1">
                <a:solidFill>
                  <a:srgbClr val="C00000"/>
                </a:solidFill>
              </a:rPr>
              <a:t>Integrita</a:t>
            </a:r>
            <a:r>
              <a:rPr lang="sk-SK">
                <a:solidFill>
                  <a:srgbClr val="C00000"/>
                </a:solidFill>
              </a:rPr>
              <a:t> </a:t>
            </a:r>
            <a:r>
              <a:rPr lang="en-US">
                <a:solidFill>
                  <a:schemeClr val="accent6"/>
                </a:solidFill>
              </a:rPr>
              <a:t>(Integrity)		</a:t>
            </a:r>
          </a:p>
          <a:p>
            <a:pPr lvl="1"/>
            <a:r>
              <a:rPr lang="en-US">
                <a:solidFill>
                  <a:srgbClr val="C00000"/>
                </a:solidFill>
              </a:rPr>
              <a:t>3. </a:t>
            </a:r>
            <a:r>
              <a:rPr lang="en-US" err="1">
                <a:solidFill>
                  <a:srgbClr val="C00000"/>
                </a:solidFill>
              </a:rPr>
              <a:t>Dostupnosť</a:t>
            </a:r>
            <a:r>
              <a:rPr lang="en-US">
                <a:solidFill>
                  <a:srgbClr val="C00000"/>
                </a:solidFill>
              </a:rPr>
              <a:t> </a:t>
            </a:r>
            <a:r>
              <a:rPr lang="en-US">
                <a:solidFill>
                  <a:schemeClr val="accent6"/>
                </a:solidFill>
              </a:rPr>
              <a:t>(Availability)	</a:t>
            </a:r>
          </a:p>
          <a:p>
            <a:pPr lvl="1"/>
            <a:r>
              <a:rPr lang="en-US">
                <a:solidFill>
                  <a:srgbClr val="C00000"/>
                </a:solidFill>
              </a:rPr>
              <a:t>4. </a:t>
            </a:r>
            <a:r>
              <a:rPr lang="en-US" err="1">
                <a:solidFill>
                  <a:srgbClr val="C00000"/>
                </a:solidFill>
              </a:rPr>
              <a:t>Autentickosť</a:t>
            </a:r>
            <a:r>
              <a:rPr lang="en-US">
                <a:solidFill>
                  <a:srgbClr val="C00000"/>
                </a:solidFill>
              </a:rPr>
              <a:t> </a:t>
            </a:r>
            <a:r>
              <a:rPr lang="en-US">
                <a:solidFill>
                  <a:schemeClr val="accent6"/>
                </a:solidFill>
              </a:rPr>
              <a:t>(Authenticity)	</a:t>
            </a:r>
          </a:p>
          <a:p>
            <a:pPr lvl="1"/>
            <a:r>
              <a:rPr lang="en-US">
                <a:solidFill>
                  <a:srgbClr val="C00000"/>
                </a:solidFill>
              </a:rPr>
              <a:t>5. </a:t>
            </a:r>
            <a:r>
              <a:rPr lang="en-US" err="1">
                <a:solidFill>
                  <a:srgbClr val="C00000"/>
                </a:solidFill>
              </a:rPr>
              <a:t>Súkromnosť</a:t>
            </a:r>
            <a:r>
              <a:rPr lang="sk-SK">
                <a:solidFill>
                  <a:srgbClr val="C00000"/>
                </a:solidFill>
              </a:rPr>
              <a:t> </a:t>
            </a:r>
            <a:r>
              <a:rPr lang="en-US">
                <a:solidFill>
                  <a:schemeClr val="accent6"/>
                </a:solidFill>
              </a:rPr>
              <a:t>(Privacy)		</a:t>
            </a:r>
          </a:p>
          <a:p>
            <a:pPr lvl="1"/>
            <a:r>
              <a:rPr lang="en-US">
                <a:solidFill>
                  <a:srgbClr val="C00000"/>
                </a:solidFill>
              </a:rPr>
              <a:t>6. </a:t>
            </a:r>
            <a:r>
              <a:rPr lang="en-US" err="1">
                <a:solidFill>
                  <a:srgbClr val="C00000"/>
                </a:solidFill>
              </a:rPr>
              <a:t>Nepopretie</a:t>
            </a:r>
            <a:r>
              <a:rPr lang="en-US">
                <a:solidFill>
                  <a:srgbClr val="C00000"/>
                </a:solidFill>
              </a:rPr>
              <a:t> </a:t>
            </a:r>
            <a:r>
              <a:rPr lang="en-US" err="1">
                <a:solidFill>
                  <a:srgbClr val="C00000"/>
                </a:solidFill>
              </a:rPr>
              <a:t>pôvodu</a:t>
            </a:r>
            <a:r>
              <a:rPr lang="sk-SK">
                <a:solidFill>
                  <a:srgbClr val="C00000"/>
                </a:solidFill>
              </a:rPr>
              <a:t> </a:t>
            </a:r>
            <a:r>
              <a:rPr lang="en-US">
                <a:solidFill>
                  <a:schemeClr val="accent6"/>
                </a:solidFill>
              </a:rPr>
              <a:t>(non repudiation of origin)</a:t>
            </a:r>
            <a:endParaRPr lang="sk-SK">
              <a:solidFill>
                <a:schemeClr val="accent6"/>
              </a:solidFill>
            </a:endParaRPr>
          </a:p>
          <a:p>
            <a:pPr lvl="1"/>
            <a:r>
              <a:rPr lang="sk-SK">
                <a:solidFill>
                  <a:srgbClr val="C00000"/>
                </a:solidFill>
              </a:rPr>
              <a:t>7. Nepopretie prijatia </a:t>
            </a:r>
            <a:r>
              <a:rPr lang="en-US">
                <a:solidFill>
                  <a:schemeClr val="accent6"/>
                </a:solidFill>
              </a:rPr>
              <a:t>(non repudiation of receipt)</a:t>
            </a:r>
          </a:p>
          <a:p>
            <a:pPr lvl="1"/>
            <a:r>
              <a:rPr lang="en-US">
                <a:solidFill>
                  <a:srgbClr val="C00000"/>
                </a:solidFill>
              </a:rPr>
              <a:t>8.</a:t>
            </a:r>
            <a:r>
              <a:rPr lang="en-US">
                <a:solidFill>
                  <a:schemeClr val="accent6"/>
                </a:solidFill>
              </a:rPr>
              <a:t> </a:t>
            </a:r>
            <a:r>
              <a:rPr lang="sk-SK">
                <a:solidFill>
                  <a:srgbClr val="C00000"/>
                </a:solidFill>
              </a:rPr>
              <a:t>Identifikácia</a:t>
            </a:r>
            <a:r>
              <a:rPr lang="en-US">
                <a:solidFill>
                  <a:srgbClr val="C00000"/>
                </a:solidFill>
              </a:rPr>
              <a:t> </a:t>
            </a:r>
            <a:r>
              <a:rPr lang="en-US">
                <a:solidFill>
                  <a:schemeClr val="accent6"/>
                </a:solidFill>
              </a:rPr>
              <a:t>(Identification)</a:t>
            </a:r>
          </a:p>
          <a:p>
            <a:pPr lvl="1"/>
            <a:r>
              <a:rPr lang="en-US">
                <a:solidFill>
                  <a:srgbClr val="C00000"/>
                </a:solidFill>
              </a:rPr>
              <a:t>9.</a:t>
            </a:r>
            <a:r>
              <a:rPr lang="en-US">
                <a:solidFill>
                  <a:schemeClr val="accent6"/>
                </a:solidFill>
              </a:rPr>
              <a:t> </a:t>
            </a:r>
            <a:r>
              <a:rPr lang="en-US" err="1">
                <a:solidFill>
                  <a:srgbClr val="C00000"/>
                </a:solidFill>
              </a:rPr>
              <a:t>Anonymita</a:t>
            </a:r>
            <a:endParaRPr lang="en-US">
              <a:solidFill>
                <a:srgbClr val="C00000"/>
              </a:solidFill>
            </a:endParaRPr>
          </a:p>
          <a:p>
            <a:pPr lvl="1"/>
            <a:r>
              <a:rPr lang="en-US">
                <a:solidFill>
                  <a:srgbClr val="C00000"/>
                </a:solidFill>
              </a:rPr>
              <a:t>10.</a:t>
            </a:r>
            <a:r>
              <a:rPr lang="en-US">
                <a:solidFill>
                  <a:schemeClr val="accent6"/>
                </a:solidFill>
              </a:rPr>
              <a:t> </a:t>
            </a:r>
            <a:r>
              <a:rPr lang="en-US" err="1">
                <a:solidFill>
                  <a:srgbClr val="C00000"/>
                </a:solidFill>
              </a:rPr>
              <a:t>Pseudonymita</a:t>
            </a:r>
            <a:endParaRPr lang="en-US">
              <a:solidFill>
                <a:srgbClr val="C00000"/>
              </a:solidFill>
            </a:endParaRPr>
          </a:p>
          <a:p>
            <a:pPr lvl="1"/>
            <a:r>
              <a:rPr lang="en-US">
                <a:solidFill>
                  <a:srgbClr val="C00000"/>
                </a:solidFill>
              </a:rPr>
              <a:t>11. </a:t>
            </a:r>
            <a:r>
              <a:rPr lang="en-US" err="1">
                <a:solidFill>
                  <a:srgbClr val="C00000"/>
                </a:solidFill>
              </a:rPr>
              <a:t>Zodpovednosť</a:t>
            </a:r>
            <a:r>
              <a:rPr lang="en-US">
                <a:solidFill>
                  <a:srgbClr val="C00000"/>
                </a:solidFill>
              </a:rPr>
              <a:t> </a:t>
            </a:r>
            <a:r>
              <a:rPr lang="en-US" err="1">
                <a:solidFill>
                  <a:srgbClr val="C00000"/>
                </a:solidFill>
              </a:rPr>
              <a:t>za</a:t>
            </a:r>
            <a:r>
              <a:rPr lang="en-US">
                <a:solidFill>
                  <a:srgbClr val="C00000"/>
                </a:solidFill>
              </a:rPr>
              <a:t> </a:t>
            </a:r>
            <a:r>
              <a:rPr lang="en-US" err="1">
                <a:solidFill>
                  <a:srgbClr val="C00000"/>
                </a:solidFill>
              </a:rPr>
              <a:t>činnosť</a:t>
            </a:r>
            <a:r>
              <a:rPr lang="en-US">
                <a:solidFill>
                  <a:srgbClr val="C00000"/>
                </a:solidFill>
              </a:rPr>
              <a:t> v </a:t>
            </a:r>
            <a:r>
              <a:rPr lang="en-US" err="1">
                <a:solidFill>
                  <a:srgbClr val="C00000"/>
                </a:solidFill>
              </a:rPr>
              <a:t>systéme</a:t>
            </a:r>
            <a:r>
              <a:rPr lang="en-US">
                <a:solidFill>
                  <a:srgbClr val="C00000"/>
                </a:solidFill>
              </a:rPr>
              <a:t> </a:t>
            </a:r>
            <a:r>
              <a:rPr lang="en-US">
                <a:solidFill>
                  <a:schemeClr val="accent6"/>
                </a:solidFill>
              </a:rPr>
              <a:t>(</a:t>
            </a:r>
            <a:r>
              <a:rPr lang="sk-SK">
                <a:solidFill>
                  <a:schemeClr val="accent6"/>
                </a:solidFill>
              </a:rPr>
              <a:t>A</a:t>
            </a:r>
            <a:r>
              <a:rPr lang="en-US" err="1">
                <a:solidFill>
                  <a:schemeClr val="accent6"/>
                </a:solidFill>
              </a:rPr>
              <a:t>ccountability</a:t>
            </a:r>
            <a:r>
              <a:rPr lang="en-US">
                <a:solidFill>
                  <a:schemeClr val="accent6"/>
                </a:solidFill>
              </a:rPr>
              <a:t>) </a:t>
            </a:r>
          </a:p>
          <a:p>
            <a:pPr lvl="1"/>
            <a:endParaRPr lang="sk-SK">
              <a:solidFill>
                <a:schemeClr val="accent6"/>
              </a:solidFill>
            </a:endParaRPr>
          </a:p>
          <a:p>
            <a:pPr lvl="1"/>
            <a:endParaRPr lang="sk-SK">
              <a:solidFill>
                <a:schemeClr val="accent6"/>
              </a:solidFill>
            </a:endParaRPr>
          </a:p>
          <a:p>
            <a:pPr lvl="1"/>
            <a:endParaRPr lang="en-US">
              <a:solidFill>
                <a:schemeClr val="accent6"/>
              </a:solidFill>
            </a:endParaRPr>
          </a:p>
          <a:p>
            <a:pPr lvl="1"/>
            <a:endParaRPr lang="en-US">
              <a:solidFill>
                <a:srgbClr val="C00000"/>
              </a:solidFill>
            </a:endParaRPr>
          </a:p>
          <a:p>
            <a:pPr lvl="1"/>
            <a:endParaRPr lang="sk-SK">
              <a:solidFill>
                <a:schemeClr val="accent6"/>
              </a:solidFill>
            </a:endParaRPr>
          </a:p>
        </p:txBody>
      </p:sp>
    </p:spTree>
    <p:extLst>
      <p:ext uri="{BB962C8B-B14F-4D97-AF65-F5344CB8AC3E}">
        <p14:creationId xmlns:p14="http://schemas.microsoft.com/office/powerpoint/2010/main" val="45468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normAutofit/>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endParaRPr lang="sk-SK"/>
          </a:p>
          <a:p>
            <a:pPr lvl="1"/>
            <a:r>
              <a:rPr lang="en-US">
                <a:solidFill>
                  <a:srgbClr val="C00000"/>
                </a:solidFill>
              </a:rPr>
              <a:t>1. </a:t>
            </a:r>
            <a:r>
              <a:rPr lang="en-US" err="1">
                <a:solidFill>
                  <a:srgbClr val="C00000"/>
                </a:solidFill>
              </a:rPr>
              <a:t>Dôvernosť</a:t>
            </a:r>
            <a:endParaRPr lang="en-US">
              <a:solidFill>
                <a:srgbClr val="C00000"/>
              </a:solidFill>
            </a:endParaRPr>
          </a:p>
          <a:p>
            <a:pPr lvl="2"/>
            <a:r>
              <a:rPr lang="en-US"/>
              <a:t>k </a:t>
            </a:r>
            <a:r>
              <a:rPr lang="en-US" err="1"/>
              <a:t>informácii</a:t>
            </a:r>
            <a:r>
              <a:rPr lang="en-US"/>
              <a:t> </a:t>
            </a:r>
            <a:r>
              <a:rPr lang="en-US" err="1"/>
              <a:t>obsiahnutej</a:t>
            </a:r>
            <a:r>
              <a:rPr lang="en-US"/>
              <a:t> v </a:t>
            </a:r>
            <a:r>
              <a:rPr lang="en-US" err="1"/>
              <a:t>údajoch</a:t>
            </a:r>
            <a:r>
              <a:rPr lang="en-US"/>
              <a:t> </a:t>
            </a:r>
            <a:r>
              <a:rPr lang="en-US" err="1"/>
              <a:t>majú</a:t>
            </a:r>
            <a:r>
              <a:rPr lang="en-US"/>
              <a:t> </a:t>
            </a:r>
            <a:r>
              <a:rPr lang="en-US" err="1"/>
              <a:t>prístup</a:t>
            </a:r>
            <a:r>
              <a:rPr lang="en-US"/>
              <a:t> </a:t>
            </a:r>
            <a:r>
              <a:rPr lang="en-US" err="1"/>
              <a:t>len</a:t>
            </a:r>
            <a:r>
              <a:rPr lang="en-US"/>
              <a:t> tie </a:t>
            </a:r>
            <a:r>
              <a:rPr lang="en-US" err="1"/>
              <a:t>osoby</a:t>
            </a:r>
            <a:r>
              <a:rPr lang="en-US"/>
              <a:t>, </a:t>
            </a:r>
            <a:r>
              <a:rPr lang="en-US" err="1"/>
              <a:t>ktorým</a:t>
            </a:r>
            <a:r>
              <a:rPr lang="en-US"/>
              <a:t> je </a:t>
            </a:r>
            <a:r>
              <a:rPr lang="en-US" err="1"/>
              <a:t>určená</a:t>
            </a:r>
            <a:r>
              <a:rPr lang="en-US"/>
              <a:t> (</a:t>
            </a:r>
            <a:r>
              <a:rPr lang="en-US" err="1"/>
              <a:t>oprávnené</a:t>
            </a:r>
            <a:r>
              <a:rPr lang="en-US"/>
              <a:t> </a:t>
            </a:r>
            <a:r>
              <a:rPr lang="en-US" err="1"/>
              <a:t>osoby</a:t>
            </a:r>
            <a:r>
              <a:rPr lang="en-US"/>
              <a:t>)</a:t>
            </a:r>
          </a:p>
          <a:p>
            <a:pPr lvl="2"/>
            <a:r>
              <a:rPr lang="en-US" err="1"/>
              <a:t>zdôrazňujeme</a:t>
            </a:r>
            <a:r>
              <a:rPr lang="en-US"/>
              <a:t> </a:t>
            </a:r>
            <a:r>
              <a:rPr lang="en-US" err="1"/>
              <a:t>rozdiel</a:t>
            </a:r>
            <a:r>
              <a:rPr lang="en-US"/>
              <a:t> </a:t>
            </a:r>
            <a:r>
              <a:rPr lang="en-US" err="1"/>
              <a:t>medzi</a:t>
            </a:r>
            <a:r>
              <a:rPr lang="en-US"/>
              <a:t> </a:t>
            </a:r>
            <a:r>
              <a:rPr lang="en-US" err="1"/>
              <a:t>prístupom</a:t>
            </a:r>
            <a:r>
              <a:rPr lang="en-US"/>
              <a:t> k </a:t>
            </a:r>
            <a:r>
              <a:rPr lang="en-US" err="1"/>
              <a:t>údajom</a:t>
            </a:r>
            <a:r>
              <a:rPr lang="en-US"/>
              <a:t> a </a:t>
            </a:r>
            <a:r>
              <a:rPr lang="en-US" err="1"/>
              <a:t>prístupom</a:t>
            </a:r>
            <a:r>
              <a:rPr lang="en-US"/>
              <a:t> k </a:t>
            </a:r>
            <a:r>
              <a:rPr lang="en-US" err="1"/>
              <a:t>obsahu</a:t>
            </a:r>
            <a:r>
              <a:rPr lang="en-US"/>
              <a:t> </a:t>
            </a:r>
            <a:r>
              <a:rPr lang="en-US" err="1"/>
              <a:t>údajov</a:t>
            </a:r>
            <a:endParaRPr lang="sk-SK"/>
          </a:p>
          <a:p>
            <a:pPr lvl="1"/>
            <a:r>
              <a:rPr lang="en-US">
                <a:solidFill>
                  <a:srgbClr val="C00000"/>
                </a:solidFill>
              </a:rPr>
              <a:t>2. </a:t>
            </a:r>
            <a:r>
              <a:rPr lang="en-US" err="1">
                <a:solidFill>
                  <a:srgbClr val="C00000"/>
                </a:solidFill>
              </a:rPr>
              <a:t>Integrita</a:t>
            </a:r>
            <a:endParaRPr lang="en-US">
              <a:solidFill>
                <a:srgbClr val="C00000"/>
              </a:solidFill>
            </a:endParaRPr>
          </a:p>
          <a:p>
            <a:pPr lvl="2"/>
            <a:r>
              <a:rPr lang="sk-SK"/>
              <a:t>ú</a:t>
            </a:r>
            <a:r>
              <a:rPr lang="en-US" err="1"/>
              <a:t>daje</a:t>
            </a:r>
            <a:r>
              <a:rPr lang="en-US"/>
              <a:t> </a:t>
            </a:r>
            <a:r>
              <a:rPr lang="en-US" err="1"/>
              <a:t>nemôžu</a:t>
            </a:r>
            <a:r>
              <a:rPr lang="en-US"/>
              <a:t> </a:t>
            </a:r>
            <a:r>
              <a:rPr lang="en-US" err="1"/>
              <a:t>byť</a:t>
            </a:r>
            <a:r>
              <a:rPr lang="en-US"/>
              <a:t> </a:t>
            </a:r>
            <a:r>
              <a:rPr lang="en-US" err="1"/>
              <a:t>modifikované</a:t>
            </a:r>
            <a:r>
              <a:rPr lang="en-US"/>
              <a:t> bez </a:t>
            </a:r>
            <a:r>
              <a:rPr lang="en-US" err="1"/>
              <a:t>toho</a:t>
            </a:r>
            <a:r>
              <a:rPr lang="en-US"/>
              <a:t>, aby </a:t>
            </a:r>
            <a:r>
              <a:rPr lang="en-US" err="1"/>
              <a:t>si</a:t>
            </a:r>
            <a:r>
              <a:rPr lang="en-US"/>
              <a:t> to </a:t>
            </a:r>
            <a:r>
              <a:rPr lang="en-US" err="1"/>
              <a:t>oprávnená</a:t>
            </a:r>
            <a:r>
              <a:rPr lang="en-US"/>
              <a:t> </a:t>
            </a:r>
            <a:r>
              <a:rPr lang="en-US" err="1"/>
              <a:t>osoba</a:t>
            </a:r>
            <a:r>
              <a:rPr lang="en-US"/>
              <a:t> </a:t>
            </a:r>
            <a:r>
              <a:rPr lang="en-US" err="1"/>
              <a:t>všimla</a:t>
            </a:r>
            <a:endParaRPr lang="sk-SK"/>
          </a:p>
          <a:p>
            <a:pPr lvl="2"/>
            <a:r>
              <a:rPr lang="en-US" err="1"/>
              <a:t>ak</a:t>
            </a:r>
            <a:r>
              <a:rPr lang="en-US"/>
              <a:t> </a:t>
            </a:r>
            <a:r>
              <a:rPr lang="en-US" err="1"/>
              <a:t>oprávnená</a:t>
            </a:r>
            <a:r>
              <a:rPr lang="en-US"/>
              <a:t> </a:t>
            </a:r>
            <a:r>
              <a:rPr lang="en-US" err="1"/>
              <a:t>osoba</a:t>
            </a:r>
            <a:r>
              <a:rPr lang="en-US"/>
              <a:t> </a:t>
            </a:r>
            <a:r>
              <a:rPr lang="en-US" err="1"/>
              <a:t>zistí</a:t>
            </a:r>
            <a:r>
              <a:rPr lang="en-US"/>
              <a:t>, </a:t>
            </a:r>
            <a:r>
              <a:rPr lang="en-US" err="1"/>
              <a:t>že</a:t>
            </a:r>
            <a:r>
              <a:rPr lang="en-US"/>
              <a:t> </a:t>
            </a:r>
            <a:r>
              <a:rPr lang="en-US" err="1"/>
              <a:t>údaje</a:t>
            </a:r>
            <a:r>
              <a:rPr lang="en-US"/>
              <a:t> </a:t>
            </a:r>
            <a:r>
              <a:rPr lang="en-US" err="1"/>
              <a:t>boli</a:t>
            </a:r>
            <a:r>
              <a:rPr lang="en-US"/>
              <a:t> </a:t>
            </a:r>
            <a:r>
              <a:rPr lang="en-US" err="1"/>
              <a:t>neoprávnene</a:t>
            </a:r>
            <a:r>
              <a:rPr lang="en-US"/>
              <a:t> </a:t>
            </a:r>
            <a:r>
              <a:rPr lang="en-US" err="1"/>
              <a:t>upravované</a:t>
            </a:r>
            <a:r>
              <a:rPr lang="en-US"/>
              <a:t>, </a:t>
            </a:r>
            <a:r>
              <a:rPr lang="en-US" err="1"/>
              <a:t>nebude</a:t>
            </a:r>
            <a:r>
              <a:rPr lang="en-US"/>
              <a:t> </a:t>
            </a:r>
            <a:r>
              <a:rPr lang="en-US" err="1"/>
              <a:t>sa</a:t>
            </a:r>
            <a:r>
              <a:rPr lang="en-US"/>
              <a:t> </a:t>
            </a:r>
            <a:r>
              <a:rPr lang="en-US" err="1"/>
              <a:t>spoliehať</a:t>
            </a:r>
            <a:r>
              <a:rPr lang="en-US"/>
              <a:t> </a:t>
            </a:r>
            <a:r>
              <a:rPr lang="en-US" err="1"/>
              <a:t>na</a:t>
            </a:r>
            <a:r>
              <a:rPr lang="en-US"/>
              <a:t> </a:t>
            </a:r>
            <a:r>
              <a:rPr lang="en-US" err="1"/>
              <a:t>informáciu</a:t>
            </a:r>
            <a:r>
              <a:rPr lang="en-US"/>
              <a:t>, </a:t>
            </a:r>
            <a:r>
              <a:rPr lang="en-US" err="1"/>
              <a:t>ktorú</a:t>
            </a:r>
            <a:r>
              <a:rPr lang="en-US"/>
              <a:t> </a:t>
            </a:r>
            <a:r>
              <a:rPr lang="en-US" err="1"/>
              <a:t>obsahujú</a:t>
            </a:r>
            <a:r>
              <a:rPr lang="en-US"/>
              <a:t>, ale </a:t>
            </a:r>
            <a:r>
              <a:rPr lang="en-US" err="1"/>
              <a:t>môže</a:t>
            </a:r>
            <a:r>
              <a:rPr lang="en-US"/>
              <a:t> </a:t>
            </a:r>
            <a:r>
              <a:rPr lang="en-US" err="1"/>
              <a:t>si</a:t>
            </a:r>
            <a:r>
              <a:rPr lang="en-US"/>
              <a:t> </a:t>
            </a:r>
            <a:r>
              <a:rPr lang="en-US" err="1"/>
              <a:t>ich</a:t>
            </a:r>
            <a:r>
              <a:rPr lang="en-US"/>
              <a:t> od </a:t>
            </a:r>
            <a:r>
              <a:rPr lang="en-US" err="1"/>
              <a:t>toho</a:t>
            </a:r>
            <a:r>
              <a:rPr lang="en-US"/>
              <a:t>, </a:t>
            </a:r>
            <a:r>
              <a:rPr lang="en-US" err="1"/>
              <a:t>kto</a:t>
            </a:r>
            <a:r>
              <a:rPr lang="en-US"/>
              <a:t> </a:t>
            </a:r>
            <a:r>
              <a:rPr lang="en-US" err="1"/>
              <a:t>jej</a:t>
            </a:r>
            <a:r>
              <a:rPr lang="en-US"/>
              <a:t> </a:t>
            </a:r>
            <a:r>
              <a:rPr lang="en-US" err="1"/>
              <a:t>ich</a:t>
            </a:r>
            <a:r>
              <a:rPr lang="en-US"/>
              <a:t> </a:t>
            </a:r>
            <a:r>
              <a:rPr lang="en-US" err="1"/>
              <a:t>poskytol</a:t>
            </a:r>
            <a:r>
              <a:rPr lang="en-US"/>
              <a:t>, </a:t>
            </a:r>
            <a:r>
              <a:rPr lang="en-US" err="1"/>
              <a:t>vyžiadať</a:t>
            </a:r>
            <a:r>
              <a:rPr lang="en-US"/>
              <a:t> </a:t>
            </a:r>
            <a:r>
              <a:rPr lang="en-US" err="1"/>
              <a:t>ešte</a:t>
            </a:r>
            <a:r>
              <a:rPr lang="en-US"/>
              <a:t> </a:t>
            </a:r>
            <a:r>
              <a:rPr lang="en-US" err="1"/>
              <a:t>raz</a:t>
            </a:r>
            <a:endParaRPr lang="en-US"/>
          </a:p>
        </p:txBody>
      </p:sp>
    </p:spTree>
    <p:extLst>
      <p:ext uri="{BB962C8B-B14F-4D97-AF65-F5344CB8AC3E}">
        <p14:creationId xmlns:p14="http://schemas.microsoft.com/office/powerpoint/2010/main" val="280770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err="1"/>
              <a:t>Základné</a:t>
            </a:r>
            <a:r>
              <a:rPr lang="en-US"/>
              <a:t> </a:t>
            </a:r>
            <a:r>
              <a:rPr lang="en-US" err="1"/>
              <a:t>pojmy</a:t>
            </a:r>
            <a:r>
              <a:rPr lang="en-US"/>
              <a:t> </a:t>
            </a:r>
            <a:r>
              <a:rPr lang="en-US" err="1"/>
              <a:t>informačnej</a:t>
            </a:r>
            <a:r>
              <a:rPr lang="en-US"/>
              <a:t> </a:t>
            </a:r>
            <a:r>
              <a:rPr lang="en-US" err="1"/>
              <a:t>bezpečnosti</a:t>
            </a:r>
            <a:endParaRPr lang="en-US"/>
          </a:p>
        </p:txBody>
      </p:sp>
      <p:sp>
        <p:nvSpPr>
          <p:cNvPr id="3" name="Zástupný objekt pre obsah 2"/>
          <p:cNvSpPr>
            <a:spLocks noGrp="1"/>
          </p:cNvSpPr>
          <p:nvPr>
            <p:ph idx="1"/>
          </p:nvPr>
        </p:nvSpPr>
        <p:spPr/>
        <p:txBody>
          <a:bodyPr/>
          <a:lstStyle/>
          <a:p>
            <a:r>
              <a:rPr lang="en-US">
                <a:solidFill>
                  <a:srgbClr val="FFFF00"/>
                </a:solidFill>
              </a:rPr>
              <a:t>Z</a:t>
            </a:r>
            <a:r>
              <a:rPr lang="sk-SK">
                <a:solidFill>
                  <a:srgbClr val="FFFF00"/>
                </a:solidFill>
              </a:rPr>
              <a:t>á</a:t>
            </a:r>
            <a:r>
              <a:rPr lang="en-US" err="1">
                <a:solidFill>
                  <a:srgbClr val="FFFF00"/>
                </a:solidFill>
              </a:rPr>
              <a:t>kladn</a:t>
            </a:r>
            <a:r>
              <a:rPr lang="sk-SK">
                <a:solidFill>
                  <a:srgbClr val="FFFF00"/>
                </a:solidFill>
              </a:rPr>
              <a:t>é b</a:t>
            </a:r>
            <a:r>
              <a:rPr lang="en-US" err="1">
                <a:solidFill>
                  <a:srgbClr val="FFFF00"/>
                </a:solidFill>
              </a:rPr>
              <a:t>ezpečnostné</a:t>
            </a:r>
            <a:r>
              <a:rPr lang="en-US">
                <a:solidFill>
                  <a:srgbClr val="FFFF00"/>
                </a:solidFill>
              </a:rPr>
              <a:t> </a:t>
            </a:r>
            <a:r>
              <a:rPr lang="en-US" err="1">
                <a:solidFill>
                  <a:srgbClr val="FFFF00"/>
                </a:solidFill>
              </a:rPr>
              <a:t>požiadavky</a:t>
            </a:r>
            <a:r>
              <a:rPr lang="sk-SK">
                <a:solidFill>
                  <a:srgbClr val="FFFF00"/>
                </a:solidFill>
              </a:rPr>
              <a:t>:</a:t>
            </a:r>
            <a:endParaRPr lang="sk-SK"/>
          </a:p>
          <a:p>
            <a:pPr lvl="1"/>
            <a:r>
              <a:rPr lang="sk-SK">
                <a:solidFill>
                  <a:srgbClr val="C00000"/>
                </a:solidFill>
              </a:rPr>
              <a:t>3</a:t>
            </a:r>
            <a:r>
              <a:rPr lang="en-US">
                <a:solidFill>
                  <a:srgbClr val="C00000"/>
                </a:solidFill>
              </a:rPr>
              <a:t>. </a:t>
            </a:r>
            <a:r>
              <a:rPr lang="en-US" err="1">
                <a:solidFill>
                  <a:srgbClr val="C00000"/>
                </a:solidFill>
              </a:rPr>
              <a:t>Dostupnosť</a:t>
            </a:r>
            <a:endParaRPr lang="en-US">
              <a:solidFill>
                <a:srgbClr val="C00000"/>
              </a:solidFill>
            </a:endParaRPr>
          </a:p>
          <a:p>
            <a:pPr lvl="2"/>
            <a:r>
              <a:rPr lang="en-US" err="1"/>
              <a:t>údaje</a:t>
            </a:r>
            <a:r>
              <a:rPr lang="en-US"/>
              <a:t> </a:t>
            </a:r>
            <a:r>
              <a:rPr lang="en-US" err="1"/>
              <a:t>sú</a:t>
            </a:r>
            <a:r>
              <a:rPr lang="en-US"/>
              <a:t> k </a:t>
            </a:r>
            <a:r>
              <a:rPr lang="en-US" err="1"/>
              <a:t>dispozícii</a:t>
            </a:r>
            <a:r>
              <a:rPr lang="en-US"/>
              <a:t> </a:t>
            </a:r>
            <a:r>
              <a:rPr lang="en-US" err="1"/>
              <a:t>oprávneným</a:t>
            </a:r>
            <a:r>
              <a:rPr lang="en-US"/>
              <a:t> </a:t>
            </a:r>
            <a:r>
              <a:rPr lang="en-US" err="1"/>
              <a:t>osobám</a:t>
            </a:r>
            <a:r>
              <a:rPr lang="en-US"/>
              <a:t> </a:t>
            </a:r>
            <a:r>
              <a:rPr lang="en-US" err="1"/>
              <a:t>kedykoľvek</a:t>
            </a:r>
            <a:r>
              <a:rPr lang="en-US"/>
              <a:t>, </a:t>
            </a:r>
            <a:r>
              <a:rPr lang="en-US" err="1"/>
              <a:t>keď</a:t>
            </a:r>
            <a:r>
              <a:rPr lang="en-US"/>
              <a:t> o to </a:t>
            </a:r>
            <a:r>
              <a:rPr lang="en-US" err="1"/>
              <a:t>požiadajú</a:t>
            </a:r>
            <a:endParaRPr lang="en-US"/>
          </a:p>
          <a:p>
            <a:pPr lvl="2"/>
            <a:r>
              <a:rPr lang="en-US" err="1"/>
              <a:t>stanoví</a:t>
            </a:r>
            <a:r>
              <a:rPr lang="en-US"/>
              <a:t> </a:t>
            </a:r>
            <a:r>
              <a:rPr lang="en-US" err="1"/>
              <a:t>sa</a:t>
            </a:r>
            <a:r>
              <a:rPr lang="en-US"/>
              <a:t> </a:t>
            </a:r>
            <a:r>
              <a:rPr lang="en-US" err="1"/>
              <a:t>maximálny</a:t>
            </a:r>
            <a:r>
              <a:rPr lang="en-US"/>
              <a:t> </a:t>
            </a:r>
            <a:r>
              <a:rPr lang="en-US" err="1"/>
              <a:t>čas</a:t>
            </a:r>
            <a:r>
              <a:rPr lang="en-US"/>
              <a:t> od </a:t>
            </a:r>
            <a:r>
              <a:rPr lang="en-US" err="1"/>
              <a:t>požiadavky</a:t>
            </a:r>
            <a:r>
              <a:rPr lang="en-US"/>
              <a:t> </a:t>
            </a:r>
            <a:r>
              <a:rPr lang="en-US" err="1"/>
              <a:t>na</a:t>
            </a:r>
            <a:r>
              <a:rPr lang="en-US"/>
              <a:t> </a:t>
            </a:r>
            <a:r>
              <a:rPr lang="en-US" err="1"/>
              <a:t>sprístupnenie</a:t>
            </a:r>
            <a:r>
              <a:rPr lang="en-US"/>
              <a:t> </a:t>
            </a:r>
            <a:r>
              <a:rPr lang="en-US" err="1"/>
              <a:t>údajov</a:t>
            </a:r>
            <a:r>
              <a:rPr lang="en-US"/>
              <a:t> </a:t>
            </a:r>
            <a:r>
              <a:rPr lang="en-US" err="1"/>
              <a:t>až</a:t>
            </a:r>
            <a:r>
              <a:rPr lang="en-US"/>
              <a:t> </a:t>
            </a:r>
            <a:r>
              <a:rPr lang="en-US" err="1"/>
              <a:t>po</a:t>
            </a:r>
            <a:r>
              <a:rPr lang="en-US"/>
              <a:t> </a:t>
            </a:r>
            <a:r>
              <a:rPr lang="en-US" err="1"/>
              <a:t>okamih</a:t>
            </a:r>
            <a:r>
              <a:rPr lang="en-US"/>
              <a:t>, </a:t>
            </a:r>
            <a:r>
              <a:rPr lang="en-US" err="1"/>
              <a:t>keď</a:t>
            </a:r>
            <a:r>
              <a:rPr lang="en-US"/>
              <a:t> </a:t>
            </a:r>
            <a:r>
              <a:rPr lang="en-US" err="1"/>
              <a:t>žiadateľ</a:t>
            </a:r>
            <a:r>
              <a:rPr lang="en-US"/>
              <a:t> </a:t>
            </a:r>
            <a:r>
              <a:rPr lang="en-US" err="1"/>
              <a:t>má</a:t>
            </a:r>
            <a:r>
              <a:rPr lang="en-US"/>
              <a:t> </a:t>
            </a:r>
            <a:r>
              <a:rPr lang="en-US" err="1"/>
              <a:t>údaje</a:t>
            </a:r>
            <a:r>
              <a:rPr lang="en-US"/>
              <a:t> k </a:t>
            </a:r>
            <a:r>
              <a:rPr lang="en-US" err="1"/>
              <a:t>dispozícii</a:t>
            </a:r>
            <a:endParaRPr lang="en-US"/>
          </a:p>
          <a:p>
            <a:pPr lvl="1"/>
            <a:r>
              <a:rPr lang="en-US">
                <a:solidFill>
                  <a:srgbClr val="C00000"/>
                </a:solidFill>
              </a:rPr>
              <a:t>4. </a:t>
            </a:r>
            <a:r>
              <a:rPr lang="en-US" err="1">
                <a:solidFill>
                  <a:srgbClr val="C00000"/>
                </a:solidFill>
              </a:rPr>
              <a:t>Autentickosť</a:t>
            </a:r>
            <a:endParaRPr lang="en-US">
              <a:solidFill>
                <a:srgbClr val="C00000"/>
              </a:solidFill>
            </a:endParaRPr>
          </a:p>
          <a:p>
            <a:pPr lvl="2"/>
            <a:r>
              <a:rPr lang="en-US" err="1"/>
              <a:t>príjemca</a:t>
            </a:r>
            <a:r>
              <a:rPr lang="en-US"/>
              <a:t> </a:t>
            </a:r>
            <a:r>
              <a:rPr lang="en-US" err="1"/>
              <a:t>si</a:t>
            </a:r>
            <a:r>
              <a:rPr lang="en-US"/>
              <a:t> </a:t>
            </a:r>
            <a:r>
              <a:rPr lang="en-US" err="1"/>
              <a:t>môže</a:t>
            </a:r>
            <a:r>
              <a:rPr lang="en-US"/>
              <a:t> </a:t>
            </a:r>
            <a:r>
              <a:rPr lang="en-US" err="1"/>
              <a:t>byť</a:t>
            </a:r>
            <a:r>
              <a:rPr lang="en-US"/>
              <a:t> </a:t>
            </a:r>
            <a:r>
              <a:rPr lang="en-US" err="1"/>
              <a:t>istý</a:t>
            </a:r>
            <a:r>
              <a:rPr lang="en-US"/>
              <a:t> </a:t>
            </a:r>
            <a:r>
              <a:rPr lang="en-US" err="1"/>
              <a:t>tým</a:t>
            </a:r>
            <a:r>
              <a:rPr lang="en-US"/>
              <a:t>, </a:t>
            </a:r>
            <a:r>
              <a:rPr lang="en-US" err="1"/>
              <a:t>že</a:t>
            </a:r>
            <a:r>
              <a:rPr lang="en-US"/>
              <a:t> </a:t>
            </a:r>
            <a:r>
              <a:rPr lang="en-US" err="1"/>
              <a:t>údaje</a:t>
            </a:r>
            <a:r>
              <a:rPr lang="en-US"/>
              <a:t> </a:t>
            </a:r>
            <a:r>
              <a:rPr lang="en-US" err="1"/>
              <a:t>sú</a:t>
            </a:r>
            <a:r>
              <a:rPr lang="en-US"/>
              <a:t> </a:t>
            </a:r>
            <a:r>
              <a:rPr lang="en-US" err="1"/>
              <a:t>zhodné</a:t>
            </a:r>
            <a:r>
              <a:rPr lang="en-US"/>
              <a:t> s </a:t>
            </a:r>
            <a:r>
              <a:rPr lang="en-US" err="1"/>
              <a:t>tými</a:t>
            </a:r>
            <a:r>
              <a:rPr lang="en-US"/>
              <a:t>, </a:t>
            </a:r>
            <a:r>
              <a:rPr lang="en-US" err="1"/>
              <a:t>ktoré</a:t>
            </a:r>
            <a:r>
              <a:rPr lang="en-US"/>
              <a:t> </a:t>
            </a:r>
            <a:r>
              <a:rPr lang="en-US" err="1"/>
              <a:t>poslal</a:t>
            </a:r>
            <a:r>
              <a:rPr lang="en-US"/>
              <a:t> </a:t>
            </a:r>
            <a:r>
              <a:rPr lang="en-US" err="1"/>
              <a:t>odosielateľ</a:t>
            </a:r>
            <a:r>
              <a:rPr lang="en-US"/>
              <a:t> a </a:t>
            </a:r>
            <a:r>
              <a:rPr lang="en-US" err="1"/>
              <a:t>identitou</a:t>
            </a:r>
            <a:r>
              <a:rPr lang="en-US"/>
              <a:t> </a:t>
            </a:r>
            <a:r>
              <a:rPr lang="en-US" err="1"/>
              <a:t>odosielateľa</a:t>
            </a:r>
            <a:endParaRPr lang="en-US"/>
          </a:p>
          <a:p>
            <a:pPr lvl="2"/>
            <a:r>
              <a:rPr lang="en-US" err="1"/>
              <a:t>spája</a:t>
            </a:r>
            <a:r>
              <a:rPr lang="en-US"/>
              <a:t> </a:t>
            </a:r>
            <a:r>
              <a:rPr lang="en-US" err="1"/>
              <a:t>integritu</a:t>
            </a:r>
            <a:r>
              <a:rPr lang="en-US"/>
              <a:t> </a:t>
            </a:r>
            <a:r>
              <a:rPr lang="en-US" err="1"/>
              <a:t>údajov</a:t>
            </a:r>
            <a:r>
              <a:rPr lang="en-US"/>
              <a:t> a </a:t>
            </a:r>
            <a:r>
              <a:rPr lang="en-US" err="1"/>
              <a:t>jednoznačné</a:t>
            </a:r>
            <a:r>
              <a:rPr lang="en-US"/>
              <a:t>/</a:t>
            </a:r>
            <a:r>
              <a:rPr lang="en-US" err="1"/>
              <a:t>garantované</a:t>
            </a:r>
            <a:r>
              <a:rPr lang="en-US"/>
              <a:t> </a:t>
            </a:r>
            <a:r>
              <a:rPr lang="en-US" err="1"/>
              <a:t>určenie</a:t>
            </a:r>
            <a:r>
              <a:rPr lang="en-US"/>
              <a:t> identity </a:t>
            </a:r>
            <a:r>
              <a:rPr lang="en-US" err="1"/>
              <a:t>tvorcu</a:t>
            </a:r>
            <a:r>
              <a:rPr lang="en-US"/>
              <a:t> </a:t>
            </a:r>
            <a:r>
              <a:rPr lang="en-US" err="1"/>
              <a:t>údajov</a:t>
            </a:r>
            <a:r>
              <a:rPr lang="en-US"/>
              <a:t> </a:t>
            </a:r>
          </a:p>
        </p:txBody>
      </p:sp>
    </p:spTree>
    <p:extLst>
      <p:ext uri="{BB962C8B-B14F-4D97-AF65-F5344CB8AC3E}">
        <p14:creationId xmlns:p14="http://schemas.microsoft.com/office/powerpoint/2010/main" val="3084802955"/>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771D604A1A40CC46869F8CBACFABA24D" ma:contentTypeVersion="0" ma:contentTypeDescription="Umožňuje vytvoriť nový dokument." ma:contentTypeScope="" ma:versionID="23cee6294ec534b12e6fcf4be8a8b3ab">
  <xsd:schema xmlns:xsd="http://www.w3.org/2001/XMLSchema" xmlns:xs="http://www.w3.org/2001/XMLSchema" xmlns:p="http://schemas.microsoft.com/office/2006/metadata/properties" targetNamespace="http://schemas.microsoft.com/office/2006/metadata/properties" ma:root="true" ma:fieldsID="62ffd0f42943e496e21980a7bc59f74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D0E1B-A171-4F4D-92CF-2A20A557E22C}">
  <ds:schemaRefs>
    <ds:schemaRef ds:uri="http://schemas.microsoft.com/sharepoint/v3/contenttype/forms"/>
  </ds:schemaRefs>
</ds:datastoreItem>
</file>

<file path=customXml/itemProps2.xml><?xml version="1.0" encoding="utf-8"?>
<ds:datastoreItem xmlns:ds="http://schemas.openxmlformats.org/officeDocument/2006/customXml" ds:itemID="{5A9EE491-F9AB-49F5-B32D-3DEA4FC4E04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EFD3CF8-6A66-486F-9387-206D33453366}"/>
</file>

<file path=docProps/app.xml><?xml version="1.0" encoding="utf-8"?>
<Properties xmlns="http://schemas.openxmlformats.org/officeDocument/2006/extended-properties" xmlns:vt="http://schemas.openxmlformats.org/officeDocument/2006/docPropsVTypes">
  <Template>Berlín</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Berlín</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lpstr>Základné pojmy informačnej bezpečnosti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Informačná bezpečnosť</dc:title>
  <dc:creator>Enermax</dc:creator>
  <cp:revision>1</cp:revision>
  <dcterms:created xsi:type="dcterms:W3CDTF">2020-09-24T18:43:49Z</dcterms:created>
  <dcterms:modified xsi:type="dcterms:W3CDTF">2020-11-13T10:11:07Z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0x010100771D604A1A40CC46869F8CBACFABA24D</vt:lpwstr>
  </property>
</Properties>
</file>