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1" r:id="rId10"/>
    <p:sldId id="269" r:id="rId11"/>
    <p:sldId id="262" r:id="rId12"/>
    <p:sldId id="263" r:id="rId13"/>
    <p:sldId id="264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Čavajda" userId="32f4518d-2149-4a91-acfd-2bdf62dfe4c7" providerId="ADAL" clId="{A4EC8705-71C2-4C56-B538-C9B9708C7A9B}"/>
    <pc:docChg chg="modSld">
      <pc:chgData name="Tomáš Čavajda" userId="32f4518d-2149-4a91-acfd-2bdf62dfe4c7" providerId="ADAL" clId="{A4EC8705-71C2-4C56-B538-C9B9708C7A9B}" dt="2021-09-28T16:03:24.032" v="9" actId="207"/>
      <pc:docMkLst>
        <pc:docMk/>
      </pc:docMkLst>
      <pc:sldChg chg="modSp mod">
        <pc:chgData name="Tomáš Čavajda" userId="32f4518d-2149-4a91-acfd-2bdf62dfe4c7" providerId="ADAL" clId="{A4EC8705-71C2-4C56-B538-C9B9708C7A9B}" dt="2021-09-28T16:03:24.032" v="9" actId="207"/>
        <pc:sldMkLst>
          <pc:docMk/>
          <pc:sldMk cId="1151452480" sldId="258"/>
        </pc:sldMkLst>
        <pc:spChg chg="mod">
          <ac:chgData name="Tomáš Čavajda" userId="32f4518d-2149-4a91-acfd-2bdf62dfe4c7" providerId="ADAL" clId="{A4EC8705-71C2-4C56-B538-C9B9708C7A9B}" dt="2021-09-28T16:03:24.032" v="9" actId="207"/>
          <ac:spMkLst>
            <pc:docMk/>
            <pc:sldMk cId="1151452480" sldId="258"/>
            <ac:spMk id="3" creationId="{00000000-0000-0000-0000-000000000000}"/>
          </ac:spMkLst>
        </pc:spChg>
      </pc:sldChg>
      <pc:sldChg chg="modSp mod">
        <pc:chgData name="Tomáš Čavajda" userId="32f4518d-2149-4a91-acfd-2bdf62dfe4c7" providerId="ADAL" clId="{A4EC8705-71C2-4C56-B538-C9B9708C7A9B}" dt="2021-09-26T19:56:50.220" v="6" actId="20577"/>
        <pc:sldMkLst>
          <pc:docMk/>
          <pc:sldMk cId="1041584048" sldId="259"/>
        </pc:sldMkLst>
        <pc:spChg chg="mod">
          <ac:chgData name="Tomáš Čavajda" userId="32f4518d-2149-4a91-acfd-2bdf62dfe4c7" providerId="ADAL" clId="{A4EC8705-71C2-4C56-B538-C9B9708C7A9B}" dt="2021-09-26T19:56:50.220" v="6" actId="20577"/>
          <ac:spMkLst>
            <pc:docMk/>
            <pc:sldMk cId="1041584048" sldId="259"/>
            <ac:spMk id="3" creationId="{00000000-0000-0000-0000-000000000000}"/>
          </ac:spMkLst>
        </pc:spChg>
      </pc:sldChg>
    </pc:docChg>
  </pc:docChgLst>
  <pc:docChgLst>
    <pc:chgData name="Lukáš Katona" userId="S::lukas.katona@student.adlerka.sk::691890b0-03bd-4434-811b-db6d5ef9ce12" providerId="AD" clId="Web-{7C1B828C-D501-4F80-9760-5FBAF823DB59}"/>
    <pc:docChg chg="modSld">
      <pc:chgData name="Lukáš Katona" userId="S::lukas.katona@student.adlerka.sk::691890b0-03bd-4434-811b-db6d5ef9ce12" providerId="AD" clId="Web-{7C1B828C-D501-4F80-9760-5FBAF823DB59}" dt="2021-09-23T06:54:00.671" v="13" actId="20577"/>
      <pc:docMkLst>
        <pc:docMk/>
      </pc:docMkLst>
      <pc:sldChg chg="modSp">
        <pc:chgData name="Lukáš Katona" userId="S::lukas.katona@student.adlerka.sk::691890b0-03bd-4434-811b-db6d5ef9ce12" providerId="AD" clId="Web-{7C1B828C-D501-4F80-9760-5FBAF823DB59}" dt="2021-09-23T06:54:00.671" v="13" actId="20577"/>
        <pc:sldMkLst>
          <pc:docMk/>
          <pc:sldMk cId="541881511" sldId="263"/>
        </pc:sldMkLst>
        <pc:spChg chg="mod">
          <ac:chgData name="Lukáš Katona" userId="S::lukas.katona@student.adlerka.sk::691890b0-03bd-4434-811b-db6d5ef9ce12" providerId="AD" clId="Web-{7C1B828C-D501-4F80-9760-5FBAF823DB59}" dt="2021-09-23T06:54:00.671" v="13" actId="20577"/>
          <ac:spMkLst>
            <pc:docMk/>
            <pc:sldMk cId="541881511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útokov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</a:t>
            </a:r>
            <a:r>
              <a:rPr lang="en-US" dirty="0">
                <a:solidFill>
                  <a:srgbClr val="FFFF00"/>
                </a:solidFill>
              </a:rPr>
              <a:t> system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Útoky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operačného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systému</a:t>
            </a:r>
            <a:endParaRPr lang="sk-SK" dirty="0">
              <a:solidFill>
                <a:srgbClr val="C00000"/>
              </a:solidFill>
            </a:endParaRPr>
          </a:p>
          <a:p>
            <a:pPr lvl="2"/>
            <a:r>
              <a:rPr lang="en-US" dirty="0" err="1"/>
              <a:t>Útočníci</a:t>
            </a:r>
            <a:r>
              <a:rPr lang="en-US" dirty="0"/>
              <a:t> </a:t>
            </a:r>
            <a:r>
              <a:rPr lang="en-US" dirty="0" err="1"/>
              <a:t>hľadajú</a:t>
            </a:r>
            <a:r>
              <a:rPr lang="en-US" dirty="0"/>
              <a:t> </a:t>
            </a:r>
            <a:r>
              <a:rPr lang="en-US" dirty="0" err="1"/>
              <a:t>zraniteľné</a:t>
            </a:r>
            <a:r>
              <a:rPr lang="en-US" dirty="0"/>
              <a:t> </a:t>
            </a:r>
            <a:r>
              <a:rPr lang="en-US" dirty="0" err="1"/>
              <a:t>miesta</a:t>
            </a:r>
            <a:r>
              <a:rPr lang="sk-SK" dirty="0"/>
              <a:t> </a:t>
            </a:r>
            <a:r>
              <a:rPr lang="en-US" dirty="0"/>
              <a:t>v </a:t>
            </a:r>
            <a:r>
              <a:rPr lang="en-US" dirty="0" err="1"/>
              <a:t>dizajne</a:t>
            </a:r>
            <a:r>
              <a:rPr lang="en-US" dirty="0"/>
              <a:t>, </a:t>
            </a:r>
            <a:r>
              <a:rPr lang="en-US" dirty="0" err="1"/>
              <a:t>inštalácii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konfigurácii</a:t>
            </a:r>
            <a:r>
              <a:rPr lang="en-US" dirty="0"/>
              <a:t> </a:t>
            </a:r>
            <a:r>
              <a:rPr lang="en-US" dirty="0" err="1"/>
              <a:t>operačného</a:t>
            </a:r>
            <a:r>
              <a:rPr lang="en-US" dirty="0"/>
              <a:t> </a:t>
            </a:r>
            <a:r>
              <a:rPr lang="en-US" dirty="0" err="1"/>
              <a:t>systému</a:t>
            </a:r>
            <a:r>
              <a:rPr lang="en-US" dirty="0"/>
              <a:t> a </a:t>
            </a:r>
            <a:r>
              <a:rPr lang="en-US" dirty="0" err="1"/>
              <a:t>využ</a:t>
            </a:r>
            <a:r>
              <a:rPr lang="sk-SK" dirty="0" err="1"/>
              <a:t>ívajú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získanie</a:t>
            </a:r>
            <a:r>
              <a:rPr lang="en-US" dirty="0"/>
              <a:t> </a:t>
            </a:r>
            <a:r>
              <a:rPr lang="en-US" dirty="0" err="1"/>
              <a:t>prístupu</a:t>
            </a:r>
            <a:r>
              <a:rPr lang="en-US" dirty="0"/>
              <a:t> k</a:t>
            </a:r>
            <a:r>
              <a:rPr lang="sk-SK" dirty="0"/>
              <a:t> </a:t>
            </a:r>
            <a:r>
              <a:rPr lang="en-US" dirty="0"/>
              <a:t> </a:t>
            </a:r>
            <a:r>
              <a:rPr lang="sk-SK" dirty="0"/>
              <a:t>systému</a:t>
            </a:r>
          </a:p>
          <a:p>
            <a:pPr lvl="2"/>
            <a:r>
              <a:rPr lang="en-US" dirty="0" err="1"/>
              <a:t>Zraniteľ</a:t>
            </a:r>
            <a:r>
              <a:rPr lang="sk-SK" dirty="0" err="1"/>
              <a:t>nosti</a:t>
            </a:r>
            <a:r>
              <a:rPr lang="sk-SK" dirty="0"/>
              <a:t> </a:t>
            </a:r>
            <a:r>
              <a:rPr lang="en-US" dirty="0"/>
              <a:t>OS: </a:t>
            </a:r>
            <a:endParaRPr lang="sk-SK" dirty="0"/>
          </a:p>
          <a:p>
            <a:pPr lvl="3"/>
            <a:r>
              <a:rPr lang="en-US" dirty="0" err="1"/>
              <a:t>zraniteľnosti</a:t>
            </a:r>
            <a:r>
              <a:rPr lang="en-US" dirty="0"/>
              <a:t> </a:t>
            </a:r>
            <a:r>
              <a:rPr lang="en-US" dirty="0" err="1"/>
              <a:t>týkajúce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pretečenia</a:t>
            </a:r>
            <a:r>
              <a:rPr lang="en-US" dirty="0"/>
              <a:t> </a:t>
            </a:r>
            <a:r>
              <a:rPr lang="en-US" dirty="0" err="1"/>
              <a:t>vyrovnávacej</a:t>
            </a:r>
            <a:r>
              <a:rPr lang="en-US" dirty="0"/>
              <a:t> </a:t>
            </a:r>
            <a:r>
              <a:rPr lang="en-US" dirty="0" err="1"/>
              <a:t>pamäte</a:t>
            </a:r>
            <a:r>
              <a:rPr lang="en-US" dirty="0"/>
              <a:t>, </a:t>
            </a:r>
            <a:endParaRPr lang="sk-SK" dirty="0"/>
          </a:p>
          <a:p>
            <a:pPr lvl="3"/>
            <a:r>
              <a:rPr lang="en-US" dirty="0" err="1"/>
              <a:t>chyby</a:t>
            </a:r>
            <a:r>
              <a:rPr lang="en-US" dirty="0"/>
              <a:t> v </a:t>
            </a:r>
            <a:r>
              <a:rPr lang="en-US" dirty="0" err="1"/>
              <a:t>operačnom</a:t>
            </a:r>
            <a:r>
              <a:rPr lang="en-US" dirty="0"/>
              <a:t> </a:t>
            </a:r>
            <a:r>
              <a:rPr lang="en-US" dirty="0" err="1"/>
              <a:t>systéme</a:t>
            </a:r>
            <a:r>
              <a:rPr lang="en-US" dirty="0"/>
              <a:t>, </a:t>
            </a:r>
            <a:endParaRPr lang="sk-SK" dirty="0"/>
          </a:p>
          <a:p>
            <a:pPr lvl="3"/>
            <a:r>
              <a:rPr lang="en-US" dirty="0" err="1"/>
              <a:t>neopravený</a:t>
            </a:r>
            <a:r>
              <a:rPr lang="en-US" dirty="0"/>
              <a:t> </a:t>
            </a:r>
            <a:r>
              <a:rPr lang="en-US" dirty="0" err="1"/>
              <a:t>operačný</a:t>
            </a:r>
            <a:r>
              <a:rPr lang="en-US" dirty="0"/>
              <a:t> </a:t>
            </a:r>
            <a:r>
              <a:rPr lang="en-US" dirty="0" err="1"/>
              <a:t>systém</a:t>
            </a:r>
            <a:r>
              <a:rPr lang="en-US" dirty="0"/>
              <a:t> a</a:t>
            </a:r>
            <a:r>
              <a:rPr lang="sk-SK" dirty="0" err="1"/>
              <a:t>tď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Konfigura</a:t>
            </a:r>
            <a:r>
              <a:rPr lang="sk-SK" dirty="0" err="1">
                <a:solidFill>
                  <a:srgbClr val="C00000"/>
                </a:solidFill>
              </a:rPr>
              <a:t>čné</a:t>
            </a:r>
            <a:r>
              <a:rPr lang="sk-SK" dirty="0">
                <a:solidFill>
                  <a:srgbClr val="C00000"/>
                </a:solidFill>
              </a:rPr>
              <a:t> chyby</a:t>
            </a:r>
          </a:p>
          <a:p>
            <a:pPr lvl="2"/>
            <a:r>
              <a:rPr lang="sk-SK" dirty="0"/>
              <a:t>Zraniteľnosti v súvislosti s nesprávnou konfiguráciou ovplyvňujú webové servery, aplikačné platformy, databázy, siete alebo </a:t>
            </a:r>
            <a:r>
              <a:rPr lang="sk-SK" dirty="0" err="1"/>
              <a:t>frameworky</a:t>
            </a:r>
            <a:r>
              <a:rPr lang="sk-SK" dirty="0"/>
              <a:t>, čo môže mať za následok nelegálny prístup alebo možné vlastníctvo systému.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275854" cy="359931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Typy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útokov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</a:t>
            </a:r>
            <a:r>
              <a:rPr lang="en-US" dirty="0">
                <a:solidFill>
                  <a:srgbClr val="FFFF00"/>
                </a:solidFill>
              </a:rPr>
              <a:t> system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Útoky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úrovni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aplikácie</a:t>
            </a:r>
            <a:endParaRPr lang="sk-SK" dirty="0">
              <a:solidFill>
                <a:srgbClr val="C00000"/>
              </a:solidFill>
            </a:endParaRPr>
          </a:p>
          <a:p>
            <a:pPr lvl="2"/>
            <a:r>
              <a:rPr lang="sk-SK" dirty="0"/>
              <a:t>Útočníci využívajú chyby v aplikáciách bežiacich na informačnom systéme organizácií na získanie neoprávneného prístupu a odcudzenie alebo manipuláciu s údajmi</a:t>
            </a:r>
          </a:p>
          <a:p>
            <a:pPr lvl="2"/>
            <a:r>
              <a:rPr lang="sk-SK" dirty="0"/>
              <a:t>Útoky na úrovni aplikácie: </a:t>
            </a:r>
          </a:p>
          <a:p>
            <a:pPr lvl="3"/>
            <a:r>
              <a:rPr lang="sk-SK" dirty="0"/>
              <a:t>pretečenie </a:t>
            </a:r>
            <a:r>
              <a:rPr lang="sk-SK" dirty="0" err="1"/>
              <a:t>medzipamäte</a:t>
            </a:r>
            <a:r>
              <a:rPr lang="en-US" dirty="0"/>
              <a:t> (buffer overflow)</a:t>
            </a:r>
            <a:endParaRPr lang="sk-SK" dirty="0"/>
          </a:p>
          <a:p>
            <a:pPr lvl="3"/>
            <a:r>
              <a:rPr lang="sk-SK" dirty="0"/>
              <a:t>skriptovanie medzi servermi </a:t>
            </a:r>
            <a:r>
              <a:rPr lang="en-US" dirty="0"/>
              <a:t>(cross-site scripting)</a:t>
            </a:r>
            <a:endParaRPr lang="sk-SK" dirty="0"/>
          </a:p>
          <a:p>
            <a:pPr lvl="3"/>
            <a:r>
              <a:rPr lang="sk-SK" dirty="0"/>
              <a:t>vkladanie SQL</a:t>
            </a:r>
            <a:r>
              <a:rPr lang="en-US" dirty="0"/>
              <a:t> (SQL injection)</a:t>
            </a:r>
            <a:endParaRPr lang="sk-SK" dirty="0"/>
          </a:p>
          <a:p>
            <a:pPr lvl="3"/>
            <a:r>
              <a:rPr lang="sk-SK" dirty="0"/>
              <a:t>man-in-</a:t>
            </a:r>
            <a:r>
              <a:rPr lang="sk-SK" dirty="0" err="1"/>
              <a:t>the</a:t>
            </a:r>
            <a:r>
              <a:rPr lang="sk-SK" dirty="0"/>
              <a:t>-</a:t>
            </a:r>
            <a:r>
              <a:rPr lang="sk-SK" dirty="0" err="1"/>
              <a:t>middle</a:t>
            </a:r>
            <a:r>
              <a:rPr lang="sk-SK" dirty="0"/>
              <a:t>, únos relácie, odmietnutie služby atď.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Shrink Wrap Code Attacks</a:t>
            </a:r>
          </a:p>
          <a:p>
            <a:pPr lvl="2"/>
            <a:r>
              <a:rPr lang="en-US" dirty="0" err="1"/>
              <a:t>Útočníci</a:t>
            </a:r>
            <a:r>
              <a:rPr lang="en-US" dirty="0"/>
              <a:t> </a:t>
            </a:r>
            <a:r>
              <a:rPr lang="en-US" dirty="0" err="1"/>
              <a:t>využívajú</a:t>
            </a:r>
            <a:r>
              <a:rPr lang="en-US" dirty="0"/>
              <a:t> </a:t>
            </a:r>
            <a:r>
              <a:rPr lang="en-US" dirty="0" err="1"/>
              <a:t>predvolenú</a:t>
            </a:r>
            <a:r>
              <a:rPr lang="en-US" dirty="0"/>
              <a:t> </a:t>
            </a:r>
            <a:r>
              <a:rPr lang="en-US" dirty="0" err="1"/>
              <a:t>konfiguráciu</a:t>
            </a:r>
            <a:r>
              <a:rPr lang="en-US" dirty="0"/>
              <a:t> a </a:t>
            </a:r>
            <a:r>
              <a:rPr lang="en-US" dirty="0" err="1"/>
              <a:t>nastavenia</a:t>
            </a:r>
            <a:r>
              <a:rPr lang="en-US" dirty="0"/>
              <a:t> </a:t>
            </a:r>
            <a:r>
              <a:rPr lang="en-US" dirty="0" err="1"/>
              <a:t>mimopr</a:t>
            </a:r>
            <a:r>
              <a:rPr lang="sk-SK" dirty="0" err="1"/>
              <a:t>ie</a:t>
            </a:r>
            <a:r>
              <a:rPr lang="en-US" dirty="0" err="1"/>
              <a:t>storových</a:t>
            </a:r>
            <a:r>
              <a:rPr lang="en-US" dirty="0"/>
              <a:t> </a:t>
            </a:r>
            <a:r>
              <a:rPr lang="en-US" dirty="0" err="1"/>
              <a:t>knižníc</a:t>
            </a:r>
            <a:r>
              <a:rPr lang="en-US" dirty="0"/>
              <a:t> a </a:t>
            </a:r>
            <a:r>
              <a:rPr lang="en-US" dirty="0" err="1"/>
              <a:t>kódu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Informačná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vojna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pojem</a:t>
            </a:r>
            <a:r>
              <a:rPr lang="en-US" dirty="0"/>
              <a:t> </a:t>
            </a:r>
            <a:r>
              <a:rPr lang="en-US" dirty="0" err="1"/>
              <a:t>informačná</a:t>
            </a:r>
            <a:r>
              <a:rPr lang="en-US" dirty="0"/>
              <a:t> </a:t>
            </a:r>
            <a:r>
              <a:rPr lang="en-US" dirty="0" err="1"/>
              <a:t>vojna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InfoWar</a:t>
            </a:r>
            <a:r>
              <a:rPr lang="en-US" dirty="0"/>
              <a:t> </a:t>
            </a:r>
            <a:r>
              <a:rPr lang="en-US" dirty="0" err="1"/>
              <a:t>označuje</a:t>
            </a:r>
            <a:r>
              <a:rPr lang="en-US" dirty="0"/>
              <a:t> </a:t>
            </a:r>
            <a:r>
              <a:rPr lang="en-US" dirty="0" err="1"/>
              <a:t>použitie</a:t>
            </a:r>
            <a:r>
              <a:rPr lang="en-US" dirty="0"/>
              <a:t> </a:t>
            </a:r>
            <a:r>
              <a:rPr lang="en-US" dirty="0" err="1"/>
              <a:t>informačných</a:t>
            </a:r>
            <a:r>
              <a:rPr lang="en-US" dirty="0"/>
              <a:t> a </a:t>
            </a:r>
            <a:r>
              <a:rPr lang="en-US" dirty="0" err="1"/>
              <a:t>komunikačných</a:t>
            </a:r>
            <a:r>
              <a:rPr lang="en-US" dirty="0"/>
              <a:t> </a:t>
            </a:r>
            <a:r>
              <a:rPr lang="en-US" dirty="0" err="1"/>
              <a:t>technológií</a:t>
            </a:r>
            <a:r>
              <a:rPr lang="en-US" dirty="0"/>
              <a:t> (IKT)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získanie</a:t>
            </a:r>
            <a:r>
              <a:rPr lang="en-US" dirty="0"/>
              <a:t> </a:t>
            </a:r>
            <a:r>
              <a:rPr lang="en-US" dirty="0" err="1"/>
              <a:t>konkurenčných</a:t>
            </a:r>
            <a:r>
              <a:rPr lang="en-US" dirty="0"/>
              <a:t> </a:t>
            </a:r>
            <a:r>
              <a:rPr lang="en-US" dirty="0" err="1"/>
              <a:t>výhod</a:t>
            </a:r>
            <a:r>
              <a:rPr lang="en-US" dirty="0"/>
              <a:t> </a:t>
            </a:r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súperovi</a:t>
            </a:r>
            <a:endParaRPr lang="en-US" dirty="0"/>
          </a:p>
          <a:p>
            <a:r>
              <a:rPr lang="sk-SK" dirty="0">
                <a:solidFill>
                  <a:srgbClr val="C00000"/>
                </a:solidFill>
              </a:rPr>
              <a:t>Ú</a:t>
            </a:r>
            <a:r>
              <a:rPr lang="en-US" dirty="0">
                <a:solidFill>
                  <a:srgbClr val="C00000"/>
                </a:solidFill>
              </a:rPr>
              <a:t>to</a:t>
            </a:r>
            <a:r>
              <a:rPr lang="sk-SK" dirty="0" err="1">
                <a:solidFill>
                  <a:srgbClr val="C00000"/>
                </a:solidFill>
              </a:rPr>
              <a:t>čná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informačná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vojna</a:t>
            </a:r>
            <a:r>
              <a:rPr lang="en-US" dirty="0"/>
              <a:t>	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/>
              <a:t>týka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informačnej</a:t>
            </a:r>
            <a:r>
              <a:rPr lang="en-US" dirty="0"/>
              <a:t> </a:t>
            </a:r>
            <a:r>
              <a:rPr lang="en-US" dirty="0" err="1"/>
              <a:t>vojny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zahŕňa</a:t>
            </a:r>
            <a:r>
              <a:rPr lang="en-US" dirty="0"/>
              <a:t> </a:t>
            </a:r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aktíva</a:t>
            </a:r>
            <a:r>
              <a:rPr lang="en-US" dirty="0"/>
              <a:t> IKT </a:t>
            </a:r>
            <a:r>
              <a:rPr lang="en-US" dirty="0" err="1"/>
              <a:t>súpera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Obranná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informačná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vojna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týka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stratégií</a:t>
            </a:r>
            <a:r>
              <a:rPr lang="en-US" dirty="0"/>
              <a:t> a </a:t>
            </a:r>
            <a:r>
              <a:rPr lang="en-US" dirty="0" err="1"/>
              <a:t>opatrení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obranu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útokom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aktíva</a:t>
            </a:r>
            <a:r>
              <a:rPr lang="en-US" dirty="0"/>
              <a:t> IKT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4449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>
                <a:solidFill>
                  <a:srgbClr val="C00000"/>
                </a:solidFill>
              </a:rPr>
              <a:t>Ú</a:t>
            </a:r>
            <a:r>
              <a:rPr lang="en-US">
                <a:solidFill>
                  <a:srgbClr val="C00000"/>
                </a:solidFill>
              </a:rPr>
              <a:t>to</a:t>
            </a:r>
            <a:r>
              <a:rPr lang="sk-SK">
                <a:solidFill>
                  <a:srgbClr val="C00000"/>
                </a:solidFill>
              </a:rPr>
              <a:t>čná</a:t>
            </a:r>
            <a:r>
              <a:rPr lang="en-US">
                <a:solidFill>
                  <a:srgbClr val="C00000"/>
                </a:solidFill>
              </a:rPr>
              <a:t> informačná vojna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webové</a:t>
            </a:r>
            <a:r>
              <a:rPr lang="en-US" dirty="0"/>
              <a:t> </a:t>
            </a:r>
            <a:r>
              <a:rPr lang="en-US" dirty="0" err="1"/>
              <a:t>aplikácie</a:t>
            </a:r>
            <a:endParaRPr lang="en-US" dirty="0"/>
          </a:p>
          <a:p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webový</a:t>
            </a:r>
            <a:r>
              <a:rPr lang="en-US" dirty="0"/>
              <a:t> server</a:t>
            </a:r>
          </a:p>
          <a:p>
            <a:r>
              <a:rPr lang="en-US" dirty="0" err="1"/>
              <a:t>Škodlivé</a:t>
            </a:r>
            <a:r>
              <a:rPr lang="en-US" dirty="0"/>
              <a:t> </a:t>
            </a:r>
            <a:r>
              <a:rPr lang="en-US" dirty="0" err="1"/>
              <a:t>programy</a:t>
            </a:r>
            <a:endParaRPr lang="en-US" dirty="0"/>
          </a:p>
          <a:p>
            <a:r>
              <a:rPr lang="en-US" dirty="0"/>
              <a:t>MITM </a:t>
            </a:r>
            <a:r>
              <a:rPr lang="en-US" dirty="0" err="1"/>
              <a:t>útoky</a:t>
            </a:r>
            <a:endParaRPr lang="en-US" dirty="0"/>
          </a:p>
          <a:p>
            <a:r>
              <a:rPr lang="en-US" dirty="0" err="1"/>
              <a:t>Hackovanie</a:t>
            </a:r>
            <a:r>
              <a:rPr lang="en-US" dirty="0"/>
              <a:t> </a:t>
            </a:r>
            <a:r>
              <a:rPr lang="en-US" dirty="0" err="1"/>
              <a:t>systému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761948" cy="6920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Obranná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informačná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vojna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Prevencia</a:t>
            </a:r>
            <a:endParaRPr lang="en-US" dirty="0"/>
          </a:p>
          <a:p>
            <a:r>
              <a:rPr lang="en-US" dirty="0" err="1"/>
              <a:t>Odradenie</a:t>
            </a:r>
            <a:endParaRPr lang="en-US" dirty="0"/>
          </a:p>
          <a:p>
            <a:r>
              <a:rPr lang="en-US" dirty="0" err="1"/>
              <a:t>Výstrahy</a:t>
            </a:r>
            <a:endParaRPr lang="en-US" dirty="0"/>
          </a:p>
          <a:p>
            <a:r>
              <a:rPr lang="en-US" dirty="0" err="1"/>
              <a:t>Detekcia</a:t>
            </a:r>
            <a:endParaRPr lang="en-US" dirty="0"/>
          </a:p>
          <a:p>
            <a:r>
              <a:rPr lang="en-US" dirty="0" err="1"/>
              <a:t>Pripravenosť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núdzové</a:t>
            </a:r>
            <a:r>
              <a:rPr lang="en-US" dirty="0"/>
              <a:t> </a:t>
            </a:r>
            <a:r>
              <a:rPr lang="en-US" dirty="0" err="1"/>
              <a:t>situácie</a:t>
            </a:r>
            <a:endParaRPr lang="en-US" dirty="0"/>
          </a:p>
          <a:p>
            <a:r>
              <a:rPr lang="en-US" dirty="0" err="1"/>
              <a:t>Odozva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Motívy</a:t>
            </a:r>
            <a:r>
              <a:rPr lang="sk-SK" dirty="0">
                <a:solidFill>
                  <a:srgbClr val="FFFF00"/>
                </a:solidFill>
              </a:rPr>
              <a:t> 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ciele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útokov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informačnú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bezpečnosť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endParaRPr lang="sk-SK" dirty="0">
              <a:solidFill>
                <a:srgbClr val="C00000"/>
              </a:solidFill>
            </a:endParaRP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C00000"/>
                </a:solidFill>
              </a:rPr>
              <a:t>Útoky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Motív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Cieľ</a:t>
            </a:r>
            <a:r>
              <a:rPr lang="en-US" dirty="0">
                <a:solidFill>
                  <a:srgbClr val="C00000"/>
                </a:solidFill>
              </a:rPr>
              <a:t>) + </a:t>
            </a:r>
            <a:r>
              <a:rPr lang="en-US" dirty="0" err="1">
                <a:solidFill>
                  <a:srgbClr val="C00000"/>
                </a:solidFill>
              </a:rPr>
              <a:t>Metóda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Zraniteľnosť</a:t>
            </a:r>
            <a:endParaRPr lang="sk-SK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sk-SK" dirty="0"/>
              <a:t>Motív vychádza z predstavy, že cieľový systém ukladá alebo spracováva niečo cenné, čo vedie k hrozbe útoku na systém.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Útočníci vyskúšajú rôzne nástroje a techniky útoku na zneužitie slabých miest v počítačovom systéme alebo bezpečnostných zásadách a kontrolách na dosiahnutie svojich motívov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Motívy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útokov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informačnú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bezpečnosť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en-US" dirty="0" err="1"/>
              <a:t>Narušenie</a:t>
            </a:r>
            <a:r>
              <a:rPr lang="en-US" dirty="0"/>
              <a:t> </a:t>
            </a:r>
            <a:r>
              <a:rPr lang="en-US" dirty="0" err="1"/>
              <a:t>kontinuity</a:t>
            </a:r>
            <a:r>
              <a:rPr lang="en-US" dirty="0"/>
              <a:t> </a:t>
            </a:r>
            <a:r>
              <a:rPr lang="en-US" dirty="0" err="1"/>
              <a:t>podnikania</a:t>
            </a:r>
            <a:endParaRPr lang="en-US" dirty="0"/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Krádež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informácií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>
                <a:solidFill>
                  <a:srgbClr val="FFC000"/>
                </a:solidFill>
              </a:rPr>
              <a:t>Manipulácia</a:t>
            </a:r>
            <a:r>
              <a:rPr lang="en-US" dirty="0">
                <a:solidFill>
                  <a:srgbClr val="FFC000"/>
                </a:solidFill>
              </a:rPr>
              <a:t> s </a:t>
            </a:r>
            <a:r>
              <a:rPr lang="en-US" dirty="0" err="1">
                <a:solidFill>
                  <a:srgbClr val="FFC000"/>
                </a:solidFill>
              </a:rPr>
              <a:t>údajmi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strachu</a:t>
            </a:r>
            <a:r>
              <a:rPr lang="en-US" dirty="0"/>
              <a:t> a </a:t>
            </a:r>
            <a:r>
              <a:rPr lang="en-US" dirty="0" err="1"/>
              <a:t>chaosu</a:t>
            </a:r>
            <a:r>
              <a:rPr lang="en-US" dirty="0"/>
              <a:t> </a:t>
            </a:r>
            <a:r>
              <a:rPr lang="en-US" dirty="0" err="1"/>
              <a:t>narušením</a:t>
            </a:r>
            <a:r>
              <a:rPr lang="en-US" dirty="0"/>
              <a:t> </a:t>
            </a:r>
            <a:r>
              <a:rPr lang="en-US" dirty="0" err="1"/>
              <a:t>kritických</a:t>
            </a:r>
            <a:r>
              <a:rPr lang="en-US" dirty="0"/>
              <a:t> </a:t>
            </a:r>
            <a:r>
              <a:rPr lang="en-US" dirty="0" err="1"/>
              <a:t>infraštruktúr</a:t>
            </a:r>
            <a:endParaRPr lang="en-US" dirty="0"/>
          </a:p>
          <a:p>
            <a:pPr lvl="1"/>
            <a:r>
              <a:rPr lang="en-US" dirty="0" err="1"/>
              <a:t>Šírenie</a:t>
            </a:r>
            <a:r>
              <a:rPr lang="en-US" dirty="0"/>
              <a:t> </a:t>
            </a:r>
            <a:r>
              <a:rPr lang="en-US" dirty="0" err="1"/>
              <a:t>náboženského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politického</a:t>
            </a:r>
            <a:r>
              <a:rPr lang="en-US" dirty="0"/>
              <a:t> </a:t>
            </a:r>
            <a:r>
              <a:rPr lang="en-US" dirty="0" err="1"/>
              <a:t>presvedčenia</a:t>
            </a:r>
            <a:endParaRPr lang="en-US" dirty="0"/>
          </a:p>
          <a:p>
            <a:pPr lvl="1"/>
            <a:r>
              <a:rPr lang="en-US" dirty="0" err="1"/>
              <a:t>Dosiahnutie</a:t>
            </a:r>
            <a:r>
              <a:rPr lang="en-US" dirty="0"/>
              <a:t> </a:t>
            </a:r>
            <a:r>
              <a:rPr lang="en-US" dirty="0" err="1"/>
              <a:t>vojenského</a:t>
            </a:r>
            <a:r>
              <a:rPr lang="en-US" dirty="0"/>
              <a:t> </a:t>
            </a:r>
            <a:r>
              <a:rPr lang="en-US" dirty="0" err="1"/>
              <a:t>cieľa</a:t>
            </a:r>
            <a:r>
              <a:rPr lang="en-US" dirty="0"/>
              <a:t> </a:t>
            </a:r>
            <a:r>
              <a:rPr lang="en-US" dirty="0" err="1"/>
              <a:t>štátu</a:t>
            </a:r>
            <a:endParaRPr lang="en-US" dirty="0"/>
          </a:p>
          <a:p>
            <a:pPr lvl="1"/>
            <a:r>
              <a:rPr lang="en-US" dirty="0" err="1"/>
              <a:t>Pomstiť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Naj</a:t>
            </a:r>
            <a:r>
              <a:rPr lang="sk-SK" dirty="0">
                <a:solidFill>
                  <a:srgbClr val="FFFF00"/>
                </a:solidFill>
              </a:rPr>
              <a:t>častejšie útoky na informačnú bezpečnosť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Cloud Computing </a:t>
            </a:r>
            <a:r>
              <a:rPr lang="en-US" dirty="0" err="1">
                <a:solidFill>
                  <a:srgbClr val="C00000"/>
                </a:solidFill>
              </a:rPr>
              <a:t>Hrozby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(Cloud Computing Threats)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en-US" dirty="0"/>
              <a:t>Cloud computing je </a:t>
            </a:r>
            <a:r>
              <a:rPr lang="en-US" dirty="0" err="1"/>
              <a:t>dodávka</a:t>
            </a:r>
            <a:r>
              <a:rPr lang="en-US" dirty="0"/>
              <a:t> IT </a:t>
            </a:r>
            <a:r>
              <a:rPr lang="en-US" dirty="0" err="1"/>
              <a:t>funkcií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požiadanie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uložené</a:t>
            </a:r>
            <a:r>
              <a:rPr lang="en-US" dirty="0"/>
              <a:t> </a:t>
            </a:r>
            <a:r>
              <a:rPr lang="en-US" dirty="0" err="1"/>
              <a:t>citlivé</a:t>
            </a:r>
            <a:r>
              <a:rPr lang="en-US" dirty="0"/>
              <a:t> </a:t>
            </a:r>
            <a:r>
              <a:rPr lang="en-US" dirty="0" err="1"/>
              <a:t>údaje</a:t>
            </a:r>
            <a:r>
              <a:rPr lang="en-US" dirty="0"/>
              <a:t> </a:t>
            </a:r>
            <a:r>
              <a:rPr lang="en-US" dirty="0" err="1"/>
              <a:t>organizácií</a:t>
            </a:r>
            <a:r>
              <a:rPr lang="en-US" dirty="0"/>
              <a:t> a </a:t>
            </a:r>
            <a:r>
              <a:rPr lang="en-US" dirty="0" err="1"/>
              <a:t>klientov</a:t>
            </a:r>
            <a:endParaRPr lang="sk-SK" dirty="0"/>
          </a:p>
          <a:p>
            <a:pPr lvl="2"/>
            <a:r>
              <a:rPr lang="en-US" dirty="0" err="1"/>
              <a:t>chyba</a:t>
            </a:r>
            <a:r>
              <a:rPr lang="en-US" dirty="0"/>
              <a:t> v </a:t>
            </a:r>
            <a:r>
              <a:rPr lang="en-US" dirty="0" err="1"/>
              <a:t>aplikačnom</a:t>
            </a:r>
            <a:r>
              <a:rPr lang="en-US" dirty="0"/>
              <a:t> </a:t>
            </a:r>
            <a:r>
              <a:rPr lang="en-US" dirty="0" err="1"/>
              <a:t>cloude</a:t>
            </a:r>
            <a:r>
              <a:rPr lang="en-US" dirty="0"/>
              <a:t> </a:t>
            </a:r>
            <a:r>
              <a:rPr lang="en-US" dirty="0" err="1"/>
              <a:t>jedného</a:t>
            </a:r>
            <a:r>
              <a:rPr lang="en-US" dirty="0"/>
              <a:t> </a:t>
            </a:r>
            <a:r>
              <a:rPr lang="en-US" dirty="0" err="1"/>
              <a:t>klienta</a:t>
            </a:r>
            <a:r>
              <a:rPr lang="en-US" dirty="0"/>
              <a:t>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útočníkom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 k </a:t>
            </a:r>
            <a:r>
              <a:rPr lang="en-US" dirty="0" err="1"/>
              <a:t>údajom</a:t>
            </a:r>
            <a:r>
              <a:rPr lang="en-US" dirty="0"/>
              <a:t> </a:t>
            </a:r>
            <a:r>
              <a:rPr lang="en-US" dirty="0" err="1"/>
              <a:t>iného</a:t>
            </a:r>
            <a:r>
              <a:rPr lang="en-US" dirty="0"/>
              <a:t> </a:t>
            </a:r>
            <a:r>
              <a:rPr lang="en-US" dirty="0" err="1"/>
              <a:t>klienta</a:t>
            </a:r>
            <a:endParaRPr lang="sk-SK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Pokročilé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trvalé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hrozby</a:t>
            </a:r>
            <a:r>
              <a:rPr lang="sk-SK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(Advanced Persistent Threats)</a:t>
            </a:r>
          </a:p>
          <a:p>
            <a:pPr lvl="2"/>
            <a:r>
              <a:rPr lang="sk-SK" dirty="0"/>
              <a:t>APT je útok zameraný na krádež informácií obeti bez toho, aby o tom užívateľ vedel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Vírusy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červy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sk-SK" dirty="0"/>
              <a:t>Vírusy a červy sú najbežnejšou sieťovou hrozbou, ktorá je schopná infikovať sieť v priebehu niekoľkých sekúnd</a:t>
            </a:r>
          </a:p>
          <a:p>
            <a:pPr lvl="1"/>
            <a:endParaRPr lang="sk-SK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Naj</a:t>
            </a:r>
            <a:r>
              <a:rPr lang="sk-SK" dirty="0">
                <a:solidFill>
                  <a:srgbClr val="FFFF00"/>
                </a:solidFill>
              </a:rPr>
              <a:t>častejšie útoky na informačnú bezpečnosť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Mobilné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hrozby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/>
              <a:t>z</a:t>
            </a:r>
            <a:r>
              <a:rPr lang="sk-SK" dirty="0" err="1"/>
              <a:t>ameranie</a:t>
            </a:r>
            <a:r>
              <a:rPr lang="sk-SK" dirty="0"/>
              <a:t> útočníkov sa presunulo na mobilné zariadenia v dôsledku zvýšenej adopcie mobilných zariadení na obchodné a osobné účely </a:t>
            </a:r>
            <a:r>
              <a:rPr lang="en-US" dirty="0"/>
              <a:t>a </a:t>
            </a:r>
            <a:r>
              <a:rPr lang="sk-SK" dirty="0"/>
              <a:t>porovnateľne menšie bezpečnostné kontroly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Botnet</a:t>
            </a:r>
            <a:endParaRPr lang="en-US" dirty="0"/>
          </a:p>
          <a:p>
            <a:pPr lvl="2"/>
            <a:r>
              <a:rPr lang="sk-SK" dirty="0" err="1"/>
              <a:t>botnet</a:t>
            </a:r>
            <a:r>
              <a:rPr lang="sk-SK" dirty="0"/>
              <a:t> je obrovská sieť kompromitovaných systémov používaných útočníkom na vykonávanie rôznych sieťových útokov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Insider Attack</a:t>
            </a:r>
          </a:p>
          <a:p>
            <a:pPr lvl="2"/>
            <a:r>
              <a:rPr lang="en-US" dirty="0"/>
              <a:t>je to </a:t>
            </a:r>
            <a:r>
              <a:rPr lang="en-US" dirty="0" err="1"/>
              <a:t>útok</a:t>
            </a:r>
            <a:r>
              <a:rPr lang="en-US" dirty="0"/>
              <a:t> </a:t>
            </a:r>
            <a:r>
              <a:rPr lang="en-US" dirty="0" err="1"/>
              <a:t>vykonaný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podnikovej</a:t>
            </a:r>
            <a:r>
              <a:rPr lang="en-US" dirty="0"/>
              <a:t> </a:t>
            </a:r>
            <a:r>
              <a:rPr lang="en-US" dirty="0" err="1"/>
              <a:t>sieti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počítači</a:t>
            </a:r>
            <a:r>
              <a:rPr lang="en-US" dirty="0"/>
              <a:t> </a:t>
            </a:r>
            <a:r>
              <a:rPr lang="en-US" dirty="0" err="1"/>
              <a:t>poverenou</a:t>
            </a:r>
            <a:r>
              <a:rPr lang="en-US" dirty="0"/>
              <a:t> </a:t>
            </a:r>
            <a:r>
              <a:rPr lang="en-US" dirty="0" err="1"/>
              <a:t>osobou</a:t>
            </a:r>
            <a:r>
              <a:rPr lang="en-US" dirty="0"/>
              <a:t> (</a:t>
            </a:r>
            <a:r>
              <a:rPr lang="en-US" dirty="0" err="1"/>
              <a:t>zasvätenou</a:t>
            </a:r>
            <a:r>
              <a:rPr lang="en-US" dirty="0"/>
              <a:t> </a:t>
            </a:r>
            <a:r>
              <a:rPr lang="en-US" dirty="0" err="1"/>
              <a:t>osobou</a:t>
            </a:r>
            <a:r>
              <a:rPr lang="en-US" dirty="0"/>
              <a:t>),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autorizovaný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 do </a:t>
            </a:r>
            <a:r>
              <a:rPr lang="en-US" dirty="0" err="1"/>
              <a:t>siete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5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408857" cy="35993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Kategórie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ohrozenia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informácií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Sieťové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hrozby</a:t>
            </a:r>
            <a:endParaRPr lang="sk-SK" dirty="0">
              <a:solidFill>
                <a:srgbClr val="C00000"/>
              </a:solidFill>
            </a:endParaRPr>
          </a:p>
          <a:p>
            <a:pPr lvl="2"/>
            <a:r>
              <a:rPr lang="en-US" dirty="0" err="1"/>
              <a:t>Získavanie</a:t>
            </a:r>
            <a:r>
              <a:rPr lang="en-US" dirty="0"/>
              <a:t> </a:t>
            </a:r>
            <a:r>
              <a:rPr lang="en-US" dirty="0" err="1"/>
              <a:t>informácií</a:t>
            </a:r>
            <a:r>
              <a:rPr lang="sk-SK" dirty="0"/>
              <a:t> </a:t>
            </a:r>
            <a:r>
              <a:rPr lang="en-US" dirty="0"/>
              <a:t>(Information gathering )</a:t>
            </a:r>
          </a:p>
          <a:p>
            <a:pPr lvl="2"/>
            <a:r>
              <a:rPr lang="sk-SK" dirty="0"/>
              <a:t>Zachytávanie</a:t>
            </a:r>
            <a:r>
              <a:rPr lang="en-US" dirty="0"/>
              <a:t> a </a:t>
            </a:r>
            <a:r>
              <a:rPr lang="en-US" dirty="0" err="1"/>
              <a:t>odpočúvanie</a:t>
            </a:r>
            <a:r>
              <a:rPr lang="en-US" dirty="0"/>
              <a:t> </a:t>
            </a:r>
            <a:r>
              <a:rPr lang="sk-SK" dirty="0"/>
              <a:t>paketov na sieti </a:t>
            </a:r>
            <a:r>
              <a:rPr lang="en-US" dirty="0"/>
              <a:t>(Sniffing and eavesdropping )</a:t>
            </a:r>
          </a:p>
          <a:p>
            <a:pPr lvl="2"/>
            <a:r>
              <a:rPr lang="en-US" dirty="0"/>
              <a:t>Spoofing </a:t>
            </a:r>
          </a:p>
          <a:p>
            <a:pPr lvl="3"/>
            <a:r>
              <a:rPr lang="en-US" dirty="0" err="1">
                <a:effectLst/>
              </a:rPr>
              <a:t>typ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útoku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ktorom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osoba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alebo</a:t>
            </a:r>
            <a:r>
              <a:rPr lang="en-US" dirty="0">
                <a:effectLst/>
              </a:rPr>
              <a:t> program </a:t>
            </a:r>
            <a:r>
              <a:rPr lang="en-US" dirty="0" err="1">
                <a:effectLst/>
              </a:rPr>
              <a:t>maskuje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svoju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totožnosť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tvári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druhá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osoba</a:t>
            </a:r>
            <a:r>
              <a:rPr lang="en-US" dirty="0">
                <a:effectLst/>
              </a:rPr>
              <a:t>. </a:t>
            </a:r>
            <a:endParaRPr lang="en-US" dirty="0"/>
          </a:p>
          <a:p>
            <a:pPr lvl="2"/>
            <a:r>
              <a:rPr lang="en-US" dirty="0" err="1"/>
              <a:t>Únos</a:t>
            </a:r>
            <a:r>
              <a:rPr lang="en-US" dirty="0"/>
              <a:t> </a:t>
            </a:r>
            <a:r>
              <a:rPr lang="en-US" dirty="0" err="1"/>
              <a:t>relácie</a:t>
            </a:r>
            <a:r>
              <a:rPr lang="en-US" dirty="0"/>
              <a:t> a </a:t>
            </a:r>
            <a:r>
              <a:rPr lang="en-US" dirty="0" err="1"/>
              <a:t>útok</a:t>
            </a:r>
            <a:r>
              <a:rPr lang="en-US" dirty="0"/>
              <a:t> Man-in-the-Middle (Session hijacking and Man-in-the-Middle attack)</a:t>
            </a:r>
          </a:p>
          <a:p>
            <a:pPr lvl="2"/>
            <a:r>
              <a:rPr lang="en-US" dirty="0"/>
              <a:t>DNS a ARP Poisoning</a:t>
            </a:r>
          </a:p>
          <a:p>
            <a:pPr lvl="3"/>
            <a:r>
              <a:rPr lang="en-US" dirty="0" err="1"/>
              <a:t>zasielanie</a:t>
            </a:r>
            <a:r>
              <a:rPr lang="en-US" dirty="0"/>
              <a:t> </a:t>
            </a:r>
            <a:r>
              <a:rPr lang="en-US" dirty="0" err="1"/>
              <a:t>škodlivých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ARP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predvolenú</a:t>
            </a:r>
            <a:r>
              <a:rPr lang="en-US" dirty="0"/>
              <a:t> </a:t>
            </a:r>
            <a:r>
              <a:rPr lang="en-US" dirty="0" err="1"/>
              <a:t>bránu</a:t>
            </a:r>
            <a:r>
              <a:rPr lang="en-US" dirty="0"/>
              <a:t> v </a:t>
            </a:r>
            <a:r>
              <a:rPr lang="en-US" dirty="0" err="1"/>
              <a:t>sieti</a:t>
            </a:r>
            <a:r>
              <a:rPr lang="en-US" dirty="0"/>
              <a:t> LAN s </a:t>
            </a:r>
            <a:r>
              <a:rPr lang="en-US" dirty="0" err="1"/>
              <a:t>cieľom</a:t>
            </a:r>
            <a:r>
              <a:rPr lang="en-US" dirty="0"/>
              <a:t> </a:t>
            </a:r>
            <a:r>
              <a:rPr lang="en-US" dirty="0" err="1"/>
              <a:t>zmeniť</a:t>
            </a:r>
            <a:r>
              <a:rPr lang="en-US" dirty="0"/>
              <a:t> </a:t>
            </a:r>
            <a:r>
              <a:rPr lang="en-US" dirty="0" err="1"/>
              <a:t>spárovanie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IP </a:t>
            </a:r>
            <a:r>
              <a:rPr lang="en-US" dirty="0" err="1"/>
              <a:t>na</a:t>
            </a:r>
            <a:r>
              <a:rPr lang="en-US" dirty="0"/>
              <a:t> MAC </a:t>
            </a:r>
            <a:r>
              <a:rPr lang="en-US" dirty="0" err="1"/>
              <a:t>adresu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41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408857" cy="359931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Kategórie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ohrozenia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informácií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Sieťové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hrozby</a:t>
            </a:r>
            <a:endParaRPr lang="sk-SK" dirty="0">
              <a:solidFill>
                <a:srgbClr val="C00000"/>
              </a:solidFill>
            </a:endParaRPr>
          </a:p>
          <a:p>
            <a:pPr lvl="2"/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 err="1"/>
              <a:t>založené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hesle</a:t>
            </a:r>
            <a:r>
              <a:rPr lang="en-US" dirty="0"/>
              <a:t> (Password-based attacks)</a:t>
            </a:r>
          </a:p>
          <a:p>
            <a:pPr lvl="2"/>
            <a:r>
              <a:rPr lang="en-US" dirty="0" err="1"/>
              <a:t>Útok</a:t>
            </a:r>
            <a:r>
              <a:rPr lang="en-US" dirty="0"/>
              <a:t> </a:t>
            </a:r>
            <a:r>
              <a:rPr lang="en-US" dirty="0" err="1"/>
              <a:t>odmietnutia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(Denial-of-Service attack )</a:t>
            </a:r>
          </a:p>
          <a:p>
            <a:pPr lvl="2"/>
            <a:r>
              <a:rPr lang="en-US" dirty="0" err="1"/>
              <a:t>Napadnutý</a:t>
            </a:r>
            <a:r>
              <a:rPr lang="en-US" dirty="0"/>
              <a:t> </a:t>
            </a:r>
            <a:r>
              <a:rPr lang="en-US" dirty="0" err="1"/>
              <a:t>kľúč</a:t>
            </a:r>
            <a:r>
              <a:rPr lang="en-US" dirty="0"/>
              <a:t> (Compromised-key attack)</a:t>
            </a:r>
          </a:p>
          <a:p>
            <a:pPr lvl="2"/>
            <a:r>
              <a:rPr lang="en-US" dirty="0"/>
              <a:t>Firewall a IDS </a:t>
            </a:r>
            <a:r>
              <a:rPr lang="en-US" dirty="0" err="1"/>
              <a:t>útoky</a:t>
            </a:r>
            <a:endParaRPr lang="en-US" dirty="0"/>
          </a:p>
          <a:p>
            <a:pPr lvl="3"/>
            <a:r>
              <a:rPr lang="en-US" dirty="0"/>
              <a:t>IDS - </a:t>
            </a:r>
            <a:r>
              <a:rPr lang="en-US" dirty="0">
                <a:effectLst/>
              </a:rPr>
              <a:t>Intrusion Detection System </a:t>
            </a:r>
          </a:p>
          <a:p>
            <a:pPr lvl="4"/>
            <a:r>
              <a:rPr lang="en-US" dirty="0" err="1">
                <a:effectLst/>
              </a:rPr>
              <a:t>pasívne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zariadenia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ktoré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sledujú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sieťovú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prevádzku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sú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schopné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odhaliť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podozrivé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aktivity</a:t>
            </a:r>
            <a:r>
              <a:rPr lang="en-US" dirty="0">
                <a:effectLst/>
              </a:rPr>
              <a:t>. </a:t>
            </a:r>
          </a:p>
          <a:p>
            <a:pPr lvl="4"/>
            <a:r>
              <a:rPr lang="sk-SK" dirty="0">
                <a:effectLst/>
              </a:rPr>
              <a:t>ú</a:t>
            </a:r>
            <a:r>
              <a:rPr lang="en-US" dirty="0" err="1">
                <a:effectLst/>
              </a:rPr>
              <a:t>tok</a:t>
            </a:r>
            <a:r>
              <a:rPr lang="en-US" dirty="0">
                <a:effectLst/>
              </a:rPr>
              <a:t> je </a:t>
            </a:r>
            <a:r>
              <a:rPr lang="en-US" dirty="0" err="1">
                <a:effectLst/>
              </a:rPr>
              <a:t>však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detekovaný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až</a:t>
            </a:r>
            <a:r>
              <a:rPr lang="en-US" dirty="0">
                <a:effectLst/>
              </a:rPr>
              <a:t> v </a:t>
            </a:r>
            <a:r>
              <a:rPr lang="en-US" dirty="0" err="1">
                <a:effectLst/>
              </a:rPr>
              <a:t>dobe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jeho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priebehu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časť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paketov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vždy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dorazí</a:t>
            </a:r>
            <a:r>
              <a:rPr lang="en-US" dirty="0">
                <a:effectLst/>
              </a:rPr>
              <a:t> k </a:t>
            </a:r>
            <a:r>
              <a:rPr lang="en-US" dirty="0" err="1">
                <a:effectLst/>
              </a:rPr>
              <a:t>cieľu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Kategórie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ohrozenia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informácií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C00000"/>
                </a:solidFill>
              </a:rPr>
              <a:t>Hrozby hostiteľa</a:t>
            </a:r>
          </a:p>
          <a:p>
            <a:pPr lvl="2"/>
            <a:r>
              <a:rPr lang="sk-SK" dirty="0" err="1"/>
              <a:t>Malvérové</a:t>
            </a:r>
            <a:r>
              <a:rPr lang="sk-SK" dirty="0"/>
              <a:t> ​​útoky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(Malware attacks)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Stopy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Footprinting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Útoky heslom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(Password attacks)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Útoky odmietnutia služby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(Denial-of-Service attacks)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Ľubovoľné vykonávanie kódu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(Arbitrary code execution)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Nepovolený prístup</a:t>
            </a:r>
            <a:r>
              <a:rPr lang="en-US" dirty="0">
                <a:solidFill>
                  <a:schemeClr val="accent6"/>
                </a:solidFill>
              </a:rPr>
              <a:t> (Unauthorized access)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Eskalácia privilégií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(Privilege escalation)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Zadné vrátka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(Backdoor attacks)</a:t>
            </a:r>
            <a:endParaRPr lang="sk-SK" dirty="0">
              <a:solidFill>
                <a:schemeClr val="accent6"/>
              </a:solidFill>
            </a:endParaRPr>
          </a:p>
          <a:p>
            <a:pPr lvl="2"/>
            <a:r>
              <a:rPr lang="sk-SK" dirty="0"/>
              <a:t>Fyzické bezpečnostné hrozby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(Physical security threats)</a:t>
            </a:r>
            <a:endParaRPr lang="sk-SK" dirty="0">
              <a:solidFill>
                <a:schemeClr val="accent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9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Hrozby informačnej bezpečnosti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0841119" cy="359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Kategórie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ohrozenia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bezpečnosti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informácií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Hrozby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aplikácie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err="1"/>
              <a:t>Nesprávne</a:t>
            </a:r>
            <a:r>
              <a:rPr lang="en-US" dirty="0"/>
              <a:t> </a:t>
            </a:r>
            <a:r>
              <a:rPr lang="en-US" err="1"/>
              <a:t>overenie</a:t>
            </a:r>
            <a:r>
              <a:rPr lang="en-US" dirty="0"/>
              <a:t> </a:t>
            </a:r>
            <a:r>
              <a:rPr lang="en-US" err="1"/>
              <a:t>údajov</a:t>
            </a:r>
            <a:r>
              <a:rPr lang="en-US" dirty="0"/>
              <a:t>/</a:t>
            </a:r>
            <a:r>
              <a:rPr lang="en-US" err="1"/>
              <a:t>vstupu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(Improper data/Input validation)</a:t>
            </a:r>
          </a:p>
          <a:p>
            <a:pPr lvl="2"/>
            <a:r>
              <a:rPr lang="en-US" dirty="0" err="1"/>
              <a:t>Autentifikačné</a:t>
            </a:r>
            <a:r>
              <a:rPr lang="en-US" dirty="0"/>
              <a:t> a </a:t>
            </a:r>
            <a:r>
              <a:rPr lang="en-US" dirty="0" err="1"/>
              <a:t>autorizačné</a:t>
            </a:r>
            <a:r>
              <a:rPr lang="en-US" dirty="0"/>
              <a:t> </a:t>
            </a:r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(Authentication and Authorization attacks)</a:t>
            </a:r>
          </a:p>
          <a:p>
            <a:pPr lvl="2"/>
            <a:r>
              <a:rPr lang="en-US" dirty="0" err="1"/>
              <a:t>Nesprávna</a:t>
            </a:r>
            <a:r>
              <a:rPr lang="en-US" dirty="0"/>
              <a:t> </a:t>
            </a:r>
            <a:r>
              <a:rPr lang="en-US" dirty="0" err="1"/>
              <a:t>konfigurácia</a:t>
            </a:r>
            <a:r>
              <a:rPr lang="en-US" dirty="0"/>
              <a:t> </a:t>
            </a:r>
            <a:r>
              <a:rPr lang="en-US" dirty="0" err="1"/>
              <a:t>zabezpečenia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(Security misconfiguration)</a:t>
            </a:r>
          </a:p>
          <a:p>
            <a:pPr lvl="2"/>
            <a:r>
              <a:rPr lang="en-US" dirty="0" err="1"/>
              <a:t>Zverejňovanie</a:t>
            </a:r>
            <a:r>
              <a:rPr lang="en-US" dirty="0"/>
              <a:t> </a:t>
            </a:r>
            <a:r>
              <a:rPr lang="en-US" dirty="0" err="1"/>
              <a:t>informácií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(Information disclosure)</a:t>
            </a:r>
          </a:p>
          <a:p>
            <a:pPr lvl="2"/>
            <a:r>
              <a:rPr lang="en-US" dirty="0" err="1"/>
              <a:t>Nefunkčné</a:t>
            </a:r>
            <a:r>
              <a:rPr lang="en-US" dirty="0"/>
              <a:t> </a:t>
            </a:r>
            <a:r>
              <a:rPr lang="en-US" dirty="0" err="1"/>
              <a:t>riadenie</a:t>
            </a:r>
            <a:r>
              <a:rPr lang="en-US" dirty="0"/>
              <a:t> </a:t>
            </a:r>
            <a:r>
              <a:rPr lang="en-US" dirty="0" err="1"/>
              <a:t>relácie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(Broken session management)</a:t>
            </a:r>
          </a:p>
          <a:p>
            <a:pPr lvl="2"/>
            <a:r>
              <a:rPr lang="en-US" dirty="0" err="1"/>
              <a:t>Problémy</a:t>
            </a:r>
            <a:r>
              <a:rPr lang="en-US" dirty="0"/>
              <a:t> s </a:t>
            </a:r>
            <a:r>
              <a:rPr lang="en-US" dirty="0" err="1"/>
              <a:t>pretečením</a:t>
            </a:r>
            <a:r>
              <a:rPr lang="en-US" dirty="0"/>
              <a:t> </a:t>
            </a:r>
            <a:r>
              <a:rPr lang="en-US" dirty="0" err="1"/>
              <a:t>vyrovnávacej</a:t>
            </a:r>
            <a:r>
              <a:rPr lang="en-US" dirty="0"/>
              <a:t> </a:t>
            </a:r>
            <a:r>
              <a:rPr lang="en-US" dirty="0" err="1"/>
              <a:t>pamäte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(Buffer overflow issues )</a:t>
            </a:r>
          </a:p>
          <a:p>
            <a:pPr lvl="2"/>
            <a:r>
              <a:rPr lang="en-US" dirty="0" err="1"/>
              <a:t>Kryptografické</a:t>
            </a:r>
            <a:r>
              <a:rPr lang="en-US" dirty="0"/>
              <a:t> </a:t>
            </a:r>
            <a:r>
              <a:rPr lang="en-US" dirty="0" err="1"/>
              <a:t>útoky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(Cryptography attacks)</a:t>
            </a:r>
          </a:p>
          <a:p>
            <a:pPr lvl="2"/>
            <a:r>
              <a:rPr lang="en-US" dirty="0"/>
              <a:t>SQL injection </a:t>
            </a:r>
            <a:r>
              <a:rPr lang="en-US" dirty="0">
                <a:solidFill>
                  <a:schemeClr val="accent6"/>
                </a:solidFill>
              </a:rPr>
              <a:t>(SQL injection)</a:t>
            </a:r>
          </a:p>
          <a:p>
            <a:pPr lvl="2"/>
            <a:r>
              <a:rPr lang="en-US" dirty="0" err="1"/>
              <a:t>Nesprávne</a:t>
            </a:r>
            <a:r>
              <a:rPr lang="en-US" dirty="0"/>
              <a:t>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chýb</a:t>
            </a:r>
            <a:r>
              <a:rPr lang="en-US" dirty="0"/>
              <a:t> a </a:t>
            </a:r>
            <a:r>
              <a:rPr lang="en-US" dirty="0" err="1"/>
              <a:t>správa</a:t>
            </a:r>
            <a:r>
              <a:rPr lang="en-US" dirty="0"/>
              <a:t> </a:t>
            </a:r>
            <a:r>
              <a:rPr lang="en-US" dirty="0" err="1"/>
              <a:t>výnimiek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/>
                </a:solidFill>
              </a:rPr>
              <a:t>   (Improper error handling and exception management )</a:t>
            </a:r>
          </a:p>
          <a:p>
            <a:endParaRPr lang="en-US" dirty="0"/>
          </a:p>
          <a:p>
            <a:pPr lvl="1"/>
            <a:endParaRPr lang="sk-SK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15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1D604A1A40CC46869F8CBACFABA24D" ma:contentTypeVersion="0" ma:contentTypeDescription="Umožňuje vytvoriť nový dokument." ma:contentTypeScope="" ma:versionID="23cee6294ec534b12e6fcf4be8a8b3a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2ffd0f42943e496e21980a7bc59f74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708669-5D9A-4C8F-A8C1-A16BA92DEADE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8bece48b-d11d-44de-a1a1-1ddf09b2aab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9D2CBB-2FCF-4148-82A7-016AC1155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295DF-FEEB-4D67-BBCA-9FFC38AE250A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170</TotalTime>
  <Words>841</Words>
  <Application>Microsoft Office PowerPoint</Application>
  <PresentationFormat>Širokouhlá</PresentationFormat>
  <Paragraphs>124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Berlín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  <vt:lpstr>Hrozby informačnej bezpečnosti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Hrozby informačnej bezpečnosti</dc:title>
  <dc:creator>Enermax</dc:creator>
  <cp:lastModifiedBy>Tomáš Čavajda</cp:lastModifiedBy>
  <cp:revision>23</cp:revision>
  <dcterms:created xsi:type="dcterms:W3CDTF">2020-09-24T20:11:52Z</dcterms:created>
  <dcterms:modified xsi:type="dcterms:W3CDTF">2021-09-28T16:03:43Z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0x010100771D604A1A40CC46869F8CBACFABA24D</vt:lpwstr>
  </property>
  <property fmtid="{D5CDD505-2E9C-101B-9397-08002B2CF9AE}" pid="3" name="MediaServiceImageTags">
    <vt:lpwstr/>
  </property>
</Properties>
</file>