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A56A50-6003-4CAF-9865-A96CF037F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87655A6-82F0-414F-8519-AAAC61ECF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E2F499-ACF0-4DAC-B54F-31EA73E3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0A3-7303-46EC-921D-B99EEA124E1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0AB9FB9-08F7-4B85-A8CC-8617B64A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080044-D4C1-450D-A35F-D701A129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2E06-FE7D-4B1F-8A55-DB2D1EB51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84C36D-B775-4F77-8C55-022F9504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D122CB4-7526-4EE6-8889-9CC65CB54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CA89D8-2CFE-4291-9C79-CBCF7DAE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0A3-7303-46EC-921D-B99EEA124E1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B47829A-0D06-42B9-80CC-C3A165ED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2765C4-0403-496A-B31F-014C5510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2E06-FE7D-4B1F-8A55-DB2D1EB51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DA5FE04-2CBD-4F31-9378-E0ACF73D2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92157C9-2565-4BF9-A6C1-4D3ACB1D4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1F06D6E-3144-45C5-86DC-4FB26C96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0A3-7303-46EC-921D-B99EEA124E1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1EBD95E-5C67-4571-994E-E581592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5811A50-D2F9-439A-9AC0-182B593A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2E06-FE7D-4B1F-8A55-DB2D1EB51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A155B9-84B2-470D-BA93-32BC951B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03C04E-EDFB-49E6-9062-63F9174D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FBA20B-7C22-47C3-A60F-D2FCBD14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0A3-7303-46EC-921D-B99EEA124E1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6153E91-725E-4BC1-8DDB-39270CE1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641F377-5C30-4428-8775-94C1B316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2E06-FE7D-4B1F-8A55-DB2D1EB51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4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42CEE4-73E6-424F-84EF-3DC273C3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41F985F-333A-43B4-BE2A-0ECE36B2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9F888D7-5689-48CF-9C05-B039A949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0A3-7303-46EC-921D-B99EEA124E1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83DBF62-A254-4DCC-B327-76EB0E71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04FCCBC-C38F-47D5-AEE3-333E7F38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2E06-FE7D-4B1F-8A55-DB2D1EB51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0B4CA0-6EC3-4D69-8B8D-3BE53F5F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707E4EE-B43B-419B-BFCD-8FE7A38A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5E1E518-C029-4E43-896E-4266E7319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DE4A579-627B-4562-A96B-1F80D079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0A3-7303-46EC-921D-B99EEA124E1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746FD8D-36A3-44C0-BCEF-8DB50F9F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8AC542C-DD0E-4F14-A57B-1B5AD400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2E06-FE7D-4B1F-8A55-DB2D1EB51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3DEC2D4-357D-40D0-9CDF-7625E212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C5FE50-137E-468D-AC38-4A009D64E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816C431-2C59-47B4-B3F9-BCE7F4235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FAABF7A-A5F2-4199-9EED-F31240FC3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737DF61-BA7B-4352-9565-D28672ACB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68FEC77-C977-45A3-A18C-227A592C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0A3-7303-46EC-921D-B99EEA124E1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3269039-2ECA-4968-84B7-616AFA1A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4DE939C-5114-4B4C-ABAB-E978C015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2E06-FE7D-4B1F-8A55-DB2D1EB51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D41A0D-9DED-4E90-AA0C-BB28D23E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1DA6511-8E39-46A1-A05A-E1CC3392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0A3-7303-46EC-921D-B99EEA124E1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4C6FFC8-F130-4AA6-8AA9-CE641827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1A14224-4B4E-4E71-BFA5-B5E24BE2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2E06-FE7D-4B1F-8A55-DB2D1EB51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1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8511475-C145-4F7A-B81A-6C761C56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0A3-7303-46EC-921D-B99EEA124E1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4DD157B-4B17-4EB3-AAD4-FAB7D3F2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51F3431-F117-4D2D-90DF-478C1BFE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2E06-FE7D-4B1F-8A55-DB2D1EB51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7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66B25F-41B4-47F1-8224-1639D7B4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47E78E5-72F2-4A06-BEF0-ED848650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415DDC8-3150-4DC6-BF46-9259D4CDD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8C26CE6-8C70-41B4-BA94-A7DDD1EC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0A3-7303-46EC-921D-B99EEA124E1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E238737-4D14-401F-9243-9A287849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F4F34EC-2DEF-40B1-A2D7-15B13EC5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2E06-FE7D-4B1F-8A55-DB2D1EB51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5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12E70A-C2D5-4E61-91C9-A526363B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142A6C5-D4C3-4313-A76E-7A3B1793D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8A5F680-1AB3-4D41-B17B-F8B6E081E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D6F6BA8-F3B0-40C1-96F4-646FC6D8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0A3-7303-46EC-921D-B99EEA124E1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95E8F51-2C56-400B-8FD8-4F00B3BB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F94BDB2-2C9F-4502-AD52-BF706C0A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2E06-FE7D-4B1F-8A55-DB2D1EB51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4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D612D8E-951C-4A27-8427-090FF9A5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B416421-D580-45E1-84F9-BCBFB923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209B14-4373-4BAF-8BD3-07426F33E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6E0A3-7303-46EC-921D-B99EEA124E1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8514DC-7617-44F6-8848-46CEFF57F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B07586-890C-4A07-9A43-8713787E7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2E06-FE7D-4B1F-8A55-DB2D1EB51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5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flint.cs.yale.edu/cs421/papers/x86-asm/asm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868D03-E83D-46DB-9508-0B753BAC9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CA1AB1-E069-4021-A9D4-73826D3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5"/>
            <a:ext cx="10845800" cy="1325563"/>
          </a:xfrm>
        </p:spPr>
        <p:txBody>
          <a:bodyPr/>
          <a:lstStyle/>
          <a:p>
            <a:r>
              <a:rPr lang="en-US" dirty="0"/>
              <a:t>STACK---</a:t>
            </a:r>
            <a:r>
              <a:rPr lang="ja-JP" altLang="en-US" dirty="0"/>
              <a:t>栈   之    与高级语言函数调用的关系</a:t>
            </a:r>
            <a:endParaRPr 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0661DCE-113F-46DC-BC83-1AF31515114F}"/>
              </a:ext>
            </a:extLst>
          </p:cNvPr>
          <p:cNvCxnSpPr>
            <a:cxnSpLocks/>
          </p:cNvCxnSpPr>
          <p:nvPr/>
        </p:nvCxnSpPr>
        <p:spPr>
          <a:xfrm>
            <a:off x="7612621" y="2403219"/>
            <a:ext cx="0" cy="32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BB13D5A-F6C1-49A4-BDD1-84D68D6E35D4}"/>
              </a:ext>
            </a:extLst>
          </p:cNvPr>
          <p:cNvCxnSpPr>
            <a:cxnSpLocks/>
          </p:cNvCxnSpPr>
          <p:nvPr/>
        </p:nvCxnSpPr>
        <p:spPr>
          <a:xfrm>
            <a:off x="7612621" y="4599684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8F757F3-00D7-43FD-BB67-F00D28F11A73}"/>
              </a:ext>
            </a:extLst>
          </p:cNvPr>
          <p:cNvCxnSpPr>
            <a:cxnSpLocks/>
          </p:cNvCxnSpPr>
          <p:nvPr/>
        </p:nvCxnSpPr>
        <p:spPr>
          <a:xfrm flipH="1" flipV="1">
            <a:off x="10881679" y="2403219"/>
            <a:ext cx="17116" cy="32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499A5CE4-80B0-4A31-8746-DA68297CCB78}"/>
              </a:ext>
            </a:extLst>
          </p:cNvPr>
          <p:cNvCxnSpPr>
            <a:cxnSpLocks/>
          </p:cNvCxnSpPr>
          <p:nvPr/>
        </p:nvCxnSpPr>
        <p:spPr>
          <a:xfrm>
            <a:off x="7052695" y="2931225"/>
            <a:ext cx="38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941CC85-7C86-4155-91A1-E2EE5A59EDD6}"/>
              </a:ext>
            </a:extLst>
          </p:cNvPr>
          <p:cNvSpPr txBox="1"/>
          <p:nvPr/>
        </p:nvSpPr>
        <p:spPr>
          <a:xfrm>
            <a:off x="6598789" y="272495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A62BC5A3-792F-4766-900E-8909274BAA22}"/>
              </a:ext>
            </a:extLst>
          </p:cNvPr>
          <p:cNvCxnSpPr>
            <a:cxnSpLocks/>
          </p:cNvCxnSpPr>
          <p:nvPr/>
        </p:nvCxnSpPr>
        <p:spPr>
          <a:xfrm>
            <a:off x="7612621" y="4202119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6EBA2343-1255-4BA1-8018-30AAC561FBB2}"/>
              </a:ext>
            </a:extLst>
          </p:cNvPr>
          <p:cNvSpPr txBox="1"/>
          <p:nvPr/>
        </p:nvSpPr>
        <p:spPr>
          <a:xfrm>
            <a:off x="7755786" y="424274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返回地址（调用发生时的</a:t>
            </a:r>
            <a:r>
              <a:rPr lang="en-US" altLang="ja-JP" dirty="0"/>
              <a:t>EIP</a:t>
            </a:r>
            <a:r>
              <a:rPr lang="ja-JP" altLang="en-US" dirty="0"/>
              <a:t>）</a:t>
            </a:r>
            <a:endParaRPr 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4CEB190B-8842-4149-AA1E-2F746F4AE600}"/>
              </a:ext>
            </a:extLst>
          </p:cNvPr>
          <p:cNvCxnSpPr>
            <a:cxnSpLocks/>
          </p:cNvCxnSpPr>
          <p:nvPr/>
        </p:nvCxnSpPr>
        <p:spPr>
          <a:xfrm>
            <a:off x="7612621" y="3860855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5595461B-6531-485F-9BCF-DB042777F26D}"/>
              </a:ext>
            </a:extLst>
          </p:cNvPr>
          <p:cNvCxnSpPr>
            <a:cxnSpLocks/>
          </p:cNvCxnSpPr>
          <p:nvPr/>
        </p:nvCxnSpPr>
        <p:spPr>
          <a:xfrm>
            <a:off x="7595505" y="3504077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6FA4AEDC-75AC-4334-BD7F-CE9C1683963B}"/>
              </a:ext>
            </a:extLst>
          </p:cNvPr>
          <p:cNvCxnSpPr>
            <a:cxnSpLocks/>
          </p:cNvCxnSpPr>
          <p:nvPr/>
        </p:nvCxnSpPr>
        <p:spPr>
          <a:xfrm>
            <a:off x="7595505" y="3122619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B388AF4B-85AF-4BEA-BA62-B282EBD95909}"/>
              </a:ext>
            </a:extLst>
          </p:cNvPr>
          <p:cNvCxnSpPr>
            <a:cxnSpLocks/>
          </p:cNvCxnSpPr>
          <p:nvPr/>
        </p:nvCxnSpPr>
        <p:spPr>
          <a:xfrm>
            <a:off x="7595505" y="2741619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1DAF2086-DFA7-414D-8739-5A4739C30919}"/>
              </a:ext>
            </a:extLst>
          </p:cNvPr>
          <p:cNvCxnSpPr>
            <a:cxnSpLocks/>
          </p:cNvCxnSpPr>
          <p:nvPr/>
        </p:nvCxnSpPr>
        <p:spPr>
          <a:xfrm>
            <a:off x="7612621" y="5641719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88D3CA3D-DBB1-4354-B4DB-4A8FEE270935}"/>
              </a:ext>
            </a:extLst>
          </p:cNvPr>
          <p:cNvCxnSpPr>
            <a:cxnSpLocks/>
          </p:cNvCxnSpPr>
          <p:nvPr/>
        </p:nvCxnSpPr>
        <p:spPr>
          <a:xfrm>
            <a:off x="7612621" y="5323041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87CD25FC-F22A-4F19-9F42-843C998BA537}"/>
              </a:ext>
            </a:extLst>
          </p:cNvPr>
          <p:cNvCxnSpPr>
            <a:cxnSpLocks/>
          </p:cNvCxnSpPr>
          <p:nvPr/>
        </p:nvCxnSpPr>
        <p:spPr>
          <a:xfrm>
            <a:off x="7612621" y="4960817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3CBF29B0-EFCD-4460-8C1C-3086EECD46D2}"/>
              </a:ext>
            </a:extLst>
          </p:cNvPr>
          <p:cNvSpPr txBox="1"/>
          <p:nvPr/>
        </p:nvSpPr>
        <p:spPr>
          <a:xfrm>
            <a:off x="8872367" y="3484435"/>
            <a:ext cx="61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var1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4327BF07-55D5-4BD7-AC79-9D112C5A7F22}"/>
              </a:ext>
            </a:extLst>
          </p:cNvPr>
          <p:cNvSpPr txBox="1"/>
          <p:nvPr/>
        </p:nvSpPr>
        <p:spPr>
          <a:xfrm>
            <a:off x="8871608" y="3141684"/>
            <a:ext cx="61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var2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A748EC0D-3189-46B0-95D5-593DE512A527}"/>
              </a:ext>
            </a:extLst>
          </p:cNvPr>
          <p:cNvSpPr txBox="1"/>
          <p:nvPr/>
        </p:nvSpPr>
        <p:spPr>
          <a:xfrm>
            <a:off x="8864594" y="2785315"/>
            <a:ext cx="61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var3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E82C96B2-D113-4A54-87F8-002716218BB7}"/>
              </a:ext>
            </a:extLst>
          </p:cNvPr>
          <p:cNvSpPr txBox="1"/>
          <p:nvPr/>
        </p:nvSpPr>
        <p:spPr>
          <a:xfrm>
            <a:off x="8694138" y="4571451"/>
            <a:ext cx="9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param1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5E740ED8-1AC0-45AA-8653-6EABAAB2557D}"/>
              </a:ext>
            </a:extLst>
          </p:cNvPr>
          <p:cNvSpPr txBox="1"/>
          <p:nvPr/>
        </p:nvSpPr>
        <p:spPr>
          <a:xfrm>
            <a:off x="8694138" y="4915456"/>
            <a:ext cx="9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param2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3888D018-1F0D-4628-8C9E-27311AF525BD}"/>
              </a:ext>
            </a:extLst>
          </p:cNvPr>
          <p:cNvSpPr txBox="1"/>
          <p:nvPr/>
        </p:nvSpPr>
        <p:spPr>
          <a:xfrm>
            <a:off x="8694138" y="5272387"/>
            <a:ext cx="9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param3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3471F3F9-2932-45DB-802A-96B733AAF051}"/>
              </a:ext>
            </a:extLst>
          </p:cNvPr>
          <p:cNvSpPr txBox="1"/>
          <p:nvPr/>
        </p:nvSpPr>
        <p:spPr>
          <a:xfrm>
            <a:off x="8315181" y="3854265"/>
            <a:ext cx="200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之前函数的</a:t>
            </a:r>
            <a:r>
              <a:rPr lang="en-US" dirty="0"/>
              <a:t>EBP</a:t>
            </a:r>
            <a:r>
              <a:rPr lang="ja-JP" altLang="en-US" dirty="0"/>
              <a:t>值</a:t>
            </a:r>
            <a:endParaRPr 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F8A91323-D05F-4AA2-953D-CC244DA8E607}"/>
              </a:ext>
            </a:extLst>
          </p:cNvPr>
          <p:cNvSpPr txBox="1"/>
          <p:nvPr/>
        </p:nvSpPr>
        <p:spPr>
          <a:xfrm>
            <a:off x="7437009" y="1576619"/>
            <a:ext cx="36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进入到函数</a:t>
            </a:r>
            <a:r>
              <a:rPr lang="en-US" altLang="ja-JP" dirty="0" err="1"/>
              <a:t>myfunc</a:t>
            </a:r>
            <a:r>
              <a:rPr lang="ja-JP" altLang="en-US" dirty="0"/>
              <a:t>之后的</a:t>
            </a:r>
            <a:r>
              <a:rPr lang="en-US" altLang="ja-JP" dirty="0"/>
              <a:t>stack</a:t>
            </a:r>
            <a:r>
              <a:rPr lang="ja-JP" altLang="en-US" dirty="0"/>
              <a:t>状态</a:t>
            </a:r>
            <a:endParaRPr 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C8188497-474A-4548-9330-467330EE78ED}"/>
              </a:ext>
            </a:extLst>
          </p:cNvPr>
          <p:cNvCxnSpPr>
            <a:cxnSpLocks/>
          </p:cNvCxnSpPr>
          <p:nvPr/>
        </p:nvCxnSpPr>
        <p:spPr>
          <a:xfrm flipH="1">
            <a:off x="11061700" y="4036125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865C5FE9-1636-4F21-8677-6D58E089C471}"/>
              </a:ext>
            </a:extLst>
          </p:cNvPr>
          <p:cNvSpPr txBox="1"/>
          <p:nvPr/>
        </p:nvSpPr>
        <p:spPr>
          <a:xfrm>
            <a:off x="11290719" y="371286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当前</a:t>
            </a:r>
            <a:r>
              <a:rPr lang="en-US" altLang="ja-JP" dirty="0"/>
              <a:t>EBP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213B4E1-563A-4A10-9B15-5AD055621FE4}"/>
              </a:ext>
            </a:extLst>
          </p:cNvPr>
          <p:cNvSpPr txBox="1"/>
          <p:nvPr/>
        </p:nvSpPr>
        <p:spPr>
          <a:xfrm>
            <a:off x="281888" y="1844351"/>
            <a:ext cx="66457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所以，这里面又多了一个保存之前（也就是函数被调用前的</a:t>
            </a:r>
            <a:endParaRPr lang="en-US" altLang="ja-JP" dirty="0"/>
          </a:p>
          <a:p>
            <a:r>
              <a:rPr lang="en-US" altLang="ja-JP" dirty="0"/>
              <a:t>EBP</a:t>
            </a:r>
            <a:r>
              <a:rPr lang="ja-JP" altLang="en-US" dirty="0"/>
              <a:t>值的过程），因为当前函数的</a:t>
            </a:r>
            <a:r>
              <a:rPr lang="en-US" altLang="ja-JP" dirty="0"/>
              <a:t>EBP</a:t>
            </a:r>
            <a:r>
              <a:rPr lang="ja-JP" altLang="en-US" dirty="0"/>
              <a:t>和被调用前的</a:t>
            </a:r>
            <a:r>
              <a:rPr lang="en-US" altLang="ja-JP" dirty="0"/>
              <a:t>EBP</a:t>
            </a:r>
            <a:r>
              <a:rPr lang="ja-JP" altLang="en-US" dirty="0"/>
              <a:t>的值</a:t>
            </a:r>
            <a:endParaRPr lang="en-US" altLang="ja-JP" dirty="0"/>
          </a:p>
          <a:p>
            <a:r>
              <a:rPr lang="ja-JP" altLang="en-US" dirty="0"/>
              <a:t>不同，函数返回后要求原来的代码还能够正确索引其局部变</a:t>
            </a:r>
            <a:endParaRPr lang="en-US" altLang="ja-JP" dirty="0"/>
          </a:p>
          <a:p>
            <a:r>
              <a:rPr lang="ja-JP" altLang="en-US" dirty="0"/>
              <a:t>量。这就需要</a:t>
            </a:r>
            <a:r>
              <a:rPr lang="en-US" altLang="ja-JP" dirty="0"/>
              <a:t>EBP</a:t>
            </a:r>
            <a:r>
              <a:rPr lang="ja-JP" altLang="en-US" dirty="0"/>
              <a:t>的还原。这种协调关系通过</a:t>
            </a:r>
            <a:r>
              <a:rPr lang="en-US" altLang="ja-JP" dirty="0"/>
              <a:t>stack</a:t>
            </a:r>
            <a:r>
              <a:rPr lang="ja-JP" altLang="en-US" dirty="0"/>
              <a:t>实现。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扩充内容：</a:t>
            </a:r>
            <a:endParaRPr lang="en-US" dirty="0"/>
          </a:p>
          <a:p>
            <a:r>
              <a:rPr lang="en-US" dirty="0"/>
              <a:t>EBP</a:t>
            </a:r>
            <a:r>
              <a:rPr lang="ja-JP" altLang="en-US" dirty="0"/>
              <a:t>一定必要吗？我的函数没有局部变量！！！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这种情况总不需要额外使用</a:t>
            </a:r>
            <a:r>
              <a:rPr lang="en-US" altLang="ja-JP" dirty="0"/>
              <a:t>EBP</a:t>
            </a:r>
            <a:r>
              <a:rPr lang="ja-JP" altLang="en-US" dirty="0"/>
              <a:t>了吧？即使使用</a:t>
            </a:r>
            <a:r>
              <a:rPr lang="en-US" altLang="ja-JP" dirty="0"/>
              <a:t>EBP</a:t>
            </a:r>
            <a:r>
              <a:rPr lang="ja-JP" altLang="en-US" dirty="0"/>
              <a:t>，实际上</a:t>
            </a:r>
            <a:endParaRPr lang="en-US" altLang="ja-JP" dirty="0"/>
          </a:p>
          <a:p>
            <a:r>
              <a:rPr lang="ja-JP" altLang="en-US" dirty="0"/>
              <a:t>此时的</a:t>
            </a:r>
            <a:r>
              <a:rPr lang="en-US" altLang="ja-JP" dirty="0"/>
              <a:t>EBP</a:t>
            </a:r>
            <a:r>
              <a:rPr lang="ja-JP" altLang="en-US" dirty="0"/>
              <a:t>与</a:t>
            </a:r>
            <a:r>
              <a:rPr lang="en-US" altLang="ja-JP" dirty="0"/>
              <a:t>ESP</a:t>
            </a:r>
            <a:r>
              <a:rPr lang="ja-JP" altLang="en-US" dirty="0"/>
              <a:t>相同。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没错，这种情况下</a:t>
            </a:r>
            <a:r>
              <a:rPr lang="en-US" altLang="ja-JP" dirty="0"/>
              <a:t>EBP</a:t>
            </a:r>
            <a:r>
              <a:rPr lang="ja-JP" altLang="en-US" dirty="0"/>
              <a:t>没有实际意义。可以不用。</a:t>
            </a:r>
            <a:endParaRPr lang="en-US" altLang="ja-JP" dirty="0"/>
          </a:p>
          <a:p>
            <a:r>
              <a:rPr lang="ja-JP" altLang="en-US" dirty="0"/>
              <a:t>事实上有些函数里确实是没有</a:t>
            </a:r>
            <a:r>
              <a:rPr lang="en-US" altLang="ja-JP" dirty="0"/>
              <a:t>EBP</a:t>
            </a:r>
            <a:r>
              <a:rPr lang="ja-JP" altLang="en-US" dirty="0"/>
              <a:t>的使用的，直接用</a:t>
            </a:r>
            <a:r>
              <a:rPr lang="en-US" altLang="ja-JP" dirty="0"/>
              <a:t>ESP</a:t>
            </a:r>
            <a:r>
              <a:rPr lang="ja-JP" altLang="en-US" dirty="0"/>
              <a:t>就可以。</a:t>
            </a:r>
            <a:endParaRPr lang="en-US" altLang="ja-JP" dirty="0"/>
          </a:p>
          <a:p>
            <a:r>
              <a:rPr lang="ja-JP" altLang="en-US" dirty="0"/>
              <a:t>比如，我们之前分析的那段统计字符串长度的代码。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DF30DF8-7305-40F5-B2EB-8C47EB55966A}"/>
              </a:ext>
            </a:extLst>
          </p:cNvPr>
          <p:cNvSpPr txBox="1"/>
          <p:nvPr/>
        </p:nvSpPr>
        <p:spPr>
          <a:xfrm>
            <a:off x="0" y="5917324"/>
            <a:ext cx="12418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不过，你会发现一个问题，使用了</a:t>
            </a:r>
            <a:r>
              <a:rPr lang="en-US" altLang="ja-JP" dirty="0"/>
              <a:t>EBP</a:t>
            </a:r>
            <a:r>
              <a:rPr lang="ja-JP" altLang="en-US" dirty="0"/>
              <a:t>也不会影响功能。也就是说统一的套路适用于所有程序代码。程序员们其实都是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套路狂魔</a:t>
            </a:r>
            <a:r>
              <a:rPr lang="ja-JP" altLang="en-US" dirty="0"/>
              <a:t>，能用套路解决的绝对不去额外花费精力（</a:t>
            </a:r>
            <a:r>
              <a:rPr lang="ja-JP" altLang="en-US" dirty="0">
                <a:solidFill>
                  <a:srgbClr val="FFFF00"/>
                </a:solidFill>
              </a:rPr>
              <a:t>因为即使在使用套路简化思考方式的情况下你的头发依然保不住</a:t>
            </a:r>
            <a:r>
              <a:rPr lang="ja-JP" altLang="en-US" dirty="0"/>
              <a:t>），</a:t>
            </a:r>
            <a:endParaRPr lang="en-US" altLang="ja-JP" dirty="0"/>
          </a:p>
          <a:p>
            <a:r>
              <a:rPr lang="ja-JP" altLang="en-US" dirty="0"/>
              <a:t>这种琐碎问题可以交过编译器的优化功能去处理，优化过程会进行代换并帮你省去几个字节的开销。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3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CA1AB1-E069-4021-A9D4-73826D3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5"/>
            <a:ext cx="10845800" cy="1325563"/>
          </a:xfrm>
        </p:spPr>
        <p:txBody>
          <a:bodyPr/>
          <a:lstStyle/>
          <a:p>
            <a:r>
              <a:rPr lang="en-US" dirty="0"/>
              <a:t>STACK---</a:t>
            </a:r>
            <a:r>
              <a:rPr lang="ja-JP" altLang="en-US" dirty="0"/>
              <a:t>栈   之    调用约定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BE65852-F1D8-4CE4-BFAA-9C878F17E364}"/>
              </a:ext>
            </a:extLst>
          </p:cNvPr>
          <p:cNvSpPr txBox="1"/>
          <p:nvPr/>
        </p:nvSpPr>
        <p:spPr>
          <a:xfrm>
            <a:off x="267930" y="1367522"/>
            <a:ext cx="11726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然后我们来看看详细的调用约定吧，（英文不好，根据语义随便翻译的，跟原文</a:t>
            </a:r>
            <a:r>
              <a:rPr lang="ja-JP" altLang="en-US" dirty="0">
                <a:solidFill>
                  <a:srgbClr val="FF0000"/>
                </a:solidFill>
              </a:rPr>
              <a:t>根本无法</a:t>
            </a:r>
            <a:r>
              <a:rPr lang="ja-JP" altLang="en-US" dirty="0"/>
              <a:t>字对字直接对应，</a:t>
            </a:r>
            <a:endParaRPr lang="en-US" altLang="ja-JP" dirty="0"/>
          </a:p>
          <a:p>
            <a:r>
              <a:rPr lang="ja-JP" altLang="en-US" dirty="0"/>
              <a:t>将就着看吧，</a:t>
            </a:r>
            <a:r>
              <a:rPr lang="ja-JP" altLang="en-US" dirty="0">
                <a:solidFill>
                  <a:srgbClr val="FF0000"/>
                </a:solidFill>
              </a:rPr>
              <a:t>不过最好看英文原版的，因为个人翻译的难免出各种错误，各种！！！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译稿如下：     （ </a:t>
            </a:r>
            <a:r>
              <a:rPr lang="ja-JP" altLang="en-US" dirty="0">
                <a:sym typeface="Wingdings" panose="05000000000000000000" pitchFamily="2" charset="2"/>
              </a:rPr>
              <a:t>原文内容为：</a:t>
            </a:r>
            <a:r>
              <a:rPr lang="en-US" altLang="ja-JP" dirty="0">
                <a:sym typeface="Wingdings" panose="05000000000000000000" pitchFamily="2" charset="2"/>
                <a:hlinkClick r:id="rId2"/>
              </a:rPr>
              <a:t>http://flint.cs.yale.edu/cs421/papers/x86-asm/asm.html</a:t>
            </a:r>
            <a:r>
              <a:rPr lang="ja-JP" altLang="en-US" dirty="0">
                <a:sym typeface="Wingdings" panose="05000000000000000000" pitchFamily="2" charset="2"/>
              </a:rPr>
              <a:t> 中的</a:t>
            </a:r>
            <a:r>
              <a:rPr lang="en-US" altLang="ja-JP" dirty="0">
                <a:sym typeface="Wingdings" panose="05000000000000000000" pitchFamily="2" charset="2"/>
              </a:rPr>
              <a:t>calling convention</a:t>
            </a:r>
            <a:r>
              <a:rPr lang="ja-JP" altLang="en-US" dirty="0">
                <a:sym typeface="Wingdings" panose="05000000000000000000" pitchFamily="2" charset="2"/>
              </a:rPr>
              <a:t>部分）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779B536-5698-45E0-AE67-13188EB48798}"/>
              </a:ext>
            </a:extLst>
          </p:cNvPr>
          <p:cNvSpPr txBox="1"/>
          <p:nvPr/>
        </p:nvSpPr>
        <p:spPr>
          <a:xfrm>
            <a:off x="267930" y="2505670"/>
            <a:ext cx="113094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调用约定：</a:t>
            </a:r>
            <a:endParaRPr lang="en-US" altLang="ja-JP" dirty="0"/>
          </a:p>
          <a:p>
            <a:r>
              <a:rPr lang="ja-JP" altLang="en-US" dirty="0"/>
              <a:t>为了让不同程序员们对于很多程序能够复用代码和库，并简化函数调用的一般实现方式，程序员们会采用一种通用函数调用约定。函数调用约定实际上是一种关于调用过程和函数返回过程的协议（标准通用写法）。比如，在一定的调用约定标准下，程序员们不再需要费力的去针对子函数（被调用函数）的写法以决定应如何传递参数给该子函数。此外，有了调用约定，只要高级语言编译器可以遵循该约定，所生成的代码便可与程序员自编的汇编语言函数、高级语言函数进行相互调用。</a:t>
            </a:r>
            <a:endParaRPr lang="en-US" altLang="ja-JP" dirty="0"/>
          </a:p>
          <a:p>
            <a:r>
              <a:rPr lang="ja-JP" altLang="en-US" dirty="0"/>
              <a:t>实际上，调用约定可以有很多种。这里我们描述一下被广泛采用的</a:t>
            </a:r>
            <a:r>
              <a:rPr lang="en-US" altLang="ja-JP" dirty="0"/>
              <a:t>C</a:t>
            </a:r>
            <a:r>
              <a:rPr lang="ja-JP" altLang="en-US" dirty="0"/>
              <a:t>语言调用约定。使用这种调用约定编写程序，你的所编写的汇编代码可以被</a:t>
            </a:r>
            <a:r>
              <a:rPr lang="en-US" altLang="ja-JP" dirty="0"/>
              <a:t>C</a:t>
            </a:r>
            <a:r>
              <a:rPr lang="ja-JP" altLang="en-US" dirty="0"/>
              <a:t>语言代码安全调用，而且你也可以在你的汇编打码中安全地使用</a:t>
            </a:r>
            <a:r>
              <a:rPr lang="en-US" altLang="ja-JP" dirty="0"/>
              <a:t>C</a:t>
            </a:r>
            <a:r>
              <a:rPr lang="ja-JP" altLang="en-US" dirty="0"/>
              <a:t>函数库。</a:t>
            </a:r>
            <a:endParaRPr lang="en-US" altLang="ja-JP" dirty="0"/>
          </a:p>
          <a:p>
            <a:r>
              <a:rPr lang="en-US" dirty="0"/>
              <a:t>C</a:t>
            </a:r>
            <a:r>
              <a:rPr lang="ja-JP" altLang="en-US" dirty="0"/>
              <a:t>语言的调用约定很大程度上是基于</a:t>
            </a:r>
            <a:r>
              <a:rPr lang="en-US" altLang="ja-JP" dirty="0"/>
              <a:t>stack</a:t>
            </a:r>
            <a:r>
              <a:rPr lang="ja-JP" altLang="en-US" dirty="0"/>
              <a:t>的硬件机制和</a:t>
            </a:r>
            <a:r>
              <a:rPr lang="en-US" altLang="ja-JP" dirty="0"/>
              <a:t>push</a:t>
            </a:r>
            <a:r>
              <a:rPr lang="ja-JP" altLang="en-US" dirty="0"/>
              <a:t>、</a:t>
            </a:r>
            <a:r>
              <a:rPr lang="en-US" altLang="ja-JP" dirty="0"/>
              <a:t>pop</a:t>
            </a:r>
            <a:r>
              <a:rPr lang="ja-JP" altLang="en-US" dirty="0"/>
              <a:t>、</a:t>
            </a:r>
            <a:r>
              <a:rPr lang="en-US" altLang="ja-JP" dirty="0"/>
              <a:t>call</a:t>
            </a:r>
            <a:r>
              <a:rPr lang="ja-JP" altLang="en-US" dirty="0"/>
              <a:t>、</a:t>
            </a:r>
            <a:r>
              <a:rPr lang="en-US" altLang="ja-JP" dirty="0"/>
              <a:t>ret</a:t>
            </a:r>
            <a:r>
              <a:rPr lang="ja-JP" altLang="en-US" dirty="0"/>
              <a:t>指令的。寄存器和子函数所使用的局部变量都是存放在</a:t>
            </a:r>
            <a:r>
              <a:rPr lang="en-US" altLang="ja-JP" dirty="0"/>
              <a:t>stack</a:t>
            </a:r>
            <a:r>
              <a:rPr lang="ja-JP" altLang="en-US" dirty="0"/>
              <a:t>中的。大部分的高级（结构化）语言的实现也都是采用类似的调用约定。</a:t>
            </a:r>
            <a:endParaRPr lang="en-US" altLang="ja-JP" dirty="0"/>
          </a:p>
          <a:p>
            <a:r>
              <a:rPr lang="ja-JP" altLang="en-US" dirty="0"/>
              <a:t>调用约定可以分为两部分。第一部分用于调用者（调用子函数的函数），第二部分用于子函数（被调用的函数）。需要强调的是，任何对于调用约定的错误解读都有可能会造成不一致的</a:t>
            </a:r>
            <a:r>
              <a:rPr lang="en-US" altLang="ja-JP" dirty="0"/>
              <a:t>stack</a:t>
            </a:r>
            <a:r>
              <a:rPr lang="ja-JP" altLang="en-US" dirty="0"/>
              <a:t>使用方式并导致程序上的致命错误，所以在编写代码时必须严谨地审视调用约定！</a:t>
            </a:r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6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CA1AB1-E069-4021-A9D4-73826D3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5"/>
            <a:ext cx="10845800" cy="1325563"/>
          </a:xfrm>
        </p:spPr>
        <p:txBody>
          <a:bodyPr/>
          <a:lstStyle/>
          <a:p>
            <a:r>
              <a:rPr lang="en-US" dirty="0"/>
              <a:t>STACK---</a:t>
            </a:r>
            <a:r>
              <a:rPr lang="ja-JP" altLang="en-US" dirty="0"/>
              <a:t>栈   之    调用约定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A70179A-85BF-408E-B919-38191E2F9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3" y="1848952"/>
            <a:ext cx="5372850" cy="37152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6D485FD-5296-469D-98BD-188C16880E96}"/>
              </a:ext>
            </a:extLst>
          </p:cNvPr>
          <p:cNvSpPr txBox="1"/>
          <p:nvPr/>
        </p:nvSpPr>
        <p:spPr>
          <a:xfrm>
            <a:off x="5598353" y="2413924"/>
            <a:ext cx="60355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一个比较好的将调用约定的</a:t>
            </a:r>
            <a:r>
              <a:rPr lang="en-US" altLang="ja-JP" dirty="0"/>
              <a:t>stack</a:t>
            </a:r>
            <a:r>
              <a:rPr lang="ja-JP" altLang="en-US" dirty="0"/>
              <a:t>操作过程可视化的方法是画出子函数执行过程中的相关</a:t>
            </a:r>
            <a:r>
              <a:rPr lang="en-US" altLang="ja-JP" dirty="0"/>
              <a:t>stack</a:t>
            </a:r>
            <a:r>
              <a:rPr lang="ja-JP" altLang="en-US" dirty="0"/>
              <a:t>区域及内容。这个图表示了具有</a:t>
            </a:r>
            <a:r>
              <a:rPr lang="en-US" altLang="ja-JP" dirty="0"/>
              <a:t>3</a:t>
            </a:r>
            <a:r>
              <a:rPr lang="ja-JP" altLang="en-US" dirty="0"/>
              <a:t>个参数和</a:t>
            </a:r>
            <a:r>
              <a:rPr lang="en-US" altLang="ja-JP" dirty="0"/>
              <a:t>3</a:t>
            </a:r>
            <a:r>
              <a:rPr lang="ja-JP" altLang="en-US" dirty="0"/>
              <a:t>个局部变量的子函数执行的</a:t>
            </a:r>
            <a:r>
              <a:rPr lang="en-US" altLang="ja-JP" dirty="0"/>
              <a:t>stack</a:t>
            </a:r>
            <a:r>
              <a:rPr lang="ja-JP" altLang="en-US" dirty="0"/>
              <a:t>状态。</a:t>
            </a:r>
            <a:r>
              <a:rPr lang="en-US" altLang="ja-JP" dirty="0"/>
              <a:t>Stack</a:t>
            </a:r>
            <a:r>
              <a:rPr lang="ja-JP" altLang="en-US" dirty="0"/>
              <a:t>的基本单元采用的是</a:t>
            </a:r>
            <a:r>
              <a:rPr lang="en-US" altLang="ja-JP" dirty="0"/>
              <a:t>32bit</a:t>
            </a:r>
            <a:r>
              <a:rPr lang="ja-JP" altLang="en-US" dirty="0"/>
              <a:t>形式，所示实际上每两个各自之间的间距实际上应该是</a:t>
            </a:r>
            <a:r>
              <a:rPr lang="en-US" altLang="ja-JP" dirty="0"/>
              <a:t>4</a:t>
            </a:r>
            <a:r>
              <a:rPr lang="ja-JP" altLang="en-US" dirty="0"/>
              <a:t>个字节。第一个参数位置在基指针</a:t>
            </a:r>
            <a:r>
              <a:rPr lang="en-US" altLang="ja-JP" dirty="0"/>
              <a:t>EBP+8</a:t>
            </a:r>
            <a:r>
              <a:rPr lang="ja-JP" altLang="en-US" dirty="0"/>
              <a:t>字节的位置上。在基指针和参数之间，有一个因</a:t>
            </a:r>
            <a:r>
              <a:rPr lang="en-US" altLang="ja-JP" dirty="0"/>
              <a:t>call</a:t>
            </a:r>
            <a:r>
              <a:rPr lang="ja-JP" altLang="en-US" dirty="0"/>
              <a:t>指令而插入的返回地址，所以第一个参数和基指针的偏移量多出了</a:t>
            </a:r>
            <a:r>
              <a:rPr lang="en-US" altLang="ja-JP" dirty="0"/>
              <a:t>4</a:t>
            </a:r>
            <a:r>
              <a:rPr lang="ja-JP" altLang="en-US" dirty="0"/>
              <a:t>个字节。当</a:t>
            </a:r>
            <a:r>
              <a:rPr lang="en-US" altLang="ja-JP" dirty="0"/>
              <a:t>ret</a:t>
            </a:r>
            <a:r>
              <a:rPr lang="ja-JP" altLang="en-US" dirty="0"/>
              <a:t>在子函数中指令被执行时，程序将跳转到</a:t>
            </a:r>
            <a:r>
              <a:rPr lang="en-US" altLang="ja-JP" dirty="0"/>
              <a:t>stack</a:t>
            </a:r>
            <a:r>
              <a:rPr lang="ja-JP" altLang="en-US" dirty="0"/>
              <a:t>中保存的返回地址。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410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CA1AB1-E069-4021-A9D4-73826D3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42" y="67374"/>
            <a:ext cx="10845800" cy="1325563"/>
          </a:xfrm>
        </p:spPr>
        <p:txBody>
          <a:bodyPr/>
          <a:lstStyle/>
          <a:p>
            <a:r>
              <a:rPr lang="en-US" dirty="0"/>
              <a:t>STACK---</a:t>
            </a:r>
            <a:r>
              <a:rPr lang="ja-JP" altLang="en-US" dirty="0"/>
              <a:t>栈   之    调用约定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3D5AAFA-33ED-4C22-938B-CFA82B0B3FF7}"/>
              </a:ext>
            </a:extLst>
          </p:cNvPr>
          <p:cNvSpPr txBox="1"/>
          <p:nvPr/>
        </p:nvSpPr>
        <p:spPr>
          <a:xfrm>
            <a:off x="132442" y="1217159"/>
            <a:ext cx="11674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调用者规则：</a:t>
            </a:r>
            <a:endParaRPr lang="en-US" altLang="ja-JP" dirty="0"/>
          </a:p>
          <a:p>
            <a:r>
              <a:rPr lang="ja-JP" altLang="en-US" dirty="0"/>
              <a:t>需要调用子函数时，调用者需要：</a:t>
            </a:r>
            <a:endParaRPr lang="en-US" altLang="ja-JP" dirty="0"/>
          </a:p>
          <a:p>
            <a:r>
              <a:rPr lang="en-US" altLang="ja-JP" dirty="0"/>
              <a:t>1.</a:t>
            </a:r>
            <a:r>
              <a:rPr lang="ja-JP" altLang="en-US" dirty="0"/>
              <a:t>在调用之前保存多个特定的寄存器（这些寄存器被称为“调用者保存寄存器”）。调用者保存寄存器寄存器包括</a:t>
            </a:r>
            <a:r>
              <a:rPr lang="en-US" altLang="ja-JP" dirty="0"/>
              <a:t>EAX,ECX,EDX</a:t>
            </a:r>
            <a:r>
              <a:rPr lang="ja-JP" altLang="en-US" dirty="0"/>
              <a:t>。因为子函数执行过程中会改变这些寄存器的值。如果调用者在子函数返回后仍然依赖于这些寄存器存储的值，调用者必须将这些值压栈（为了在子函数返回后弹出原值继续使用）。</a:t>
            </a:r>
            <a:endParaRPr lang="en-US" altLang="ja-JP" dirty="0"/>
          </a:p>
          <a:p>
            <a:r>
              <a:rPr lang="en-US" altLang="ja-JP" dirty="0"/>
              <a:t>2.</a:t>
            </a:r>
            <a:r>
              <a:rPr lang="ja-JP" altLang="en-US" dirty="0"/>
              <a:t>在传递参数时，需在</a:t>
            </a:r>
            <a:r>
              <a:rPr lang="en-US" altLang="ja-JP" dirty="0"/>
              <a:t>call</a:t>
            </a:r>
            <a:r>
              <a:rPr lang="ja-JP" altLang="en-US" dirty="0"/>
              <a:t>指令执行之前将参数压栈。压栈顺讯为逆向（最后一个参数最先压栈）。因为</a:t>
            </a:r>
            <a:r>
              <a:rPr lang="en-US" altLang="ja-JP" dirty="0"/>
              <a:t>stack</a:t>
            </a:r>
            <a:r>
              <a:rPr lang="ja-JP" altLang="en-US" dirty="0"/>
              <a:t>逆向增长，第一个参数会出现在最低内存地址（这种逆序在传递多个参数方面一直被沿用）。</a:t>
            </a:r>
            <a:endParaRPr lang="en-US" altLang="ja-JP" dirty="0"/>
          </a:p>
          <a:p>
            <a:r>
              <a:rPr lang="en-US" altLang="ja-JP" dirty="0"/>
              <a:t>3.</a:t>
            </a:r>
            <a:r>
              <a:rPr lang="ja-JP" altLang="en-US" dirty="0"/>
              <a:t>调用子函数时，使用</a:t>
            </a:r>
            <a:r>
              <a:rPr lang="en-US" altLang="ja-JP" dirty="0"/>
              <a:t>call</a:t>
            </a:r>
            <a:r>
              <a:rPr lang="ja-JP" altLang="en-US" dirty="0"/>
              <a:t>指令。这条指令将返回地址压入</a:t>
            </a:r>
            <a:r>
              <a:rPr lang="en-US" altLang="ja-JP" dirty="0"/>
              <a:t>stack</a:t>
            </a:r>
            <a:r>
              <a:rPr lang="ja-JP" altLang="en-US" dirty="0"/>
              <a:t>并跳转至子函数代码处。这中调用，需要被调用遵循下面的被调用者规则。</a:t>
            </a:r>
            <a:endParaRPr lang="en-US" altLang="ja-JP" dirty="0"/>
          </a:p>
          <a:p>
            <a:r>
              <a:rPr lang="ja-JP" altLang="en-US" dirty="0"/>
              <a:t>当子函数返回时（到</a:t>
            </a:r>
            <a:r>
              <a:rPr lang="en-US" altLang="ja-JP" dirty="0"/>
              <a:t>call</a:t>
            </a:r>
            <a:r>
              <a:rPr lang="ja-JP" altLang="en-US" dirty="0"/>
              <a:t>指令的下一条指令处），调用者可以到</a:t>
            </a:r>
            <a:r>
              <a:rPr lang="en-US" altLang="ja-JP" dirty="0"/>
              <a:t>EAX</a:t>
            </a:r>
            <a:r>
              <a:rPr lang="ja-JP" altLang="en-US" dirty="0"/>
              <a:t>去寻找子函数放在</a:t>
            </a:r>
            <a:r>
              <a:rPr lang="en-US" altLang="ja-JP" dirty="0"/>
              <a:t>EAX</a:t>
            </a:r>
            <a:r>
              <a:rPr lang="ja-JP" altLang="en-US" dirty="0"/>
              <a:t>的返回值。为了机器状态，调用者需要：</a:t>
            </a:r>
            <a:endParaRPr lang="en-US" altLang="ja-JP" dirty="0"/>
          </a:p>
          <a:p>
            <a:r>
              <a:rPr lang="en-US" altLang="ja-JP" dirty="0"/>
              <a:t>1.</a:t>
            </a:r>
            <a:r>
              <a:rPr lang="ja-JP" altLang="en-US" dirty="0"/>
              <a:t>从</a:t>
            </a:r>
            <a:r>
              <a:rPr lang="en-US" altLang="ja-JP" dirty="0"/>
              <a:t>stack</a:t>
            </a:r>
            <a:r>
              <a:rPr lang="ja-JP" altLang="en-US" dirty="0"/>
              <a:t>中的函数传递参数。这将使</a:t>
            </a:r>
            <a:r>
              <a:rPr lang="en-US" altLang="ja-JP" dirty="0"/>
              <a:t>stack</a:t>
            </a:r>
            <a:r>
              <a:rPr lang="ja-JP" altLang="en-US" dirty="0"/>
              <a:t>恢复到</a:t>
            </a:r>
            <a:r>
              <a:rPr lang="en-US" altLang="ja-JP" dirty="0"/>
              <a:t>call</a:t>
            </a:r>
            <a:r>
              <a:rPr lang="ja-JP" altLang="en-US" dirty="0"/>
              <a:t>指令执行前的状态。</a:t>
            </a:r>
            <a:endParaRPr lang="en-US" altLang="ja-JP" dirty="0"/>
          </a:p>
          <a:p>
            <a:r>
              <a:rPr lang="en-US" dirty="0"/>
              <a:t>2.</a:t>
            </a:r>
            <a:r>
              <a:rPr lang="ja-JP" altLang="en-US" dirty="0"/>
              <a:t>恢复调用者保存寄存器的内容（</a:t>
            </a:r>
            <a:r>
              <a:rPr lang="en-US" altLang="ja-JP" dirty="0"/>
              <a:t>EAX,ECX,EDX</a:t>
            </a:r>
            <a:r>
              <a:rPr lang="ja-JP" altLang="en-US" dirty="0"/>
              <a:t>），通过从</a:t>
            </a:r>
            <a:r>
              <a:rPr lang="en-US" altLang="ja-JP" dirty="0"/>
              <a:t>stack</a:t>
            </a:r>
            <a:r>
              <a:rPr lang="ja-JP" altLang="en-US" dirty="0"/>
              <a:t>中弹出之前所压入的值的方式来实现。这里，调用者假设其他的寄存器内容并没有被子函数修改。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265BF27E-4065-4378-B0B4-943DD9913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70" y="5308720"/>
            <a:ext cx="5242536" cy="13255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E0B4558-C02E-4552-8A75-27CD349D7D6C}"/>
              </a:ext>
            </a:extLst>
          </p:cNvPr>
          <p:cNvSpPr txBox="1"/>
          <p:nvPr/>
        </p:nvSpPr>
        <p:spPr>
          <a:xfrm>
            <a:off x="7168243" y="561702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（这个例子自己回去看）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3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CA1AB1-E069-4021-A9D4-73826D3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42" y="67374"/>
            <a:ext cx="10845800" cy="1325563"/>
          </a:xfrm>
        </p:spPr>
        <p:txBody>
          <a:bodyPr/>
          <a:lstStyle/>
          <a:p>
            <a:r>
              <a:rPr lang="en-US" dirty="0"/>
              <a:t>STACK---</a:t>
            </a:r>
            <a:r>
              <a:rPr lang="ja-JP" altLang="en-US" dirty="0"/>
              <a:t>栈   之    调用约定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3D5AAFA-33ED-4C22-938B-CFA82B0B3FF7}"/>
              </a:ext>
            </a:extLst>
          </p:cNvPr>
          <p:cNvSpPr txBox="1"/>
          <p:nvPr/>
        </p:nvSpPr>
        <p:spPr>
          <a:xfrm>
            <a:off x="132442" y="1217159"/>
            <a:ext cx="11674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被调用者（子函数）规则：</a:t>
            </a:r>
            <a:endParaRPr lang="en-US" altLang="ja-JP" dirty="0"/>
          </a:p>
          <a:p>
            <a:r>
              <a:rPr lang="ja-JP" altLang="en-US" dirty="0"/>
              <a:t>定义子函数时，在子函数的开始处要遵守如下规则</a:t>
            </a:r>
            <a:r>
              <a:rPr lang="en-US" altLang="ja-JP" dirty="0"/>
              <a:t>:</a:t>
            </a:r>
          </a:p>
          <a:p>
            <a:r>
              <a:rPr lang="en-US" dirty="0"/>
              <a:t>1.</a:t>
            </a:r>
            <a:r>
              <a:rPr lang="ja-JP" altLang="en-US" dirty="0"/>
              <a:t>将基指针</a:t>
            </a:r>
            <a:r>
              <a:rPr lang="en-US" altLang="ja-JP" dirty="0"/>
              <a:t>EBP</a:t>
            </a:r>
            <a:r>
              <a:rPr lang="ja-JP" altLang="en-US" dirty="0"/>
              <a:t>压入</a:t>
            </a:r>
            <a:r>
              <a:rPr lang="en-US" altLang="ja-JP" dirty="0"/>
              <a:t>stack</a:t>
            </a:r>
            <a:r>
              <a:rPr lang="ja-JP" altLang="en-US" dirty="0"/>
              <a:t>，然后将当前的</a:t>
            </a:r>
            <a:r>
              <a:rPr lang="en-US" altLang="ja-JP" dirty="0"/>
              <a:t>ESP</a:t>
            </a:r>
            <a:r>
              <a:rPr lang="ja-JP" altLang="en-US" dirty="0"/>
              <a:t>复制到</a:t>
            </a:r>
            <a:r>
              <a:rPr lang="en-US" altLang="ja-JP" dirty="0"/>
              <a:t>EBP</a:t>
            </a:r>
            <a:r>
              <a:rPr lang="ja-JP" altLang="en-US" dirty="0"/>
              <a:t>中去。可以通过如下代码实现：</a:t>
            </a:r>
            <a:endParaRPr lang="en-US" altLang="ja-JP" dirty="0"/>
          </a:p>
          <a:p>
            <a:r>
              <a:rPr lang="en-US" altLang="ja-JP" dirty="0"/>
              <a:t>Push  %</a:t>
            </a:r>
            <a:r>
              <a:rPr lang="en-US" altLang="ja-JP" dirty="0" err="1"/>
              <a:t>ebp</a:t>
            </a:r>
            <a:endParaRPr lang="en-US" altLang="ja-JP" dirty="0"/>
          </a:p>
          <a:p>
            <a:r>
              <a:rPr lang="en-US" altLang="ja-JP" dirty="0"/>
              <a:t>Mov  %</a:t>
            </a:r>
            <a:r>
              <a:rPr lang="en-US" altLang="ja-JP" dirty="0" err="1"/>
              <a:t>esp</a:t>
            </a:r>
            <a:r>
              <a:rPr lang="ja-JP" altLang="en-US" dirty="0"/>
              <a:t>，</a:t>
            </a:r>
            <a:r>
              <a:rPr lang="en-US" altLang="ja-JP" dirty="0"/>
              <a:t>%</a:t>
            </a:r>
            <a:r>
              <a:rPr lang="en-US" altLang="ja-JP" dirty="0" err="1"/>
              <a:t>ebp</a:t>
            </a:r>
            <a:endParaRPr lang="en-US" dirty="0"/>
          </a:p>
          <a:p>
            <a:r>
              <a:rPr lang="ja-JP" altLang="en-US" dirty="0"/>
              <a:t>这个初始操作用来保存基指针</a:t>
            </a:r>
            <a:r>
              <a:rPr lang="en-US" altLang="ja-JP" dirty="0"/>
              <a:t>EBP</a:t>
            </a:r>
            <a:r>
              <a:rPr lang="ja-JP" altLang="en-US" dirty="0"/>
              <a:t>。这个基指针习惯上被用来索引传递参数和局部变量。当子函数被执行时，这个基指针将保存该子函数刚刚开始执行时的栈顶指针的值。传递参数和局部变量总是可以被定位在已知地的、与基指针具有固定的偏移位置上。我们将之前的（调用者的）</a:t>
            </a:r>
            <a:r>
              <a:rPr lang="en-US" altLang="ja-JP" dirty="0"/>
              <a:t>EBP</a:t>
            </a:r>
            <a:r>
              <a:rPr lang="ja-JP" altLang="en-US" dirty="0"/>
              <a:t>在子函数开始执行时压栈，如此可以确保子函数返回时，调用者可以还原他自己的基指针</a:t>
            </a:r>
            <a:r>
              <a:rPr lang="en-US" altLang="ja-JP" dirty="0"/>
              <a:t>EBP</a:t>
            </a:r>
            <a:r>
              <a:rPr lang="ja-JP" altLang="en-US" dirty="0"/>
              <a:t>原值。记住，调用者不希望子函数改变他（调用者）的基指针。我们可以通过这种将栈顶指针</a:t>
            </a:r>
            <a:r>
              <a:rPr lang="en-US" altLang="ja-JP" dirty="0"/>
              <a:t>ESP</a:t>
            </a:r>
            <a:r>
              <a:rPr lang="ja-JP" altLang="en-US" dirty="0"/>
              <a:t>复制到</a:t>
            </a:r>
            <a:r>
              <a:rPr lang="en-US" altLang="ja-JP" dirty="0"/>
              <a:t>EBP</a:t>
            </a:r>
            <a:r>
              <a:rPr lang="ja-JP" altLang="en-US" dirty="0"/>
              <a:t>中去的方式来建立我们在子函数内的参数及局部变量所以基准（即</a:t>
            </a:r>
            <a:r>
              <a:rPr lang="en-US" altLang="ja-JP" dirty="0"/>
              <a:t>EBP</a:t>
            </a:r>
            <a:r>
              <a:rPr lang="ja-JP" altLang="en-US" dirty="0"/>
              <a:t>）。</a:t>
            </a:r>
            <a:endParaRPr lang="en-US" altLang="ja-JP" dirty="0"/>
          </a:p>
          <a:p>
            <a:r>
              <a:rPr lang="en-US" dirty="0"/>
              <a:t>2.</a:t>
            </a:r>
            <a:r>
              <a:rPr lang="ja-JP" altLang="en-US" dirty="0"/>
              <a:t>在</a:t>
            </a:r>
            <a:r>
              <a:rPr lang="en-US" altLang="ja-JP" dirty="0"/>
              <a:t>stack</a:t>
            </a:r>
            <a:r>
              <a:rPr lang="ja-JP" altLang="en-US" dirty="0"/>
              <a:t>中分配局部变量，创建用于局部变量的空间。别忘了，</a:t>
            </a:r>
            <a:r>
              <a:rPr lang="en-US" altLang="ja-JP" dirty="0"/>
              <a:t>stack</a:t>
            </a:r>
            <a:r>
              <a:rPr lang="ja-JP" altLang="en-US" dirty="0"/>
              <a:t>是逆向增长的，所以在创建局部变量空间是，栈顶指针应该减小。减小多少取决于局部变量的大小和个数。比如说，如果需要</a:t>
            </a:r>
            <a:r>
              <a:rPr lang="en-US" altLang="ja-JP" dirty="0"/>
              <a:t>3</a:t>
            </a:r>
            <a:r>
              <a:rPr lang="ja-JP" altLang="en-US" dirty="0"/>
              <a:t>个整型变量，这时需要将栈顶指针减小</a:t>
            </a:r>
            <a:r>
              <a:rPr lang="en-US" altLang="ja-JP" dirty="0"/>
              <a:t>12</a:t>
            </a:r>
            <a:r>
              <a:rPr lang="ja-JP" altLang="en-US" dirty="0"/>
              <a:t>（字节）来创建局部变量存储空间。可以使用</a:t>
            </a:r>
            <a:r>
              <a:rPr lang="en-US" altLang="ja-JP" dirty="0"/>
              <a:t>sub $12,%esp</a:t>
            </a:r>
            <a:r>
              <a:rPr lang="ja-JP" altLang="en-US" dirty="0"/>
              <a:t>来实现。和传递参数一样，局部变量也将被定位在与基指针具有已知偏移的位置上。</a:t>
            </a:r>
            <a:endParaRPr lang="en-US" altLang="ja-JP" dirty="0"/>
          </a:p>
          <a:p>
            <a:r>
              <a:rPr lang="en-US" dirty="0"/>
              <a:t>3.</a:t>
            </a:r>
            <a:r>
              <a:rPr lang="ja-JP" altLang="en-US" dirty="0"/>
              <a:t>接下来，保存将要被子函数（被调用者）使用的“被调用者保存寄存器”。用压栈方式保存这些寄存器。这些“被调用者保存寄存器”是</a:t>
            </a:r>
            <a:r>
              <a:rPr lang="en-US" altLang="ja-JP" dirty="0"/>
              <a:t>EBX,EDI</a:t>
            </a:r>
            <a:r>
              <a:rPr lang="ja-JP" altLang="en-US" dirty="0"/>
              <a:t>和</a:t>
            </a:r>
            <a:r>
              <a:rPr lang="en-US" altLang="ja-JP" dirty="0"/>
              <a:t>ESI</a:t>
            </a:r>
            <a:r>
              <a:rPr lang="ja-JP" altLang="en-US" dirty="0"/>
              <a:t>（根据调用约定</a:t>
            </a:r>
            <a:r>
              <a:rPr lang="en-US" altLang="ja-JP" dirty="0"/>
              <a:t>ESP</a:t>
            </a:r>
            <a:r>
              <a:rPr lang="ja-JP" altLang="en-US" dirty="0"/>
              <a:t>和</a:t>
            </a:r>
            <a:r>
              <a:rPr lang="en-US" altLang="ja-JP" dirty="0"/>
              <a:t>EBP</a:t>
            </a:r>
            <a:r>
              <a:rPr lang="ja-JP" altLang="en-US"/>
              <a:t>也将得到相应保存处理，不过不是在这一步进行压栈处理）。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2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CA1AB1-E069-4021-A9D4-73826D3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42" y="67374"/>
            <a:ext cx="10845800" cy="1325563"/>
          </a:xfrm>
        </p:spPr>
        <p:txBody>
          <a:bodyPr/>
          <a:lstStyle/>
          <a:p>
            <a:r>
              <a:rPr lang="en-US" dirty="0"/>
              <a:t>STACK---</a:t>
            </a:r>
            <a:r>
              <a:rPr lang="ja-JP" altLang="en-US" dirty="0"/>
              <a:t>栈   之    调用约定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3D5AAFA-33ED-4C22-938B-CFA82B0B3FF7}"/>
              </a:ext>
            </a:extLst>
          </p:cNvPr>
          <p:cNvSpPr txBox="1"/>
          <p:nvPr/>
        </p:nvSpPr>
        <p:spPr>
          <a:xfrm>
            <a:off x="132442" y="1217159"/>
            <a:ext cx="11674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以上三个步骤完成时，子函数开始执行函数体部分。当子函数返回时，必须遵循以下步骤：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将返回值写入</a:t>
            </a:r>
            <a:r>
              <a:rPr lang="en-US" altLang="zh-CN" dirty="0" smtClean="0"/>
              <a:t>EAX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恢复被更改过的“调用者保存寄存器”（</a:t>
            </a:r>
            <a:r>
              <a:rPr lang="en-US" altLang="zh-CN" dirty="0" smtClean="0"/>
              <a:t>EDI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ESI</a:t>
            </a:r>
            <a:r>
              <a:rPr lang="zh-CN" altLang="en-US" dirty="0" smtClean="0"/>
              <a:t>）的原值。这些原值的回复通过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弹出的方式来实现。弹出顺序与压栈顺序相反。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消</a:t>
            </a:r>
            <a:r>
              <a:rPr lang="zh-CN" altLang="en-US" dirty="0" smtClean="0"/>
              <a:t>去局部变量。很明显，这种目的可以通过将栈顶指针</a:t>
            </a:r>
            <a:r>
              <a:rPr lang="en-US" altLang="zh-CN" dirty="0" smtClean="0"/>
              <a:t>ESP</a:t>
            </a:r>
            <a:r>
              <a:rPr lang="zh-CN" altLang="en-US" dirty="0" smtClean="0"/>
              <a:t>增大一个合适的值的方式来实现（因为当时我们创建局部变量空间时实际上使用的是</a:t>
            </a:r>
            <a:r>
              <a:rPr lang="en-US" altLang="zh-CN" dirty="0" smtClean="0"/>
              <a:t>ESP</a:t>
            </a:r>
            <a:r>
              <a:rPr lang="zh-CN" altLang="en-US" dirty="0" smtClean="0"/>
              <a:t>减小的方式）。在进行实际操作时，有一种不易出错的方式来处理此问题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通过将</a:t>
            </a:r>
            <a:r>
              <a:rPr lang="en-US" altLang="zh-CN" dirty="0" smtClean="0"/>
              <a:t>EBP</a:t>
            </a:r>
            <a:r>
              <a:rPr lang="zh-CN" altLang="en-US" dirty="0" smtClean="0"/>
              <a:t>的值复制给</a:t>
            </a:r>
            <a:r>
              <a:rPr lang="en-US" altLang="zh-CN" dirty="0" smtClean="0"/>
              <a:t>ESP</a:t>
            </a:r>
            <a:r>
              <a:rPr lang="zh-CN" altLang="en-US" dirty="0" smtClean="0"/>
              <a:t>来实现，使用指令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edb</a:t>
            </a:r>
            <a:r>
              <a:rPr lang="en-US" altLang="zh-CN" dirty="0" smtClean="0"/>
              <a:t>,%esp. </a:t>
            </a:r>
            <a:r>
              <a:rPr lang="zh-CN" altLang="en-US" dirty="0" smtClean="0"/>
              <a:t>这种方式之所以有效是因为基指针</a:t>
            </a:r>
            <a:r>
              <a:rPr lang="en-US" altLang="zh-CN" dirty="0" smtClean="0"/>
              <a:t>EBP</a:t>
            </a:r>
            <a:r>
              <a:rPr lang="zh-CN" altLang="en-US" dirty="0" smtClean="0"/>
              <a:t>保存的值实际上就是创建局部变量前的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位置。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子函数返回后立即通过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弹出的方式恢复调用者的基指针</a:t>
            </a:r>
            <a:r>
              <a:rPr lang="en-US" altLang="zh-CN" dirty="0" smtClean="0"/>
              <a:t>EBP</a:t>
            </a:r>
            <a:r>
              <a:rPr lang="zh-CN" altLang="en-US" dirty="0" smtClean="0"/>
              <a:t>。还记得么，当时进入子函数时我们进行的第一步操作是将调用者的基指针</a:t>
            </a:r>
            <a:r>
              <a:rPr lang="en-US" altLang="zh-CN" dirty="0" smtClean="0"/>
              <a:t>EBP</a:t>
            </a:r>
            <a:r>
              <a:rPr lang="zh-CN" altLang="en-US" dirty="0" smtClean="0"/>
              <a:t>压栈。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最后，通过执行</a:t>
            </a:r>
            <a:r>
              <a:rPr lang="en-US" altLang="zh-CN" dirty="0" smtClean="0"/>
              <a:t>ret</a:t>
            </a:r>
            <a:r>
              <a:rPr lang="zh-CN" altLang="en-US" dirty="0" smtClean="0"/>
              <a:t>指令返回到调用者函数体内。这条指令会找到相应的返回地址并将它在栈中移除。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smtClean="0"/>
              <a:t>注意，很明显“被调用者规则”分为两个基本上呈镜像关系的部分。前一部分应用于被调用者（子函数）的起始部分，这个也经常被称作函数的“前言”部分。后一部分应用于被调用者（子函数）的结束部分，这个部分也经常被称作函数的“后语”部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CA1AB1-E069-4021-A9D4-73826D39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STACK---</a:t>
            </a:r>
            <a:r>
              <a:rPr lang="ja-JP" altLang="en-US" dirty="0"/>
              <a:t>栈</a:t>
            </a:r>
            <a:endParaRPr 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2C322F59-74CF-47DC-85FC-8D1C64F17932}"/>
              </a:ext>
            </a:extLst>
          </p:cNvPr>
          <p:cNvCxnSpPr/>
          <p:nvPr/>
        </p:nvCxnSpPr>
        <p:spPr>
          <a:xfrm>
            <a:off x="2040837" y="3246782"/>
            <a:ext cx="0" cy="2570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8F2BA5C1-2F0B-48CF-A2B7-1BD48296D882}"/>
              </a:ext>
            </a:extLst>
          </p:cNvPr>
          <p:cNvCxnSpPr/>
          <p:nvPr/>
        </p:nvCxnSpPr>
        <p:spPr>
          <a:xfrm>
            <a:off x="2040837" y="5817704"/>
            <a:ext cx="2213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A3E082B8-2C4F-4D99-8BFB-3DAC2BD54A99}"/>
              </a:ext>
            </a:extLst>
          </p:cNvPr>
          <p:cNvCxnSpPr/>
          <p:nvPr/>
        </p:nvCxnSpPr>
        <p:spPr>
          <a:xfrm flipV="1">
            <a:off x="4253950" y="3246782"/>
            <a:ext cx="0" cy="2570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箭头: 上弧形 9">
            <a:extLst>
              <a:ext uri="{FF2B5EF4-FFF2-40B4-BE49-F238E27FC236}">
                <a16:creationId xmlns:a16="http://schemas.microsoft.com/office/drawing/2014/main" xmlns="" id="{AE915CD1-A778-41D7-8DC3-035B8C9396C6}"/>
              </a:ext>
            </a:extLst>
          </p:cNvPr>
          <p:cNvSpPr/>
          <p:nvPr/>
        </p:nvSpPr>
        <p:spPr>
          <a:xfrm>
            <a:off x="1007165" y="2809461"/>
            <a:ext cx="1895055" cy="8083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箭头: 上弧形 10">
            <a:extLst>
              <a:ext uri="{FF2B5EF4-FFF2-40B4-BE49-F238E27FC236}">
                <a16:creationId xmlns:a16="http://schemas.microsoft.com/office/drawing/2014/main" xmlns="" id="{CC9DB80C-24EA-49A1-9942-D27811F39D87}"/>
              </a:ext>
            </a:extLst>
          </p:cNvPr>
          <p:cNvSpPr/>
          <p:nvPr/>
        </p:nvSpPr>
        <p:spPr>
          <a:xfrm>
            <a:off x="3597965" y="2763080"/>
            <a:ext cx="1895055" cy="8083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9D57958-C4A4-42BC-A7AD-7FD183DE876F}"/>
              </a:ext>
            </a:extLst>
          </p:cNvPr>
          <p:cNvSpPr txBox="1"/>
          <p:nvPr/>
        </p:nvSpPr>
        <p:spPr>
          <a:xfrm>
            <a:off x="1631526" y="23721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push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3E17012-C854-44BE-B844-A40F8D87B3E5}"/>
              </a:ext>
            </a:extLst>
          </p:cNvPr>
          <p:cNvSpPr txBox="1"/>
          <p:nvPr/>
        </p:nvSpPr>
        <p:spPr>
          <a:xfrm>
            <a:off x="4253948" y="237213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pop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32DBBFC-36D2-47F2-BF94-83E71C46AE89}"/>
              </a:ext>
            </a:extLst>
          </p:cNvPr>
          <p:cNvSpPr txBox="1"/>
          <p:nvPr/>
        </p:nvSpPr>
        <p:spPr>
          <a:xfrm>
            <a:off x="5801142" y="2146855"/>
            <a:ext cx="55526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没错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就这么简单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栈的基本原理结束了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后入先出、先入后出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然而，这个东西怎么用？？？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88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CA1AB1-E069-4021-A9D4-73826D3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61912"/>
            <a:ext cx="10515600" cy="1325563"/>
          </a:xfrm>
        </p:spPr>
        <p:txBody>
          <a:bodyPr/>
          <a:lstStyle/>
          <a:p>
            <a:r>
              <a:rPr lang="en-US" dirty="0"/>
              <a:t>STACK---</a:t>
            </a:r>
            <a:r>
              <a:rPr lang="ja-JP" altLang="en-US" dirty="0"/>
              <a:t>栈 之 物理存在形式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705F8D5-DA61-409E-9B6E-1376074CC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54" y="647077"/>
            <a:ext cx="3506245" cy="61490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C3E071C-DCD0-4484-8BDA-BF609290A435}"/>
              </a:ext>
            </a:extLst>
          </p:cNvPr>
          <p:cNvSpPr txBox="1"/>
          <p:nvPr/>
        </p:nvSpPr>
        <p:spPr>
          <a:xfrm>
            <a:off x="558800" y="1654175"/>
            <a:ext cx="46249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栈本身是抽象出来的一种逻辑结构。</a:t>
            </a:r>
            <a:endParaRPr lang="en-US" altLang="ja-JP" dirty="0"/>
          </a:p>
          <a:p>
            <a:r>
              <a:rPr lang="ja-JP" altLang="en-US" dirty="0"/>
              <a:t>对于每一个进程，其存在位置如图所示。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也就是说，是存在于内存中的某一个部分。</a:t>
            </a:r>
            <a:endParaRPr lang="en-US" altLang="ja-JP" dirty="0"/>
          </a:p>
          <a:p>
            <a:r>
              <a:rPr lang="ja-JP" altLang="en-US" dirty="0"/>
              <a:t>图中</a:t>
            </a:r>
            <a:r>
              <a:rPr lang="en-US" altLang="ja-JP" dirty="0"/>
              <a:t>stack</a:t>
            </a:r>
            <a:r>
              <a:rPr lang="ja-JP" altLang="en-US" dirty="0"/>
              <a:t>部分即为</a:t>
            </a:r>
            <a:r>
              <a:rPr lang="en-US" altLang="ja-JP" dirty="0"/>
              <a:t>stack</a:t>
            </a:r>
            <a:r>
              <a:rPr lang="zh-CN" altLang="en-US" dirty="0"/>
              <a:t>的</a:t>
            </a:r>
            <a:r>
              <a:rPr lang="ja-JP" altLang="en-US" dirty="0"/>
              <a:t>最大可用区域。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另外，</a:t>
            </a:r>
            <a:r>
              <a:rPr lang="en-US" altLang="ja-JP" dirty="0"/>
              <a:t>heap</a:t>
            </a:r>
            <a:r>
              <a:rPr lang="ja-JP" altLang="en-US" dirty="0"/>
              <a:t>为堆可用区域；</a:t>
            </a:r>
            <a:endParaRPr lang="en-US" altLang="ja-JP" dirty="0"/>
          </a:p>
          <a:p>
            <a:r>
              <a:rPr lang="en-US" altLang="ja-JP" dirty="0"/>
              <a:t>Program image</a:t>
            </a:r>
            <a:r>
              <a:rPr lang="ja-JP" altLang="en-US" dirty="0"/>
              <a:t>是实际的程序代码区域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注：右图仅为示意图</a:t>
            </a:r>
            <a:r>
              <a:rPr lang="en-US" altLang="zh-CN" dirty="0" smtClean="0">
                <a:solidFill>
                  <a:srgbClr val="FF0000"/>
                </a:solidFill>
              </a:rPr>
              <a:t>(win32</a:t>
            </a:r>
            <a:r>
              <a:rPr lang="zh-CN" altLang="en-US" dirty="0" smtClean="0">
                <a:solidFill>
                  <a:srgbClr val="FF0000"/>
                </a:solidFill>
              </a:rPr>
              <a:t>简化版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进程结构安排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于</a:t>
            </a:r>
            <a:r>
              <a:rPr lang="zh-CN" altLang="en-US" dirty="0" smtClean="0">
                <a:solidFill>
                  <a:srgbClr val="FF0000"/>
                </a:solidFill>
              </a:rPr>
              <a:t>此不同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F33819DF-CF91-4E9C-86EC-8378FCA6E868}"/>
              </a:ext>
            </a:extLst>
          </p:cNvPr>
          <p:cNvCxnSpPr>
            <a:cxnSpLocks/>
          </p:cNvCxnSpPr>
          <p:nvPr/>
        </p:nvCxnSpPr>
        <p:spPr>
          <a:xfrm flipH="1">
            <a:off x="10464800" y="22225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12436C80-C417-4A29-A699-C0F83AB77360}"/>
              </a:ext>
            </a:extLst>
          </p:cNvPr>
          <p:cNvSpPr txBox="1"/>
          <p:nvPr/>
        </p:nvSpPr>
        <p:spPr>
          <a:xfrm>
            <a:off x="10893975" y="1853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栈底位置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CA1AB1-E069-4021-A9D4-73826D39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STACK---</a:t>
            </a:r>
            <a:r>
              <a:rPr lang="ja-JP" altLang="en-US" dirty="0"/>
              <a:t>栈   之    </a:t>
            </a:r>
            <a:r>
              <a:rPr lang="en-US" altLang="ja-JP" dirty="0"/>
              <a:t>ESP</a:t>
            </a:r>
            <a:r>
              <a:rPr lang="ja-JP" altLang="en-US" dirty="0"/>
              <a:t>（栈顶指针）</a:t>
            </a:r>
            <a:endParaRPr 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2C322F59-74CF-47DC-85FC-8D1C64F17932}"/>
              </a:ext>
            </a:extLst>
          </p:cNvPr>
          <p:cNvCxnSpPr/>
          <p:nvPr/>
        </p:nvCxnSpPr>
        <p:spPr>
          <a:xfrm>
            <a:off x="1828803" y="2729947"/>
            <a:ext cx="0" cy="2570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8F2BA5C1-2F0B-48CF-A2B7-1BD48296D882}"/>
              </a:ext>
            </a:extLst>
          </p:cNvPr>
          <p:cNvCxnSpPr/>
          <p:nvPr/>
        </p:nvCxnSpPr>
        <p:spPr>
          <a:xfrm>
            <a:off x="1828803" y="5300869"/>
            <a:ext cx="2213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A3E082B8-2C4F-4D99-8BFB-3DAC2BD54A99}"/>
              </a:ext>
            </a:extLst>
          </p:cNvPr>
          <p:cNvCxnSpPr/>
          <p:nvPr/>
        </p:nvCxnSpPr>
        <p:spPr>
          <a:xfrm flipV="1">
            <a:off x="4041916" y="2729947"/>
            <a:ext cx="0" cy="2570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11DD99E9-894A-41DD-AAD3-377768873E34}"/>
              </a:ext>
            </a:extLst>
          </p:cNvPr>
          <p:cNvCxnSpPr>
            <a:cxnSpLocks/>
          </p:cNvCxnSpPr>
          <p:nvPr/>
        </p:nvCxnSpPr>
        <p:spPr>
          <a:xfrm>
            <a:off x="1287573" y="5511174"/>
            <a:ext cx="38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47D22C80-579A-4B12-B2F8-ED08C1D0B1BC}"/>
              </a:ext>
            </a:extLst>
          </p:cNvPr>
          <p:cNvSpPr txBox="1"/>
          <p:nvPr/>
        </p:nvSpPr>
        <p:spPr>
          <a:xfrm>
            <a:off x="2265945" y="20104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当前栈为空</a:t>
            </a:r>
            <a:endParaRPr 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13BFFAA4-6391-4466-AAA5-4CC049D773A8}"/>
              </a:ext>
            </a:extLst>
          </p:cNvPr>
          <p:cNvSpPr txBox="1"/>
          <p:nvPr/>
        </p:nvSpPr>
        <p:spPr>
          <a:xfrm>
            <a:off x="813728" y="5323714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18517EA-7DF1-4C82-9D57-26ACDC8447CF}"/>
              </a:ext>
            </a:extLst>
          </p:cNvPr>
          <p:cNvSpPr txBox="1"/>
          <p:nvPr/>
        </p:nvSpPr>
        <p:spPr>
          <a:xfrm>
            <a:off x="2179954" y="5511174"/>
            <a:ext cx="14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  <a:r>
              <a:rPr lang="zh-CN" altLang="en-US" dirty="0"/>
              <a:t>指向栈底</a:t>
            </a:r>
            <a:endParaRPr 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422D1116-E28E-4A1D-8AB4-5E6AB40CF01E}"/>
              </a:ext>
            </a:extLst>
          </p:cNvPr>
          <p:cNvCxnSpPr/>
          <p:nvPr/>
        </p:nvCxnSpPr>
        <p:spPr>
          <a:xfrm>
            <a:off x="5148471" y="2729947"/>
            <a:ext cx="0" cy="2570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D599FCAA-A2D3-4894-9604-5DD55CEF8E7B}"/>
              </a:ext>
            </a:extLst>
          </p:cNvPr>
          <p:cNvCxnSpPr/>
          <p:nvPr/>
        </p:nvCxnSpPr>
        <p:spPr>
          <a:xfrm>
            <a:off x="5148471" y="5300869"/>
            <a:ext cx="2213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336CCA6E-DFE0-480D-89E4-D3B71AF9DBD0}"/>
              </a:ext>
            </a:extLst>
          </p:cNvPr>
          <p:cNvCxnSpPr/>
          <p:nvPr/>
        </p:nvCxnSpPr>
        <p:spPr>
          <a:xfrm flipV="1">
            <a:off x="7361584" y="2729947"/>
            <a:ext cx="0" cy="2570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98D3DCA3-7D86-4C21-A4FF-420104FF93B8}"/>
              </a:ext>
            </a:extLst>
          </p:cNvPr>
          <p:cNvCxnSpPr>
            <a:cxnSpLocks/>
          </p:cNvCxnSpPr>
          <p:nvPr/>
        </p:nvCxnSpPr>
        <p:spPr>
          <a:xfrm>
            <a:off x="4661257" y="3935895"/>
            <a:ext cx="38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C046F4D-703F-466A-9142-CEA02C2EA770}"/>
              </a:ext>
            </a:extLst>
          </p:cNvPr>
          <p:cNvSpPr txBox="1"/>
          <p:nvPr/>
        </p:nvSpPr>
        <p:spPr>
          <a:xfrm>
            <a:off x="5411686" y="20104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已压入</a:t>
            </a:r>
            <a:r>
              <a:rPr lang="en-US" altLang="zh-CN" dirty="0"/>
              <a:t>4</a:t>
            </a:r>
            <a:r>
              <a:rPr lang="ja-JP" altLang="en-US" dirty="0"/>
              <a:t>个字节时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B91DF52-6B9B-4D16-B053-CB12C8FA71BE}"/>
              </a:ext>
            </a:extLst>
          </p:cNvPr>
          <p:cNvSpPr txBox="1"/>
          <p:nvPr/>
        </p:nvSpPr>
        <p:spPr>
          <a:xfrm>
            <a:off x="4207351" y="372962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09CEDA1F-704B-4CEF-A41E-8B605D48474C}"/>
              </a:ext>
            </a:extLst>
          </p:cNvPr>
          <p:cNvSpPr txBox="1"/>
          <p:nvPr/>
        </p:nvSpPr>
        <p:spPr>
          <a:xfrm>
            <a:off x="5440060" y="5513768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  <a:r>
              <a:rPr lang="zh-CN" altLang="en-US" dirty="0"/>
              <a:t>指向栈底</a:t>
            </a:r>
            <a:r>
              <a:rPr lang="en-US" altLang="zh-CN" dirty="0"/>
              <a:t>-4</a:t>
            </a:r>
            <a:endParaRPr 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3C185A7-6FFA-4094-8A1B-EAA742D194AE}"/>
              </a:ext>
            </a:extLst>
          </p:cNvPr>
          <p:cNvCxnSpPr/>
          <p:nvPr/>
        </p:nvCxnSpPr>
        <p:spPr>
          <a:xfrm>
            <a:off x="5148471" y="4903304"/>
            <a:ext cx="2213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2BC7E92C-E3A3-43B6-B36C-3421196B9E96}"/>
              </a:ext>
            </a:extLst>
          </p:cNvPr>
          <p:cNvCxnSpPr/>
          <p:nvPr/>
        </p:nvCxnSpPr>
        <p:spPr>
          <a:xfrm>
            <a:off x="5148471" y="4532243"/>
            <a:ext cx="2213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382FF9D1-F2F1-4E66-ADA7-8618DB895817}"/>
              </a:ext>
            </a:extLst>
          </p:cNvPr>
          <p:cNvCxnSpPr/>
          <p:nvPr/>
        </p:nvCxnSpPr>
        <p:spPr>
          <a:xfrm>
            <a:off x="5148471" y="4120561"/>
            <a:ext cx="2213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500FED26-F61C-4AD9-A4D0-52AB59B01C62}"/>
              </a:ext>
            </a:extLst>
          </p:cNvPr>
          <p:cNvCxnSpPr/>
          <p:nvPr/>
        </p:nvCxnSpPr>
        <p:spPr>
          <a:xfrm>
            <a:off x="5148471" y="3770242"/>
            <a:ext cx="2213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4797CFE5-FE6B-44D3-99B2-7BB478061B18}"/>
              </a:ext>
            </a:extLst>
          </p:cNvPr>
          <p:cNvSpPr txBox="1"/>
          <p:nvPr/>
        </p:nvSpPr>
        <p:spPr>
          <a:xfrm>
            <a:off x="-38963" y="5791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高地址</a:t>
            </a:r>
            <a:endParaRPr 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B96F2C53-45EC-47F7-9398-14F65D2A6C7C}"/>
              </a:ext>
            </a:extLst>
          </p:cNvPr>
          <p:cNvSpPr txBox="1"/>
          <p:nvPr/>
        </p:nvSpPr>
        <p:spPr>
          <a:xfrm>
            <a:off x="-38963" y="18409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低地址</a:t>
            </a:r>
            <a:endParaRPr 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8FFB6BC4-6892-4928-93FC-DF3D47D4585C}"/>
              </a:ext>
            </a:extLst>
          </p:cNvPr>
          <p:cNvCxnSpPr/>
          <p:nvPr/>
        </p:nvCxnSpPr>
        <p:spPr>
          <a:xfrm>
            <a:off x="399618" y="2195133"/>
            <a:ext cx="0" cy="358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C177ED52-A553-4EFB-80A5-BE86E2EBACE9}"/>
              </a:ext>
            </a:extLst>
          </p:cNvPr>
          <p:cNvSpPr txBox="1"/>
          <p:nvPr/>
        </p:nvSpPr>
        <p:spPr>
          <a:xfrm>
            <a:off x="5470196" y="60953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＊</a:t>
            </a:r>
            <a:r>
              <a:rPr lang="zh-CN" altLang="en-US" dirty="0"/>
              <a:t>栈</a:t>
            </a:r>
            <a:r>
              <a:rPr lang="ja-JP" altLang="en-US" dirty="0"/>
              <a:t>逆向生长</a:t>
            </a:r>
            <a:endParaRPr 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B0A1853E-FBF8-4409-B5A5-24945DAC6D18}"/>
              </a:ext>
            </a:extLst>
          </p:cNvPr>
          <p:cNvCxnSpPr/>
          <p:nvPr/>
        </p:nvCxnSpPr>
        <p:spPr>
          <a:xfrm>
            <a:off x="9061446" y="2729947"/>
            <a:ext cx="0" cy="2570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56EABBAB-90C7-4792-B783-43667F158396}"/>
              </a:ext>
            </a:extLst>
          </p:cNvPr>
          <p:cNvCxnSpPr/>
          <p:nvPr/>
        </p:nvCxnSpPr>
        <p:spPr>
          <a:xfrm>
            <a:off x="9061446" y="5300869"/>
            <a:ext cx="2213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DED8FF14-14B1-4F64-8B32-DA68FC83CC1F}"/>
              </a:ext>
            </a:extLst>
          </p:cNvPr>
          <p:cNvCxnSpPr/>
          <p:nvPr/>
        </p:nvCxnSpPr>
        <p:spPr>
          <a:xfrm flipV="1">
            <a:off x="11274559" y="2729947"/>
            <a:ext cx="0" cy="2570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xmlns="" id="{905B88EE-4976-4A7A-B07E-F16502EEBCA7}"/>
              </a:ext>
            </a:extLst>
          </p:cNvPr>
          <p:cNvCxnSpPr>
            <a:cxnSpLocks/>
          </p:cNvCxnSpPr>
          <p:nvPr/>
        </p:nvCxnSpPr>
        <p:spPr>
          <a:xfrm>
            <a:off x="8600736" y="5109579"/>
            <a:ext cx="38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C5D32EE1-8D05-4D7D-9FA7-6367404173A5}"/>
              </a:ext>
            </a:extLst>
          </p:cNvPr>
          <p:cNvSpPr txBox="1"/>
          <p:nvPr/>
        </p:nvSpPr>
        <p:spPr>
          <a:xfrm>
            <a:off x="9324661" y="20104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已压入</a:t>
            </a:r>
            <a:r>
              <a:rPr lang="en-US" altLang="zh-CN" dirty="0"/>
              <a:t>4</a:t>
            </a:r>
            <a:r>
              <a:rPr lang="ja-JP" altLang="en-US" dirty="0"/>
              <a:t>个字节时</a:t>
            </a:r>
            <a:endParaRPr 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59A2BDD7-7A06-4C93-91B7-748E33566257}"/>
              </a:ext>
            </a:extLst>
          </p:cNvPr>
          <p:cNvSpPr txBox="1"/>
          <p:nvPr/>
        </p:nvSpPr>
        <p:spPr>
          <a:xfrm>
            <a:off x="8146830" y="4903304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1B29A617-B6DF-41EF-8709-6AEAFFA7E0AD}"/>
              </a:ext>
            </a:extLst>
          </p:cNvPr>
          <p:cNvSpPr txBox="1"/>
          <p:nvPr/>
        </p:nvSpPr>
        <p:spPr>
          <a:xfrm>
            <a:off x="9353035" y="5513768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  <a:r>
              <a:rPr lang="zh-CN" altLang="en-US" dirty="0"/>
              <a:t>指向栈底</a:t>
            </a:r>
            <a:r>
              <a:rPr lang="en-US" altLang="zh-CN" dirty="0"/>
              <a:t>-4</a:t>
            </a:r>
            <a:endParaRPr 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1D17A689-EEE7-4388-A967-F8902EDBA559}"/>
              </a:ext>
            </a:extLst>
          </p:cNvPr>
          <p:cNvCxnSpPr/>
          <p:nvPr/>
        </p:nvCxnSpPr>
        <p:spPr>
          <a:xfrm>
            <a:off x="9061446" y="4903304"/>
            <a:ext cx="2213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5BB6F82-D2EB-44B9-9E3F-4182A28C49DA}"/>
              </a:ext>
            </a:extLst>
          </p:cNvPr>
          <p:cNvSpPr/>
          <p:nvPr/>
        </p:nvSpPr>
        <p:spPr>
          <a:xfrm>
            <a:off x="8146830" y="1587500"/>
            <a:ext cx="3749271" cy="45730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xmlns="" id="{5673E021-7408-4557-B6A0-8D93451FD685}"/>
              </a:ext>
            </a:extLst>
          </p:cNvPr>
          <p:cNvSpPr/>
          <p:nvPr/>
        </p:nvSpPr>
        <p:spPr>
          <a:xfrm>
            <a:off x="7581900" y="3770242"/>
            <a:ext cx="984510" cy="328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EDE6C75-230A-4E3C-9D1E-1526977AC223}"/>
              </a:ext>
            </a:extLst>
          </p:cNvPr>
          <p:cNvSpPr txBox="1"/>
          <p:nvPr/>
        </p:nvSpPr>
        <p:spPr>
          <a:xfrm>
            <a:off x="7793130" y="6245709"/>
            <a:ext cx="4456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有时为了方便表示，把</a:t>
            </a:r>
            <a:r>
              <a:rPr lang="en-US" altLang="zh-CN" dirty="0"/>
              <a:t>4</a:t>
            </a:r>
            <a:r>
              <a:rPr lang="ja-JP" altLang="en-US" dirty="0"/>
              <a:t>个字节合成一表示</a:t>
            </a:r>
            <a:endParaRPr lang="en-US" altLang="ja-JP" dirty="0"/>
          </a:p>
          <a:p>
            <a:r>
              <a:rPr lang="en-US" dirty="0"/>
              <a:t>（</a:t>
            </a:r>
            <a:r>
              <a:rPr lang="ja-JP" altLang="en-US" dirty="0"/>
              <a:t>在</a:t>
            </a:r>
            <a:r>
              <a:rPr lang="en-US" altLang="ja-JP" dirty="0"/>
              <a:t>32bit</a:t>
            </a:r>
            <a:r>
              <a:rPr lang="ja-JP" altLang="en-US" dirty="0"/>
              <a:t>系统中，因为</a:t>
            </a:r>
            <a:r>
              <a:rPr lang="en-US" altLang="ja-JP" dirty="0"/>
              <a:t>32bit</a:t>
            </a:r>
            <a:r>
              <a:rPr lang="ja-JP" altLang="en-US" dirty="0"/>
              <a:t>操作居多</a:t>
            </a:r>
            <a:r>
              <a:rPr 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889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CA1AB1-E069-4021-A9D4-73826D39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STACK---</a:t>
            </a:r>
            <a:r>
              <a:rPr lang="ja-JP" altLang="en-US" dirty="0"/>
              <a:t>栈   之    操作指令</a:t>
            </a:r>
            <a:endParaRPr 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A232000F-90EF-4C85-9216-4F9A59B5BCC9}"/>
              </a:ext>
            </a:extLst>
          </p:cNvPr>
          <p:cNvSpPr txBox="1"/>
          <p:nvPr/>
        </p:nvSpPr>
        <p:spPr>
          <a:xfrm>
            <a:off x="939800" y="2077244"/>
            <a:ext cx="1000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IA-32</a:t>
            </a:r>
            <a:r>
              <a:rPr lang="ja-JP" altLang="en-US" dirty="0"/>
              <a:t>标准指令操作：</a:t>
            </a:r>
            <a:endParaRPr lang="en-US" altLang="ja-JP" dirty="0"/>
          </a:p>
          <a:p>
            <a:r>
              <a:rPr lang="en-US" altLang="ja-JP" dirty="0"/>
              <a:t>push XXX:</a:t>
            </a:r>
          </a:p>
          <a:p>
            <a:pPr lvl="1"/>
            <a:r>
              <a:rPr lang="en-US" altLang="ja-JP" dirty="0"/>
              <a:t>1. ESP=ESP-4</a:t>
            </a:r>
          </a:p>
          <a:p>
            <a:pPr lvl="1"/>
            <a:r>
              <a:rPr lang="en-US" altLang="ja-JP" dirty="0"/>
              <a:t>2. XXX</a:t>
            </a:r>
            <a:r>
              <a:rPr lang="ja-JP" altLang="en-US" dirty="0"/>
              <a:t>装入当前</a:t>
            </a:r>
            <a:r>
              <a:rPr lang="en-US" altLang="ja-JP" dirty="0"/>
              <a:t>ESP</a:t>
            </a:r>
            <a:r>
              <a:rPr lang="ja-JP" altLang="en-US" dirty="0"/>
              <a:t>指向的内存单元中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pop XXX:</a:t>
            </a:r>
          </a:p>
          <a:p>
            <a:pPr lvl="1"/>
            <a:r>
              <a:rPr lang="en-US" dirty="0"/>
              <a:t>1. </a:t>
            </a:r>
            <a:r>
              <a:rPr lang="ja-JP" altLang="en-US" dirty="0"/>
              <a:t>当前</a:t>
            </a:r>
            <a:r>
              <a:rPr lang="en-US" altLang="ja-JP" dirty="0"/>
              <a:t>ESP</a:t>
            </a:r>
            <a:r>
              <a:rPr lang="ja-JP" altLang="en-US" dirty="0"/>
              <a:t>指向的四个连续的内存单元内容弹出到</a:t>
            </a:r>
            <a:r>
              <a:rPr lang="en-US" altLang="ja-JP" dirty="0"/>
              <a:t>XXX</a:t>
            </a:r>
          </a:p>
          <a:p>
            <a:pPr lvl="1"/>
            <a:r>
              <a:rPr lang="en-US" dirty="0"/>
              <a:t>2. </a:t>
            </a:r>
            <a:r>
              <a:rPr lang="en-US" dirty="0" smtClean="0"/>
              <a:t>ESP=ESP+4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ja-JP" altLang="en-US" dirty="0"/>
              <a:t>自定义操作：</a:t>
            </a:r>
            <a:endParaRPr lang="en-US" altLang="ja-JP" dirty="0"/>
          </a:p>
          <a:p>
            <a:pPr lvl="1"/>
            <a:r>
              <a:rPr lang="ja-JP" altLang="en-US" dirty="0"/>
              <a:t>压入</a:t>
            </a:r>
            <a:r>
              <a:rPr lang="en-US" altLang="ja-JP" dirty="0"/>
              <a:t>1</a:t>
            </a:r>
            <a:r>
              <a:rPr lang="ja-JP" altLang="en-US" dirty="0"/>
              <a:t>个</a:t>
            </a:r>
            <a:r>
              <a:rPr lang="ja-JP" altLang="en-US" dirty="0" smtClean="0"/>
              <a:t>字节</a:t>
            </a:r>
            <a:r>
              <a:rPr lang="zh-CN" altLang="en-US" dirty="0" smtClean="0"/>
              <a:t>，</a:t>
            </a:r>
            <a:r>
              <a:rPr lang="en-US" altLang="zh-CN" dirty="0" smtClean="0"/>
              <a:t>$0x4F</a:t>
            </a:r>
            <a:r>
              <a:rPr lang="ja-JP" altLang="en-US" dirty="0" smtClean="0"/>
              <a:t>：</a:t>
            </a:r>
            <a:endParaRPr lang="en-US" altLang="ja-JP" dirty="0"/>
          </a:p>
          <a:p>
            <a:pPr lvl="1"/>
            <a:r>
              <a:rPr lang="en-US" altLang="ja-JP" dirty="0"/>
              <a:t>ESP=ESP-1</a:t>
            </a:r>
          </a:p>
          <a:p>
            <a:pPr lvl="1"/>
            <a:r>
              <a:rPr lang="en-US" altLang="ja-JP" dirty="0" err="1"/>
              <a:t>movb</a:t>
            </a:r>
            <a:r>
              <a:rPr lang="en-US" altLang="ja-JP" dirty="0"/>
              <a:t> $0x4F,(%ESP)</a:t>
            </a:r>
          </a:p>
          <a:p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6C75CC70-C9A2-4A40-B07B-0DCD08701009}"/>
              </a:ext>
            </a:extLst>
          </p:cNvPr>
          <p:cNvSpPr/>
          <p:nvPr/>
        </p:nvSpPr>
        <p:spPr>
          <a:xfrm>
            <a:off x="7220370" y="3244334"/>
            <a:ext cx="458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push</a:t>
            </a:r>
            <a:r>
              <a:rPr lang="ja-JP" altLang="en-US" dirty="0">
                <a:solidFill>
                  <a:srgbClr val="FF0000"/>
                </a:solidFill>
              </a:rPr>
              <a:t>和</a:t>
            </a:r>
            <a:r>
              <a:rPr lang="en-US" altLang="ja-JP" dirty="0">
                <a:solidFill>
                  <a:srgbClr val="FF0000"/>
                </a:solidFill>
              </a:rPr>
              <a:t>pop</a:t>
            </a:r>
            <a:r>
              <a:rPr lang="ja-JP" altLang="en-US" dirty="0">
                <a:solidFill>
                  <a:srgbClr val="FF0000"/>
                </a:solidFill>
              </a:rPr>
              <a:t>对应</a:t>
            </a:r>
            <a:r>
              <a:rPr lang="en-US" altLang="ja-JP" dirty="0">
                <a:solidFill>
                  <a:srgbClr val="FF0000"/>
                </a:solidFill>
              </a:rPr>
              <a:t>4</a:t>
            </a:r>
            <a:r>
              <a:rPr lang="ja-JP" altLang="en-US" dirty="0">
                <a:solidFill>
                  <a:srgbClr val="FF0000"/>
                </a:solidFill>
              </a:rPr>
              <a:t>个字节连续的内存单元操作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620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CA1AB1-E069-4021-A9D4-73826D3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5"/>
            <a:ext cx="10845800" cy="1325563"/>
          </a:xfrm>
        </p:spPr>
        <p:txBody>
          <a:bodyPr/>
          <a:lstStyle/>
          <a:p>
            <a:r>
              <a:rPr lang="en-US" dirty="0"/>
              <a:t>STACK---</a:t>
            </a:r>
            <a:r>
              <a:rPr lang="ja-JP" altLang="en-US" dirty="0"/>
              <a:t>栈   之    与高级语言函数调用的关系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44CD9E7-312E-4ABF-AE06-7BA07CBC4F42}"/>
              </a:ext>
            </a:extLst>
          </p:cNvPr>
          <p:cNvSpPr txBox="1"/>
          <p:nvPr/>
        </p:nvSpPr>
        <p:spPr>
          <a:xfrm>
            <a:off x="1003300" y="1690688"/>
            <a:ext cx="8263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说来话长。。。</a:t>
            </a:r>
            <a:endParaRPr lang="en-US" altLang="ja-JP" dirty="0"/>
          </a:p>
          <a:p>
            <a:r>
              <a:rPr lang="ja-JP" altLang="en-US" dirty="0"/>
              <a:t>首先，高级语言对应的汇编语言（机器语言的文字化表示方案）的对应关系：</a:t>
            </a:r>
            <a:endParaRPr lang="en-US" altLang="ja-JP" dirty="0"/>
          </a:p>
          <a:p>
            <a:r>
              <a:rPr lang="ja-JP" altLang="en-US" dirty="0"/>
              <a:t>由于低级语言中由于只有关于地址和数据操作，转换过后的样子基本上是这样，</a:t>
            </a:r>
            <a:endParaRPr lang="en-US" altLang="ja-JP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653EF7D-AB9C-4D8D-BBE0-1975DD2AFB1F}"/>
              </a:ext>
            </a:extLst>
          </p:cNvPr>
          <p:cNvSpPr txBox="1"/>
          <p:nvPr/>
        </p:nvSpPr>
        <p:spPr>
          <a:xfrm>
            <a:off x="1206500" y="2806700"/>
            <a:ext cx="9525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      .</a:t>
            </a:r>
          </a:p>
          <a:p>
            <a:r>
              <a:rPr lang="en-US" altLang="ja-JP" dirty="0"/>
              <a:t>      .</a:t>
            </a:r>
          </a:p>
          <a:p>
            <a:r>
              <a:rPr lang="en-US" altLang="ja-JP" dirty="0"/>
              <a:t>      .</a:t>
            </a:r>
          </a:p>
          <a:p>
            <a:r>
              <a:rPr lang="en-US" altLang="ja-JP" dirty="0"/>
              <a:t>Func1();</a:t>
            </a:r>
          </a:p>
          <a:p>
            <a:r>
              <a:rPr lang="en-US" dirty="0"/>
              <a:t>Func2();</a:t>
            </a:r>
          </a:p>
          <a:p>
            <a:r>
              <a:rPr lang="en-US" dirty="0"/>
              <a:t>      .</a:t>
            </a:r>
          </a:p>
          <a:p>
            <a:r>
              <a:rPr lang="en-US" dirty="0"/>
              <a:t>      .</a:t>
            </a:r>
          </a:p>
          <a:p>
            <a:r>
              <a:rPr lang="en-US" dirty="0"/>
              <a:t>      .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xmlns="" id="{5C72CD84-A0B6-4DF6-AB08-14834B962462}"/>
              </a:ext>
            </a:extLst>
          </p:cNvPr>
          <p:cNvSpPr/>
          <p:nvPr/>
        </p:nvSpPr>
        <p:spPr>
          <a:xfrm>
            <a:off x="3180328" y="4028752"/>
            <a:ext cx="1569472" cy="410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2CBD5A2-906A-43D8-A526-82BA92E80D7D}"/>
              </a:ext>
            </a:extLst>
          </p:cNvPr>
          <p:cNvSpPr/>
          <p:nvPr/>
        </p:nvSpPr>
        <p:spPr>
          <a:xfrm>
            <a:off x="698502" y="2806700"/>
            <a:ext cx="1968500" cy="299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CD3E8F9-E6FD-40AA-BBBF-696DCAB21FDF}"/>
              </a:ext>
            </a:extLst>
          </p:cNvPr>
          <p:cNvSpPr txBox="1"/>
          <p:nvPr/>
        </p:nvSpPr>
        <p:spPr>
          <a:xfrm>
            <a:off x="698502" y="60889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高级语言函数调用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10D6F6F-13B1-4E67-8EDB-19FC32BA27AF}"/>
              </a:ext>
            </a:extLst>
          </p:cNvPr>
          <p:cNvSpPr/>
          <p:nvPr/>
        </p:nvSpPr>
        <p:spPr>
          <a:xfrm>
            <a:off x="5041900" y="2806700"/>
            <a:ext cx="6819900" cy="299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B42F251-00B2-4FC7-B97D-718AD169AAFE}"/>
              </a:ext>
            </a:extLst>
          </p:cNvPr>
          <p:cNvSpPr/>
          <p:nvPr/>
        </p:nvSpPr>
        <p:spPr>
          <a:xfrm>
            <a:off x="5461000" y="3058805"/>
            <a:ext cx="617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804a0F0:                 .</a:t>
            </a:r>
          </a:p>
          <a:p>
            <a:r>
              <a:rPr lang="en-US" altLang="ja-JP" dirty="0"/>
              <a:t>804a0F5:                 .</a:t>
            </a:r>
          </a:p>
          <a:p>
            <a:r>
              <a:rPr lang="en-US" altLang="ja-JP" dirty="0"/>
              <a:t>804a0FF:                 .</a:t>
            </a:r>
          </a:p>
          <a:p>
            <a:r>
              <a:rPr lang="en-US" altLang="ja-JP" dirty="0"/>
              <a:t>804a104:           call  804f100       (Func1</a:t>
            </a:r>
            <a:r>
              <a:rPr lang="ja-JP" altLang="en-US" dirty="0"/>
              <a:t>在内存中首地址</a:t>
            </a:r>
            <a:r>
              <a:rPr lang="en-US" altLang="ja-JP" dirty="0"/>
              <a:t>) 804a109:           call  804f300       (Func2</a:t>
            </a:r>
            <a:r>
              <a:rPr lang="ja-JP" altLang="en-US" dirty="0"/>
              <a:t>在内存中首地址</a:t>
            </a:r>
            <a:r>
              <a:rPr lang="en-US" altLang="ja-JP" dirty="0"/>
              <a:t>)</a:t>
            </a:r>
            <a:endParaRPr lang="en-US" dirty="0"/>
          </a:p>
          <a:p>
            <a:r>
              <a:rPr lang="en-US" altLang="ja-JP" dirty="0"/>
              <a:t>804a10E:                 .</a:t>
            </a:r>
          </a:p>
          <a:p>
            <a:r>
              <a:rPr lang="en-US" altLang="ja-JP" dirty="0"/>
              <a:t>804a113:                 .</a:t>
            </a:r>
          </a:p>
          <a:p>
            <a:r>
              <a:rPr lang="en-US" altLang="ja-JP" dirty="0"/>
              <a:t>804a116:                 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338339E-1CFD-493C-A94A-2CAEF0E39821}"/>
              </a:ext>
            </a:extLst>
          </p:cNvPr>
          <p:cNvSpPr txBox="1"/>
          <p:nvPr/>
        </p:nvSpPr>
        <p:spPr>
          <a:xfrm>
            <a:off x="5461000" y="5871339"/>
            <a:ext cx="6428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汇编语言函数调用（采用直接调用的情况下如此。如果是</a:t>
            </a:r>
            <a:endParaRPr lang="en-US" altLang="ja-JP" dirty="0"/>
          </a:p>
          <a:p>
            <a:r>
              <a:rPr lang="en-US" dirty="0"/>
              <a:t>“call   *%</a:t>
            </a:r>
            <a:r>
              <a:rPr lang="en-US" dirty="0" err="1"/>
              <a:t>eax</a:t>
            </a:r>
            <a:r>
              <a:rPr lang="en-US" dirty="0"/>
              <a:t>” </a:t>
            </a:r>
            <a:r>
              <a:rPr lang="ja-JP" altLang="en-US" dirty="0"/>
              <a:t>这种间接调用情况，</a:t>
            </a:r>
            <a:r>
              <a:rPr lang="en-US" altLang="ja-JP" dirty="0"/>
              <a:t>call</a:t>
            </a:r>
            <a:r>
              <a:rPr lang="ja-JP" altLang="en-US" dirty="0"/>
              <a:t>指令所占字节数不同，</a:t>
            </a:r>
            <a:endParaRPr lang="en-US" altLang="ja-JP" dirty="0"/>
          </a:p>
          <a:p>
            <a:r>
              <a:rPr lang="ja-JP" altLang="en-US" dirty="0"/>
              <a:t>但调用的其他过程基本一致）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5B88FD3-D275-4640-A30E-3534C80CDF0D}"/>
              </a:ext>
            </a:extLst>
          </p:cNvPr>
          <p:cNvSpPr txBox="1"/>
          <p:nvPr/>
        </p:nvSpPr>
        <p:spPr>
          <a:xfrm>
            <a:off x="9267102" y="299136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地址不足</a:t>
            </a:r>
            <a:r>
              <a:rPr lang="en-US" altLang="ja-JP" dirty="0"/>
              <a:t>4</a:t>
            </a:r>
            <a:r>
              <a:rPr lang="ja-JP" altLang="en-US" dirty="0"/>
              <a:t>个字节是吧？</a:t>
            </a:r>
            <a:endParaRPr 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F67F6B7F-9CAD-4B28-8673-B16CECDCE48D}"/>
              </a:ext>
            </a:extLst>
          </p:cNvPr>
          <p:cNvCxnSpPr>
            <a:cxnSpLocks/>
          </p:cNvCxnSpPr>
          <p:nvPr/>
        </p:nvCxnSpPr>
        <p:spPr>
          <a:xfrm flipH="1">
            <a:off x="8051800" y="3251200"/>
            <a:ext cx="1215301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25017DEA-52B6-438B-A8D6-B566AD6C7B30}"/>
              </a:ext>
            </a:extLst>
          </p:cNvPr>
          <p:cNvSpPr/>
          <p:nvPr/>
        </p:nvSpPr>
        <p:spPr>
          <a:xfrm>
            <a:off x="5461000" y="3886200"/>
            <a:ext cx="9652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3B7C247-2163-42B7-AE3F-D5ECFA4E0519}"/>
              </a:ext>
            </a:extLst>
          </p:cNvPr>
          <p:cNvSpPr txBox="1"/>
          <p:nvPr/>
        </p:nvSpPr>
        <p:spPr>
          <a:xfrm>
            <a:off x="5266600" y="5400848"/>
            <a:ext cx="339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直接调用时</a:t>
            </a:r>
            <a:r>
              <a:rPr lang="en-US" altLang="ja-JP" dirty="0"/>
              <a:t>call</a:t>
            </a:r>
            <a:r>
              <a:rPr lang="ja-JP" altLang="en-US" dirty="0"/>
              <a:t>指令占</a:t>
            </a:r>
            <a:r>
              <a:rPr lang="en-US" altLang="ja-JP" dirty="0"/>
              <a:t>5</a:t>
            </a:r>
            <a:r>
              <a:rPr lang="ja-JP" altLang="en-US" dirty="0"/>
              <a:t>个字节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50AF07D7-0E98-4FD3-B833-2F9448F83BA2}"/>
              </a:ext>
            </a:extLst>
          </p:cNvPr>
          <p:cNvSpPr txBox="1"/>
          <p:nvPr/>
        </p:nvSpPr>
        <p:spPr>
          <a:xfrm>
            <a:off x="-143753" y="643742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（最简单的</a:t>
            </a:r>
            <a:r>
              <a:rPr lang="ja-JP" altLang="en-US" dirty="0">
                <a:solidFill>
                  <a:srgbClr val="FF0000"/>
                </a:solidFill>
              </a:rPr>
              <a:t>无参数无返回</a:t>
            </a:r>
            <a:r>
              <a:rPr lang="ja-JP" altLang="en-US" dirty="0"/>
              <a:t>值的情况下）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CA1AB1-E069-4021-A9D4-73826D3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5"/>
            <a:ext cx="10845800" cy="1325563"/>
          </a:xfrm>
        </p:spPr>
        <p:txBody>
          <a:bodyPr/>
          <a:lstStyle/>
          <a:p>
            <a:r>
              <a:rPr lang="en-US" dirty="0"/>
              <a:t>STACK---</a:t>
            </a:r>
            <a:r>
              <a:rPr lang="ja-JP" altLang="en-US" dirty="0"/>
              <a:t>栈   之    与高级语言函数调用的关系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10D6F6F-13B1-4E67-8EDB-19FC32BA27AF}"/>
              </a:ext>
            </a:extLst>
          </p:cNvPr>
          <p:cNvSpPr/>
          <p:nvPr/>
        </p:nvSpPr>
        <p:spPr>
          <a:xfrm>
            <a:off x="304800" y="1930400"/>
            <a:ext cx="3098800" cy="299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B42F251-00B2-4FC7-B97D-718AD169AAFE}"/>
              </a:ext>
            </a:extLst>
          </p:cNvPr>
          <p:cNvSpPr/>
          <p:nvPr/>
        </p:nvSpPr>
        <p:spPr>
          <a:xfrm>
            <a:off x="457200" y="2169805"/>
            <a:ext cx="309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804a0F0 :               .</a:t>
            </a:r>
          </a:p>
          <a:p>
            <a:r>
              <a:rPr lang="en-US" altLang="ja-JP" dirty="0"/>
              <a:t>804a0F5 :               .</a:t>
            </a:r>
          </a:p>
          <a:p>
            <a:r>
              <a:rPr lang="en-US" altLang="ja-JP" dirty="0"/>
              <a:t>804a0FF :                .</a:t>
            </a:r>
          </a:p>
          <a:p>
            <a:r>
              <a:rPr lang="en-US" altLang="ja-JP" dirty="0"/>
              <a:t>804a104 :          call  804f100       </a:t>
            </a:r>
          </a:p>
          <a:p>
            <a:r>
              <a:rPr lang="en-US" altLang="ja-JP" dirty="0"/>
              <a:t>804a109 :          call  804f300       </a:t>
            </a:r>
          </a:p>
          <a:p>
            <a:r>
              <a:rPr lang="en-US" altLang="ja-JP" dirty="0"/>
              <a:t>804a10E :                .</a:t>
            </a:r>
          </a:p>
          <a:p>
            <a:r>
              <a:rPr lang="en-US" altLang="ja-JP" dirty="0"/>
              <a:t>804a113 :                .</a:t>
            </a:r>
          </a:p>
          <a:p>
            <a:r>
              <a:rPr lang="en-US" altLang="ja-JP" dirty="0"/>
              <a:t>804a116 :                .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D32156D4-E4CF-49D8-8E8C-35CC544DC044}"/>
              </a:ext>
            </a:extLst>
          </p:cNvPr>
          <p:cNvCxnSpPr>
            <a:stCxn id="8" idx="1"/>
          </p:cNvCxnSpPr>
          <p:nvPr/>
        </p:nvCxnSpPr>
        <p:spPr>
          <a:xfrm flipV="1">
            <a:off x="457200" y="3314700"/>
            <a:ext cx="2755900" cy="9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9F36A305-972B-4436-9D20-95B4164ACA9B}"/>
              </a:ext>
            </a:extLst>
          </p:cNvPr>
          <p:cNvSpPr txBox="1"/>
          <p:nvPr/>
        </p:nvSpPr>
        <p:spPr>
          <a:xfrm>
            <a:off x="4085064" y="1551106"/>
            <a:ext cx="6735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  <a:r>
              <a:rPr lang="ja-JP" altLang="en-US" dirty="0"/>
              <a:t>指令可以在一定程度上被认为是</a:t>
            </a:r>
            <a:r>
              <a:rPr lang="en-US" altLang="ja-JP" dirty="0"/>
              <a:t>push </a:t>
            </a:r>
            <a:r>
              <a:rPr lang="ja-JP" altLang="en-US" dirty="0"/>
              <a:t>加</a:t>
            </a:r>
            <a:r>
              <a:rPr lang="en-US" altLang="ja-JP" dirty="0"/>
              <a:t> </a:t>
            </a:r>
            <a:r>
              <a:rPr lang="en-US" altLang="ja-JP" dirty="0" err="1"/>
              <a:t>jmp</a:t>
            </a:r>
            <a:endParaRPr lang="en-US" altLang="ja-JP" dirty="0"/>
          </a:p>
          <a:p>
            <a:r>
              <a:rPr lang="en-US" altLang="ja-JP" dirty="0"/>
              <a:t>push</a:t>
            </a:r>
            <a:r>
              <a:rPr lang="ja-JP" altLang="en-US" dirty="0"/>
              <a:t>什么？：  </a:t>
            </a:r>
            <a:r>
              <a:rPr lang="en-US" altLang="ja-JP" dirty="0"/>
              <a:t>EIP</a:t>
            </a:r>
            <a:r>
              <a:rPr lang="ja-JP" altLang="en-US" dirty="0"/>
              <a:t>（当前所执行的指令的下一条指令的位置）</a:t>
            </a:r>
            <a:endParaRPr lang="en-US" altLang="ja-JP" dirty="0"/>
          </a:p>
          <a:p>
            <a:r>
              <a:rPr lang="en-US" altLang="ja-JP" dirty="0" err="1"/>
              <a:t>jmp</a:t>
            </a:r>
            <a:r>
              <a:rPr lang="ja-JP" altLang="en-US" dirty="0"/>
              <a:t>到哪？： </a:t>
            </a:r>
            <a:r>
              <a:rPr lang="en-US" altLang="ja-JP" dirty="0"/>
              <a:t>call</a:t>
            </a:r>
            <a:r>
              <a:rPr lang="ja-JP" altLang="en-US" dirty="0"/>
              <a:t>指令后面的地址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与其配对的</a:t>
            </a:r>
            <a:r>
              <a:rPr lang="en-US" altLang="ja-JP" dirty="0"/>
              <a:t>ret</a:t>
            </a:r>
            <a:r>
              <a:rPr lang="ja-JP" altLang="en-US" dirty="0"/>
              <a:t>指令其实就相当于高级语言中的</a:t>
            </a:r>
            <a:r>
              <a:rPr lang="en-US" altLang="ja-JP" dirty="0"/>
              <a:t>return</a:t>
            </a:r>
            <a:r>
              <a:rPr lang="ja-JP" altLang="en-US" dirty="0"/>
              <a:t>，只不过，</a:t>
            </a:r>
            <a:r>
              <a:rPr lang="en-US" altLang="ja-JP" dirty="0"/>
              <a:t>x86</a:t>
            </a:r>
            <a:r>
              <a:rPr lang="ja-JP" altLang="en-US" dirty="0"/>
              <a:t>汇编语言的</a:t>
            </a:r>
            <a:r>
              <a:rPr lang="en-US" altLang="ja-JP" dirty="0"/>
              <a:t>ret</a:t>
            </a:r>
            <a:r>
              <a:rPr lang="ja-JP" altLang="en-US" dirty="0"/>
              <a:t>只能携带一个</a:t>
            </a:r>
            <a:r>
              <a:rPr lang="ja-JP" altLang="en-US" dirty="0">
                <a:solidFill>
                  <a:srgbClr val="FF0000"/>
                </a:solidFill>
              </a:rPr>
              <a:t>立即数返回值（不能返回变量值）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在一定程度上可以被认为是：</a:t>
            </a:r>
            <a:r>
              <a:rPr lang="en-US" altLang="ja-JP" dirty="0"/>
              <a:t>pop</a:t>
            </a:r>
            <a:r>
              <a:rPr lang="ja-JP" altLang="en-US" dirty="0"/>
              <a:t>加</a:t>
            </a:r>
            <a:r>
              <a:rPr lang="en-US" altLang="ja-JP" dirty="0" err="1"/>
              <a:t>jmp</a:t>
            </a:r>
            <a:r>
              <a:rPr lang="ja-JP" altLang="en-US" dirty="0"/>
              <a:t>。</a:t>
            </a:r>
            <a:r>
              <a:rPr lang="en-US" altLang="ja-JP" dirty="0"/>
              <a:t>pop</a:t>
            </a:r>
            <a:r>
              <a:rPr lang="ja-JP" altLang="en-US" dirty="0"/>
              <a:t>之前压进去的</a:t>
            </a:r>
            <a:r>
              <a:rPr lang="en-US" altLang="ja-JP" dirty="0"/>
              <a:t>EIP</a:t>
            </a:r>
            <a:r>
              <a:rPr lang="ja-JP" altLang="en-US" dirty="0"/>
              <a:t>的值到</a:t>
            </a:r>
            <a:r>
              <a:rPr lang="en-US" altLang="ja-JP" dirty="0"/>
              <a:t>EIP</a:t>
            </a:r>
            <a:r>
              <a:rPr lang="ja-JP" altLang="en-US" dirty="0"/>
              <a:t>寄存器，然后跳转到那里去。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这样一来，在执行完</a:t>
            </a:r>
            <a:r>
              <a:rPr lang="en-US" altLang="ja-JP" dirty="0"/>
              <a:t>804f100</a:t>
            </a:r>
            <a:r>
              <a:rPr lang="ja-JP" altLang="en-US" dirty="0"/>
              <a:t>处的一段函数时就可以返回到</a:t>
            </a:r>
            <a:r>
              <a:rPr lang="en-US" altLang="ja-JP" dirty="0"/>
              <a:t>804a109</a:t>
            </a:r>
            <a:r>
              <a:rPr lang="ja-JP" altLang="en-US" dirty="0"/>
              <a:t>处执行下一条语句了。（但是如果</a:t>
            </a:r>
            <a:r>
              <a:rPr lang="en-US" altLang="ja-JP" dirty="0"/>
              <a:t>804f100</a:t>
            </a:r>
            <a:r>
              <a:rPr lang="ja-JP" altLang="en-US" dirty="0"/>
              <a:t>处的那段函数忘了写</a:t>
            </a:r>
            <a:r>
              <a:rPr lang="en-US" altLang="ja-JP" dirty="0"/>
              <a:t>ret</a:t>
            </a:r>
            <a:r>
              <a:rPr lang="ja-JP" altLang="en-US" dirty="0"/>
              <a:t>的话。。。）</a:t>
            </a:r>
            <a:endParaRPr lang="en-US" dirty="0"/>
          </a:p>
          <a:p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50210EA-0206-4489-8A59-855231A6B1F0}"/>
              </a:ext>
            </a:extLst>
          </p:cNvPr>
          <p:cNvSpPr txBox="1"/>
          <p:nvPr/>
        </p:nvSpPr>
        <p:spPr>
          <a:xfrm>
            <a:off x="1029580" y="5378699"/>
            <a:ext cx="61109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有兴趣的客官看看吧。。。</a:t>
            </a:r>
            <a:endParaRPr lang="en-US" altLang="ja-JP" sz="1400" dirty="0"/>
          </a:p>
          <a:p>
            <a:r>
              <a:rPr lang="en-US" altLang="ja-JP" sz="1400" dirty="0"/>
              <a:t>EIP</a:t>
            </a:r>
            <a:r>
              <a:rPr lang="ja-JP" altLang="en-US" sz="1400" dirty="0"/>
              <a:t>（当前所执行的指令的下一条指令的位置）？？？！！！！</a:t>
            </a:r>
            <a:endParaRPr lang="en-US" altLang="ja-JP" sz="1400" dirty="0"/>
          </a:p>
          <a:p>
            <a:r>
              <a:rPr lang="ja-JP" altLang="en-US" sz="1400" dirty="0"/>
              <a:t>又晕了吧？不是说，</a:t>
            </a:r>
            <a:r>
              <a:rPr lang="en-US" altLang="ja-JP" sz="1400" dirty="0"/>
              <a:t>EIP</a:t>
            </a:r>
            <a:r>
              <a:rPr lang="ja-JP" altLang="en-US" sz="1400" dirty="0"/>
              <a:t>（耶鲁大学教授说这个就是</a:t>
            </a:r>
            <a:r>
              <a:rPr lang="en-US" altLang="ja-JP" sz="1400" dirty="0"/>
              <a:t>PC</a:t>
            </a:r>
            <a:r>
              <a:rPr lang="ja-JP" altLang="en-US" sz="1400" dirty="0"/>
              <a:t>）就是</a:t>
            </a:r>
            <a:r>
              <a:rPr lang="en-US" altLang="ja-JP" sz="1400" dirty="0"/>
              <a:t>CPU</a:t>
            </a:r>
            <a:r>
              <a:rPr lang="ja-JP" altLang="en-US" sz="1400" dirty="0"/>
              <a:t>去寻找指令</a:t>
            </a:r>
            <a:endParaRPr lang="en-US" altLang="ja-JP" sz="1400" dirty="0"/>
          </a:p>
          <a:p>
            <a:r>
              <a:rPr lang="ja-JP" altLang="en-US" sz="1400" dirty="0"/>
              <a:t>的内存位置？为什么跟我当前执行的指令位置不一致，而是他下一条指令？</a:t>
            </a:r>
            <a:endParaRPr lang="en-US" altLang="ja-JP" sz="1400" dirty="0"/>
          </a:p>
          <a:p>
            <a:endParaRPr lang="en-US" sz="1400" dirty="0"/>
          </a:p>
          <a:p>
            <a:r>
              <a:rPr lang="ja-JP" altLang="en-US" sz="1400" dirty="0"/>
              <a:t>流水线操作思想，为了提高效率。</a:t>
            </a:r>
            <a:endParaRPr 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736B9E03-E181-40C0-B758-C3FC9FF435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48" y="5242241"/>
            <a:ext cx="3822941" cy="152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CA1AB1-E069-4021-A9D4-73826D3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5"/>
            <a:ext cx="10845800" cy="1325563"/>
          </a:xfrm>
        </p:spPr>
        <p:txBody>
          <a:bodyPr/>
          <a:lstStyle/>
          <a:p>
            <a:r>
              <a:rPr lang="en-US" dirty="0"/>
              <a:t>STACK---</a:t>
            </a:r>
            <a:r>
              <a:rPr lang="ja-JP" altLang="en-US" dirty="0"/>
              <a:t>栈   之    与高级语言函数调用的关系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E8D1A6C-AE0D-4841-ABE1-E5EFA53A9441}"/>
              </a:ext>
            </a:extLst>
          </p:cNvPr>
          <p:cNvSpPr txBox="1"/>
          <p:nvPr/>
        </p:nvSpPr>
        <p:spPr>
          <a:xfrm>
            <a:off x="508000" y="1582222"/>
            <a:ext cx="1127687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现在来看基本的调用和返回机制应该是没问题了。调用后（进入被调用函数时）的</a:t>
            </a:r>
            <a:r>
              <a:rPr lang="en-US" altLang="ja-JP" dirty="0"/>
              <a:t>stack</a:t>
            </a:r>
            <a:r>
              <a:rPr lang="ja-JP" altLang="en-US" dirty="0"/>
              <a:t>结构：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但是对于有参数有返回值的高级语言函数又是如何处理的？</a:t>
            </a:r>
            <a:endParaRPr lang="en-US" altLang="ja-JP" dirty="0"/>
          </a:p>
          <a:p>
            <a:r>
              <a:rPr lang="ja-JP" altLang="en-US" dirty="0"/>
              <a:t>比如：有这样一条高级语言指令，</a:t>
            </a:r>
            <a:endParaRPr lang="en-US" altLang="ja-JP" dirty="0"/>
          </a:p>
          <a:p>
            <a:r>
              <a:rPr lang="en-US" altLang="ja-JP" dirty="0"/>
              <a:t>Result = </a:t>
            </a:r>
            <a:r>
              <a:rPr lang="en-US" altLang="ja-JP" dirty="0" err="1"/>
              <a:t>myfunc</a:t>
            </a:r>
            <a:r>
              <a:rPr lang="ja-JP" altLang="en-US" dirty="0"/>
              <a:t>（</a:t>
            </a:r>
            <a:r>
              <a:rPr lang="en-US" altLang="ja-JP" dirty="0"/>
              <a:t>int para1, int param2, int pram3);</a:t>
            </a:r>
          </a:p>
          <a:p>
            <a:endParaRPr lang="en-US" altLang="ja-JP" dirty="0"/>
          </a:p>
          <a:p>
            <a:r>
              <a:rPr lang="ja-JP" altLang="en-US" dirty="0"/>
              <a:t>答案：参数通过</a:t>
            </a:r>
            <a:r>
              <a:rPr lang="en-US" altLang="ja-JP" dirty="0"/>
              <a:t>stack</a:t>
            </a:r>
            <a:r>
              <a:rPr lang="ja-JP" altLang="en-US" dirty="0"/>
              <a:t>来处理，返回值根据</a:t>
            </a:r>
            <a:r>
              <a:rPr lang="ja-JP" altLang="en-US" dirty="0">
                <a:solidFill>
                  <a:srgbClr val="FF0000"/>
                </a:solidFill>
              </a:rPr>
              <a:t>调用约定</a:t>
            </a:r>
            <a:r>
              <a:rPr lang="ja-JP" altLang="en-US" dirty="0"/>
              <a:t>放入</a:t>
            </a:r>
            <a:r>
              <a:rPr lang="en-US" altLang="ja-JP" dirty="0" err="1"/>
              <a:t>eax</a:t>
            </a:r>
            <a:r>
              <a:rPr lang="ja-JP" altLang="en-US" dirty="0"/>
              <a:t>（</a:t>
            </a:r>
            <a:r>
              <a:rPr lang="ja-JP" altLang="en-US" dirty="0">
                <a:solidFill>
                  <a:srgbClr val="FF0000"/>
                </a:solidFill>
              </a:rPr>
              <a:t>解决</a:t>
            </a:r>
            <a:r>
              <a:rPr lang="en-US" altLang="ja-JP" dirty="0">
                <a:solidFill>
                  <a:srgbClr val="FF0000"/>
                </a:solidFill>
              </a:rPr>
              <a:t>ret</a:t>
            </a:r>
            <a:r>
              <a:rPr lang="ja-JP" altLang="en-US" dirty="0">
                <a:solidFill>
                  <a:srgbClr val="FF0000"/>
                </a:solidFill>
              </a:rPr>
              <a:t>指令不能返回变量值的问题</a:t>
            </a:r>
            <a:r>
              <a:rPr lang="ja-JP" altLang="en-US" dirty="0"/>
              <a:t>）。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从外面来看，这个问题解决了。但是，函数内部定义多是存在局部变量的，这些局部变量跟</a:t>
            </a:r>
            <a:r>
              <a:rPr lang="en-US" altLang="ja-JP" dirty="0"/>
              <a:t>stack</a:t>
            </a:r>
            <a:r>
              <a:rPr lang="ja-JP" altLang="en-US" dirty="0"/>
              <a:t>有没有关系？</a:t>
            </a:r>
            <a:endParaRPr lang="en-US" altLang="ja-JP" dirty="0"/>
          </a:p>
          <a:p>
            <a:r>
              <a:rPr lang="ja-JP" altLang="en-US" dirty="0"/>
              <a:t>答案：有，局部变量就是放在</a:t>
            </a:r>
            <a:r>
              <a:rPr lang="en-US" altLang="ja-JP" dirty="0"/>
              <a:t>stack</a:t>
            </a:r>
            <a:r>
              <a:rPr lang="ja-JP" altLang="en-US" dirty="0"/>
              <a:t>中的</a:t>
            </a:r>
            <a:r>
              <a:rPr lang="ja-JP" altLang="en-US" dirty="0" smtClean="0"/>
              <a:t>。</a:t>
            </a:r>
            <a:r>
              <a:rPr lang="zh-CN" altLang="en-US" dirty="0" smtClean="0"/>
              <a:t>传递参数也是放在</a:t>
            </a:r>
            <a:r>
              <a:rPr lang="en-US" altLang="zh-CN" dirty="0" smtClean="0"/>
              <a:t>stack</a:t>
            </a:r>
            <a:r>
              <a:rPr lang="zh-CN" altLang="en-US" smtClean="0"/>
              <a:t>中的。</a:t>
            </a:r>
            <a:endParaRPr 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4EED22F3-2C74-4FF8-B6B8-EF9398845280}"/>
              </a:ext>
            </a:extLst>
          </p:cNvPr>
          <p:cNvCxnSpPr>
            <a:cxnSpLocks/>
          </p:cNvCxnSpPr>
          <p:nvPr/>
        </p:nvCxnSpPr>
        <p:spPr>
          <a:xfrm>
            <a:off x="4132471" y="2509943"/>
            <a:ext cx="0" cy="90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D849374-265A-43FA-BAB1-33D9F587048E}"/>
              </a:ext>
            </a:extLst>
          </p:cNvPr>
          <p:cNvCxnSpPr>
            <a:cxnSpLocks/>
          </p:cNvCxnSpPr>
          <p:nvPr/>
        </p:nvCxnSpPr>
        <p:spPr>
          <a:xfrm>
            <a:off x="4132471" y="3416612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9731CFA4-D579-4B6F-8D6E-E6A6B41CDBC2}"/>
              </a:ext>
            </a:extLst>
          </p:cNvPr>
          <p:cNvCxnSpPr>
            <a:cxnSpLocks/>
          </p:cNvCxnSpPr>
          <p:nvPr/>
        </p:nvCxnSpPr>
        <p:spPr>
          <a:xfrm flipV="1">
            <a:off x="7401529" y="2509943"/>
            <a:ext cx="17116" cy="90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C06820BB-B8CD-4E58-876E-A93086C78235}"/>
              </a:ext>
            </a:extLst>
          </p:cNvPr>
          <p:cNvCxnSpPr>
            <a:cxnSpLocks/>
          </p:cNvCxnSpPr>
          <p:nvPr/>
        </p:nvCxnSpPr>
        <p:spPr>
          <a:xfrm>
            <a:off x="3473585" y="3225322"/>
            <a:ext cx="38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8274D98B-6B52-40D2-B044-6F042EFA15A8}"/>
              </a:ext>
            </a:extLst>
          </p:cNvPr>
          <p:cNvSpPr txBox="1"/>
          <p:nvPr/>
        </p:nvSpPr>
        <p:spPr>
          <a:xfrm>
            <a:off x="3019679" y="3019047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D7BEE50E-1708-4257-8963-DF18C554925E}"/>
              </a:ext>
            </a:extLst>
          </p:cNvPr>
          <p:cNvCxnSpPr>
            <a:cxnSpLocks/>
          </p:cNvCxnSpPr>
          <p:nvPr/>
        </p:nvCxnSpPr>
        <p:spPr>
          <a:xfrm>
            <a:off x="4132471" y="3019047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FABA60D5-ABCC-45A3-AC21-845F2E5BE127}"/>
              </a:ext>
            </a:extLst>
          </p:cNvPr>
          <p:cNvSpPr txBox="1"/>
          <p:nvPr/>
        </p:nvSpPr>
        <p:spPr>
          <a:xfrm>
            <a:off x="4275636" y="3059668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返回地址（调用发生时的</a:t>
            </a:r>
            <a:r>
              <a:rPr lang="en-US" altLang="ja-JP" dirty="0"/>
              <a:t>EIP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F3335678-D3C9-4E32-B0FB-5C3AC088C9B9}"/>
              </a:ext>
            </a:extLst>
          </p:cNvPr>
          <p:cNvSpPr txBox="1"/>
          <p:nvPr/>
        </p:nvSpPr>
        <p:spPr>
          <a:xfrm>
            <a:off x="8051800" y="3019047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（此处采用</a:t>
            </a:r>
            <a:r>
              <a:rPr lang="en-US" altLang="ja-JP" dirty="0"/>
              <a:t>32bit</a:t>
            </a:r>
            <a:r>
              <a:rPr lang="ja-JP" altLang="en-US" dirty="0"/>
              <a:t>简略表示法）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CA1AB1-E069-4021-A9D4-73826D3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5"/>
            <a:ext cx="10845800" cy="1325563"/>
          </a:xfrm>
        </p:spPr>
        <p:txBody>
          <a:bodyPr/>
          <a:lstStyle/>
          <a:p>
            <a:r>
              <a:rPr lang="en-US" dirty="0"/>
              <a:t>STACK---</a:t>
            </a:r>
            <a:r>
              <a:rPr lang="ja-JP" altLang="en-US" dirty="0"/>
              <a:t>栈   之    与高级语言函数调用的关系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E8D1A6C-AE0D-4841-ABE1-E5EFA53A9441}"/>
              </a:ext>
            </a:extLst>
          </p:cNvPr>
          <p:cNvSpPr txBox="1"/>
          <p:nvPr/>
        </p:nvSpPr>
        <p:spPr>
          <a:xfrm>
            <a:off x="63500" y="1401878"/>
            <a:ext cx="117221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ja-JP" altLang="en-US" dirty="0"/>
              <a:t>所以对于 </a:t>
            </a:r>
            <a:endParaRPr lang="en-US" altLang="ja-JP" dirty="0"/>
          </a:p>
          <a:p>
            <a:r>
              <a:rPr lang="en-US" altLang="ja-JP" dirty="0"/>
              <a:t>	Result = </a:t>
            </a:r>
            <a:r>
              <a:rPr lang="en-US" altLang="ja-JP" dirty="0" err="1"/>
              <a:t>myfunc</a:t>
            </a:r>
            <a:r>
              <a:rPr lang="ja-JP" altLang="en-US" dirty="0"/>
              <a:t>（</a:t>
            </a:r>
            <a:r>
              <a:rPr lang="en-US" altLang="ja-JP" dirty="0"/>
              <a:t>int para1, int param2, int pram3); </a:t>
            </a:r>
          </a:p>
          <a:p>
            <a:r>
              <a:rPr lang="ja-JP" altLang="en-US" dirty="0"/>
              <a:t>如果是这样定义的函数：</a:t>
            </a:r>
            <a:endParaRPr lang="en-US" altLang="ja-JP" dirty="0"/>
          </a:p>
          <a:p>
            <a:pPr lvl="2"/>
            <a:r>
              <a:rPr lang="en-US" altLang="ja-JP" dirty="0"/>
              <a:t>Int  </a:t>
            </a:r>
            <a:r>
              <a:rPr lang="en-US" altLang="ja-JP" dirty="0" err="1"/>
              <a:t>myfunc</a:t>
            </a:r>
            <a:r>
              <a:rPr lang="en-US" altLang="ja-JP" dirty="0"/>
              <a:t>(int para1, int param2, int pram3)</a:t>
            </a:r>
          </a:p>
          <a:p>
            <a:pPr lvl="2"/>
            <a:r>
              <a:rPr lang="en-US" altLang="ja-JP" dirty="0"/>
              <a:t>{</a:t>
            </a:r>
          </a:p>
          <a:p>
            <a:pPr lvl="2"/>
            <a:r>
              <a:rPr lang="en-US" altLang="ja-JP" dirty="0"/>
              <a:t>       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smtClean="0"/>
              <a:t>var1; </a:t>
            </a:r>
            <a:r>
              <a:rPr lang="en-US" altLang="ja-JP" dirty="0" err="1"/>
              <a:t>int</a:t>
            </a:r>
            <a:r>
              <a:rPr lang="en-US" altLang="ja-JP"/>
              <a:t> </a:t>
            </a:r>
            <a:r>
              <a:rPr lang="en-US" altLang="ja-JP" smtClean="0"/>
              <a:t>var2; </a:t>
            </a:r>
            <a:r>
              <a:rPr lang="en-US" altLang="ja-JP" dirty="0"/>
              <a:t>int var3;</a:t>
            </a:r>
          </a:p>
          <a:p>
            <a:pPr lvl="2"/>
            <a:r>
              <a:rPr lang="en-US" altLang="ja-JP" dirty="0"/>
              <a:t>        ….</a:t>
            </a:r>
          </a:p>
          <a:p>
            <a:pPr lvl="2"/>
            <a:r>
              <a:rPr lang="en-US" altLang="ja-JP" dirty="0"/>
              <a:t>        ….</a:t>
            </a:r>
          </a:p>
          <a:p>
            <a:pPr lvl="2"/>
            <a:r>
              <a:rPr lang="en-US" altLang="ja-JP" dirty="0"/>
              <a:t>        return </a:t>
            </a:r>
            <a:r>
              <a:rPr lang="en-US" altLang="ja-JP" dirty="0" err="1"/>
              <a:t>xxxxx</a:t>
            </a:r>
            <a:r>
              <a:rPr lang="en-US" altLang="ja-JP" dirty="0"/>
              <a:t>;       (</a:t>
            </a:r>
            <a:r>
              <a:rPr lang="ja-JP" altLang="en-US" dirty="0"/>
              <a:t>返回值</a:t>
            </a:r>
            <a:r>
              <a:rPr lang="en-US" altLang="ja-JP" dirty="0" err="1"/>
              <a:t>xxxxx</a:t>
            </a:r>
            <a:r>
              <a:rPr lang="ja-JP" altLang="en-US" dirty="0"/>
              <a:t>为某一表达式或变量）</a:t>
            </a:r>
            <a:endParaRPr lang="en-US" altLang="ja-JP" dirty="0"/>
          </a:p>
          <a:p>
            <a:pPr lvl="2"/>
            <a:r>
              <a:rPr lang="en-US" altLang="ja-JP" dirty="0"/>
              <a:t>}</a:t>
            </a:r>
          </a:p>
          <a:p>
            <a:r>
              <a:rPr lang="ja-JP" altLang="en-US" dirty="0"/>
              <a:t>使用调用约定后，与最初的最简单的</a:t>
            </a:r>
            <a:r>
              <a:rPr lang="en-US" altLang="ja-JP" dirty="0"/>
              <a:t>stack</a:t>
            </a:r>
            <a:r>
              <a:rPr lang="ja-JP" altLang="en-US" dirty="0"/>
              <a:t>形式相比：</a:t>
            </a:r>
            <a:endParaRPr lang="en-US" altLang="ja-JP" dirty="0"/>
          </a:p>
          <a:p>
            <a:r>
              <a:rPr lang="ja-JP" altLang="en-US" dirty="0"/>
              <a:t>多了</a:t>
            </a:r>
            <a:r>
              <a:rPr lang="en-US" altLang="ja-JP" dirty="0"/>
              <a:t>3</a:t>
            </a:r>
            <a:r>
              <a:rPr lang="ja-JP" altLang="en-US" dirty="0"/>
              <a:t>个传递参数和</a:t>
            </a:r>
            <a:r>
              <a:rPr lang="en-US" altLang="ja-JP" dirty="0"/>
              <a:t>3</a:t>
            </a:r>
            <a:r>
              <a:rPr lang="ja-JP" altLang="en-US" dirty="0"/>
              <a:t>个局部变量（比较容易理解）。</a:t>
            </a:r>
            <a:endParaRPr lang="en-US" altLang="ja-JP" dirty="0"/>
          </a:p>
          <a:p>
            <a:r>
              <a:rPr lang="ja-JP" altLang="en-US" dirty="0"/>
              <a:t>但是又多了个</a:t>
            </a:r>
            <a:r>
              <a:rPr lang="en-US" altLang="ja-JP" dirty="0"/>
              <a:t>EBP</a:t>
            </a:r>
            <a:r>
              <a:rPr lang="ja-JP" altLang="en-US" dirty="0"/>
              <a:t>。这个是干什么用的？</a:t>
            </a:r>
            <a:endParaRPr lang="en-US" altLang="ja-JP" dirty="0"/>
          </a:p>
          <a:p>
            <a:r>
              <a:rPr lang="en-US" altLang="ja-JP" dirty="0"/>
              <a:t>EBP</a:t>
            </a:r>
            <a:r>
              <a:rPr lang="ja-JP" altLang="en-US" dirty="0"/>
              <a:t>的作用在于为索引变量提供方便。因为可以公式化：</a:t>
            </a:r>
            <a:endParaRPr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n</a:t>
            </a:r>
            <a:r>
              <a:rPr lang="ja-JP" altLang="en-US" dirty="0"/>
              <a:t>个局部变量位置：</a:t>
            </a:r>
            <a:r>
              <a:rPr lang="en-US" altLang="ja-JP" dirty="0"/>
              <a:t>EBP - 4×n</a:t>
            </a:r>
          </a:p>
          <a:p>
            <a:r>
              <a:rPr lang="ja-JP" altLang="en-US" dirty="0"/>
              <a:t>第</a:t>
            </a:r>
            <a:r>
              <a:rPr lang="en-US" altLang="ja-JP" dirty="0"/>
              <a:t>n</a:t>
            </a:r>
            <a:r>
              <a:rPr lang="ja-JP" altLang="en-US" dirty="0"/>
              <a:t>个参数位置： </a:t>
            </a:r>
            <a:r>
              <a:rPr lang="en-US" altLang="ja-JP" dirty="0"/>
              <a:t>EBP + 4 + 4×n</a:t>
            </a:r>
          </a:p>
          <a:p>
            <a:r>
              <a:rPr lang="ja-JP" altLang="en-US" dirty="0"/>
              <a:t>没有</a:t>
            </a:r>
            <a:r>
              <a:rPr lang="en-US" altLang="ja-JP" dirty="0"/>
              <a:t>EBP</a:t>
            </a:r>
            <a:r>
              <a:rPr lang="ja-JP" altLang="en-US" dirty="0"/>
              <a:t>的话，就得用</a:t>
            </a:r>
            <a:r>
              <a:rPr lang="en-US" altLang="ja-JP" dirty="0"/>
              <a:t>ESP</a:t>
            </a:r>
            <a:r>
              <a:rPr lang="ja-JP" altLang="en-US" dirty="0"/>
              <a:t>去索引变量和参数，能做到，爱抬扛的同学会说这个过程也可以公式化，而且也不麻烦，无非就是多确定一个变量和参数个数。没错，是这样的！！！</a:t>
            </a:r>
            <a:r>
              <a:rPr lang="ja-JP" altLang="en-US" dirty="0">
                <a:solidFill>
                  <a:srgbClr val="FF0000"/>
                </a:solidFill>
              </a:rPr>
              <a:t>但是，还记得变量的作用域吗？（扩展话题）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0661DCE-113F-46DC-BC83-1AF31515114F}"/>
              </a:ext>
            </a:extLst>
          </p:cNvPr>
          <p:cNvCxnSpPr>
            <a:cxnSpLocks/>
          </p:cNvCxnSpPr>
          <p:nvPr/>
        </p:nvCxnSpPr>
        <p:spPr>
          <a:xfrm>
            <a:off x="7307821" y="2301619"/>
            <a:ext cx="0" cy="32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BB13D5A-F6C1-49A4-BDD1-84D68D6E35D4}"/>
              </a:ext>
            </a:extLst>
          </p:cNvPr>
          <p:cNvCxnSpPr>
            <a:cxnSpLocks/>
          </p:cNvCxnSpPr>
          <p:nvPr/>
        </p:nvCxnSpPr>
        <p:spPr>
          <a:xfrm>
            <a:off x="7307821" y="4498084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8F757F3-00D7-43FD-BB67-F00D28F11A73}"/>
              </a:ext>
            </a:extLst>
          </p:cNvPr>
          <p:cNvCxnSpPr>
            <a:cxnSpLocks/>
          </p:cNvCxnSpPr>
          <p:nvPr/>
        </p:nvCxnSpPr>
        <p:spPr>
          <a:xfrm flipH="1" flipV="1">
            <a:off x="10576879" y="2301619"/>
            <a:ext cx="17116" cy="32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499A5CE4-80B0-4A31-8746-DA68297CCB78}"/>
              </a:ext>
            </a:extLst>
          </p:cNvPr>
          <p:cNvCxnSpPr>
            <a:cxnSpLocks/>
          </p:cNvCxnSpPr>
          <p:nvPr/>
        </p:nvCxnSpPr>
        <p:spPr>
          <a:xfrm>
            <a:off x="6747895" y="2829625"/>
            <a:ext cx="38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941CC85-7C86-4155-91A1-E2EE5A59EDD6}"/>
              </a:ext>
            </a:extLst>
          </p:cNvPr>
          <p:cNvSpPr txBox="1"/>
          <p:nvPr/>
        </p:nvSpPr>
        <p:spPr>
          <a:xfrm>
            <a:off x="6293989" y="262335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A62BC5A3-792F-4766-900E-8909274BAA22}"/>
              </a:ext>
            </a:extLst>
          </p:cNvPr>
          <p:cNvCxnSpPr>
            <a:cxnSpLocks/>
          </p:cNvCxnSpPr>
          <p:nvPr/>
        </p:nvCxnSpPr>
        <p:spPr>
          <a:xfrm>
            <a:off x="7307821" y="4100519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6EBA2343-1255-4BA1-8018-30AAC561FBB2}"/>
              </a:ext>
            </a:extLst>
          </p:cNvPr>
          <p:cNvSpPr txBox="1"/>
          <p:nvPr/>
        </p:nvSpPr>
        <p:spPr>
          <a:xfrm>
            <a:off x="7450986" y="414114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返回地址（调用发生时的</a:t>
            </a:r>
            <a:r>
              <a:rPr lang="en-US" altLang="ja-JP" dirty="0"/>
              <a:t>EIP</a:t>
            </a:r>
            <a:r>
              <a:rPr lang="ja-JP" altLang="en-US" dirty="0"/>
              <a:t>）</a:t>
            </a:r>
            <a:endParaRPr 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4CEB190B-8842-4149-AA1E-2F746F4AE600}"/>
              </a:ext>
            </a:extLst>
          </p:cNvPr>
          <p:cNvCxnSpPr>
            <a:cxnSpLocks/>
          </p:cNvCxnSpPr>
          <p:nvPr/>
        </p:nvCxnSpPr>
        <p:spPr>
          <a:xfrm>
            <a:off x="7307821" y="3759255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5595461B-6531-485F-9BCF-DB042777F26D}"/>
              </a:ext>
            </a:extLst>
          </p:cNvPr>
          <p:cNvCxnSpPr>
            <a:cxnSpLocks/>
          </p:cNvCxnSpPr>
          <p:nvPr/>
        </p:nvCxnSpPr>
        <p:spPr>
          <a:xfrm>
            <a:off x="7290705" y="3402477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6FA4AEDC-75AC-4334-BD7F-CE9C1683963B}"/>
              </a:ext>
            </a:extLst>
          </p:cNvPr>
          <p:cNvCxnSpPr>
            <a:cxnSpLocks/>
          </p:cNvCxnSpPr>
          <p:nvPr/>
        </p:nvCxnSpPr>
        <p:spPr>
          <a:xfrm>
            <a:off x="7290705" y="3021019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B388AF4B-85AF-4BEA-BA62-B282EBD95909}"/>
              </a:ext>
            </a:extLst>
          </p:cNvPr>
          <p:cNvCxnSpPr>
            <a:cxnSpLocks/>
          </p:cNvCxnSpPr>
          <p:nvPr/>
        </p:nvCxnSpPr>
        <p:spPr>
          <a:xfrm>
            <a:off x="7290705" y="2640019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1DAF2086-DFA7-414D-8739-5A4739C30919}"/>
              </a:ext>
            </a:extLst>
          </p:cNvPr>
          <p:cNvCxnSpPr>
            <a:cxnSpLocks/>
          </p:cNvCxnSpPr>
          <p:nvPr/>
        </p:nvCxnSpPr>
        <p:spPr>
          <a:xfrm>
            <a:off x="7307821" y="5540119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88D3CA3D-DBB1-4354-B4DB-4A8FEE270935}"/>
              </a:ext>
            </a:extLst>
          </p:cNvPr>
          <p:cNvCxnSpPr>
            <a:cxnSpLocks/>
          </p:cNvCxnSpPr>
          <p:nvPr/>
        </p:nvCxnSpPr>
        <p:spPr>
          <a:xfrm>
            <a:off x="7307821" y="5221441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87CD25FC-F22A-4F19-9F42-843C998BA537}"/>
              </a:ext>
            </a:extLst>
          </p:cNvPr>
          <p:cNvCxnSpPr>
            <a:cxnSpLocks/>
          </p:cNvCxnSpPr>
          <p:nvPr/>
        </p:nvCxnSpPr>
        <p:spPr>
          <a:xfrm>
            <a:off x="7307821" y="4859217"/>
            <a:ext cx="328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3CBF29B0-EFCD-4460-8C1C-3086EECD46D2}"/>
              </a:ext>
            </a:extLst>
          </p:cNvPr>
          <p:cNvSpPr txBox="1"/>
          <p:nvPr/>
        </p:nvSpPr>
        <p:spPr>
          <a:xfrm>
            <a:off x="8567567" y="3382835"/>
            <a:ext cx="61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var1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4327BF07-55D5-4BD7-AC79-9D112C5A7F22}"/>
              </a:ext>
            </a:extLst>
          </p:cNvPr>
          <p:cNvSpPr txBox="1"/>
          <p:nvPr/>
        </p:nvSpPr>
        <p:spPr>
          <a:xfrm>
            <a:off x="8566808" y="3040084"/>
            <a:ext cx="61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var2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A748EC0D-3189-46B0-95D5-593DE512A527}"/>
              </a:ext>
            </a:extLst>
          </p:cNvPr>
          <p:cNvSpPr txBox="1"/>
          <p:nvPr/>
        </p:nvSpPr>
        <p:spPr>
          <a:xfrm>
            <a:off x="8559794" y="2683715"/>
            <a:ext cx="61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var3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E82C96B2-D113-4A54-87F8-002716218BB7}"/>
              </a:ext>
            </a:extLst>
          </p:cNvPr>
          <p:cNvSpPr txBox="1"/>
          <p:nvPr/>
        </p:nvSpPr>
        <p:spPr>
          <a:xfrm>
            <a:off x="8389338" y="4469851"/>
            <a:ext cx="9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param1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5E740ED8-1AC0-45AA-8653-6EABAAB2557D}"/>
              </a:ext>
            </a:extLst>
          </p:cNvPr>
          <p:cNvSpPr txBox="1"/>
          <p:nvPr/>
        </p:nvSpPr>
        <p:spPr>
          <a:xfrm>
            <a:off x="8389338" y="4813856"/>
            <a:ext cx="9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param2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3888D018-1F0D-4628-8C9E-27311AF525BD}"/>
              </a:ext>
            </a:extLst>
          </p:cNvPr>
          <p:cNvSpPr txBox="1"/>
          <p:nvPr/>
        </p:nvSpPr>
        <p:spPr>
          <a:xfrm>
            <a:off x="8389338" y="5170787"/>
            <a:ext cx="9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param3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3471F3F9-2932-45DB-802A-96B733AAF051}"/>
              </a:ext>
            </a:extLst>
          </p:cNvPr>
          <p:cNvSpPr txBox="1"/>
          <p:nvPr/>
        </p:nvSpPr>
        <p:spPr>
          <a:xfrm>
            <a:off x="8010381" y="3752665"/>
            <a:ext cx="200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之前函数的</a:t>
            </a:r>
            <a:r>
              <a:rPr lang="en-US" dirty="0"/>
              <a:t>EBP</a:t>
            </a:r>
            <a:r>
              <a:rPr lang="ja-JP" altLang="en-US" dirty="0"/>
              <a:t>值</a:t>
            </a:r>
            <a:endParaRPr 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F8A91323-D05F-4AA2-953D-CC244DA8E607}"/>
              </a:ext>
            </a:extLst>
          </p:cNvPr>
          <p:cNvSpPr txBox="1"/>
          <p:nvPr/>
        </p:nvSpPr>
        <p:spPr>
          <a:xfrm>
            <a:off x="7132209" y="1475019"/>
            <a:ext cx="36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进入到函数</a:t>
            </a:r>
            <a:r>
              <a:rPr lang="en-US" altLang="ja-JP" dirty="0" err="1"/>
              <a:t>myfunc</a:t>
            </a:r>
            <a:r>
              <a:rPr lang="ja-JP" altLang="en-US" dirty="0"/>
              <a:t>之后的</a:t>
            </a:r>
            <a:r>
              <a:rPr lang="en-US" altLang="ja-JP" dirty="0"/>
              <a:t>stack</a:t>
            </a:r>
            <a:r>
              <a:rPr lang="ja-JP" altLang="en-US" dirty="0"/>
              <a:t>状态</a:t>
            </a:r>
            <a:endParaRPr 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C8188497-474A-4548-9330-467330EE78ED}"/>
              </a:ext>
            </a:extLst>
          </p:cNvPr>
          <p:cNvCxnSpPr>
            <a:cxnSpLocks/>
          </p:cNvCxnSpPr>
          <p:nvPr/>
        </p:nvCxnSpPr>
        <p:spPr>
          <a:xfrm flipH="1">
            <a:off x="10756900" y="3934525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865C5FE9-1636-4F21-8677-6D58E089C471}"/>
              </a:ext>
            </a:extLst>
          </p:cNvPr>
          <p:cNvSpPr txBox="1"/>
          <p:nvPr/>
        </p:nvSpPr>
        <p:spPr>
          <a:xfrm>
            <a:off x="10985919" y="361126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当前</a:t>
            </a:r>
            <a:r>
              <a:rPr lang="en-US" altLang="ja-JP" dirty="0"/>
              <a:t>EBP</a:t>
            </a:r>
            <a:endParaRPr lang="en-US" dirty="0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xmlns="" id="{F5E6D300-FFC5-4CDB-BD3E-3CB1738C355F}"/>
              </a:ext>
            </a:extLst>
          </p:cNvPr>
          <p:cNvSpPr/>
          <p:nvPr/>
        </p:nvSpPr>
        <p:spPr>
          <a:xfrm rot="10800000">
            <a:off x="3536331" y="2836370"/>
            <a:ext cx="1130297" cy="18464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46BFD3AE-E486-43C3-B545-20C8F948B685}"/>
              </a:ext>
            </a:extLst>
          </p:cNvPr>
          <p:cNvSpPr txBox="1"/>
          <p:nvPr/>
        </p:nvSpPr>
        <p:spPr>
          <a:xfrm>
            <a:off x="4110547" y="3085068"/>
            <a:ext cx="22621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参数传递时压栈方向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2847</Words>
  <Application>Microsoft Office PowerPoint</Application>
  <PresentationFormat>宽屏</PresentationFormat>
  <Paragraphs>226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游ゴシック</vt:lpstr>
      <vt:lpstr>游ゴシック Light</vt:lpstr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关于STACK</vt:lpstr>
      <vt:lpstr>STACK---栈</vt:lpstr>
      <vt:lpstr>STACK---栈 之 物理存在形式</vt:lpstr>
      <vt:lpstr>STACK---栈   之    ESP（栈顶指针）</vt:lpstr>
      <vt:lpstr>STACK---栈   之    操作指令</vt:lpstr>
      <vt:lpstr>STACK---栈   之    与高级语言函数调用的关系</vt:lpstr>
      <vt:lpstr>STACK---栈   之    与高级语言函数调用的关系</vt:lpstr>
      <vt:lpstr>STACK---栈   之    与高级语言函数调用的关系</vt:lpstr>
      <vt:lpstr>STACK---栈   之    与高级语言函数调用的关系</vt:lpstr>
      <vt:lpstr>STACK---栈   之    与高级语言函数调用的关系</vt:lpstr>
      <vt:lpstr>STACK---栈   之    调用约定</vt:lpstr>
      <vt:lpstr>STACK---栈   之    调用约定</vt:lpstr>
      <vt:lpstr>STACK---栈   之    调用约定</vt:lpstr>
      <vt:lpstr>STACK---栈   之    调用约定</vt:lpstr>
      <vt:lpstr>STACK---栈   之    调用约定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关于STACK真艾版1.0 （绝版累了）</dc:title>
  <dc:creator>AG</dc:creator>
  <cp:lastModifiedBy>AG</cp:lastModifiedBy>
  <cp:revision>46</cp:revision>
  <dcterms:created xsi:type="dcterms:W3CDTF">2018-05-02T10:43:13Z</dcterms:created>
  <dcterms:modified xsi:type="dcterms:W3CDTF">2018-09-25T14:55:55Z</dcterms:modified>
</cp:coreProperties>
</file>