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56" r:id="rId2"/>
    <p:sldId id="358" r:id="rId3"/>
    <p:sldId id="476" r:id="rId4"/>
    <p:sldId id="351" r:id="rId5"/>
    <p:sldId id="477" r:id="rId6"/>
    <p:sldId id="352" r:id="rId7"/>
    <p:sldId id="258" r:id="rId8"/>
    <p:sldId id="509" r:id="rId9"/>
    <p:sldId id="510" r:id="rId10"/>
    <p:sldId id="511" r:id="rId11"/>
    <p:sldId id="478" r:id="rId12"/>
    <p:sldId id="479" r:id="rId13"/>
    <p:sldId id="499" r:id="rId14"/>
    <p:sldId id="482" r:id="rId15"/>
    <p:sldId id="483" r:id="rId16"/>
    <p:sldId id="485" r:id="rId17"/>
    <p:sldId id="487" r:id="rId18"/>
    <p:sldId id="488" r:id="rId19"/>
    <p:sldId id="490" r:id="rId20"/>
    <p:sldId id="259" r:id="rId21"/>
    <p:sldId id="506" r:id="rId22"/>
    <p:sldId id="507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2" r:id="rId34"/>
    <p:sldId id="273" r:id="rId35"/>
    <p:sldId id="306" r:id="rId36"/>
    <p:sldId id="274" r:id="rId37"/>
    <p:sldId id="305" r:id="rId38"/>
    <p:sldId id="275" r:id="rId39"/>
    <p:sldId id="276" r:id="rId40"/>
    <p:sldId id="308" r:id="rId41"/>
    <p:sldId id="512" r:id="rId42"/>
    <p:sldId id="513" r:id="rId43"/>
    <p:sldId id="514" r:id="rId44"/>
    <p:sldId id="515" r:id="rId45"/>
    <p:sldId id="516" r:id="rId46"/>
    <p:sldId id="517" r:id="rId47"/>
    <p:sldId id="518" r:id="rId48"/>
    <p:sldId id="519" r:id="rId49"/>
    <p:sldId id="520" r:id="rId50"/>
    <p:sldId id="521" r:id="rId51"/>
    <p:sldId id="522" r:id="rId52"/>
    <p:sldId id="523" r:id="rId53"/>
    <p:sldId id="524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4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emf"/><Relationship Id="rId7" Type="http://schemas.openxmlformats.org/officeDocument/2006/relationships/image" Target="../media/image20.wmf"/><Relationship Id="rId12" Type="http://schemas.openxmlformats.org/officeDocument/2006/relationships/image" Target="../media/image74.w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wmf"/><Relationship Id="rId11" Type="http://schemas.openxmlformats.org/officeDocument/2006/relationships/image" Target="../media/image73.wmf"/><Relationship Id="rId5" Type="http://schemas.openxmlformats.org/officeDocument/2006/relationships/image" Target="../media/image18.wmf"/><Relationship Id="rId10" Type="http://schemas.openxmlformats.org/officeDocument/2006/relationships/image" Target="../media/image72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3.wmf"/><Relationship Id="rId1" Type="http://schemas.openxmlformats.org/officeDocument/2006/relationships/image" Target="../media/image10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5.wmf"/><Relationship Id="rId5" Type="http://schemas.openxmlformats.org/officeDocument/2006/relationships/image" Target="../media/image109.wmf"/><Relationship Id="rId4" Type="http://schemas.openxmlformats.org/officeDocument/2006/relationships/image" Target="../media/image11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2.wmf"/><Relationship Id="rId4" Type="http://schemas.openxmlformats.org/officeDocument/2006/relationships/image" Target="../media/image137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4" Type="http://schemas.openxmlformats.org/officeDocument/2006/relationships/image" Target="../media/image14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emf"/><Relationship Id="rId7" Type="http://schemas.openxmlformats.org/officeDocument/2006/relationships/image" Target="../media/image20.wmf"/><Relationship Id="rId12" Type="http://schemas.openxmlformats.org/officeDocument/2006/relationships/image" Target="../media/image167.w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wmf"/><Relationship Id="rId11" Type="http://schemas.openxmlformats.org/officeDocument/2006/relationships/image" Target="../media/image166.wmf"/><Relationship Id="rId5" Type="http://schemas.openxmlformats.org/officeDocument/2006/relationships/image" Target="../media/image164.wmf"/><Relationship Id="rId10" Type="http://schemas.openxmlformats.org/officeDocument/2006/relationships/image" Target="../media/image165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emf"/><Relationship Id="rId11" Type="http://schemas.openxmlformats.org/officeDocument/2006/relationships/image" Target="../media/image21.wmf"/><Relationship Id="rId5" Type="http://schemas.openxmlformats.org/officeDocument/2006/relationships/image" Target="../media/image15.emf"/><Relationship Id="rId10" Type="http://schemas.openxmlformats.org/officeDocument/2006/relationships/image" Target="../media/image20.wmf"/><Relationship Id="rId4" Type="http://schemas.openxmlformats.org/officeDocument/2006/relationships/image" Target="../media/image14.emf"/><Relationship Id="rId9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2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1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2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0.wmf"/><Relationship Id="rId1" Type="http://schemas.openxmlformats.org/officeDocument/2006/relationships/image" Target="../media/image19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761D0-2095-4214-BF05-2F9C32C839CF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3728C-A65C-4290-B014-FE7DC6912E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3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对于电子科大的本科学生来说，比较难学的两门专业基础课程是电磁场理论和量子力学，这两门课非常关键，学好了它们，本科阶段的数理基础就具备了。</a:t>
            </a:r>
            <a:endParaRPr lang="en-US" altLang="zh-CN" dirty="0" smtClean="0"/>
          </a:p>
          <a:p>
            <a:r>
              <a:rPr lang="zh-CN" altLang="en-US" dirty="0" smtClean="0"/>
              <a:t>这两门课难学的主要原因之一，就是它们涉及的数学比较繁琐，属于数学物理方法或工程数学。因此学好了工程数学，学好这两门课就比较容易。</a:t>
            </a:r>
            <a:endParaRPr lang="en-US" altLang="zh-CN" dirty="0" smtClean="0"/>
          </a:p>
          <a:p>
            <a:r>
              <a:rPr lang="zh-CN" altLang="en-US" dirty="0" smtClean="0"/>
              <a:t>我们的工程数学相对而言比较为量子力学量身定做，对于电磁场理论偏少。好在它们有些内容是相同的。第四章开口的基础内容，同时为量子力学和电磁学中的数学做准备。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728C-A65C-4290-B014-FE7DC6912E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9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角动量平方的本征态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是球谐函数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7B541-CBFE-4D58-B09D-61ECB9C2ECB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分离出指数因子之后，求</a:t>
            </a:r>
            <a:r>
              <a:rPr lang="en-US" altLang="zh-CN" dirty="0" smtClean="0"/>
              <a:t>u</a:t>
            </a:r>
            <a:r>
              <a:rPr lang="zh-CN" altLang="en-US" dirty="0" smtClean="0"/>
              <a:t>就变成了求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，等价于求</a:t>
            </a: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728C-A65C-4290-B014-FE7DC6912E3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34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到了最后实在无计可施的时候，再也无法进一步简化的时候，再也不能寻找到更多的信息的时候，才采用级数法求解。幂级数展开总是可行的，相当于在</a:t>
            </a:r>
            <a:r>
              <a:rPr lang="en-US" altLang="zh-CN" dirty="0" smtClean="0"/>
              <a:t>ρ=0</a:t>
            </a:r>
            <a:r>
              <a:rPr lang="zh-CN" altLang="en-US" dirty="0" smtClean="0"/>
              <a:t>处的泰勒级数展开。这一点对学生提问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728C-A65C-4290-B014-FE7DC6912E3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50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728C-A65C-4290-B014-FE7DC6912E3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96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728C-A65C-4290-B014-FE7DC6912E3D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339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728C-A65C-4290-B014-FE7DC6912E3D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87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e_s</a:t>
            </a:r>
            <a:r>
              <a:rPr lang="en-US" altLang="zh-CN" dirty="0" smtClean="0"/>
              <a:t>=e</a:t>
            </a:r>
            <a:r>
              <a:rPr lang="zh-CN" altLang="en-US" dirty="0" smtClean="0"/>
              <a:t>是高斯单位制，而课件中的表达，是国际单位制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728C-A65C-4290-B014-FE7DC6912E3D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71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万物生长靠太阳，恒星燃烧靠氢气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948C3-E497-4BE9-AE42-C0BE8BC567D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0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728C-A65C-4290-B014-FE7DC6912E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08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728C-A65C-4290-B014-FE7DC6912E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7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728C-A65C-4290-B014-FE7DC6912E3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1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728C-A65C-4290-B014-FE7DC6912E3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01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123,231,312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5FD5D-74F9-40DB-9ED6-1D97D9D3559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599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量子数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 smtClean="0"/>
              <a:t>与角动量的大小有关，量子数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 smtClean="0"/>
              <a:t>与角动量的投影有关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5FD5D-74F9-40DB-9ED6-1D97D9D3559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18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两个矢量叉积得到的矢量，跟这两个矢量分别都垂直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3728C-A65C-4290-B014-FE7DC6912E3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18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5DAC-67C2-489A-936F-D99C0CCC19A6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35DAC-67C2-489A-936F-D99C0CCC19A6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06BAC-B49C-4439-9EC3-F10548AA49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55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9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png"/><Relationship Id="rId11" Type="http://schemas.openxmlformats.org/officeDocument/2006/relationships/oleObject" Target="../embeddings/oleObject68.bin"/><Relationship Id="rId5" Type="http://schemas.openxmlformats.org/officeDocument/2006/relationships/image" Target="../media/image65.wmf"/><Relationship Id="rId10" Type="http://schemas.openxmlformats.org/officeDocument/2006/relationships/image" Target="../media/image67.wmf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76.bin"/><Relationship Id="rId26" Type="http://schemas.openxmlformats.org/officeDocument/2006/relationships/oleObject" Target="../embeddings/oleObject80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22.wmf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20.wmf"/><Relationship Id="rId25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79.bin"/><Relationship Id="rId5" Type="http://schemas.openxmlformats.org/officeDocument/2006/relationships/image" Target="../media/image14.emf"/><Relationship Id="rId15" Type="http://schemas.openxmlformats.org/officeDocument/2006/relationships/image" Target="../media/image19.wmf"/><Relationship Id="rId23" Type="http://schemas.openxmlformats.org/officeDocument/2006/relationships/image" Target="../media/image72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Relationship Id="rId27" Type="http://schemas.openxmlformats.org/officeDocument/2006/relationships/image" Target="../media/image7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8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97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10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0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1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3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37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3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5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0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4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6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56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7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image" Target="../media/image164.wmf"/><Relationship Id="rId18" Type="http://schemas.openxmlformats.org/officeDocument/2006/relationships/oleObject" Target="../embeddings/oleObject179.bin"/><Relationship Id="rId26" Type="http://schemas.openxmlformats.org/officeDocument/2006/relationships/oleObject" Target="../embeddings/oleObject183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22.wmf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20.wmf"/><Relationship Id="rId25" Type="http://schemas.openxmlformats.org/officeDocument/2006/relationships/image" Target="../media/image16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8.bin"/><Relationship Id="rId20" Type="http://schemas.openxmlformats.org/officeDocument/2006/relationships/oleObject" Target="../embeddings/oleObject180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182.bin"/><Relationship Id="rId5" Type="http://schemas.openxmlformats.org/officeDocument/2006/relationships/image" Target="../media/image14.emf"/><Relationship Id="rId15" Type="http://schemas.openxmlformats.org/officeDocument/2006/relationships/image" Target="../media/image19.wmf"/><Relationship Id="rId23" Type="http://schemas.openxmlformats.org/officeDocument/2006/relationships/image" Target="../media/image165.wmf"/><Relationship Id="rId10" Type="http://schemas.openxmlformats.org/officeDocument/2006/relationships/oleObject" Target="../embeddings/oleObject175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177.bin"/><Relationship Id="rId22" Type="http://schemas.openxmlformats.org/officeDocument/2006/relationships/oleObject" Target="../embeddings/oleObject181.bin"/><Relationship Id="rId27" Type="http://schemas.openxmlformats.org/officeDocument/2006/relationships/image" Target="../media/image167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172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69.wmf"/><Relationship Id="rId12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71.wmf"/><Relationship Id="rId5" Type="http://schemas.openxmlformats.org/officeDocument/2006/relationships/image" Target="../media/image168.wmf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7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90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17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93.bin"/><Relationship Id="rId5" Type="http://schemas.openxmlformats.org/officeDocument/2006/relationships/image" Target="../media/image175.wmf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7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78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8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8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84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19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0" Type="http://schemas.openxmlformats.org/officeDocument/2006/relationships/image" Target="../media/image190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207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192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19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0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7.wmf"/><Relationship Id="rId25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emf"/><Relationship Id="rId24" Type="http://schemas.openxmlformats.org/officeDocument/2006/relationships/oleObject" Target="../embeddings/oleObject19.bin"/><Relationship Id="rId5" Type="http://schemas.openxmlformats.org/officeDocument/2006/relationships/image" Target="../media/image11.wmf"/><Relationship Id="rId15" Type="http://schemas.openxmlformats.org/officeDocument/2006/relationships/image" Target="../media/image16.emf"/><Relationship Id="rId23" Type="http://schemas.openxmlformats.org/officeDocument/2006/relationships/image" Target="../media/image20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3.gstatic.com/images?q=tbn:ANd9GcR2BUtRNHQPxKdmWPZwkc9JXzkgneWbfE99WE7YGjllwoWSkJJzD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43063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21531" y="1277471"/>
            <a:ext cx="7772400" cy="20162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工程数学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Mathematics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643063" y="4437112"/>
            <a:ext cx="6400800" cy="87265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zh-CN" altLang="en-US" sz="3600" dirty="0" smtClean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光电科学与工程学院</a:t>
            </a:r>
            <a:endParaRPr lang="zh-CN" altLang="en-US" sz="3600" dirty="0" smtClean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5577" y="350100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王智勇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421184" y="3234068"/>
          <a:ext cx="5256584" cy="382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8" name="Equation" r:id="rId4" imgW="2768400" imgH="203040" progId="Equation.DSMT4">
                  <p:embed/>
                </p:oleObj>
              </mc:Choice>
              <mc:Fallback>
                <p:oleObj name="Equation" r:id="rId4" imgW="2768400" imgH="2030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84" y="3234068"/>
                        <a:ext cx="5256584" cy="3824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79512" y="214925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氢原子定态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Schrödinger</a:t>
            </a:r>
            <a:r>
              <a:rPr lang="zh-CN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方程在球坐标系下分离变量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/>
          </p:nvPr>
        </p:nvGraphicFramePr>
        <p:xfrm>
          <a:off x="395536" y="764704"/>
          <a:ext cx="8056563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9" name="Equation" r:id="rId6" imgW="4609800" imgH="1371600" progId="Equation.DSMT4">
                  <p:embed/>
                </p:oleObj>
              </mc:Choice>
              <mc:Fallback>
                <p:oleObj name="Equation" r:id="rId6" imgW="4609800" imgH="1371600" progId="Equation.DSMT4">
                  <p:embed/>
                  <p:pic>
                    <p:nvPicPr>
                      <p:cNvPr id="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764704"/>
                        <a:ext cx="8056563" cy="2381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969784"/>
              </p:ext>
            </p:extLst>
          </p:nvPr>
        </p:nvGraphicFramePr>
        <p:xfrm>
          <a:off x="2195736" y="3726566"/>
          <a:ext cx="5385917" cy="273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0" name="Equation" r:id="rId8" imgW="2654280" imgH="1346040" progId="Equation.DSMT4">
                  <p:embed/>
                </p:oleObj>
              </mc:Choice>
              <mc:Fallback>
                <p:oleObj name="Equation" r:id="rId8" imgW="2654280" imgH="13460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95736" y="3726566"/>
                        <a:ext cx="5385917" cy="273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30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354859"/>
              </p:ext>
            </p:extLst>
          </p:nvPr>
        </p:nvGraphicFramePr>
        <p:xfrm>
          <a:off x="2339752" y="1340768"/>
          <a:ext cx="41783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3" name="Equation" r:id="rId4" imgW="1993680" imgH="241200" progId="Equation.DSMT4">
                  <p:embed/>
                </p:oleObj>
              </mc:Choice>
              <mc:Fallback>
                <p:oleObj name="Equation" r:id="rId4" imgW="1993680" imgH="241200" progId="Equation.DSMT4">
                  <p:embed/>
                  <p:pic>
                    <p:nvPicPr>
                      <p:cNvPr id="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340768"/>
                        <a:ext cx="41783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40"/>
          <p:cNvSpPr>
            <a:spLocks noChangeArrowheads="1"/>
          </p:cNvSpPr>
          <p:nvPr/>
        </p:nvSpPr>
        <p:spPr bwMode="auto">
          <a:xfrm>
            <a:off x="226442" y="1948698"/>
            <a:ext cx="2205038" cy="604837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 dirty="0">
                <a:solidFill>
                  <a:schemeClr val="tx1"/>
                </a:solidFill>
                <a:ea typeface=""/>
                <a:cs typeface=""/>
              </a:rPr>
              <a:t>   (I) </a:t>
            </a:r>
            <a:r>
              <a:rPr kumimoji="1" lang="zh-CN" altLang="en-US" sz="2400" b="1" dirty="0" smtClean="0">
                <a:solidFill>
                  <a:schemeClr val="tx1"/>
                </a:solidFill>
                <a:ea typeface=""/>
                <a:cs typeface=""/>
              </a:rPr>
              <a:t>直角坐标系</a:t>
            </a:r>
            <a:endParaRPr kumimoji="1" lang="zh-CN" altLang="en-US" sz="2400" b="1" dirty="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2" name="Object 41"/>
          <p:cNvGraphicFramePr>
            <a:graphicFrameLocks noChangeAspect="1"/>
          </p:cNvGraphicFramePr>
          <p:nvPr>
            <p:extLst/>
          </p:nvPr>
        </p:nvGraphicFramePr>
        <p:xfrm>
          <a:off x="2512825" y="2262575"/>
          <a:ext cx="5576887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4" name="Equation" r:id="rId6" imgW="2260440" imgH="787320" progId="Equation.DSMT4">
                  <p:embed/>
                </p:oleObj>
              </mc:Choice>
              <mc:Fallback>
                <p:oleObj name="Equation" r:id="rId6" imgW="2260440" imgH="787320" progId="Equation.DSMT4">
                  <p:embed/>
                  <p:pic>
                    <p:nvPicPr>
                      <p:cNvPr id="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825" y="2262575"/>
                        <a:ext cx="5576887" cy="202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7"/>
          <p:cNvGrpSpPr/>
          <p:nvPr/>
        </p:nvGrpSpPr>
        <p:grpSpPr>
          <a:xfrm>
            <a:off x="1543050" y="4437064"/>
            <a:ext cx="6555535" cy="1800225"/>
            <a:chOff x="1891413" y="4393386"/>
            <a:chExt cx="6247321" cy="1512189"/>
          </a:xfrm>
        </p:grpSpPr>
        <p:graphicFrame>
          <p:nvGraphicFramePr>
            <p:cNvPr id="13" name="Object 42"/>
            <p:cNvGraphicFramePr>
              <a:graphicFrameLocks noChangeAspect="1"/>
            </p:cNvGraphicFramePr>
            <p:nvPr>
              <p:extLst/>
            </p:nvPr>
          </p:nvGraphicFramePr>
          <p:xfrm>
            <a:off x="1891413" y="4393386"/>
            <a:ext cx="5370661" cy="1512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35" name="Equation" r:id="rId8" imgW="2984400" imgH="812520" progId="Equation.DSMT4">
                    <p:embed/>
                  </p:oleObj>
                </mc:Choice>
                <mc:Fallback>
                  <p:oleObj name="Equation" r:id="rId8" imgW="2984400" imgH="812520" progId="Equation.DSMT4">
                    <p:embed/>
                    <p:pic>
                      <p:nvPicPr>
                        <p:cNvPr id="13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1413" y="4393386"/>
                          <a:ext cx="5370661" cy="1512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7452509" y="4955621"/>
              <a:ext cx="686225" cy="3877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0" dirty="0" smtClean="0">
                  <a:solidFill>
                    <a:schemeClr val="tx1"/>
                  </a:solidFill>
                  <a:ea typeface="宋体" pitchFamily="2" charset="-122"/>
                </a:rPr>
                <a:t>  </a:t>
              </a:r>
              <a:r>
                <a:rPr kumimoji="1" lang="en-US" altLang="zh-CN" sz="2400" b="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40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1" lang="en-US" altLang="zh-CN" sz="2400" b="0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endParaRPr kumimoji="1" lang="zh-CN" altLang="en-US" sz="2400" b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57923" y="714356"/>
            <a:ext cx="4041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１</a:t>
            </a:r>
            <a:r>
              <a:rPr lang="en-US" altLang="zh-CN" sz="2400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2400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 角动量算符</a:t>
            </a:r>
            <a:r>
              <a:rPr lang="zh-CN" altLang="en-US" sz="2400" dirty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的具体形式：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26442" y="209767"/>
            <a:ext cx="464422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1.3</a:t>
            </a: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、角动量算符与球谐函数</a:t>
            </a:r>
            <a:endParaRPr lang="zh-CN" altLang="en-US" sz="2800" b="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8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0"/>
          <p:cNvSpPr>
            <a:spLocks noChangeArrowheads="1"/>
          </p:cNvSpPr>
          <p:nvPr/>
        </p:nvSpPr>
        <p:spPr bwMode="auto">
          <a:xfrm>
            <a:off x="395536" y="260648"/>
            <a:ext cx="2205038" cy="604837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 dirty="0">
                <a:solidFill>
                  <a:schemeClr val="tx1"/>
                </a:solidFill>
                <a:ea typeface=""/>
                <a:cs typeface=""/>
              </a:rPr>
              <a:t>   </a:t>
            </a:r>
            <a:r>
              <a:rPr kumimoji="1" lang="en-US" altLang="zh-CN" sz="2400" b="1" dirty="0" smtClean="0">
                <a:solidFill>
                  <a:schemeClr val="tx1"/>
                </a:solidFill>
                <a:ea typeface=""/>
                <a:cs typeface=""/>
              </a:rPr>
              <a:t>(2) </a:t>
            </a:r>
            <a:r>
              <a:rPr kumimoji="1" lang="zh-CN" altLang="en-US" sz="2400" b="1" dirty="0" smtClean="0">
                <a:solidFill>
                  <a:schemeClr val="tx1"/>
                </a:solidFill>
                <a:ea typeface=""/>
                <a:cs typeface=""/>
              </a:rPr>
              <a:t>球坐标系</a:t>
            </a:r>
            <a:endParaRPr kumimoji="1" lang="zh-CN" altLang="en-US" sz="2400" b="1" dirty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084168" y="260648"/>
            <a:ext cx="2667000" cy="2209800"/>
            <a:chOff x="6228184" y="188640"/>
            <a:chExt cx="2667000" cy="2209800"/>
          </a:xfrm>
        </p:grpSpPr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6228184" y="188640"/>
              <a:ext cx="2667000" cy="2209800"/>
              <a:chOff x="144" y="2304"/>
              <a:chExt cx="1680" cy="1392"/>
            </a:xfrm>
          </p:grpSpPr>
          <p:grpSp>
            <p:nvGrpSpPr>
              <p:cNvPr id="13" name="Group 40"/>
              <p:cNvGrpSpPr>
                <a:grpSpLocks/>
              </p:cNvGrpSpPr>
              <p:nvPr/>
            </p:nvGrpSpPr>
            <p:grpSpPr bwMode="auto">
              <a:xfrm>
                <a:off x="144" y="2304"/>
                <a:ext cx="1680" cy="1392"/>
                <a:chOff x="192" y="2352"/>
                <a:chExt cx="1680" cy="1392"/>
              </a:xfrm>
            </p:grpSpPr>
            <p:sp>
              <p:nvSpPr>
                <p:cNvPr id="16" name="Rectangle 41"/>
                <p:cNvSpPr>
                  <a:spLocks noChangeArrowheads="1"/>
                </p:cNvSpPr>
                <p:nvPr/>
              </p:nvSpPr>
              <p:spPr bwMode="auto">
                <a:xfrm>
                  <a:off x="192" y="2352"/>
                  <a:ext cx="1680" cy="139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912" y="2448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43"/>
                <p:cNvSpPr>
                  <a:spLocks noChangeShapeType="1"/>
                </p:cNvSpPr>
                <p:nvPr/>
              </p:nvSpPr>
              <p:spPr bwMode="auto">
                <a:xfrm>
                  <a:off x="1152" y="2688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3120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Arc 45"/>
                <p:cNvSpPr>
                  <a:spLocks/>
                </p:cNvSpPr>
                <p:nvPr/>
              </p:nvSpPr>
              <p:spPr bwMode="auto">
                <a:xfrm flipV="1">
                  <a:off x="720" y="3168"/>
                  <a:ext cx="28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46"/>
                <p:cNvSpPr>
                  <a:spLocks noChangeShapeType="1"/>
                </p:cNvSpPr>
                <p:nvPr/>
              </p:nvSpPr>
              <p:spPr bwMode="auto">
                <a:xfrm>
                  <a:off x="432" y="31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432" y="3120"/>
                  <a:ext cx="480" cy="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912" y="2640"/>
                  <a:ext cx="24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Arc 49"/>
                <p:cNvSpPr>
                  <a:spLocks/>
                </p:cNvSpPr>
                <p:nvPr/>
              </p:nvSpPr>
              <p:spPr bwMode="auto">
                <a:xfrm>
                  <a:off x="912" y="2784"/>
                  <a:ext cx="144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918" y="2579"/>
                  <a:ext cx="18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zh-CN" altLang="en-US" sz="2000" i="1" dirty="0">
                      <a:solidFill>
                        <a:srgbClr val="0000FF"/>
                      </a:solidFill>
                      <a:ea typeface=""/>
                      <a:cs typeface=""/>
                      <a:sym typeface="Symbol" pitchFamily="18" charset="2"/>
                    </a:rPr>
                    <a:t></a:t>
                  </a:r>
                </a:p>
              </p:txBody>
            </p:sp>
            <p:sp>
              <p:nvSpPr>
                <p:cNvPr id="27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40" y="3168"/>
                  <a:ext cx="24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000" i="1" dirty="0">
                      <a:solidFill>
                        <a:srgbClr val="FF3300"/>
                      </a:solidFill>
                      <a:latin typeface="Times New Roman" pitchFamily="18" charset="0"/>
                      <a:ea typeface=""/>
                      <a:cs typeface="Times New Roman" pitchFamily="18" charset="0"/>
                    </a:rPr>
                    <a:t>x</a:t>
                  </a:r>
                  <a:endParaRPr kumimoji="1" lang="en-US" altLang="zh-CN" sz="2000" b="0" i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28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691" y="2352"/>
                  <a:ext cx="24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000" i="1" dirty="0">
                      <a:solidFill>
                        <a:srgbClr val="FF3300"/>
                      </a:solidFill>
                      <a:latin typeface="Times New Roman" pitchFamily="18" charset="0"/>
                      <a:ea typeface=""/>
                      <a:cs typeface="Times New Roman" pitchFamily="18" charset="0"/>
                    </a:rPr>
                    <a:t>z</a:t>
                  </a:r>
                  <a:endParaRPr kumimoji="1" lang="en-US" altLang="zh-CN" sz="2000" b="0" i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2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73" y="3486"/>
                  <a:ext cx="129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zh-CN" altLang="en-US" sz="2000" b="1" dirty="0">
                      <a:solidFill>
                        <a:srgbClr val="00B050"/>
                      </a:solidFill>
                      <a:latin typeface="华文楷体" pitchFamily="2" charset="-122"/>
                      <a:ea typeface="华文楷体" pitchFamily="2" charset="-122"/>
                      <a:cs typeface=""/>
                    </a:rPr>
                    <a:t>球  坐  标</a:t>
                  </a:r>
                  <a:endParaRPr kumimoji="1" lang="zh-CN" altLang="en-US" sz="2000" b="1" dirty="0">
                    <a:solidFill>
                      <a:srgbClr val="00B050"/>
                    </a:solidFill>
                    <a:latin typeface="华文楷体" pitchFamily="2" charset="-122"/>
                    <a:ea typeface="华文楷体" pitchFamily="2" charset="-122"/>
                  </a:endParaRPr>
                </a:p>
              </p:txBody>
            </p:sp>
            <p:sp>
              <p:nvSpPr>
                <p:cNvPr id="30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190" y="2533"/>
                  <a:ext cx="13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000" b="1" i="1" dirty="0">
                      <a:solidFill>
                        <a:srgbClr val="7030A0"/>
                      </a:solidFill>
                      <a:latin typeface="Times New Roman" pitchFamily="18" charset="0"/>
                      <a:ea typeface=""/>
                      <a:cs typeface="Times New Roman" pitchFamily="18" charset="0"/>
                    </a:rPr>
                    <a:t>r</a:t>
                  </a:r>
                  <a:endParaRPr kumimoji="1" lang="en-US" altLang="zh-CN" sz="2000" b="1" i="1" dirty="0">
                    <a:solidFill>
                      <a:srgbClr val="7030A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4" name="Text Box 56"/>
              <p:cNvSpPr txBox="1">
                <a:spLocks noChangeArrowheads="1"/>
              </p:cNvSpPr>
              <p:nvPr/>
            </p:nvSpPr>
            <p:spPr bwMode="auto">
              <a:xfrm>
                <a:off x="779" y="3120"/>
                <a:ext cx="13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 i="1" dirty="0">
                    <a:solidFill>
                      <a:srgbClr val="0000FF"/>
                    </a:solidFill>
                    <a:ea typeface=""/>
                    <a:cs typeface=""/>
                    <a:sym typeface="Symbol" pitchFamily="18" charset="2"/>
                  </a:rPr>
                  <a:t></a:t>
                </a:r>
              </a:p>
            </p:txBody>
          </p:sp>
          <p:sp>
            <p:nvSpPr>
              <p:cNvPr id="15" name="Text Box 57"/>
              <p:cNvSpPr txBox="1">
                <a:spLocks noChangeArrowheads="1"/>
              </p:cNvSpPr>
              <p:nvPr/>
            </p:nvSpPr>
            <p:spPr bwMode="auto">
              <a:xfrm>
                <a:off x="1369" y="3075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i="1" dirty="0">
                    <a:solidFill>
                      <a:srgbClr val="FF3300"/>
                    </a:solidFill>
                    <a:latin typeface="Times New Roman" pitchFamily="18" charset="0"/>
                    <a:ea typeface=""/>
                    <a:cs typeface="Times New Roman" pitchFamily="18" charset="0"/>
                  </a:rPr>
                  <a:t>y</a:t>
                </a:r>
                <a:endParaRPr kumimoji="1" lang="en-US" altLang="zh-CN" sz="2000" b="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7452320" y="908720"/>
              <a:ext cx="2744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i="1" dirty="0" smtClean="0">
                  <a:solidFill>
                    <a:srgbClr val="0000FF"/>
                  </a:solidFill>
                  <a:latin typeface="Times New Roman" pitchFamily="18" charset="0"/>
                  <a:ea typeface=""/>
                  <a:cs typeface="Times New Roman" pitchFamily="18" charset="0"/>
                </a:rPr>
                <a:t>r</a:t>
              </a:r>
              <a:endParaRPr kumimoji="1" lang="en-US" altLang="zh-CN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aphicFrame>
        <p:nvGraphicFramePr>
          <p:cNvPr id="50255" name="Object 79"/>
          <p:cNvGraphicFramePr>
            <a:graphicFrameLocks noChangeAspect="1"/>
          </p:cNvGraphicFramePr>
          <p:nvPr>
            <p:extLst/>
          </p:nvPr>
        </p:nvGraphicFramePr>
        <p:xfrm>
          <a:off x="461963" y="981075"/>
          <a:ext cx="5268912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5" name="Equation" r:id="rId3" imgW="2743200" imgH="685800" progId="Equation.DSMT4">
                  <p:embed/>
                </p:oleObj>
              </mc:Choice>
              <mc:Fallback>
                <p:oleObj name="Equation" r:id="rId3" imgW="2743200" imgH="685800" progId="Equation.DSMT4">
                  <p:embed/>
                  <p:pic>
                    <p:nvPicPr>
                      <p:cNvPr id="50255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981075"/>
                        <a:ext cx="5268912" cy="154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576036"/>
              </p:ext>
            </p:extLst>
          </p:nvPr>
        </p:nvGraphicFramePr>
        <p:xfrm>
          <a:off x="497465" y="4656501"/>
          <a:ext cx="2776537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6" name="Equation" r:id="rId5" imgW="1371600" imgH="787320" progId="Equation.DSMT4">
                  <p:embed/>
                </p:oleObj>
              </mc:Choice>
              <mc:Fallback>
                <p:oleObj name="Equation" r:id="rId5" imgW="1371600" imgH="787320" progId="Equation.DSMT4">
                  <p:embed/>
                  <p:pic>
                    <p:nvPicPr>
                      <p:cNvPr id="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65" y="4656501"/>
                        <a:ext cx="2776537" cy="1662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199541"/>
              </p:ext>
            </p:extLst>
          </p:nvPr>
        </p:nvGraphicFramePr>
        <p:xfrm>
          <a:off x="3749869" y="4797152"/>
          <a:ext cx="5103813" cy="112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7" name="Equation" r:id="rId7" imgW="2984400" imgH="558720" progId="Equation.DSMT4">
                  <p:embed/>
                </p:oleObj>
              </mc:Choice>
              <mc:Fallback>
                <p:oleObj name="Equation" r:id="rId7" imgW="2984400" imgH="558720" progId="Equation.DSMT4">
                  <p:embed/>
                  <p:pic>
                    <p:nvPicPr>
                      <p:cNvPr id="1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869" y="4797152"/>
                        <a:ext cx="5103813" cy="11214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235205"/>
              </p:ext>
            </p:extLst>
          </p:nvPr>
        </p:nvGraphicFramePr>
        <p:xfrm>
          <a:off x="1280592" y="2522538"/>
          <a:ext cx="518457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8" name="Equation" r:id="rId9" imgW="3136680" imgH="1218960" progId="Equation.DSMT4">
                  <p:embed/>
                </p:oleObj>
              </mc:Choice>
              <mc:Fallback>
                <p:oleObj name="Equation" r:id="rId9" imgW="3136680" imgH="1218960" progId="Equation.DSMT4">
                  <p:embed/>
                  <p:pic>
                    <p:nvPicPr>
                      <p:cNvPr id="4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592" y="2522538"/>
                        <a:ext cx="5184576" cy="2025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7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0"/>
          <p:cNvSpPr>
            <a:spLocks noChangeArrowheads="1"/>
          </p:cNvSpPr>
          <p:nvPr/>
        </p:nvSpPr>
        <p:spPr bwMode="auto">
          <a:xfrm>
            <a:off x="395536" y="260648"/>
            <a:ext cx="2205038" cy="604837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CN" sz="2400" b="1" dirty="0">
                <a:solidFill>
                  <a:schemeClr val="tx1"/>
                </a:solidFill>
                <a:ea typeface=""/>
                <a:cs typeface=""/>
              </a:rPr>
              <a:t>   </a:t>
            </a:r>
            <a:r>
              <a:rPr kumimoji="1" lang="en-US" altLang="zh-CN" sz="2400" b="1" dirty="0" smtClean="0">
                <a:solidFill>
                  <a:schemeClr val="tx1"/>
                </a:solidFill>
                <a:ea typeface=""/>
                <a:cs typeface=""/>
              </a:rPr>
              <a:t>(2) </a:t>
            </a:r>
            <a:r>
              <a:rPr kumimoji="1" lang="zh-CN" altLang="en-US" sz="2400" b="1" dirty="0" smtClean="0">
                <a:solidFill>
                  <a:schemeClr val="tx1"/>
                </a:solidFill>
                <a:ea typeface=""/>
                <a:cs typeface=""/>
              </a:rPr>
              <a:t>球坐标系</a:t>
            </a:r>
            <a:endParaRPr kumimoji="1" lang="zh-CN" altLang="en-US" sz="2400" b="1" dirty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411077" y="4149080"/>
            <a:ext cx="5976664" cy="1296144"/>
            <a:chOff x="1623" y="3504"/>
            <a:chExt cx="3465" cy="672"/>
          </a:xfrm>
          <a:solidFill>
            <a:schemeClr val="bg1"/>
          </a:solidFill>
        </p:grpSpPr>
        <p:sp>
          <p:nvSpPr>
            <p:cNvPr id="4" name="AutoShape 41"/>
            <p:cNvSpPr>
              <a:spLocks noChangeArrowheads="1"/>
            </p:cNvSpPr>
            <p:nvPr/>
          </p:nvSpPr>
          <p:spPr bwMode="auto">
            <a:xfrm>
              <a:off x="1623" y="3504"/>
              <a:ext cx="3465" cy="672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4003581"/>
                </p:ext>
              </p:extLst>
            </p:nvPr>
          </p:nvGraphicFramePr>
          <p:xfrm>
            <a:off x="1817" y="3606"/>
            <a:ext cx="3108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92" name="Equation" r:id="rId3" imgW="2603160" imgH="444240" progId="Equation.DSMT4">
                    <p:embed/>
                  </p:oleObj>
                </mc:Choice>
                <mc:Fallback>
                  <p:oleObj name="Equation" r:id="rId3" imgW="2603160" imgH="444240" progId="Equation.DSMT4">
                    <p:embed/>
                    <p:pic>
                      <p:nvPicPr>
                        <p:cNvPr id="5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7" y="3606"/>
                          <a:ext cx="3108" cy="4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576985"/>
              </p:ext>
            </p:extLst>
          </p:nvPr>
        </p:nvGraphicFramePr>
        <p:xfrm>
          <a:off x="2123728" y="1340669"/>
          <a:ext cx="4551362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3" name="Equation" r:id="rId5" imgW="2234880" imgH="1193760" progId="Equation.DSMT4">
                  <p:embed/>
                </p:oleObj>
              </mc:Choice>
              <mc:Fallback>
                <p:oleObj name="Equation" r:id="rId5" imgW="2234880" imgH="1193760" progId="Equation.DSMT4">
                  <p:embed/>
                  <p:pic>
                    <p:nvPicPr>
                      <p:cNvPr id="9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340669"/>
                        <a:ext cx="4551362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0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/>
        </p:nvSpPr>
        <p:spPr bwMode="auto">
          <a:xfrm>
            <a:off x="214282" y="214290"/>
            <a:ext cx="288091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2400" b="1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　</a:t>
            </a:r>
            <a:r>
              <a:rPr lang="en-US" altLang="zh-CN" sz="2400" b="1" i="1" dirty="0" err="1" smtClean="0">
                <a:solidFill>
                  <a:srgbClr val="0A0ABC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L</a:t>
            </a:r>
            <a:r>
              <a:rPr lang="en-US" altLang="zh-CN" sz="2400" b="1" baseline="-25000" dirty="0" err="1" smtClean="0">
                <a:solidFill>
                  <a:srgbClr val="0A0ABC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z</a:t>
            </a:r>
            <a:r>
              <a:rPr lang="zh-CN" altLang="en-US" sz="2400" b="1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算符本征问题</a:t>
            </a:r>
            <a:endParaRPr lang="zh-CN" altLang="en-US" sz="2400" b="1" dirty="0">
              <a:solidFill>
                <a:srgbClr val="0A0ABC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53283" name="Object 3"/>
          <p:cNvGraphicFramePr>
            <a:graphicFrameLocks noChangeAspect="1"/>
          </p:cNvGraphicFramePr>
          <p:nvPr>
            <p:extLst/>
          </p:nvPr>
        </p:nvGraphicFramePr>
        <p:xfrm>
          <a:off x="2229500" y="688497"/>
          <a:ext cx="1909119" cy="97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86" name="Equation" r:id="rId3" imgW="761760" imgH="419040" progId="Equation.DSMT4">
                  <p:embed/>
                </p:oleObj>
              </mc:Choice>
              <mc:Fallback>
                <p:oleObj name="Equation" r:id="rId3" imgW="761760" imgH="419040" progId="Equation.DSMT4">
                  <p:embed/>
                  <p:pic>
                    <p:nvPicPr>
                      <p:cNvPr id="3532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500" y="688497"/>
                        <a:ext cx="1909119" cy="970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6"/>
          <p:cNvGrpSpPr/>
          <p:nvPr/>
        </p:nvGrpSpPr>
        <p:grpSpPr>
          <a:xfrm>
            <a:off x="395537" y="1571775"/>
            <a:ext cx="5594970" cy="1187119"/>
            <a:chOff x="785787" y="1601260"/>
            <a:chExt cx="5594970" cy="1187119"/>
          </a:xfrm>
        </p:grpSpPr>
        <p:grpSp>
          <p:nvGrpSpPr>
            <p:cNvPr id="4" name="组合 5"/>
            <p:cNvGrpSpPr/>
            <p:nvPr/>
          </p:nvGrpSpPr>
          <p:grpSpPr>
            <a:xfrm>
              <a:off x="785787" y="1601260"/>
              <a:ext cx="5594970" cy="830997"/>
              <a:chOff x="285721" y="5887540"/>
              <a:chExt cx="5594970" cy="830997"/>
            </a:xfrm>
          </p:grpSpPr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285721" y="5887540"/>
                <a:ext cx="559497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新魏" pitchFamily="2" charset="-122"/>
                    <a:ea typeface="华文新魏" pitchFamily="2" charset="-122"/>
                    <a:cs typeface="宋体" pitchFamily="2" charset="-122"/>
                  </a:rPr>
                  <a:t>因为它</a:t>
                </a:r>
                <a:r>
                  <a:rPr kumimoji="0" lang="zh-CN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新魏" pitchFamily="2" charset="-122"/>
                    <a:ea typeface="华文新魏" pitchFamily="2" charset="-122"/>
                    <a:cs typeface="宋体" pitchFamily="2" charset="-122"/>
                  </a:rPr>
                  <a:t>只与</a:t>
                </a:r>
                <a:r>
                  <a:rPr kumimoji="0" lang="en-US" altLang="zh-CN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新魏" pitchFamily="2" charset="-122"/>
                    <a:ea typeface="华文新魏" pitchFamily="2" charset="-122"/>
                    <a:cs typeface="宋体" pitchFamily="2" charset="-122"/>
                  </a:rPr>
                  <a:t>     </a:t>
                </a: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  <a:cs typeface="宋体" pitchFamily="2" charset="-122"/>
                  </a:rPr>
                  <a:t>有关，所以其本征函数应具有如下形式</a:t>
                </a:r>
                <a:r>
                  <a:rPr kumimoji="0" lang="zh-CN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新魏" pitchFamily="2" charset="-122"/>
                    <a:ea typeface="华文新魏" pitchFamily="2" charset="-122"/>
                    <a:cs typeface="宋体" pitchFamily="2" charset="-122"/>
                  </a:rPr>
                  <a:t> </a:t>
                </a:r>
              </a:p>
            </p:txBody>
          </p:sp>
          <p:graphicFrame>
            <p:nvGraphicFramePr>
              <p:cNvPr id="11" name="对象 1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905371" y="5974707"/>
              <a:ext cx="428625" cy="4079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687" name="Equation" r:id="rId5" imgW="139579" imgH="164957" progId="Equation.DSMT4">
                      <p:embed/>
                    </p:oleObj>
                  </mc:Choice>
                  <mc:Fallback>
                    <p:oleObj name="Equation" r:id="rId5" imgW="139579" imgH="164957" progId="Equation.DSMT4">
                      <p:embed/>
                      <p:pic>
                        <p:nvPicPr>
                          <p:cNvPr id="11" name="对象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5371" y="5974707"/>
                            <a:ext cx="428625" cy="4079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3140128" y="2308954"/>
            <a:ext cx="868362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688" name="Equation" r:id="rId7" imgW="368140" imgH="203112" progId="Equation.DSMT4">
                    <p:embed/>
                  </p:oleObj>
                </mc:Choice>
                <mc:Fallback>
                  <p:oleObj name="Equation" r:id="rId7" imgW="368140" imgH="203112" progId="Equation.DSMT4">
                    <p:embed/>
                    <p:pic>
                      <p:nvPicPr>
                        <p:cNvPr id="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0128" y="2308954"/>
                          <a:ext cx="868362" cy="479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11"/>
          <p:cNvGrpSpPr/>
          <p:nvPr/>
        </p:nvGrpSpPr>
        <p:grpSpPr>
          <a:xfrm>
            <a:off x="464042" y="2983796"/>
            <a:ext cx="6478055" cy="1236677"/>
            <a:chOff x="857224" y="3144823"/>
            <a:chExt cx="6478055" cy="1236677"/>
          </a:xfrm>
        </p:grpSpPr>
        <p:graphicFrame>
          <p:nvGraphicFramePr>
            <p:cNvPr id="13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2982913" y="3784600"/>
            <a:ext cx="2506662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689" name="Equation" r:id="rId9" imgW="1066680" imgH="253800" progId="Equation.DSMT4">
                    <p:embed/>
                  </p:oleObj>
                </mc:Choice>
                <mc:Fallback>
                  <p:oleObj name="Equation" r:id="rId9" imgW="1066680" imgH="253800" progId="Equation.DSMT4">
                    <p:embed/>
                    <p:pic>
                      <p:nvPicPr>
                        <p:cNvPr id="1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2913" y="3784600"/>
                          <a:ext cx="2506662" cy="596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857224" y="3144823"/>
              <a:ext cx="647805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新魏" pitchFamily="2" charset="-122"/>
                  <a:ea typeface="华文新魏" pitchFamily="2" charset="-122"/>
                  <a:cs typeface="宋体" pitchFamily="2" charset="-122"/>
                </a:rPr>
                <a:t>设它的本征值为</a:t>
              </a:r>
              <a:r>
                <a:rPr kumimoji="0" lang="en-US" altLang="zh-CN" sz="2400" i="1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l</a:t>
              </a:r>
              <a:r>
                <a:rPr kumimoji="0" lang="en-US" altLang="zh-CN" sz="2400" i="1" u="none" strike="noStrike" cap="none" normalizeH="0" baseline="-2000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z</a:t>
              </a:r>
              <a:r>
                <a:rPr kumimoji="0" lang="zh-CN" altLang="en-US" sz="2400" u="none" strike="noStrike" cap="none" normalizeH="0" dirty="0" smtClean="0">
                  <a:ln>
                    <a:noFill/>
                  </a:ln>
                  <a:effectLst/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，</a:t>
              </a: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新魏" pitchFamily="2" charset="-122"/>
                  <a:ea typeface="华文新魏" pitchFamily="2" charset="-122"/>
                  <a:cs typeface="宋体" pitchFamily="2" charset="-122"/>
                </a:rPr>
                <a:t>则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  <a:cs typeface="宋体" pitchFamily="2" charset="-122"/>
                </a:rPr>
                <a:t>其本征方程可以写成：</a:t>
              </a:r>
              <a:r>
                <a:rPr kumimoji="0" 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新魏" pitchFamily="2" charset="-122"/>
                  <a:ea typeface="华文新魏" pitchFamily="2" charset="-122"/>
                  <a:cs typeface="宋体" pitchFamily="2" charset="-122"/>
                </a:rPr>
                <a:t> </a:t>
              </a:r>
            </a:p>
          </p:txBody>
        </p:sp>
      </p:grpSp>
      <p:graphicFrame>
        <p:nvGraphicFramePr>
          <p:cNvPr id="3532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921260"/>
              </p:ext>
            </p:extLst>
          </p:nvPr>
        </p:nvGraphicFramePr>
        <p:xfrm>
          <a:off x="2392363" y="4351338"/>
          <a:ext cx="37290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90" name="Equation" r:id="rId11" imgW="1523880" imgH="419040" progId="Equation.DSMT4">
                  <p:embed/>
                </p:oleObj>
              </mc:Choice>
              <mc:Fallback>
                <p:oleObj name="Equation" r:id="rId11" imgW="1523880" imgH="419040" progId="Equation.DSMT4">
                  <p:embed/>
                  <p:pic>
                    <p:nvPicPr>
                      <p:cNvPr id="3532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351338"/>
                        <a:ext cx="372903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6084168" y="317654"/>
            <a:ext cx="2667000" cy="2209800"/>
            <a:chOff x="6228184" y="188640"/>
            <a:chExt cx="2667000" cy="2209800"/>
          </a:xfrm>
        </p:grpSpPr>
        <p:grpSp>
          <p:nvGrpSpPr>
            <p:cNvPr id="16" name="Group 39"/>
            <p:cNvGrpSpPr>
              <a:grpSpLocks/>
            </p:cNvGrpSpPr>
            <p:nvPr/>
          </p:nvGrpSpPr>
          <p:grpSpPr bwMode="auto">
            <a:xfrm>
              <a:off x="6228184" y="188640"/>
              <a:ext cx="2667000" cy="2209800"/>
              <a:chOff x="144" y="2304"/>
              <a:chExt cx="1680" cy="1392"/>
            </a:xfrm>
          </p:grpSpPr>
          <p:grpSp>
            <p:nvGrpSpPr>
              <p:cNvPr id="18" name="Group 40"/>
              <p:cNvGrpSpPr>
                <a:grpSpLocks/>
              </p:cNvGrpSpPr>
              <p:nvPr/>
            </p:nvGrpSpPr>
            <p:grpSpPr bwMode="auto">
              <a:xfrm>
                <a:off x="144" y="2304"/>
                <a:ext cx="1680" cy="1392"/>
                <a:chOff x="192" y="2352"/>
                <a:chExt cx="1680" cy="1392"/>
              </a:xfrm>
            </p:grpSpPr>
            <p:sp>
              <p:nvSpPr>
                <p:cNvPr id="21" name="Rectangle 41"/>
                <p:cNvSpPr>
                  <a:spLocks noChangeArrowheads="1"/>
                </p:cNvSpPr>
                <p:nvPr/>
              </p:nvSpPr>
              <p:spPr bwMode="auto">
                <a:xfrm>
                  <a:off x="192" y="2352"/>
                  <a:ext cx="1680" cy="139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912" y="2448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43"/>
                <p:cNvSpPr>
                  <a:spLocks noChangeShapeType="1"/>
                </p:cNvSpPr>
                <p:nvPr/>
              </p:nvSpPr>
              <p:spPr bwMode="auto">
                <a:xfrm>
                  <a:off x="1152" y="2688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3120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Arc 45"/>
                <p:cNvSpPr>
                  <a:spLocks/>
                </p:cNvSpPr>
                <p:nvPr/>
              </p:nvSpPr>
              <p:spPr bwMode="auto">
                <a:xfrm flipV="1">
                  <a:off x="720" y="3168"/>
                  <a:ext cx="28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46"/>
                <p:cNvSpPr>
                  <a:spLocks noChangeShapeType="1"/>
                </p:cNvSpPr>
                <p:nvPr/>
              </p:nvSpPr>
              <p:spPr bwMode="auto">
                <a:xfrm>
                  <a:off x="432" y="31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432" y="3120"/>
                  <a:ext cx="480" cy="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912" y="2640"/>
                  <a:ext cx="24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Arc 49"/>
                <p:cNvSpPr>
                  <a:spLocks/>
                </p:cNvSpPr>
                <p:nvPr/>
              </p:nvSpPr>
              <p:spPr bwMode="auto">
                <a:xfrm>
                  <a:off x="912" y="2784"/>
                  <a:ext cx="144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918" y="2579"/>
                  <a:ext cx="18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zh-CN" altLang="en-US" sz="2000" i="1" dirty="0">
                      <a:solidFill>
                        <a:srgbClr val="0000FF"/>
                      </a:solidFill>
                      <a:ea typeface=""/>
                      <a:cs typeface=""/>
                      <a:sym typeface="Symbol" pitchFamily="18" charset="2"/>
                    </a:rPr>
                    <a:t></a:t>
                  </a:r>
                </a:p>
              </p:txBody>
            </p:sp>
            <p:sp>
              <p:nvSpPr>
                <p:cNvPr id="31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40" y="3168"/>
                  <a:ext cx="24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000" i="1" dirty="0">
                      <a:solidFill>
                        <a:srgbClr val="FF3300"/>
                      </a:solidFill>
                      <a:latin typeface="Times New Roman" pitchFamily="18" charset="0"/>
                      <a:ea typeface=""/>
                      <a:cs typeface="Times New Roman" pitchFamily="18" charset="0"/>
                    </a:rPr>
                    <a:t>x</a:t>
                  </a:r>
                  <a:endParaRPr kumimoji="1" lang="en-US" altLang="zh-CN" sz="2000" b="0" i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32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691" y="2352"/>
                  <a:ext cx="24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000" i="1" dirty="0">
                      <a:solidFill>
                        <a:srgbClr val="FF3300"/>
                      </a:solidFill>
                      <a:latin typeface="Times New Roman" pitchFamily="18" charset="0"/>
                      <a:ea typeface=""/>
                      <a:cs typeface="Times New Roman" pitchFamily="18" charset="0"/>
                    </a:rPr>
                    <a:t>z</a:t>
                  </a:r>
                  <a:endParaRPr kumimoji="1" lang="en-US" altLang="zh-CN" sz="2000" b="0" i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33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73" y="3486"/>
                  <a:ext cx="129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zh-CN" altLang="en-US" sz="2000" b="1" dirty="0">
                      <a:solidFill>
                        <a:srgbClr val="0000FF"/>
                      </a:solidFill>
                      <a:latin typeface="华文楷体" pitchFamily="2" charset="-122"/>
                      <a:ea typeface="华文楷体" pitchFamily="2" charset="-122"/>
                      <a:cs typeface=""/>
                    </a:rPr>
                    <a:t>球  坐  标</a:t>
                  </a:r>
                  <a:endParaRPr kumimoji="1" lang="zh-CN" altLang="en-US" sz="2000" b="1" dirty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endParaRPr>
                </a:p>
              </p:txBody>
            </p:sp>
            <p:sp>
              <p:nvSpPr>
                <p:cNvPr id="34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190" y="2533"/>
                  <a:ext cx="13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000" b="1" i="1" dirty="0">
                      <a:solidFill>
                        <a:srgbClr val="7030A0"/>
                      </a:solidFill>
                      <a:latin typeface="Times New Roman" pitchFamily="18" charset="0"/>
                      <a:ea typeface=""/>
                      <a:cs typeface="Times New Roman" pitchFamily="18" charset="0"/>
                    </a:rPr>
                    <a:t>r</a:t>
                  </a:r>
                  <a:endParaRPr kumimoji="1" lang="en-US" altLang="zh-CN" sz="2000" b="1" i="1" dirty="0">
                    <a:solidFill>
                      <a:srgbClr val="7030A0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9" name="Text Box 56"/>
              <p:cNvSpPr txBox="1">
                <a:spLocks noChangeArrowheads="1"/>
              </p:cNvSpPr>
              <p:nvPr/>
            </p:nvSpPr>
            <p:spPr bwMode="auto">
              <a:xfrm>
                <a:off x="779" y="3120"/>
                <a:ext cx="13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 i="1" dirty="0">
                    <a:solidFill>
                      <a:srgbClr val="0000FF"/>
                    </a:solidFill>
                    <a:ea typeface=""/>
                    <a:cs typeface=""/>
                    <a:sym typeface="Symbol" pitchFamily="18" charset="2"/>
                  </a:rPr>
                  <a:t></a:t>
                </a:r>
              </a:p>
            </p:txBody>
          </p:sp>
          <p:sp>
            <p:nvSpPr>
              <p:cNvPr id="20" name="Text Box 57"/>
              <p:cNvSpPr txBox="1">
                <a:spLocks noChangeArrowheads="1"/>
              </p:cNvSpPr>
              <p:nvPr/>
            </p:nvSpPr>
            <p:spPr bwMode="auto">
              <a:xfrm>
                <a:off x="1369" y="3075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i="1" dirty="0">
                    <a:solidFill>
                      <a:srgbClr val="FF3300"/>
                    </a:solidFill>
                    <a:latin typeface="Times New Roman" pitchFamily="18" charset="0"/>
                    <a:ea typeface=""/>
                    <a:cs typeface="Times New Roman" pitchFamily="18" charset="0"/>
                  </a:rPr>
                  <a:t>y</a:t>
                </a:r>
                <a:endParaRPr kumimoji="1" lang="en-US" altLang="zh-CN" sz="2000" b="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7452320" y="908720"/>
              <a:ext cx="2744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i="1" dirty="0" smtClean="0">
                  <a:solidFill>
                    <a:srgbClr val="0000FF"/>
                  </a:solidFill>
                  <a:latin typeface="Times New Roman" pitchFamily="18" charset="0"/>
                  <a:ea typeface=""/>
                  <a:cs typeface="Times New Roman" pitchFamily="18" charset="0"/>
                </a:rPr>
                <a:t>r</a:t>
              </a:r>
              <a:endParaRPr kumimoji="1" lang="en-US" altLang="zh-CN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aphicFrame>
        <p:nvGraphicFramePr>
          <p:cNvPr id="35" name="Object 8"/>
          <p:cNvGraphicFramePr>
            <a:graphicFrameLocks noChangeAspect="1"/>
          </p:cNvGraphicFramePr>
          <p:nvPr>
            <p:extLst/>
          </p:nvPr>
        </p:nvGraphicFramePr>
        <p:xfrm>
          <a:off x="2229501" y="5517232"/>
          <a:ext cx="3711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91" name="Equation" r:id="rId13" imgW="1346040" imgH="228600" progId="Equation.DSMT4">
                  <p:embed/>
                </p:oleObj>
              </mc:Choice>
              <mc:Fallback>
                <p:oleObj name="Equation" r:id="rId13" imgW="1346040" imgH="228600" progId="Equation.DSMT4">
                  <p:embed/>
                  <p:pic>
                    <p:nvPicPr>
                      <p:cNvPr id="3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501" y="5517232"/>
                        <a:ext cx="37115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0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939330"/>
              </p:ext>
            </p:extLst>
          </p:nvPr>
        </p:nvGraphicFramePr>
        <p:xfrm>
          <a:off x="2336696" y="2633405"/>
          <a:ext cx="6294437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5" name="Equation" r:id="rId3" imgW="3251160" imgH="761760" progId="Equation.DSMT4">
                  <p:embed/>
                </p:oleObj>
              </mc:Choice>
              <mc:Fallback>
                <p:oleObj name="Equation" r:id="rId3" imgW="3251160" imgH="761760" progId="Equation.DSMT4">
                  <p:embed/>
                  <p:pic>
                    <p:nvPicPr>
                      <p:cNvPr id="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696" y="2633405"/>
                        <a:ext cx="6294437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382703" y="2708920"/>
            <a:ext cx="1797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正交归一化：</a:t>
            </a:r>
            <a:endParaRPr lang="zh-CN" altLang="en-US" sz="2400" dirty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23528" y="188640"/>
            <a:ext cx="51603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由周期性边界条件可得（单值性）</a:t>
            </a:r>
            <a:r>
              <a:rPr lang="zh-CN" altLang="en-US" sz="2800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graphicFrame>
        <p:nvGraphicFramePr>
          <p:cNvPr id="52486" name="Object 2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744965"/>
              </p:ext>
            </p:extLst>
          </p:nvPr>
        </p:nvGraphicFramePr>
        <p:xfrm>
          <a:off x="395536" y="980728"/>
          <a:ext cx="7920434" cy="1383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6" name="Equation" r:id="rId5" imgW="3555720" imgH="672840" progId="Equation.DSMT4">
                  <p:embed/>
                </p:oleObj>
              </mc:Choice>
              <mc:Fallback>
                <p:oleObj name="Equation" r:id="rId5" imgW="3555720" imgH="672840" progId="Equation.DSMT4">
                  <p:embed/>
                  <p:pic>
                    <p:nvPicPr>
                      <p:cNvPr id="52486" name="Object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80728"/>
                        <a:ext cx="7920434" cy="1383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9323"/>
              </p:ext>
            </p:extLst>
          </p:nvPr>
        </p:nvGraphicFramePr>
        <p:xfrm>
          <a:off x="2336696" y="4163793"/>
          <a:ext cx="5000625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7" name="Equation" r:id="rId7" imgW="2323800" imgH="1054080" progId="Equation.DSMT4">
                  <p:embed/>
                </p:oleObj>
              </mc:Choice>
              <mc:Fallback>
                <p:oleObj name="Equation" r:id="rId7" imgW="2323800" imgH="105408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696" y="4163793"/>
                        <a:ext cx="5000625" cy="2271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83568" y="4326252"/>
            <a:ext cx="1296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660066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因此有：</a:t>
            </a:r>
            <a:endParaRPr lang="zh-CN" altLang="en-US" sz="2400" dirty="0">
              <a:solidFill>
                <a:srgbClr val="660066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27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2"/>
          <p:cNvGraphicFramePr>
            <a:graphicFrameLocks noChangeAspect="1"/>
          </p:cNvGraphicFramePr>
          <p:nvPr/>
        </p:nvGraphicFramePr>
        <p:xfrm>
          <a:off x="1165225" y="642938"/>
          <a:ext cx="63658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8" name="Equation" r:id="rId3" imgW="2603500" imgH="444500" progId="Equation.DSMT4">
                  <p:embed/>
                </p:oleObj>
              </mc:Choice>
              <mc:Fallback>
                <p:oleObj name="Equation" r:id="rId3" imgW="2603500" imgH="444500" progId="Equation.DSMT4">
                  <p:embed/>
                  <p:pic>
                    <p:nvPicPr>
                      <p:cNvPr id="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642938"/>
                        <a:ext cx="6365875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85720" y="119698"/>
            <a:ext cx="316625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2400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2400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　</a:t>
            </a:r>
            <a:r>
              <a:rPr lang="en-US" altLang="zh-CN" sz="2400" i="1" baseline="30000" dirty="0" smtClean="0">
                <a:solidFill>
                  <a:srgbClr val="0A0ABC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   </a:t>
            </a:r>
            <a:r>
              <a:rPr lang="zh-CN" altLang="en-US" sz="2400" dirty="0" smtClean="0">
                <a:solidFill>
                  <a:srgbClr val="0A0ABC"/>
                </a:solidFill>
                <a:latin typeface="华文新魏" pitchFamily="2" charset="-122"/>
                <a:ea typeface="华文新魏" pitchFamily="2" charset="-122"/>
              </a:rPr>
              <a:t>算符的本征函数</a:t>
            </a:r>
            <a:endParaRPr lang="zh-CN" altLang="en-US" sz="2400" dirty="0">
              <a:solidFill>
                <a:srgbClr val="0A0ABC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475725" y="1824232"/>
            <a:ext cx="7957522" cy="501641"/>
            <a:chOff x="785786" y="1784351"/>
            <a:chExt cx="7957522" cy="501641"/>
          </a:xfrm>
        </p:grpSpPr>
        <p:grpSp>
          <p:nvGrpSpPr>
            <p:cNvPr id="3" name="组合 5"/>
            <p:cNvGrpSpPr/>
            <p:nvPr/>
          </p:nvGrpSpPr>
          <p:grpSpPr>
            <a:xfrm>
              <a:off x="785786" y="1784351"/>
              <a:ext cx="7011856" cy="501641"/>
              <a:chOff x="285720" y="6070631"/>
              <a:chExt cx="7011856" cy="501641"/>
            </a:xfrm>
          </p:grpSpPr>
          <p:sp>
            <p:nvSpPr>
              <p:cNvPr id="7" name="Rectangle 4"/>
              <p:cNvSpPr>
                <a:spLocks noChangeArrowheads="1"/>
              </p:cNvSpPr>
              <p:nvPr/>
            </p:nvSpPr>
            <p:spPr bwMode="auto">
              <a:xfrm>
                <a:off x="285720" y="6072206"/>
                <a:ext cx="70118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新魏" pitchFamily="2" charset="-122"/>
                    <a:ea typeface="华文新魏" pitchFamily="2" charset="-122"/>
                    <a:cs typeface="宋体" pitchFamily="2" charset="-122"/>
                  </a:rPr>
                  <a:t>因为它</a:t>
                </a:r>
                <a:r>
                  <a:rPr kumimoji="0" lang="zh-CN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新魏" pitchFamily="2" charset="-122"/>
                    <a:ea typeface="华文新魏" pitchFamily="2" charset="-122"/>
                    <a:cs typeface="宋体" pitchFamily="2" charset="-122"/>
                  </a:rPr>
                  <a:t>只与</a:t>
                </a:r>
                <a:r>
                  <a:rPr kumimoji="0" lang="en-US" altLang="zh-CN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新魏" pitchFamily="2" charset="-122"/>
                    <a:ea typeface="华文新魏" pitchFamily="2" charset="-122"/>
                    <a:cs typeface="宋体" pitchFamily="2" charset="-122"/>
                  </a:rPr>
                  <a:t>            </a:t>
                </a: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  <a:cs typeface="宋体" pitchFamily="2" charset="-122"/>
                  </a:rPr>
                  <a:t>有关，所以其本征函数可以写成</a:t>
                </a:r>
                <a:r>
                  <a:rPr kumimoji="0" lang="zh-CN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新魏" pitchFamily="2" charset="-122"/>
                    <a:ea typeface="华文新魏" pitchFamily="2" charset="-122"/>
                    <a:cs typeface="宋体" pitchFamily="2" charset="-122"/>
                  </a:rPr>
                  <a:t> </a:t>
                </a:r>
              </a:p>
            </p:txBody>
          </p:sp>
          <p:graphicFrame>
            <p:nvGraphicFramePr>
              <p:cNvPr id="8" name="对象 7"/>
              <p:cNvGraphicFramePr>
                <a:graphicFrameLocks noChangeAspect="1"/>
              </p:cNvGraphicFramePr>
              <p:nvPr/>
            </p:nvGraphicFramePr>
            <p:xfrm>
              <a:off x="2000232" y="6070631"/>
              <a:ext cx="857252" cy="5016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99" name="Equation" r:id="rId5" imgW="279279" imgH="203112" progId="Equation.DSMT4">
                      <p:embed/>
                    </p:oleObj>
                  </mc:Choice>
                  <mc:Fallback>
                    <p:oleObj name="Equation" r:id="rId5" imgW="279279" imgH="203112" progId="Equation.DSMT4">
                      <p:embed/>
                      <p:pic>
                        <p:nvPicPr>
                          <p:cNvPr id="8" name="对象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0232" y="6070631"/>
                            <a:ext cx="857252" cy="5016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918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9802932"/>
                </p:ext>
              </p:extLst>
            </p:nvPr>
          </p:nvGraphicFramePr>
          <p:xfrm>
            <a:off x="7605070" y="1806567"/>
            <a:ext cx="1138238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00" name="Equation" r:id="rId7" imgW="482391" imgH="203112" progId="Equation.DSMT4">
                    <p:embed/>
                  </p:oleObj>
                </mc:Choice>
                <mc:Fallback>
                  <p:oleObj name="Equation" r:id="rId7" imgW="482391" imgH="203112" progId="Equation.DSMT4">
                    <p:embed/>
                    <p:pic>
                      <p:nvPicPr>
                        <p:cNvPr id="34918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5070" y="1806567"/>
                          <a:ext cx="1138238" cy="479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16"/>
          <p:cNvGrpSpPr/>
          <p:nvPr/>
        </p:nvGrpSpPr>
        <p:grpSpPr>
          <a:xfrm>
            <a:off x="498416" y="2352904"/>
            <a:ext cx="6478055" cy="1167905"/>
            <a:chOff x="816954" y="3125624"/>
            <a:chExt cx="6478055" cy="1167905"/>
          </a:xfrm>
        </p:grpSpPr>
        <p:graphicFrame>
          <p:nvGraphicFramePr>
            <p:cNvPr id="34918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1713574"/>
                </p:ext>
              </p:extLst>
            </p:nvPr>
          </p:nvGraphicFramePr>
          <p:xfrm>
            <a:off x="3182677" y="3722029"/>
            <a:ext cx="3357562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01" name="Equation" r:id="rId9" imgW="1422360" imgH="241200" progId="Equation.DSMT4">
                    <p:embed/>
                  </p:oleObj>
                </mc:Choice>
                <mc:Fallback>
                  <p:oleObj name="Equation" r:id="rId9" imgW="1422360" imgH="241200" progId="Equation.DSMT4">
                    <p:embed/>
                    <p:pic>
                      <p:nvPicPr>
                        <p:cNvPr id="34918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2677" y="3722029"/>
                          <a:ext cx="3357562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组合 11"/>
            <p:cNvGrpSpPr/>
            <p:nvPr/>
          </p:nvGrpSpPr>
          <p:grpSpPr>
            <a:xfrm>
              <a:off x="816954" y="3125624"/>
              <a:ext cx="6478055" cy="461665"/>
              <a:chOff x="245450" y="6053007"/>
              <a:chExt cx="6478055" cy="461665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245450" y="6053007"/>
                <a:ext cx="647805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新魏" pitchFamily="2" charset="-122"/>
                    <a:ea typeface="华文新魏" pitchFamily="2" charset="-122"/>
                    <a:cs typeface="宋体" pitchFamily="2" charset="-122"/>
                  </a:rPr>
                  <a:t>设它的本征值为         ，则</a:t>
                </a: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  <a:cs typeface="宋体" pitchFamily="2" charset="-122"/>
                  </a:rPr>
                  <a:t>其本征方程可写成：</a:t>
                </a:r>
                <a:r>
                  <a:rPr kumimoji="0" lang="zh-CN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新魏" pitchFamily="2" charset="-122"/>
                    <a:ea typeface="华文新魏" pitchFamily="2" charset="-122"/>
                    <a:cs typeface="宋体" pitchFamily="2" charset="-122"/>
                  </a:rPr>
                  <a:t> </a:t>
                </a:r>
              </a:p>
            </p:txBody>
          </p:sp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5321045"/>
                  </p:ext>
                </p:extLst>
              </p:nvPr>
            </p:nvGraphicFramePr>
            <p:xfrm>
              <a:off x="2484118" y="6053007"/>
              <a:ext cx="724289" cy="4430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802" name="Equation" r:id="rId11" imgW="266400" imgH="203040" progId="Equation.DSMT4">
                      <p:embed/>
                    </p:oleObj>
                  </mc:Choice>
                  <mc:Fallback>
                    <p:oleObj name="Equation" r:id="rId11" imgW="266400" imgH="203040" progId="Equation.DSMT4">
                      <p:embed/>
                      <p:pic>
                        <p:nvPicPr>
                          <p:cNvPr id="14" name="对象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4118" y="6053007"/>
                            <a:ext cx="724289" cy="443011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49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350903"/>
              </p:ext>
            </p:extLst>
          </p:nvPr>
        </p:nvGraphicFramePr>
        <p:xfrm>
          <a:off x="1245982" y="3989557"/>
          <a:ext cx="7276915" cy="96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3" name="Equation" r:id="rId13" imgW="3276600" imgH="444500" progId="Equation.DSMT4">
                  <p:embed/>
                </p:oleObj>
              </mc:Choice>
              <mc:Fallback>
                <p:oleObj name="Equation" r:id="rId13" imgW="3276600" imgH="444500" progId="Equation.DSMT4">
                  <p:embed/>
                  <p:pic>
                    <p:nvPicPr>
                      <p:cNvPr id="3491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982" y="3989557"/>
                        <a:ext cx="7276915" cy="965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467" name="Object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344992"/>
              </p:ext>
            </p:extLst>
          </p:nvPr>
        </p:nvGraphicFramePr>
        <p:xfrm>
          <a:off x="827584" y="81297"/>
          <a:ext cx="397685" cy="45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4" name="Equation" r:id="rId15" imgW="177569" imgH="202936" progId="Equation.DSMT4">
                  <p:embed/>
                </p:oleObj>
              </mc:Choice>
              <mc:Fallback>
                <p:oleObj name="Equation" r:id="rId15" imgW="177569" imgH="202936" progId="Equation.DSMT4">
                  <p:embed/>
                  <p:pic>
                    <p:nvPicPr>
                      <p:cNvPr id="12467" name="Object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81297"/>
                        <a:ext cx="397685" cy="454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827584" y="353849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新魏" pitchFamily="2" charset="-122"/>
                <a:ea typeface="华文新魏" pitchFamily="2" charset="-122"/>
                <a:cs typeface="宋体" pitchFamily="2" charset="-122"/>
              </a:rPr>
              <a:t>即有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14256" y="5282995"/>
            <a:ext cx="781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此即球面方程（球谐函数方程），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其中本征函数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l-GR" altLang="zh-CN" sz="2400" i="1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θ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l-GR" altLang="zh-CN" sz="2400" i="1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φ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球谐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7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90538" y="4754563"/>
            <a:ext cx="8326437" cy="1684337"/>
            <a:chOff x="105771" y="4653641"/>
            <a:chExt cx="8326437" cy="1684337"/>
          </a:xfrm>
        </p:grpSpPr>
        <p:grpSp>
          <p:nvGrpSpPr>
            <p:cNvPr id="16" name="组合 11"/>
            <p:cNvGrpSpPr/>
            <p:nvPr/>
          </p:nvGrpSpPr>
          <p:grpSpPr>
            <a:xfrm>
              <a:off x="251520" y="4653641"/>
              <a:ext cx="6878806" cy="784225"/>
              <a:chOff x="337587" y="5480218"/>
              <a:chExt cx="6878806" cy="784225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337587" y="5597578"/>
                <a:ext cx="687880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华文新魏" pitchFamily="2" charset="-122"/>
                    <a:ea typeface="华文新魏" pitchFamily="2" charset="-122"/>
                    <a:cs typeface="宋体" pitchFamily="2" charset="-122"/>
                    <a:sym typeface="Wingdings" pitchFamily="2" charset="2"/>
                  </a:rPr>
                  <a:t>式中                                          ，     </a:t>
                </a:r>
                <a:r>
                  <a:rPr kumimoji="0" lang="zh-CN" altLang="en-US" sz="2400" b="0" i="0" u="none" strike="noStrike" cap="none" normalizeH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华文新魏" pitchFamily="2" charset="-122"/>
                    <a:ea typeface="华文新魏" pitchFamily="2" charset="-122"/>
                    <a:cs typeface="宋体" pitchFamily="2" charset="-122"/>
                    <a:sym typeface="Wingdings" pitchFamily="2" charset="2"/>
                  </a:rPr>
                  <a:t>是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华文新魏" pitchFamily="2" charset="-122"/>
                    <a:ea typeface="华文新魏" pitchFamily="2" charset="-122"/>
                    <a:cs typeface="宋体" pitchFamily="2" charset="-122"/>
                    <a:sym typeface="Wingdings" pitchFamily="2" charset="2"/>
                  </a:rPr>
                  <a:t>勒让德</a:t>
                </a:r>
                <a:r>
                  <a:rPr kumimoji="0" lang="zh-CN" altLang="en-US" sz="2400" b="0" i="0" u="none" strike="noStrike" cap="none" normalizeH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华文新魏" pitchFamily="2" charset="-122"/>
                    <a:ea typeface="华文新魏" pitchFamily="2" charset="-122"/>
                    <a:cs typeface="宋体" pitchFamily="2" charset="-122"/>
                    <a:sym typeface="Wingdings" pitchFamily="2" charset="2"/>
                  </a:rPr>
                  <a:t>多项式</a:t>
                </a:r>
                <a:endParaRPr kumimoji="0" lang="zh-CN" sz="2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华文新魏" pitchFamily="2" charset="-122"/>
                  <a:ea typeface="华文新魏" pitchFamily="2" charset="-122"/>
                  <a:cs typeface="宋体" pitchFamily="2" charset="-122"/>
                </a:endParaRPr>
              </a:p>
            </p:txBody>
          </p:sp>
          <p:graphicFrame>
            <p:nvGraphicFramePr>
              <p:cNvPr id="23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4972478"/>
                  </p:ext>
                </p:extLst>
              </p:nvPr>
            </p:nvGraphicFramePr>
            <p:xfrm>
              <a:off x="4314575" y="5592930"/>
              <a:ext cx="606425" cy="5619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824" name="Equation" r:id="rId3" imgW="253800" imgH="241200" progId="Equation.DSMT4">
                      <p:embed/>
                    </p:oleObj>
                  </mc:Choice>
                  <mc:Fallback>
                    <p:oleObj name="Equation" r:id="rId3" imgW="253800" imgH="241200" progId="Equation.DSMT4">
                      <p:embed/>
                      <p:pic>
                        <p:nvPicPr>
                          <p:cNvPr id="23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4575" y="5592930"/>
                            <a:ext cx="606425" cy="5619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1617921"/>
                  </p:ext>
                </p:extLst>
              </p:nvPr>
            </p:nvGraphicFramePr>
            <p:xfrm>
              <a:off x="1195138" y="5480218"/>
              <a:ext cx="2854325" cy="784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825" name="Equation" r:id="rId5" imgW="1473120" imgH="419040" progId="Equation.DSMT4">
                      <p:embed/>
                    </p:oleObj>
                  </mc:Choice>
                  <mc:Fallback>
                    <p:oleObj name="Equation" r:id="rId5" imgW="1473120" imgH="419040" progId="Equation.DSMT4">
                      <p:embed/>
                      <p:pic>
                        <p:nvPicPr>
                          <p:cNvPr id="24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5138" y="5480218"/>
                            <a:ext cx="2854325" cy="784225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3313549"/>
                </p:ext>
              </p:extLst>
            </p:nvPr>
          </p:nvGraphicFramePr>
          <p:xfrm>
            <a:off x="105771" y="5421991"/>
            <a:ext cx="8326437" cy="915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26" name="Equation" r:id="rId7" imgW="4279680" imgH="457200" progId="Equation.DSMT4">
                    <p:embed/>
                  </p:oleObj>
                </mc:Choice>
                <mc:Fallback>
                  <p:oleObj name="Equation" r:id="rId7" imgW="4279680" imgH="457200" progId="Equation.DSMT4">
                    <p:embed/>
                    <p:pic>
                      <p:nvPicPr>
                        <p:cNvPr id="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71" y="5421991"/>
                          <a:ext cx="8326437" cy="91598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981164"/>
              </p:ext>
            </p:extLst>
          </p:nvPr>
        </p:nvGraphicFramePr>
        <p:xfrm>
          <a:off x="2432217" y="199593"/>
          <a:ext cx="33575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27" name="Equation" r:id="rId9" imgW="1422360" imgH="241200" progId="Equation.DSMT4">
                  <p:embed/>
                </p:oleObj>
              </mc:Choice>
              <mc:Fallback>
                <p:oleObj name="Equation" r:id="rId9" imgW="1422360" imgH="241200" progId="Equation.DSMT4">
                  <p:embed/>
                  <p:pic>
                    <p:nvPicPr>
                      <p:cNvPr id="3491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217" y="199593"/>
                        <a:ext cx="335756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35613" y="900095"/>
            <a:ext cx="7648099" cy="3608405"/>
            <a:chOff x="335613" y="900095"/>
            <a:chExt cx="7648099" cy="3608405"/>
          </a:xfrm>
        </p:grpSpPr>
        <p:grpSp>
          <p:nvGrpSpPr>
            <p:cNvPr id="3" name="组合 2"/>
            <p:cNvGrpSpPr/>
            <p:nvPr/>
          </p:nvGrpSpPr>
          <p:grpSpPr>
            <a:xfrm>
              <a:off x="335613" y="900095"/>
              <a:ext cx="7648099" cy="3608405"/>
              <a:chOff x="335613" y="529795"/>
              <a:chExt cx="7648099" cy="3608405"/>
            </a:xfrm>
          </p:grpSpPr>
          <p:grpSp>
            <p:nvGrpSpPr>
              <p:cNvPr id="2" name="组合 14"/>
              <p:cNvGrpSpPr/>
              <p:nvPr/>
            </p:nvGrpSpPr>
            <p:grpSpPr>
              <a:xfrm>
                <a:off x="335613" y="529795"/>
                <a:ext cx="7648099" cy="3608405"/>
                <a:chOff x="413610" y="1460384"/>
                <a:chExt cx="7648099" cy="3608405"/>
              </a:xfrm>
            </p:grpSpPr>
            <p:grpSp>
              <p:nvGrpSpPr>
                <p:cNvPr id="7" name="组合 11"/>
                <p:cNvGrpSpPr/>
                <p:nvPr/>
              </p:nvGrpSpPr>
              <p:grpSpPr>
                <a:xfrm>
                  <a:off x="413610" y="1460384"/>
                  <a:ext cx="6684659" cy="2358843"/>
                  <a:chOff x="485112" y="1817574"/>
                  <a:chExt cx="6684659" cy="2358843"/>
                </a:xfrm>
              </p:grpSpPr>
              <p:sp>
                <p:nvSpPr>
                  <p:cNvPr id="4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485112" y="1817574"/>
                    <a:ext cx="5682966" cy="12003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zh-CN" altLang="en-US" sz="2400" dirty="0" smtClean="0">
                        <a:solidFill>
                          <a:srgbClr val="0000CC"/>
                        </a:solidFill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rPr>
                      <a:t>结论</a:t>
                    </a:r>
                    <a:r>
                      <a:rPr lang="zh-CN" altLang="en-US" sz="2400" dirty="0" smtClean="0">
                        <a:solidFill>
                          <a:srgbClr val="0000CC"/>
                        </a:solidFill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  <a:sym typeface="Wingdings" pitchFamily="2" charset="2"/>
                      </a:rPr>
                      <a:t>：</a:t>
                    </a:r>
                    <a:endParaRPr lang="en-US" altLang="zh-CN" sz="2400" dirty="0" smtClean="0">
                      <a:solidFill>
                        <a:srgbClr val="0000CC"/>
                      </a:solidFill>
                      <a:latin typeface="华文新魏" pitchFamily="2" charset="-122"/>
                      <a:ea typeface="华文新魏" pitchFamily="2" charset="-122"/>
                      <a:cs typeface="宋体" pitchFamily="2" charset="-122"/>
                      <a:sym typeface="Wingdings" pitchFamily="2" charset="2"/>
                    </a:endParaRP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2400" dirty="0" smtClean="0">
                        <a:solidFill>
                          <a:srgbClr val="0000CC"/>
                        </a:solidFill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  <a:sym typeface="Wingdings" pitchFamily="2" charset="2"/>
                      </a:rPr>
                      <a:t>  </a:t>
                    </a:r>
                  </a:p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  <a:sym typeface="Wingdings" pitchFamily="2" charset="2"/>
                      </a:rPr>
                      <a:t>     </a:t>
                    </a:r>
                    <a:r>
                      <a:rPr kumimoji="0" lang="zh-CN" altLang="en-US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  <a:sym typeface="Wingdings" pitchFamily="2" charset="2"/>
                      </a:rPr>
                      <a:t>（</a:t>
                    </a:r>
                    <a:r>
                      <a:rPr kumimoji="0" lang="en-US" altLang="zh-CN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  <a:sym typeface="Wingdings" pitchFamily="2" charset="2"/>
                      </a:rPr>
                      <a:t>1</a:t>
                    </a:r>
                    <a:r>
                      <a:rPr kumimoji="0" lang="zh-CN" altLang="en-US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  <a:sym typeface="Wingdings" pitchFamily="2" charset="2"/>
                      </a:rPr>
                      <a:t>） 有非奇异解的条件，量子数为：</a:t>
                    </a:r>
                    <a:endParaRPr kumimoji="0" lang="zh-CN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华文新魏" pitchFamily="2" charset="-122"/>
                      <a:ea typeface="华文新魏" pitchFamily="2" charset="-122"/>
                      <a:cs typeface="宋体" pitchFamily="2" charset="-122"/>
                    </a:endParaRPr>
                  </a:p>
                </p:txBody>
              </p:sp>
              <p:sp>
                <p:nvSpPr>
                  <p:cNvPr id="6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785786" y="3714752"/>
                    <a:ext cx="6383985" cy="4616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0" lang="zh-CN" altLang="en-US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  <a:sym typeface="Wingdings" pitchFamily="2" charset="2"/>
                      </a:rPr>
                      <a:t>（</a:t>
                    </a:r>
                    <a:r>
                      <a:rPr lang="en-US" altLang="zh-CN" sz="2400" dirty="0" smtClean="0"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  <a:sym typeface="Wingdings" pitchFamily="2" charset="2"/>
                      </a:rPr>
                      <a:t>2</a:t>
                    </a:r>
                    <a:r>
                      <a:rPr kumimoji="0" lang="zh-CN" altLang="en-US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  <a:sym typeface="Wingdings" pitchFamily="2" charset="2"/>
                      </a:rPr>
                      <a:t>） 方程的解是球</a:t>
                    </a:r>
                    <a:r>
                      <a:rPr lang="zh-CN" altLang="en-US" sz="2400" dirty="0" smtClean="0"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  <a:sym typeface="Wingdings" pitchFamily="2" charset="2"/>
                      </a:rPr>
                      <a:t>谐</a:t>
                    </a:r>
                    <a:r>
                      <a:rPr kumimoji="0" lang="zh-CN" altLang="en-US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  <a:sym typeface="Wingdings" pitchFamily="2" charset="2"/>
                      </a:rPr>
                      <a:t>函数</a:t>
                    </a:r>
                    <a:r>
                      <a:rPr kumimoji="0" lang="en-US" altLang="zh-CN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  <a:sym typeface="Wingdings" pitchFamily="2" charset="2"/>
                      </a:rPr>
                      <a:t>(                               )</a:t>
                    </a:r>
                    <a:endParaRPr kumimoji="0" lang="zh-CN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华文新魏" pitchFamily="2" charset="-122"/>
                      <a:ea typeface="华文新魏" pitchFamily="2" charset="-122"/>
                      <a:cs typeface="宋体" pitchFamily="2" charset="-122"/>
                    </a:endParaRPr>
                  </a:p>
                </p:txBody>
              </p:sp>
            </p:grpSp>
            <p:graphicFrame>
              <p:nvGraphicFramePr>
                <p:cNvPr id="350213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40208804"/>
                    </p:ext>
                  </p:extLst>
                </p:nvPr>
              </p:nvGraphicFramePr>
              <p:xfrm>
                <a:off x="1265621" y="4065489"/>
                <a:ext cx="6796088" cy="1003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5828" name="Equation" r:id="rId11" imgW="3174840" imgH="469800" progId="Equation.DSMT4">
                        <p:embed/>
                      </p:oleObj>
                    </mc:Choice>
                    <mc:Fallback>
                      <p:oleObj name="Equation" r:id="rId11" imgW="3174840" imgH="469800" progId="Equation.DSMT4">
                        <p:embed/>
                        <p:pic>
                          <p:nvPicPr>
                            <p:cNvPr id="350213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65621" y="4065489"/>
                              <a:ext cx="6796088" cy="1003300"/>
                            </a:xfrm>
                            <a:prstGeom prst="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7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266852"/>
                  </p:ext>
                </p:extLst>
              </p:nvPr>
            </p:nvGraphicFramePr>
            <p:xfrm>
              <a:off x="2094334" y="1855641"/>
              <a:ext cx="4037012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829" name="Equation" r:id="rId13" imgW="1562100" imgH="203200" progId="Equation.DSMT4">
                      <p:embed/>
                    </p:oleObj>
                  </mc:Choice>
                  <mc:Fallback>
                    <p:oleObj name="Equation" r:id="rId13" imgW="1562100" imgH="203200" progId="Equation.DSMT4">
                      <p:embed/>
                      <p:pic>
                        <p:nvPicPr>
                          <p:cNvPr id="17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4334" y="1855641"/>
                            <a:ext cx="4037012" cy="508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8143226"/>
                </p:ext>
              </p:extLst>
            </p:nvPr>
          </p:nvGraphicFramePr>
          <p:xfrm>
            <a:off x="1285875" y="919163"/>
            <a:ext cx="5087938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30" name="Equation" r:id="rId15" imgW="2501640" imgH="215640" progId="Equation.DSMT4">
                    <p:embed/>
                  </p:oleObj>
                </mc:Choice>
                <mc:Fallback>
                  <p:oleObj name="Equation" r:id="rId15" imgW="2501640" imgH="215640" progId="Equation.DSMT4">
                    <p:embed/>
                    <p:pic>
                      <p:nvPicPr>
                        <p:cNvPr id="5" name="对象 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85875" y="919163"/>
                          <a:ext cx="5087938" cy="441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851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234" name="Object 2"/>
          <p:cNvGraphicFramePr>
            <a:graphicFrameLocks noChangeAspect="1"/>
          </p:cNvGraphicFramePr>
          <p:nvPr>
            <p:extLst/>
          </p:nvPr>
        </p:nvGraphicFramePr>
        <p:xfrm>
          <a:off x="1691680" y="188640"/>
          <a:ext cx="5603874" cy="8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4" name="Equation" r:id="rId4" imgW="2603500" imgH="444500" progId="Equation.DSMT4">
                  <p:embed/>
                </p:oleObj>
              </mc:Choice>
              <mc:Fallback>
                <p:oleObj name="Equation" r:id="rId4" imgW="2603500" imgH="444500" progId="Equation.DSMT4">
                  <p:embed/>
                  <p:pic>
                    <p:nvPicPr>
                      <p:cNvPr id="3512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88640"/>
                        <a:ext cx="5603874" cy="86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24"/>
          <p:cNvGrpSpPr/>
          <p:nvPr/>
        </p:nvGrpSpPr>
        <p:grpSpPr>
          <a:xfrm>
            <a:off x="683568" y="1052736"/>
            <a:ext cx="4392488" cy="1050757"/>
            <a:chOff x="683568" y="1052736"/>
            <a:chExt cx="4392488" cy="1050757"/>
          </a:xfrm>
        </p:grpSpPr>
        <p:sp>
          <p:nvSpPr>
            <p:cNvPr id="2" name="Rectangle 19"/>
            <p:cNvSpPr>
              <a:spLocks noChangeArrowheads="1"/>
            </p:cNvSpPr>
            <p:nvPr/>
          </p:nvSpPr>
          <p:spPr bwMode="auto">
            <a:xfrm>
              <a:off x="683568" y="1052736"/>
              <a:ext cx="1723549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rPr>
                <a:t>本征方程：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r="45701" b="59581"/>
            <a:stretch>
              <a:fillRect/>
            </a:stretch>
          </p:blipFill>
          <p:spPr bwMode="auto">
            <a:xfrm>
              <a:off x="785786" y="1500174"/>
              <a:ext cx="4290270" cy="603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" name="组合 25"/>
          <p:cNvGrpSpPr/>
          <p:nvPr/>
        </p:nvGrpSpPr>
        <p:grpSpPr>
          <a:xfrm>
            <a:off x="611560" y="2204864"/>
            <a:ext cx="2582028" cy="642942"/>
            <a:chOff x="827584" y="2204864"/>
            <a:chExt cx="2582028" cy="642942"/>
          </a:xfrm>
        </p:grpSpPr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827584" y="2348880"/>
              <a:ext cx="1296144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rPr>
                <a:t>本征值：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23756" r="60972" b="59581"/>
            <a:stretch>
              <a:fillRect/>
            </a:stretch>
          </p:blipFill>
          <p:spPr bwMode="auto">
            <a:xfrm>
              <a:off x="2123728" y="2204864"/>
              <a:ext cx="1285884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组合 26"/>
          <p:cNvGrpSpPr/>
          <p:nvPr/>
        </p:nvGrpSpPr>
        <p:grpSpPr>
          <a:xfrm>
            <a:off x="3419872" y="2278627"/>
            <a:ext cx="2884959" cy="717230"/>
            <a:chOff x="827585" y="2900322"/>
            <a:chExt cx="2884959" cy="71723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39027" r="45701" b="46108"/>
            <a:stretch>
              <a:fillRect/>
            </a:stretch>
          </p:blipFill>
          <p:spPr bwMode="auto">
            <a:xfrm>
              <a:off x="2426660" y="2900322"/>
              <a:ext cx="1285884" cy="71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827585" y="2996952"/>
              <a:ext cx="1512168" cy="4616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rPr>
                <a:t>本征函数：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endParaRPr>
            </a:p>
          </p:txBody>
        </p:sp>
      </p:grp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693424" y="5084679"/>
            <a:ext cx="205857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rPr>
              <a:t>简并度：</a:t>
            </a:r>
            <a:r>
              <a:rPr lang="en-US" altLang="zh-CN" sz="24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  <a:sym typeface="Wingdings" pitchFamily="2" charset="2"/>
              </a:rPr>
              <a:t>2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  <a:sym typeface="Wingdings" pitchFamily="2" charset="2"/>
              </a:rPr>
              <a:t>l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  <a:sym typeface="Wingdings" pitchFamily="2" charset="2"/>
              </a:rPr>
              <a:t>+1</a:t>
            </a:r>
            <a:endParaRPr lang="zh-CN" altLang="en-US" sz="24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  <a:cs typeface="宋体" pitchFamily="2" charset="-122"/>
              <a:sym typeface="Wingdings" pitchFamily="2" charset="2"/>
            </a:endParaRPr>
          </a:p>
        </p:txBody>
      </p:sp>
      <p:sp>
        <p:nvSpPr>
          <p:cNvPr id="3512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12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4" name="组合 34"/>
          <p:cNvGrpSpPr/>
          <p:nvPr/>
        </p:nvGrpSpPr>
        <p:grpSpPr>
          <a:xfrm>
            <a:off x="683568" y="2924175"/>
            <a:ext cx="7914258" cy="2095426"/>
            <a:chOff x="714348" y="3351907"/>
            <a:chExt cx="7914258" cy="2095426"/>
          </a:xfrm>
        </p:grpSpPr>
        <p:graphicFrame>
          <p:nvGraphicFramePr>
            <p:cNvPr id="351240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786356" y="4648820"/>
            <a:ext cx="7842250" cy="798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05" name="Equation" r:id="rId7" imgW="4178160" imgH="431640" progId="Equation.DSMT4">
                    <p:embed/>
                  </p:oleObj>
                </mc:Choice>
                <mc:Fallback>
                  <p:oleObj name="Equation" r:id="rId7" imgW="4178160" imgH="431640" progId="Equation.DSMT4">
                    <p:embed/>
                    <p:pic>
                      <p:nvPicPr>
                        <p:cNvPr id="35124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356" y="4648820"/>
                          <a:ext cx="7842250" cy="798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" name="组合 27"/>
            <p:cNvGrpSpPr/>
            <p:nvPr/>
          </p:nvGrpSpPr>
          <p:grpSpPr>
            <a:xfrm>
              <a:off x="714348" y="3351907"/>
              <a:ext cx="7907982" cy="1254522"/>
              <a:chOff x="714348" y="3447156"/>
              <a:chExt cx="7907982" cy="1254522"/>
            </a:xfrm>
          </p:grpSpPr>
          <p:sp>
            <p:nvSpPr>
              <p:cNvPr id="11" name="Rectangle 19"/>
              <p:cNvSpPr>
                <a:spLocks noChangeArrowheads="1"/>
              </p:cNvSpPr>
              <p:nvPr/>
            </p:nvSpPr>
            <p:spPr bwMode="auto">
              <a:xfrm>
                <a:off x="858364" y="4240013"/>
                <a:ext cx="1296144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  <a:cs typeface="宋体" pitchFamily="2" charset="-122"/>
                    <a:sym typeface="Wingdings" pitchFamily="2" charset="2"/>
                  </a:rPr>
                  <a:t>完备性：</a:t>
                </a:r>
                <a:endParaRPr lang="zh-CN" altLang="en-US" sz="2400" dirty="0"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endParaRPr>
              </a:p>
            </p:txBody>
          </p:sp>
          <p:graphicFrame>
            <p:nvGraphicFramePr>
              <p:cNvPr id="13" name="Object 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716830" y="3447156"/>
              <a:ext cx="5905500" cy="731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806" name="Equation" r:id="rId9" imgW="2654280" imgH="330120" progId="Equation.DSMT4">
                      <p:embed/>
                    </p:oleObj>
                  </mc:Choice>
                  <mc:Fallback>
                    <p:oleObj name="Equation" r:id="rId9" imgW="2654280" imgH="330120" progId="Equation.DSMT4">
                      <p:embed/>
                      <p:pic>
                        <p:nvPicPr>
                          <p:cNvPr id="1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6830" y="3447156"/>
                            <a:ext cx="5905500" cy="7318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矩形 14"/>
              <p:cNvSpPr/>
              <p:nvPr/>
            </p:nvSpPr>
            <p:spPr>
              <a:xfrm>
                <a:off x="714348" y="3663949"/>
                <a:ext cx="18722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新魏" pitchFamily="2" charset="-122"/>
                    <a:ea typeface="华文新魏" pitchFamily="2" charset="-122"/>
                  </a:rPr>
                  <a:t>正交归一</a:t>
                </a: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</a:rPr>
                  <a:t>性：</a:t>
                </a:r>
                <a:endParaRPr lang="zh-CN" altLang="en-US" sz="2400" dirty="0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</p:grpSp>
      <p:graphicFrame>
        <p:nvGraphicFramePr>
          <p:cNvPr id="14541" name="Object 2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194254"/>
              </p:ext>
            </p:extLst>
          </p:nvPr>
        </p:nvGraphicFramePr>
        <p:xfrm>
          <a:off x="5508104" y="1334921"/>
          <a:ext cx="2736304" cy="947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7" name="Equation" r:id="rId11" imgW="1206500" imgH="431800" progId="Equation.DSMT4">
                  <p:embed/>
                </p:oleObj>
              </mc:Choice>
              <mc:Fallback>
                <p:oleObj name="Equation" r:id="rId11" imgW="1206500" imgH="431800" progId="Equation.DSMT4">
                  <p:embed/>
                  <p:pic>
                    <p:nvPicPr>
                      <p:cNvPr id="14541" name="Object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334921"/>
                        <a:ext cx="2736304" cy="947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966818" y="5492308"/>
            <a:ext cx="7305205" cy="1042041"/>
            <a:chOff x="363139" y="5723439"/>
            <a:chExt cx="7305205" cy="1042041"/>
          </a:xfrm>
        </p:grpSpPr>
        <p:grpSp>
          <p:nvGrpSpPr>
            <p:cNvPr id="21" name="组合 23"/>
            <p:cNvGrpSpPr/>
            <p:nvPr/>
          </p:nvGrpSpPr>
          <p:grpSpPr>
            <a:xfrm>
              <a:off x="363139" y="5723439"/>
              <a:ext cx="7305205" cy="1042041"/>
              <a:chOff x="896835" y="5201143"/>
              <a:chExt cx="7305205" cy="1042041"/>
            </a:xfrm>
          </p:grpSpPr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896835" y="5227521"/>
                <a:ext cx="7305205" cy="10156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  <a:cs typeface="宋体" pitchFamily="2" charset="-122"/>
                    <a:sym typeface="Wingdings" pitchFamily="2" charset="2"/>
                  </a:rPr>
                  <a:t>对于同一个本征值                 ，有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itchFamily="2" charset="-122"/>
                    <a:cs typeface="Times New Roman" panose="02020603050405020304" pitchFamily="18" charset="0"/>
                    <a:sym typeface="Wingdings" pitchFamily="2" charset="2"/>
                  </a:rPr>
                  <a:t>(2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itchFamily="2" charset="-122"/>
                    <a:cs typeface="Times New Roman" panose="02020603050405020304" pitchFamily="18" charset="0"/>
                    <a:sym typeface="Wingdings" pitchFamily="2" charset="2"/>
                  </a:rPr>
                  <a:t>l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itchFamily="2" charset="-122"/>
                    <a:cs typeface="Times New Roman" panose="02020603050405020304" pitchFamily="18" charset="0"/>
                    <a:sym typeface="Wingdings" pitchFamily="2" charset="2"/>
                  </a:rPr>
                  <a:t>+1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itchFamily="2" charset="-122"/>
                    <a:cs typeface="Times New Roman" panose="02020603050405020304" pitchFamily="18" charset="0"/>
                    <a:sym typeface="Wingdings" pitchFamily="2" charset="2"/>
                  </a:rPr>
                  <a:t>)</a:t>
                </a: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  <a:cs typeface="宋体" pitchFamily="2" charset="-122"/>
                    <a:sym typeface="Wingdings" pitchFamily="2" charset="2"/>
                  </a:rPr>
                  <a:t> 个本征函数</a:t>
                </a:r>
                <a:r>
                  <a:rPr lang="en-US" altLang="zh-CN" sz="2400" i="1" dirty="0" err="1" smtClean="0">
                    <a:latin typeface="Times New Roman" pitchFamily="18" charset="0"/>
                    <a:ea typeface="华文新魏" pitchFamily="2" charset="-122"/>
                    <a:cs typeface="Times New Roman" pitchFamily="18" charset="0"/>
                    <a:sym typeface="Wingdings" pitchFamily="2" charset="2"/>
                  </a:rPr>
                  <a:t>Y</a:t>
                </a:r>
                <a:r>
                  <a:rPr lang="en-US" altLang="zh-CN" sz="2400" i="1" baseline="-25000" dirty="0" err="1" smtClean="0">
                    <a:latin typeface="Times New Roman" pitchFamily="18" charset="0"/>
                    <a:ea typeface="华文新魏" pitchFamily="2" charset="-122"/>
                    <a:cs typeface="Times New Roman" pitchFamily="18" charset="0"/>
                    <a:sym typeface="Wingdings" pitchFamily="2" charset="2"/>
                  </a:rPr>
                  <a:t>lm</a:t>
                </a:r>
                <a:endParaRPr lang="en-US" altLang="zh-CN" sz="2400" i="1" baseline="-25000" dirty="0" smtClean="0"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  <a:cs typeface="宋体" pitchFamily="2" charset="-122"/>
                    <a:sym typeface="Wingdings" pitchFamily="2" charset="2"/>
                  </a:rPr>
                  <a:t>即：对于每一个</a:t>
                </a:r>
                <a:r>
                  <a:rPr lang="en-US" altLang="zh-CN" sz="24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itchFamily="2" charset="-122"/>
                    <a:cs typeface="Times New Roman" panose="02020603050405020304" pitchFamily="18" charset="0"/>
                    <a:sym typeface="Wingdings" pitchFamily="2" charset="2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华文新魏" pitchFamily="2" charset="-122"/>
                    <a:cs typeface="Times New Roman" panose="02020603050405020304" pitchFamily="18" charset="0"/>
                    <a:sym typeface="Wingdings" pitchFamily="2" charset="2"/>
                  </a:rPr>
                  <a:t>，一共有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itchFamily="2" charset="-122"/>
                    <a:cs typeface="Times New Roman" panose="02020603050405020304" pitchFamily="18" charset="0"/>
                    <a:sym typeface="Wingdings" pitchFamily="2" charset="2"/>
                  </a:rPr>
                  <a:t>(2</a:t>
                </a:r>
                <a:r>
                  <a:rPr lang="en-US" altLang="zh-CN" sz="24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itchFamily="2" charset="-122"/>
                    <a:cs typeface="Times New Roman" panose="02020603050405020304" pitchFamily="18" charset="0"/>
                    <a:sym typeface="Wingdings" pitchFamily="2" charset="2"/>
                  </a:rPr>
                  <a:t>l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itchFamily="2" charset="-122"/>
                    <a:cs typeface="Times New Roman" panose="02020603050405020304" pitchFamily="18" charset="0"/>
                    <a:sym typeface="Wingdings" pitchFamily="2" charset="2"/>
                  </a:rPr>
                  <a:t>+1)</a:t>
                </a:r>
                <a:r>
                  <a:rPr lang="zh-CN" altLang="en-US" sz="2400" dirty="0" smtClean="0">
                    <a:solidFill>
                      <a:srgbClr val="0000FF"/>
                    </a:solidFill>
                    <a:latin typeface="华文新魏" pitchFamily="2" charset="-122"/>
                    <a:ea typeface="华文新魏" pitchFamily="2" charset="-122"/>
                    <a:cs typeface="宋体" pitchFamily="2" charset="-122"/>
                    <a:sym typeface="Wingdings" pitchFamily="2" charset="2"/>
                  </a:rPr>
                  <a:t> </a:t>
                </a:r>
                <a:r>
                  <a:rPr lang="zh-CN" altLang="en-US" sz="2400" dirty="0">
                    <a:latin typeface="华文新魏" pitchFamily="2" charset="-122"/>
                    <a:ea typeface="华文新魏" pitchFamily="2" charset="-122"/>
                    <a:cs typeface="宋体" pitchFamily="2" charset="-122"/>
                    <a:sym typeface="Wingdings" pitchFamily="2" charset="2"/>
                  </a:rPr>
                  <a:t>个</a:t>
                </a: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  <a:cs typeface="宋体" pitchFamily="2" charset="-122"/>
                    <a:sym typeface="Wingdings" pitchFamily="2" charset="2"/>
                  </a:rPr>
                  <a:t>                                </a:t>
                </a:r>
                <a:endParaRPr lang="zh-CN" altLang="en-US" sz="2400" dirty="0">
                  <a:latin typeface="华文新魏" pitchFamily="2" charset="-122"/>
                  <a:ea typeface="华文新魏" pitchFamily="2" charset="-122"/>
                  <a:cs typeface="宋体" pitchFamily="2" charset="-122"/>
                  <a:sym typeface="Wingdings" pitchFamily="2" charset="2"/>
                </a:endParaRPr>
              </a:p>
            </p:txBody>
          </p:sp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23756" r="60972" b="59581"/>
              <a:stretch>
                <a:fillRect/>
              </a:stretch>
            </p:blipFill>
            <p:spPr bwMode="auto">
              <a:xfrm>
                <a:off x="3482205" y="5201143"/>
                <a:ext cx="1152128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aphicFrame>
          <p:nvGraphicFramePr>
            <p:cNvPr id="14542" name="Object 206"/>
            <p:cNvGraphicFramePr>
              <a:graphicFrameLocks noChangeAspect="1"/>
            </p:cNvGraphicFramePr>
            <p:nvPr>
              <p:extLst/>
            </p:nvPr>
          </p:nvGraphicFramePr>
          <p:xfrm>
            <a:off x="5058210" y="6288083"/>
            <a:ext cx="2478087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08" name="Equation" r:id="rId13" imgW="1091726" imgH="203112" progId="Equation.DSMT4">
                    <p:embed/>
                  </p:oleObj>
                </mc:Choice>
                <mc:Fallback>
                  <p:oleObj name="Equation" r:id="rId13" imgW="1091726" imgH="203112" progId="Equation.DSMT4">
                    <p:embed/>
                    <p:pic>
                      <p:nvPicPr>
                        <p:cNvPr id="14542" name="Object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8210" y="6288083"/>
                          <a:ext cx="2478087" cy="446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56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092974"/>
              </p:ext>
            </p:extLst>
          </p:nvPr>
        </p:nvGraphicFramePr>
        <p:xfrm>
          <a:off x="412750" y="731838"/>
          <a:ext cx="8507413" cy="534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8" name="Equation" r:id="rId3" imgW="5257800" imgH="3301920" progId="Equation.DSMT4">
                  <p:embed/>
                </p:oleObj>
              </mc:Choice>
              <mc:Fallback>
                <p:oleObj name="Equation" r:id="rId3" imgW="5257800" imgH="3301920" progId="Equation.DSMT4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731838"/>
                        <a:ext cx="8507413" cy="5348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67544" y="188640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</a:rPr>
              <a:t>小结</a:t>
            </a:r>
            <a:r>
              <a:rPr lang="zh-CN" altLang="en-US" sz="2800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rPr>
              <a:t>：</a:t>
            </a:r>
            <a:endParaRPr lang="en-US" altLang="zh-CN" sz="2800" dirty="0" smtClean="0">
              <a:solidFill>
                <a:srgbClr val="0000CC"/>
              </a:solidFill>
              <a:latin typeface="华文新魏" pitchFamily="2" charset="-122"/>
              <a:ea typeface="华文新魏" pitchFamily="2" charset="-122"/>
              <a:cs typeface="宋体" pitchFamily="2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7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48917" y="112474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第四章</a:t>
            </a:r>
            <a:r>
              <a:rPr lang="zh-CN" altLang="en-US" sz="40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40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氢原子的薛定谔方程</a:t>
            </a:r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06367"/>
              </p:ext>
            </p:extLst>
          </p:nvPr>
        </p:nvGraphicFramePr>
        <p:xfrm>
          <a:off x="1763688" y="3018167"/>
          <a:ext cx="604678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4" name="Equation" r:id="rId3" imgW="2336760" imgH="444240" progId="Equation.DSMT4">
                  <p:embed/>
                </p:oleObj>
              </mc:Choice>
              <mc:Fallback>
                <p:oleObj name="Equation" r:id="rId3" imgW="2336760" imgH="444240" progId="Equation.DSMT4">
                  <p:embed/>
                  <p:pic>
                    <p:nvPicPr>
                      <p:cNvPr id="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018167"/>
                        <a:ext cx="6046788" cy="1042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444446"/>
              </p:ext>
            </p:extLst>
          </p:nvPr>
        </p:nvGraphicFramePr>
        <p:xfrm>
          <a:off x="3193232" y="4581128"/>
          <a:ext cx="31877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5" name="Equation" r:id="rId5" imgW="1409400" imgH="469800" progId="Equation.DSMT4">
                  <p:embed/>
                </p:oleObj>
              </mc:Choice>
              <mc:Fallback>
                <p:oleObj name="Equation" r:id="rId5" imgW="1409400" imgH="4698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232" y="4581128"/>
                        <a:ext cx="3187700" cy="10620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23928" y="2039815"/>
            <a:ext cx="17908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(10 </a:t>
            </a:r>
            <a:r>
              <a:rPr lang="zh-CN" altLang="en-US" sz="32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学时</a:t>
            </a:r>
            <a:r>
              <a:rPr lang="en-US" altLang="zh-CN" sz="32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endParaRPr lang="zh-CN" altLang="en-US" sz="32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6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3423" y="222225"/>
            <a:ext cx="572143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1.4</a:t>
            </a: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、球坐标系下的定态薛定谔方程</a:t>
            </a:r>
            <a:endParaRPr lang="zh-CN" altLang="en-US" sz="2800" b="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084168" y="188640"/>
            <a:ext cx="2592288" cy="3024336"/>
            <a:chOff x="6019800" y="142853"/>
            <a:chExt cx="3124200" cy="3657601"/>
          </a:xfrm>
        </p:grpSpPr>
        <p:grpSp>
          <p:nvGrpSpPr>
            <p:cNvPr id="37" name="Group 8"/>
            <p:cNvGrpSpPr>
              <a:grpSpLocks/>
            </p:cNvGrpSpPr>
            <p:nvPr/>
          </p:nvGrpSpPr>
          <p:grpSpPr bwMode="auto">
            <a:xfrm>
              <a:off x="6019800" y="142853"/>
              <a:ext cx="3124200" cy="3657601"/>
              <a:chOff x="3792" y="912"/>
              <a:chExt cx="1968" cy="2304"/>
            </a:xfrm>
          </p:grpSpPr>
          <p:sp>
            <p:nvSpPr>
              <p:cNvPr id="46" name="Line 9"/>
              <p:cNvSpPr>
                <a:spLocks noChangeShapeType="1"/>
              </p:cNvSpPr>
              <p:nvPr/>
            </p:nvSpPr>
            <p:spPr bwMode="auto">
              <a:xfrm>
                <a:off x="4387" y="2518"/>
                <a:ext cx="13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7" name="Line 10"/>
              <p:cNvSpPr>
                <a:spLocks noChangeShapeType="1"/>
              </p:cNvSpPr>
              <p:nvPr/>
            </p:nvSpPr>
            <p:spPr bwMode="auto">
              <a:xfrm flipV="1">
                <a:off x="4387" y="961"/>
                <a:ext cx="0" cy="15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8" name="Line 11"/>
              <p:cNvSpPr>
                <a:spLocks noChangeShapeType="1"/>
              </p:cNvSpPr>
              <p:nvPr/>
            </p:nvSpPr>
            <p:spPr bwMode="auto">
              <a:xfrm flipH="1">
                <a:off x="3792" y="2518"/>
                <a:ext cx="595" cy="6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9" name="Line 12"/>
              <p:cNvSpPr>
                <a:spLocks noChangeShapeType="1"/>
              </p:cNvSpPr>
              <p:nvPr/>
            </p:nvSpPr>
            <p:spPr bwMode="auto">
              <a:xfrm>
                <a:off x="4030" y="2894"/>
                <a:ext cx="10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50" name="Line 13"/>
              <p:cNvSpPr>
                <a:spLocks noChangeShapeType="1"/>
              </p:cNvSpPr>
              <p:nvPr/>
            </p:nvSpPr>
            <p:spPr bwMode="auto">
              <a:xfrm flipH="1">
                <a:off x="5041" y="2518"/>
                <a:ext cx="277" cy="3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51" name="Line 14"/>
              <p:cNvSpPr>
                <a:spLocks noChangeShapeType="1"/>
              </p:cNvSpPr>
              <p:nvPr/>
            </p:nvSpPr>
            <p:spPr bwMode="auto">
              <a:xfrm>
                <a:off x="4387" y="2518"/>
                <a:ext cx="654" cy="3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52" name="Line 15"/>
              <p:cNvSpPr>
                <a:spLocks noChangeShapeType="1"/>
              </p:cNvSpPr>
              <p:nvPr/>
            </p:nvSpPr>
            <p:spPr bwMode="auto">
              <a:xfrm>
                <a:off x="4387" y="1251"/>
                <a:ext cx="654" cy="1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53" name="Line 16"/>
              <p:cNvSpPr>
                <a:spLocks noChangeShapeType="1"/>
              </p:cNvSpPr>
              <p:nvPr/>
            </p:nvSpPr>
            <p:spPr bwMode="auto">
              <a:xfrm>
                <a:off x="5041" y="1444"/>
                <a:ext cx="0" cy="14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graphicFrame>
            <p:nvGraphicFramePr>
              <p:cNvPr id="54" name="Object 17"/>
              <p:cNvGraphicFramePr>
                <a:graphicFrameLocks noChangeAspect="1"/>
              </p:cNvGraphicFramePr>
              <p:nvPr/>
            </p:nvGraphicFramePr>
            <p:xfrm>
              <a:off x="3911" y="2948"/>
              <a:ext cx="297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986" name="Equation" r:id="rId4" imgW="4458600" imgH="4458960" progId="Equation.DSMT4">
                      <p:embed/>
                    </p:oleObj>
                  </mc:Choice>
                  <mc:Fallback>
                    <p:oleObj name="Equation" r:id="rId4" imgW="4458600" imgH="4458960" progId="Equation.DSMT4">
                      <p:embed/>
                      <p:pic>
                        <p:nvPicPr>
                          <p:cNvPr id="17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1" y="2948"/>
                            <a:ext cx="297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Object 18"/>
              <p:cNvGraphicFramePr>
                <a:graphicFrameLocks noChangeAspect="1"/>
              </p:cNvGraphicFramePr>
              <p:nvPr/>
            </p:nvGraphicFramePr>
            <p:xfrm>
              <a:off x="4099" y="912"/>
              <a:ext cx="288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987" name="Equation" r:id="rId6" imgW="3645720" imgH="4458960" progId="Equation.DSMT4">
                      <p:embed/>
                    </p:oleObj>
                  </mc:Choice>
                  <mc:Fallback>
                    <p:oleObj name="Equation" r:id="rId6" imgW="3645720" imgH="4458960" progId="Equation.DSMT4">
                      <p:embed/>
                      <p:pic>
                        <p:nvPicPr>
                          <p:cNvPr id="18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9" y="912"/>
                            <a:ext cx="288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Object 19"/>
              <p:cNvGraphicFramePr>
                <a:graphicFrameLocks noChangeAspect="1"/>
              </p:cNvGraphicFramePr>
              <p:nvPr/>
            </p:nvGraphicFramePr>
            <p:xfrm>
              <a:off x="5458" y="2196"/>
              <a:ext cx="302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988" name="Equation" r:id="rId8" imgW="4458600" imgH="5271840" progId="Equation.3">
                      <p:embed/>
                    </p:oleObj>
                  </mc:Choice>
                  <mc:Fallback>
                    <p:oleObj name="Equation" r:id="rId8" imgW="4458600" imgH="5271840" progId="Equation.3">
                      <p:embed/>
                      <p:pic>
                        <p:nvPicPr>
                          <p:cNvPr id="19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58" y="2196"/>
                            <a:ext cx="302" cy="3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Line 22"/>
              <p:cNvSpPr>
                <a:spLocks noChangeShapeType="1"/>
              </p:cNvSpPr>
              <p:nvPr/>
            </p:nvSpPr>
            <p:spPr bwMode="auto">
              <a:xfrm flipV="1">
                <a:off x="4387" y="1444"/>
                <a:ext cx="654" cy="10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graphicFrame>
            <p:nvGraphicFramePr>
              <p:cNvPr id="58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4334983"/>
                  </p:ext>
                </p:extLst>
              </p:nvPr>
            </p:nvGraphicFramePr>
            <p:xfrm>
              <a:off x="4118" y="2412"/>
              <a:ext cx="269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989" name="Equation" r:id="rId10" imgW="126720" imgH="177480" progId="Equation.DSMT4">
                      <p:embed/>
                    </p:oleObj>
                  </mc:Choice>
                  <mc:Fallback>
                    <p:oleObj name="Equation" r:id="rId10" imgW="126720" imgH="177480" progId="Equation.DSMT4">
                      <p:embed/>
                      <p:pic>
                        <p:nvPicPr>
                          <p:cNvPr id="23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8" y="2412"/>
                            <a:ext cx="269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" name="Oval 26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192" cy="192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60" name="Oval 27"/>
              <p:cNvSpPr>
                <a:spLocks noChangeArrowheads="1"/>
              </p:cNvSpPr>
              <p:nvPr/>
            </p:nvSpPr>
            <p:spPr bwMode="auto">
              <a:xfrm>
                <a:off x="4944" y="139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  <p:graphicFrame>
          <p:nvGraphicFramePr>
            <p:cNvPr id="3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7722645"/>
                </p:ext>
              </p:extLst>
            </p:nvPr>
          </p:nvGraphicFramePr>
          <p:xfrm>
            <a:off x="7203923" y="2304538"/>
            <a:ext cx="438195" cy="331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90" name="Equation" r:id="rId12" imgW="203040" imgH="177480" progId="Equation.DSMT4">
                    <p:embed/>
                  </p:oleObj>
                </mc:Choice>
                <mc:Fallback>
                  <p:oleObj name="Equation" r:id="rId12" imgW="203040" imgH="177480" progId="Equation.DSMT4">
                    <p:embed/>
                    <p:pic>
                      <p:nvPicPr>
                        <p:cNvPr id="24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3923" y="2304538"/>
                          <a:ext cx="438195" cy="331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2847246"/>
                </p:ext>
              </p:extLst>
            </p:nvPr>
          </p:nvGraphicFramePr>
          <p:xfrm>
            <a:off x="7983538" y="681015"/>
            <a:ext cx="438150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91" name="Equation" r:id="rId14" imgW="203040" imgH="139680" progId="Equation.DSMT4">
                    <p:embed/>
                  </p:oleObj>
                </mc:Choice>
                <mc:Fallback>
                  <p:oleObj name="Equation" r:id="rId14" imgW="203040" imgH="139680" progId="Equation.DSMT4">
                    <p:embed/>
                    <p:pic>
                      <p:nvPicPr>
                        <p:cNvPr id="3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3538" y="681015"/>
                          <a:ext cx="438150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286000"/>
                </p:ext>
              </p:extLst>
            </p:nvPr>
          </p:nvGraphicFramePr>
          <p:xfrm>
            <a:off x="7249329" y="1427173"/>
            <a:ext cx="314305" cy="349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92" name="Equation" r:id="rId16" imgW="114120" imgH="126720" progId="Equation.DSMT4">
                    <p:embed/>
                  </p:oleObj>
                </mc:Choice>
                <mc:Fallback>
                  <p:oleObj name="Equation" r:id="rId16" imgW="114120" imgH="126720" progId="Equation.DSMT4">
                    <p:embed/>
                    <p:pic>
                      <p:nvPicPr>
                        <p:cNvPr id="4" name="对象 3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249329" y="1427173"/>
                          <a:ext cx="314305" cy="3492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206528"/>
                </p:ext>
              </p:extLst>
            </p:nvPr>
          </p:nvGraphicFramePr>
          <p:xfrm>
            <a:off x="6983127" y="1963243"/>
            <a:ext cx="266202" cy="37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93" name="Equation" r:id="rId18" imgW="126720" imgH="177480" progId="Equation.DSMT4">
                    <p:embed/>
                  </p:oleObj>
                </mc:Choice>
                <mc:Fallback>
                  <p:oleObj name="Equation" r:id="rId18" imgW="126720" imgH="177480" progId="Equation.DSMT4">
                    <p:embed/>
                    <p:pic>
                      <p:nvPicPr>
                        <p:cNvPr id="33" name="对象 3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983127" y="1963243"/>
                          <a:ext cx="266202" cy="371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9610071"/>
                </p:ext>
              </p:extLst>
            </p:nvPr>
          </p:nvGraphicFramePr>
          <p:xfrm>
            <a:off x="6819787" y="2782817"/>
            <a:ext cx="336867" cy="398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94" name="Equation" r:id="rId20" imgW="139680" imgH="164880" progId="Equation.DSMT4">
                    <p:embed/>
                  </p:oleObj>
                </mc:Choice>
                <mc:Fallback>
                  <p:oleObj name="Equation" r:id="rId20" imgW="139680" imgH="164880" progId="Equation.DSMT4">
                    <p:embed/>
                    <p:pic>
                      <p:nvPicPr>
                        <p:cNvPr id="34" name="对象 33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819787" y="2782817"/>
                          <a:ext cx="336867" cy="3981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375560"/>
              </p:ext>
            </p:extLst>
          </p:nvPr>
        </p:nvGraphicFramePr>
        <p:xfrm>
          <a:off x="2369841" y="880699"/>
          <a:ext cx="2128837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95" name="Equation" r:id="rId22" imgW="1066680" imgH="711000" progId="Equation.DSMT4">
                  <p:embed/>
                </p:oleObj>
              </mc:Choice>
              <mc:Fallback>
                <p:oleObj name="Equation" r:id="rId22" imgW="1066680" imgH="7110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69841" y="880699"/>
                        <a:ext cx="2128837" cy="14160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679800"/>
              </p:ext>
            </p:extLst>
          </p:nvPr>
        </p:nvGraphicFramePr>
        <p:xfrm>
          <a:off x="1043608" y="4445154"/>
          <a:ext cx="7342188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96" name="Equation" r:id="rId24" imgW="3288960" imgH="863280" progId="Equation.DSMT4">
                  <p:embed/>
                </p:oleObj>
              </mc:Choice>
              <mc:Fallback>
                <p:oleObj name="Equation" r:id="rId24" imgW="3288960" imgH="863280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445154"/>
                        <a:ext cx="7342188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352178"/>
              </p:ext>
            </p:extLst>
          </p:nvPr>
        </p:nvGraphicFramePr>
        <p:xfrm>
          <a:off x="1476293" y="2489882"/>
          <a:ext cx="403225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97" name="Equation" r:id="rId26" imgW="1981080" imgH="863280" progId="Equation.DSMT4">
                  <p:embed/>
                </p:oleObj>
              </mc:Choice>
              <mc:Fallback>
                <p:oleObj name="Equation" r:id="rId26" imgW="1981080" imgH="86328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293" y="2489882"/>
                        <a:ext cx="4032250" cy="176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8166" name="Object 22"/>
          <p:cNvGraphicFramePr>
            <a:graphicFrameLocks noChangeAspect="1"/>
          </p:cNvGraphicFramePr>
          <p:nvPr>
            <p:extLst/>
          </p:nvPr>
        </p:nvGraphicFramePr>
        <p:xfrm>
          <a:off x="467544" y="4365104"/>
          <a:ext cx="847725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6" name="Equation" r:id="rId3" imgW="4330440" imgH="914400" progId="Equation.DSMT4">
                  <p:embed/>
                </p:oleObj>
              </mc:Choice>
              <mc:Fallback>
                <p:oleObj name="Equation" r:id="rId3" imgW="4330440" imgH="914400" progId="Equation.DSMT4">
                  <p:embed/>
                  <p:pic>
                    <p:nvPicPr>
                      <p:cNvPr id="5181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365104"/>
                        <a:ext cx="8477250" cy="1782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/>
          </p:nvPr>
        </p:nvGraphicFramePr>
        <p:xfrm>
          <a:off x="683568" y="116632"/>
          <a:ext cx="7734300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7" name="Equation" r:id="rId5" imgW="3644640" imgH="1803240" progId="Equation.DSMT4">
                  <p:embed/>
                </p:oleObj>
              </mc:Choice>
              <mc:Fallback>
                <p:oleObj name="Equation" r:id="rId5" imgW="3644640" imgH="180324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6632"/>
                        <a:ext cx="7734300" cy="3825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9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81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930122"/>
              </p:ext>
            </p:extLst>
          </p:nvPr>
        </p:nvGraphicFramePr>
        <p:xfrm>
          <a:off x="1937811" y="1288544"/>
          <a:ext cx="447516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4" name="Equation" r:id="rId3" imgW="2286000" imgH="457200" progId="Equation.DSMT4">
                  <p:embed/>
                </p:oleObj>
              </mc:Choice>
              <mc:Fallback>
                <p:oleObj name="Equation" r:id="rId3" imgW="2286000" imgH="457200" progId="Equation.DSMT4">
                  <p:embed/>
                  <p:pic>
                    <p:nvPicPr>
                      <p:cNvPr id="5181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811" y="1288544"/>
                        <a:ext cx="4475163" cy="8905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076724"/>
              </p:ext>
            </p:extLst>
          </p:nvPr>
        </p:nvGraphicFramePr>
        <p:xfrm>
          <a:off x="1645712" y="240543"/>
          <a:ext cx="505936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5" name="Equation" r:id="rId5" imgW="2603160" imgH="444240" progId="Equation.DSMT4">
                  <p:embed/>
                </p:oleObj>
              </mc:Choice>
              <mc:Fallback>
                <p:oleObj name="Equation" r:id="rId5" imgW="2603160" imgH="44424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712" y="240543"/>
                        <a:ext cx="5059362" cy="865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51520" y="2383393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于是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球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坐标系下的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哈密顿量为</a:t>
            </a:r>
            <a:endParaRPr lang="zh-CN" altLang="en-US" sz="2400" dirty="0"/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795115"/>
              </p:ext>
            </p:extLst>
          </p:nvPr>
        </p:nvGraphicFramePr>
        <p:xfrm>
          <a:off x="971600" y="3052865"/>
          <a:ext cx="65532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6" name="Equation" r:id="rId7" imgW="3288960" imgH="457200" progId="Equation.DSMT4">
                  <p:embed/>
                </p:oleObj>
              </mc:Choice>
              <mc:Fallback>
                <p:oleObj name="Equation" r:id="rId7" imgW="3288960" imgH="457200" progId="Equation.DSMT4">
                  <p:embed/>
                  <p:pic>
                    <p:nvPicPr>
                      <p:cNvPr id="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052865"/>
                        <a:ext cx="6553200" cy="909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62367" y="4195628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最后得到球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坐标系下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的类氢原子定态薛定谔方程为</a:t>
            </a:r>
            <a:endParaRPr lang="zh-CN" altLang="en-US" sz="2400" dirty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717359"/>
              </p:ext>
            </p:extLst>
          </p:nvPr>
        </p:nvGraphicFramePr>
        <p:xfrm>
          <a:off x="395536" y="4890418"/>
          <a:ext cx="79200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7" name="Equation" r:id="rId9" imgW="3416040" imgH="457200" progId="Equation.DSMT4">
                  <p:embed/>
                </p:oleObj>
              </mc:Choice>
              <mc:Fallback>
                <p:oleObj name="Equation" r:id="rId9" imgW="3416040" imgH="4572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890418"/>
                        <a:ext cx="7920037" cy="939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562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91515" y="214290"/>
            <a:ext cx="6080511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1.5</a:t>
            </a: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、类氢原子薛定谔方程的分离变量</a:t>
            </a:r>
            <a:endParaRPr lang="zh-CN" altLang="en-US" sz="2800" b="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034915"/>
              </p:ext>
            </p:extLst>
          </p:nvPr>
        </p:nvGraphicFramePr>
        <p:xfrm>
          <a:off x="1043608" y="1666454"/>
          <a:ext cx="5861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" name="Equation" r:id="rId4" imgW="2743200" imgH="228600" progId="Equation.DSMT4">
                  <p:embed/>
                </p:oleObj>
              </mc:Choice>
              <mc:Fallback>
                <p:oleObj name="Equation" r:id="rId4" imgW="2743200" imgH="228600" progId="Equation.DSMT4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666454"/>
                        <a:ext cx="58610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259661"/>
              </p:ext>
            </p:extLst>
          </p:nvPr>
        </p:nvGraphicFramePr>
        <p:xfrm>
          <a:off x="682625" y="2263775"/>
          <a:ext cx="8334375" cy="411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" name="Equation" r:id="rId6" imgW="4305240" imgH="2133360" progId="Equation.DSMT4">
                  <p:embed/>
                </p:oleObj>
              </mc:Choice>
              <mc:Fallback>
                <p:oleObj name="Equation" r:id="rId6" imgW="4305240" imgH="2133360" progId="Equation.DSMT4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2263775"/>
                        <a:ext cx="8334375" cy="411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511229"/>
              </p:ext>
            </p:extLst>
          </p:nvPr>
        </p:nvGraphicFramePr>
        <p:xfrm>
          <a:off x="971600" y="677069"/>
          <a:ext cx="66214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" name="Equation" r:id="rId8" imgW="3416040" imgH="457200" progId="Equation.DSMT4">
                  <p:embed/>
                </p:oleObj>
              </mc:Choice>
              <mc:Fallback>
                <p:oleObj name="Equation" r:id="rId8" imgW="3416040" imgH="457200" progId="Equation.DSMT4">
                  <p:embed/>
                  <p:pic>
                    <p:nvPicPr>
                      <p:cNvPr id="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677069"/>
                        <a:ext cx="6621463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504870"/>
              </p:ext>
            </p:extLst>
          </p:nvPr>
        </p:nvGraphicFramePr>
        <p:xfrm>
          <a:off x="476250" y="4508500"/>
          <a:ext cx="82692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" name="Equation" r:id="rId3" imgW="3504960" imgH="419040" progId="Equation.DSMT4">
                  <p:embed/>
                </p:oleObj>
              </mc:Choice>
              <mc:Fallback>
                <p:oleObj name="Equation" r:id="rId3" imgW="3504960" imgH="41904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4508500"/>
                        <a:ext cx="8269288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4851" y="3645024"/>
            <a:ext cx="699702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整理后的径向薛定谔方程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方程两边同乘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μ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ħ</a:t>
            </a:r>
            <a:r>
              <a:rPr lang="en-US" altLang="zh-CN" sz="2400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)</a:t>
            </a:r>
            <a:endParaRPr lang="zh-CN" altLang="en-US" sz="2400" b="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149170"/>
              </p:ext>
            </p:extLst>
          </p:nvPr>
        </p:nvGraphicFramePr>
        <p:xfrm>
          <a:off x="1055688" y="992188"/>
          <a:ext cx="6738937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8" name="Equation" r:id="rId5" imgW="3479760" imgH="1168200" progId="Equation.DSMT4">
                  <p:embed/>
                </p:oleObj>
              </mc:Choice>
              <mc:Fallback>
                <p:oleObj name="Equation" r:id="rId5" imgW="3479760" imgH="11682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992188"/>
                        <a:ext cx="6738937" cy="225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22028" y="1046400"/>
            <a:ext cx="5943600" cy="488950"/>
            <a:chOff x="476" y="1245"/>
            <a:chExt cx="3744" cy="308"/>
          </a:xfrm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476" y="1253"/>
              <a:ext cx="37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latin typeface="华文新魏" pitchFamily="2" charset="-122"/>
                  <a:ea typeface="华文新魏" pitchFamily="2" charset="-122"/>
                </a:rPr>
                <a:t>1) 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我们</a:t>
              </a:r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先简化它，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令                            ，代入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1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4666624"/>
                </p:ext>
              </p:extLst>
            </p:nvPr>
          </p:nvGraphicFramePr>
          <p:xfrm>
            <a:off x="2290" y="1245"/>
            <a:ext cx="125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9" name="Equation" r:id="rId3" imgW="876240" imgH="215640" progId="Equation.DSMT4">
                    <p:embed/>
                  </p:oleObj>
                </mc:Choice>
                <mc:Fallback>
                  <p:oleObj name="Equation" r:id="rId3" imgW="876240" imgH="215640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1245"/>
                          <a:ext cx="1250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95854"/>
              </p:ext>
            </p:extLst>
          </p:nvPr>
        </p:nvGraphicFramePr>
        <p:xfrm>
          <a:off x="1043608" y="3405660"/>
          <a:ext cx="68516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" name="Equation" r:id="rId5" imgW="2806560" imgH="419040" progId="Equation.DSMT4">
                  <p:embed/>
                </p:oleObj>
              </mc:Choice>
              <mc:Fallback>
                <p:oleObj name="Equation" r:id="rId5" imgW="2806560" imgH="41904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405660"/>
                        <a:ext cx="685165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23528" y="225298"/>
            <a:ext cx="392607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1.6</a:t>
            </a: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、解径向薛定谔方程</a:t>
            </a:r>
            <a:endParaRPr lang="zh-CN" altLang="en-US" sz="2800" b="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433983" y="2890374"/>
            <a:ext cx="7607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得：</a:t>
            </a:r>
            <a:endParaRPr lang="zh-CN" altLang="en-US" sz="24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223268"/>
              </p:ext>
            </p:extLst>
          </p:nvPr>
        </p:nvGraphicFramePr>
        <p:xfrm>
          <a:off x="425450" y="1841500"/>
          <a:ext cx="8178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" name="Equation" r:id="rId7" imgW="3466800" imgH="419040" progId="Equation.DSMT4">
                  <p:embed/>
                </p:oleObj>
              </mc:Choice>
              <mc:Fallback>
                <p:oleObj name="Equation" r:id="rId7" imgW="3466800" imgH="41904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841500"/>
                        <a:ext cx="81788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69506" y="4581128"/>
            <a:ext cx="80231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，对于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的任何值，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有满足波函数条件的解，即体系的能量具有连续谱，这时电子可以离开核而运动到无限远处（电离）；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，我们将看到，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具有分立谱，电子的状态是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束缚态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94457" y="1459800"/>
            <a:ext cx="8031266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我们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主要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研究电子在原子核库仑场中的束缚态，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所以，只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考虑 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&lt;0</a:t>
            </a:r>
            <a:r>
              <a:rPr lang="zh-CN" altLang="en-US" sz="2400" dirty="0" smtClean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 的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情况。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899592" y="2413893"/>
            <a:ext cx="6604003" cy="1152525"/>
            <a:chOff x="612" y="2659"/>
            <a:chExt cx="4160" cy="726"/>
          </a:xfrm>
        </p:grpSpPr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612" y="2840"/>
              <a:ext cx="40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华文新魏" pitchFamily="2" charset="-122"/>
                  <a:ea typeface="华文新魏" pitchFamily="2" charset="-122"/>
                </a:rPr>
                <a:t>令</a:t>
              </a:r>
            </a:p>
          </p:txBody>
        </p:sp>
        <p:graphicFrame>
          <p:nvGraphicFramePr>
            <p:cNvPr id="2561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9700228"/>
                </p:ext>
              </p:extLst>
            </p:nvPr>
          </p:nvGraphicFramePr>
          <p:xfrm>
            <a:off x="1309" y="2659"/>
            <a:ext cx="3463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44" name="Equation" r:id="rId3" imgW="2361960" imgH="520560" progId="Equation.DSMT4">
                    <p:embed/>
                  </p:oleObj>
                </mc:Choice>
                <mc:Fallback>
                  <p:oleObj name="Equation" r:id="rId3" imgW="2361960" imgH="520560" progId="Equation.DSMT4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" y="2659"/>
                          <a:ext cx="3463" cy="7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79539"/>
              </p:ext>
            </p:extLst>
          </p:nvPr>
        </p:nvGraphicFramePr>
        <p:xfrm>
          <a:off x="2024816" y="3598813"/>
          <a:ext cx="1264811" cy="42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" name="Equation" r:id="rId5" imgW="469800" imgH="164880" progId="Equation.DSMT4">
                  <p:embed/>
                </p:oleObj>
              </mc:Choice>
              <mc:Fallback>
                <p:oleObj name="Equation" r:id="rId5" imgW="469800" imgH="16488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816" y="3598813"/>
                        <a:ext cx="1264811" cy="429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95536" y="4267987"/>
            <a:ext cx="28264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径向方程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可改写为：</a:t>
            </a:r>
          </a:p>
        </p:txBody>
      </p:sp>
      <p:graphicFrame>
        <p:nvGraphicFramePr>
          <p:cNvPr id="1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883849"/>
              </p:ext>
            </p:extLst>
          </p:nvPr>
        </p:nvGraphicFramePr>
        <p:xfrm>
          <a:off x="1689100" y="4968875"/>
          <a:ext cx="52705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" name="Equation" r:id="rId7" imgW="2412720" imgH="444240" progId="Equation.DSMT4">
                  <p:embed/>
                </p:oleObj>
              </mc:Choice>
              <mc:Fallback>
                <p:oleObj name="Equation" r:id="rId7" imgW="2412720" imgH="444240" progId="Equation.DSMT4">
                  <p:embed/>
                  <p:pic>
                    <p:nvPicPr>
                      <p:cNvPr id="0" name="Picture 16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4968875"/>
                        <a:ext cx="52705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186780"/>
              </p:ext>
            </p:extLst>
          </p:nvPr>
        </p:nvGraphicFramePr>
        <p:xfrm>
          <a:off x="1084263" y="379413"/>
          <a:ext cx="68516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" name="Equation" r:id="rId9" imgW="2806560" imgH="419040" progId="Equation.DSMT4">
                  <p:embed/>
                </p:oleObj>
              </mc:Choice>
              <mc:Fallback>
                <p:oleObj name="Equation" r:id="rId9" imgW="2806560" imgH="41904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379413"/>
                        <a:ext cx="685165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631852"/>
              </p:ext>
            </p:extLst>
          </p:nvPr>
        </p:nvGraphicFramePr>
        <p:xfrm>
          <a:off x="1174750" y="504404"/>
          <a:ext cx="6091238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9" name="Equation" r:id="rId4" imgW="2133360" imgH="444240" progId="Equation.DSMT4">
                  <p:embed/>
                </p:oleObj>
              </mc:Choice>
              <mc:Fallback>
                <p:oleObj name="Equation" r:id="rId4" imgW="2133360" imgH="444240" progId="Equation.DSMT4">
                  <p:embed/>
                  <p:pic>
                    <p:nvPicPr>
                      <p:cNvPr id="0" name="Picture 18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504404"/>
                        <a:ext cx="6091238" cy="1268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7984" y="2214554"/>
            <a:ext cx="8208963" cy="530225"/>
            <a:chOff x="94" y="1797"/>
            <a:chExt cx="5171" cy="334"/>
          </a:xfrm>
        </p:grpSpPr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94" y="1797"/>
              <a:ext cx="517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lang="en-US" altLang="zh-CN" sz="2400" dirty="0" smtClean="0">
                  <a:latin typeface="华文新魏" pitchFamily="2" charset="-122"/>
                  <a:ea typeface="华文新魏" pitchFamily="2" charset="-122"/>
                </a:rPr>
                <a:t>2)  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先</a:t>
              </a:r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研究它的</a:t>
              </a:r>
              <a:r>
                <a:rPr lang="zh-CN" altLang="en-US" sz="24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渐进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行为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(1)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，当                        时</a:t>
              </a:r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，方程变为</a:t>
              </a:r>
            </a:p>
          </p:txBody>
        </p:sp>
        <p:graphicFrame>
          <p:nvGraphicFramePr>
            <p:cNvPr id="266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3813763"/>
                </p:ext>
              </p:extLst>
            </p:nvPr>
          </p:nvGraphicFramePr>
          <p:xfrm>
            <a:off x="2770" y="1851"/>
            <a:ext cx="116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00" name="Equation" r:id="rId6" imgW="799920" imgH="164880" progId="Equation.DSMT4">
                    <p:embed/>
                  </p:oleObj>
                </mc:Choice>
                <mc:Fallback>
                  <p:oleObj name="Equation" r:id="rId6" imgW="799920" imgH="164880" progId="Equation.DSMT4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0" y="1851"/>
                          <a:ext cx="1161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380829"/>
              </p:ext>
            </p:extLst>
          </p:nvPr>
        </p:nvGraphicFramePr>
        <p:xfrm>
          <a:off x="2750320" y="2888771"/>
          <a:ext cx="2052637" cy="111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1" name="Equation" r:id="rId8" imgW="863280" imgH="444240" progId="Equation.DSMT4">
                  <p:embed/>
                </p:oleObj>
              </mc:Choice>
              <mc:Fallback>
                <p:oleObj name="Equation" r:id="rId8" imgW="863280" imgH="44424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320" y="2888771"/>
                        <a:ext cx="2052637" cy="111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68287" y="4115492"/>
            <a:ext cx="7167563" cy="533400"/>
            <a:chOff x="476" y="2985"/>
            <a:chExt cx="4515" cy="336"/>
          </a:xfrm>
        </p:grpSpPr>
        <p:sp>
          <p:nvSpPr>
            <p:cNvPr id="26636" name="Text Box 12"/>
            <p:cNvSpPr txBox="1">
              <a:spLocks noChangeArrowheads="1"/>
            </p:cNvSpPr>
            <p:nvPr/>
          </p:nvSpPr>
          <p:spPr bwMode="auto">
            <a:xfrm>
              <a:off x="476" y="3022"/>
              <a:ext cx="43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它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的</a:t>
              </a:r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一般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解为</a:t>
              </a:r>
              <a:endParaRPr lang="en-US" altLang="zh-CN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2663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0102227"/>
                </p:ext>
              </p:extLst>
            </p:nvPr>
          </p:nvGraphicFramePr>
          <p:xfrm>
            <a:off x="1763" y="2985"/>
            <a:ext cx="322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02" name="Equation" r:id="rId10" imgW="2120760" imgH="215640" progId="Equation.DSMT4">
                    <p:embed/>
                  </p:oleObj>
                </mc:Choice>
                <mc:Fallback>
                  <p:oleObj name="Equation" r:id="rId10" imgW="2120760" imgH="215640" progId="Equation.DSMT4">
                    <p:embed/>
                    <p:pic>
                      <p:nvPicPr>
                        <p:cNvPr id="0" name="Picture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" y="2985"/>
                          <a:ext cx="322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29890" y="4945966"/>
            <a:ext cx="7005641" cy="1160464"/>
            <a:chOff x="629" y="3450"/>
            <a:chExt cx="4413" cy="731"/>
          </a:xfrm>
        </p:grpSpPr>
        <p:graphicFrame>
          <p:nvGraphicFramePr>
            <p:cNvPr id="2664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9635727"/>
                </p:ext>
              </p:extLst>
            </p:nvPr>
          </p:nvGraphicFramePr>
          <p:xfrm>
            <a:off x="1158" y="3845"/>
            <a:ext cx="38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03" name="Equation" r:id="rId12" imgW="2958840" imgH="215640" progId="Equation.DSMT4">
                    <p:embed/>
                  </p:oleObj>
                </mc:Choice>
                <mc:Fallback>
                  <p:oleObj name="Equation" r:id="rId12" imgW="2958840" imgH="215640" progId="Equation.DSMT4">
                    <p:embed/>
                    <p:pic>
                      <p:nvPicPr>
                        <p:cNvPr id="0" name="Picture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3845"/>
                          <a:ext cx="388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629" y="3450"/>
              <a:ext cx="310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在渐近条件              下的合理解为：</a:t>
              </a:r>
              <a:endParaRPr lang="en-US" altLang="zh-CN" sz="2400" dirty="0" smtClean="0">
                <a:latin typeface="华文新魏" pitchFamily="2" charset="-122"/>
                <a:ea typeface="华文新魏" pitchFamily="2" charset="-122"/>
              </a:endParaRPr>
            </a:p>
            <a:p>
              <a:r>
                <a:rPr lang="en-US" altLang="zh-CN" sz="800" dirty="0" smtClean="0">
                  <a:latin typeface="华文新魏" pitchFamily="2" charset="-122"/>
                  <a:ea typeface="华文新魏" pitchFamily="2" charset="-122"/>
                </a:rPr>
                <a:t> </a:t>
              </a: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flipH="1" flipV="1">
            <a:off x="3357554" y="1714488"/>
            <a:ext cx="1646246" cy="505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003800" y="1715282"/>
            <a:ext cx="69060" cy="524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47596"/>
              </p:ext>
            </p:extLst>
          </p:nvPr>
        </p:nvGraphicFramePr>
        <p:xfrm>
          <a:off x="2263751" y="4987413"/>
          <a:ext cx="9731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4" name="Equation" r:id="rId14" imgW="469800" imgH="164880" progId="Equation.DSMT4">
                  <p:embed/>
                </p:oleObj>
              </mc:Choice>
              <mc:Fallback>
                <p:oleObj name="Equation" r:id="rId14" imgW="469800" imgH="16488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51" y="4987413"/>
                        <a:ext cx="97313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57158" y="4000504"/>
            <a:ext cx="3339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综合两渐近行为，有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sz="800" dirty="0" smtClean="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357158" y="1446223"/>
            <a:ext cx="6807200" cy="495300"/>
            <a:chOff x="431" y="1797"/>
            <a:chExt cx="4288" cy="312"/>
          </a:xfrm>
        </p:grpSpPr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1" y="1797"/>
              <a:ext cx="42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渐近行为（２），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当                           时</a:t>
              </a:r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，方程变为</a:t>
              </a:r>
            </a:p>
          </p:txBody>
        </p:sp>
        <p:graphicFrame>
          <p:nvGraphicFramePr>
            <p:cNvPr id="1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2701516"/>
                </p:ext>
              </p:extLst>
            </p:nvPr>
          </p:nvGraphicFramePr>
          <p:xfrm>
            <a:off x="2315" y="1797"/>
            <a:ext cx="99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76" name="Equation" r:id="rId3" imgW="761760" imgH="203040" progId="Equation.DSMT4">
                    <p:embed/>
                  </p:oleObj>
                </mc:Choice>
                <mc:Fallback>
                  <p:oleObj name="Equation" r:id="rId3" imgW="761760" imgH="203040" progId="Equation.DSMT4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1797"/>
                          <a:ext cx="997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241742" y="4701613"/>
            <a:ext cx="3570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代回原方程，并化简，得</a:t>
            </a:r>
            <a:endParaRPr lang="en-US" altLang="zh-CN" sz="24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800" dirty="0" smtClean="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graphicFrame>
        <p:nvGraphicFramePr>
          <p:cNvPr id="1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347700"/>
              </p:ext>
            </p:extLst>
          </p:nvPr>
        </p:nvGraphicFramePr>
        <p:xfrm>
          <a:off x="1446213" y="120650"/>
          <a:ext cx="55022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7" name="Equation" r:id="rId5" imgW="2133360" imgH="444240" progId="Equation.DSMT4">
                  <p:embed/>
                </p:oleObj>
              </mc:Choice>
              <mc:Fallback>
                <p:oleObj name="Equation" r:id="rId5" imgW="2133360" imgH="444240" progId="Equation.DSMT4">
                  <p:embed/>
                  <p:pic>
                    <p:nvPicPr>
                      <p:cNvPr id="0" name="Picture 1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120650"/>
                        <a:ext cx="550227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096891"/>
              </p:ext>
            </p:extLst>
          </p:nvPr>
        </p:nvGraphicFramePr>
        <p:xfrm>
          <a:off x="543722" y="2041654"/>
          <a:ext cx="7842510" cy="1727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8" name="Equation" r:id="rId7" imgW="3111480" imgH="685800" progId="Equation.DSMT4">
                  <p:embed/>
                </p:oleObj>
              </mc:Choice>
              <mc:Fallback>
                <p:oleObj name="Equation" r:id="rId7" imgW="3111480" imgH="6858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22" y="2041654"/>
                        <a:ext cx="7842510" cy="1727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169909"/>
              </p:ext>
            </p:extLst>
          </p:nvPr>
        </p:nvGraphicFramePr>
        <p:xfrm>
          <a:off x="3681738" y="3958574"/>
          <a:ext cx="3842589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9" name="Equation" r:id="rId9" imgW="1752480" imgH="228600" progId="Equation.DSMT4">
                  <p:embed/>
                </p:oleObj>
              </mc:Choice>
              <mc:Fallback>
                <p:oleObj name="Equation" r:id="rId9" imgW="1752480" imgH="22860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738" y="3958574"/>
                        <a:ext cx="3842589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274904"/>
              </p:ext>
            </p:extLst>
          </p:nvPr>
        </p:nvGraphicFramePr>
        <p:xfrm>
          <a:off x="963793" y="5246749"/>
          <a:ext cx="6467113" cy="102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0" name="Equation" r:id="rId11" imgW="2793960" imgH="444240" progId="Equation.DSMT4">
                  <p:embed/>
                </p:oleObj>
              </mc:Choice>
              <mc:Fallback>
                <p:oleObj name="Equation" r:id="rId11" imgW="2793960" imgH="44424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793" y="5246749"/>
                        <a:ext cx="6467113" cy="1028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99592" y="1456318"/>
            <a:ext cx="5100641" cy="1354317"/>
            <a:chOff x="376211" y="1680224"/>
            <a:chExt cx="5100641" cy="1354317"/>
          </a:xfrm>
        </p:grpSpPr>
        <p:grpSp>
          <p:nvGrpSpPr>
            <p:cNvPr id="2" name="Group 14"/>
            <p:cNvGrpSpPr>
              <a:grpSpLocks/>
            </p:cNvGrpSpPr>
            <p:nvPr/>
          </p:nvGrpSpPr>
          <p:grpSpPr bwMode="auto">
            <a:xfrm>
              <a:off x="376211" y="1680224"/>
              <a:ext cx="5100641" cy="1089025"/>
              <a:chOff x="353" y="877"/>
              <a:chExt cx="3213" cy="686"/>
            </a:xfrm>
          </p:grpSpPr>
          <p:graphicFrame>
            <p:nvGraphicFramePr>
              <p:cNvPr id="5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1571853"/>
                  </p:ext>
                </p:extLst>
              </p:nvPr>
            </p:nvGraphicFramePr>
            <p:xfrm>
              <a:off x="2122" y="877"/>
              <a:ext cx="1444" cy="6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02" name="Equation" r:id="rId4" imgW="965160" imgH="444240" progId="Equation.DSMT4">
                      <p:embed/>
                    </p:oleObj>
                  </mc:Choice>
                  <mc:Fallback>
                    <p:oleObj name="Equation" r:id="rId4" imgW="965160" imgH="444240" progId="Equation.DSMT4">
                      <p:embed/>
                      <p:pic>
                        <p:nvPicPr>
                          <p:cNvPr id="0" name="Picture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22" y="877"/>
                            <a:ext cx="1444" cy="6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Text Box 8"/>
              <p:cNvSpPr txBox="1">
                <a:spLocks noChangeArrowheads="1"/>
              </p:cNvSpPr>
              <p:nvPr/>
            </p:nvSpPr>
            <p:spPr bwMode="auto">
              <a:xfrm>
                <a:off x="353" y="1019"/>
                <a:ext cx="198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 smtClean="0">
                    <a:latin typeface="华文新魏" pitchFamily="2" charset="-122"/>
                    <a:ea typeface="华文新魏" pitchFamily="2" charset="-122"/>
                  </a:rPr>
                  <a:t>3)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华文新魏" pitchFamily="2" charset="-122"/>
                    <a:ea typeface="华文新魏" pitchFamily="2" charset="-122"/>
                  </a:rPr>
                  <a:t>级数法求解</a:t>
                </a: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</a:rPr>
                  <a:t>，令</a:t>
                </a:r>
                <a:endParaRPr lang="en-US" altLang="zh-CN" sz="2400" dirty="0" smtClean="0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76211" y="2572876"/>
              <a:ext cx="19516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代回，得：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630806"/>
              </p:ext>
            </p:extLst>
          </p:nvPr>
        </p:nvGraphicFramePr>
        <p:xfrm>
          <a:off x="1357290" y="302742"/>
          <a:ext cx="6467113" cy="102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3" name="Equation" r:id="rId6" imgW="2793960" imgH="444240" progId="Equation.DSMT4">
                  <p:embed/>
                </p:oleObj>
              </mc:Choice>
              <mc:Fallback>
                <p:oleObj name="Equation" r:id="rId6" imgW="2793960" imgH="44424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302742"/>
                        <a:ext cx="6467113" cy="1028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77021"/>
              </p:ext>
            </p:extLst>
          </p:nvPr>
        </p:nvGraphicFramePr>
        <p:xfrm>
          <a:off x="539552" y="3015899"/>
          <a:ext cx="8358187" cy="334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4" name="Equation" r:id="rId8" imgW="4228920" imgH="1498320" progId="Equation.DSMT4">
                  <p:embed/>
                </p:oleObj>
              </mc:Choice>
              <mc:Fallback>
                <p:oleObj name="Equation" r:id="rId8" imgW="4228920" imgH="149832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15899"/>
                        <a:ext cx="8358187" cy="33480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516216" y="1295058"/>
            <a:ext cx="1728192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为什么总可以这样设？</a:t>
            </a:r>
            <a:endParaRPr lang="zh-CN" altLang="en-US" sz="24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cxnSp>
        <p:nvCxnSpPr>
          <p:cNvPr id="7" name="直接箭头连接符 6"/>
          <p:cNvCxnSpPr>
            <a:stCxn id="3" idx="1"/>
          </p:cNvCxnSpPr>
          <p:nvPr/>
        </p:nvCxnSpPr>
        <p:spPr>
          <a:xfrm flipH="1">
            <a:off x="6000233" y="1710557"/>
            <a:ext cx="515983" cy="202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836712"/>
            <a:ext cx="5904656" cy="244827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45000"/>
              </a:lnSpc>
              <a:spcBef>
                <a:spcPts val="0"/>
              </a:spcBef>
              <a:buNone/>
            </a:pPr>
            <a:r>
              <a:rPr lang="zh-CN" altLang="en-US" sz="45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❷ </a:t>
            </a:r>
            <a:r>
              <a:rPr lang="zh-CN" altLang="en-US" sz="5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氢原子</a:t>
            </a:r>
            <a:r>
              <a:rPr lang="zh-CN" altLang="en-US" sz="5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分离变量法</a:t>
            </a:r>
            <a:endParaRPr lang="en-US" altLang="zh-CN" sz="5800" dirty="0" smtClean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</a:t>
            </a:r>
            <a:r>
              <a:rPr lang="en-US" altLang="zh-CN" sz="51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Laguerre </a:t>
            </a:r>
            <a:r>
              <a:rPr lang="zh-CN" altLang="en-US" sz="51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方程与</a:t>
            </a:r>
            <a:r>
              <a:rPr lang="en-US" altLang="zh-CN" sz="51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Laguerre </a:t>
            </a:r>
            <a:r>
              <a:rPr lang="zh-CN" altLang="en-US" sz="51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多项式</a:t>
            </a:r>
          </a:p>
          <a:p>
            <a:pPr marL="0" indent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51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51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51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角向波函数与连带</a:t>
            </a:r>
            <a:r>
              <a:rPr lang="en-US" altLang="zh-CN" sz="51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Legendre</a:t>
            </a:r>
            <a:r>
              <a:rPr lang="zh-CN" altLang="en-US" sz="51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方程</a:t>
            </a:r>
            <a:endParaRPr lang="en-US" altLang="zh-CN" sz="510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51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连带</a:t>
            </a:r>
            <a:r>
              <a:rPr lang="en-US" altLang="zh-CN" sz="51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Legendre</a:t>
            </a:r>
            <a:r>
              <a:rPr lang="zh-CN" altLang="en-US" sz="51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多项式与球谐函数</a:t>
            </a:r>
            <a:endParaRPr lang="zh-CN" altLang="en-US" sz="51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3717032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连带</a:t>
            </a:r>
            <a:r>
              <a:rPr lang="en-US" altLang="zh-CN" sz="24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zh-CN" altLang="en-US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缔合</a:t>
            </a:r>
            <a:r>
              <a:rPr lang="en-US" altLang="zh-CN" sz="24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4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拉盖尔多项式</a:t>
            </a:r>
            <a:r>
              <a:rPr lang="en-US" altLang="zh-CN" sz="2400" dirty="0" smtClean="0"/>
              <a:t>-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Associated Laguerre polynomials 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连带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或缔合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拉盖尔</a:t>
            </a:r>
            <a:r>
              <a:rPr lang="zh-CN" altLang="en-US" sz="24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方程</a:t>
            </a:r>
            <a:r>
              <a:rPr lang="en-US" altLang="zh-CN" sz="2400" dirty="0" smtClean="0"/>
              <a:t>-</a:t>
            </a:r>
            <a:r>
              <a:rPr lang="en-US" altLang="zh-CN" sz="2400" dirty="0" smtClean="0">
                <a:solidFill>
                  <a:srgbClr val="7030A0"/>
                </a:solidFill>
              </a:rPr>
              <a:t>Associated </a:t>
            </a:r>
            <a:r>
              <a:rPr lang="en-US" altLang="zh-CN" sz="2400" dirty="0">
                <a:solidFill>
                  <a:srgbClr val="7030A0"/>
                </a:solidFill>
              </a:rPr>
              <a:t>Laguerre </a:t>
            </a:r>
            <a:r>
              <a:rPr lang="en-US" altLang="zh-CN" sz="2400" dirty="0" smtClean="0">
                <a:solidFill>
                  <a:srgbClr val="7030A0"/>
                </a:solidFill>
              </a:rPr>
              <a:t>equation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连带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或缔合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4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勒让德多项式</a:t>
            </a:r>
            <a:r>
              <a:rPr lang="en-US" altLang="zh-CN" sz="2400" dirty="0" smtClean="0"/>
              <a:t>-</a:t>
            </a:r>
            <a:r>
              <a:rPr lang="en-US" altLang="zh-CN" sz="2400" dirty="0" smtClean="0">
                <a:solidFill>
                  <a:srgbClr val="7030A0"/>
                </a:solidFill>
              </a:rPr>
              <a:t>Associated </a:t>
            </a:r>
            <a:r>
              <a:rPr lang="en-US" altLang="zh-CN" sz="2400" dirty="0">
                <a:solidFill>
                  <a:srgbClr val="7030A0"/>
                </a:solidFill>
              </a:rPr>
              <a:t>Legendre </a:t>
            </a:r>
            <a:r>
              <a:rPr lang="en-US" altLang="zh-CN" sz="2400" dirty="0" smtClean="0">
                <a:solidFill>
                  <a:srgbClr val="7030A0"/>
                </a:solidFill>
              </a:rPr>
              <a:t>polynomials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连带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或缔合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勒让德</a:t>
            </a:r>
            <a:r>
              <a:rPr lang="zh-CN" altLang="en-US" sz="24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方程</a:t>
            </a:r>
            <a:r>
              <a:rPr lang="en-US" altLang="zh-CN" sz="2400" dirty="0" smtClean="0"/>
              <a:t>-</a:t>
            </a:r>
            <a:r>
              <a:rPr lang="en-US" altLang="zh-CN" sz="2400" dirty="0" smtClean="0">
                <a:solidFill>
                  <a:srgbClr val="7030A0"/>
                </a:solidFill>
              </a:rPr>
              <a:t>Associated </a:t>
            </a:r>
            <a:r>
              <a:rPr lang="en-US" altLang="zh-CN" sz="2400" dirty="0">
                <a:solidFill>
                  <a:srgbClr val="7030A0"/>
                </a:solidFill>
              </a:rPr>
              <a:t>Legendre </a:t>
            </a:r>
            <a:r>
              <a:rPr lang="en-US" altLang="zh-CN" sz="2400" dirty="0" smtClean="0">
                <a:solidFill>
                  <a:srgbClr val="7030A0"/>
                </a:solidFill>
              </a:rPr>
              <a:t>equation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36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297208"/>
              </p:ext>
            </p:extLst>
          </p:nvPr>
        </p:nvGraphicFramePr>
        <p:xfrm>
          <a:off x="718011" y="246209"/>
          <a:ext cx="7773988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4" name="Equation" r:id="rId3" imgW="4089240" imgH="1028520" progId="Equation.DSMT4">
                  <p:embed/>
                </p:oleObj>
              </mc:Choice>
              <mc:Fallback>
                <p:oleObj name="Equation" r:id="rId3" imgW="4089240" imgH="102852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011" y="246209"/>
                        <a:ext cx="7773988" cy="2178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992118"/>
              </p:ext>
            </p:extLst>
          </p:nvPr>
        </p:nvGraphicFramePr>
        <p:xfrm>
          <a:off x="2195736" y="3088734"/>
          <a:ext cx="3495154" cy="954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5" name="Equation" r:id="rId5" imgW="1587240" imgH="419040" progId="Equation.DSMT4">
                  <p:embed/>
                </p:oleObj>
              </mc:Choice>
              <mc:Fallback>
                <p:oleObj name="Equation" r:id="rId5" imgW="1587240" imgH="41904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088734"/>
                        <a:ext cx="3495154" cy="9545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711410"/>
              </p:ext>
            </p:extLst>
          </p:nvPr>
        </p:nvGraphicFramePr>
        <p:xfrm>
          <a:off x="1712892" y="4079113"/>
          <a:ext cx="4999781" cy="106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6" name="Equation" r:id="rId7" imgW="2349360" imgH="469800" progId="Equation.DSMT4">
                  <p:embed/>
                </p:oleObj>
              </mc:Choice>
              <mc:Fallback>
                <p:oleObj name="Equation" r:id="rId7" imgW="2349360" imgH="4698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892" y="4079113"/>
                        <a:ext cx="4999781" cy="1066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3528" y="2537963"/>
            <a:ext cx="4176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于是得到展开系数的递推关系</a:t>
            </a:r>
            <a:endParaRPr lang="zh-CN" altLang="en-US" sz="2400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3528" y="5145751"/>
            <a:ext cx="8152691" cy="1534101"/>
            <a:chOff x="380973" y="107932"/>
            <a:chExt cx="8152691" cy="1534101"/>
          </a:xfrm>
        </p:grpSpPr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380973" y="107932"/>
              <a:ext cx="5616575" cy="493713"/>
              <a:chOff x="901" y="1369"/>
              <a:chExt cx="3538" cy="311"/>
            </a:xfrm>
          </p:grpSpPr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901" y="1389"/>
                <a:ext cx="353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</a:rPr>
                  <a:t>与      的</a:t>
                </a:r>
                <a:r>
                  <a:rPr lang="zh-CN" altLang="en-US" sz="2400" dirty="0">
                    <a:latin typeface="华文新魏" pitchFamily="2" charset="-122"/>
                    <a:ea typeface="华文新魏" pitchFamily="2" charset="-122"/>
                  </a:rPr>
                  <a:t>渐进行为</a:t>
                </a: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</a:rPr>
                  <a:t>相同，即当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itchFamily="2" charset="-122"/>
                    <a:cs typeface="Times New Roman" panose="02020603050405020304" pitchFamily="18" charset="0"/>
                  </a:rPr>
                  <a:t>→∞</a:t>
                </a: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</a:rPr>
                  <a:t>时，有</a:t>
                </a:r>
                <a:endParaRPr lang="zh-CN" altLang="en-US" sz="2400" dirty="0">
                  <a:latin typeface="华文新魏" pitchFamily="2" charset="-122"/>
                  <a:ea typeface="华文新魏" pitchFamily="2" charset="-122"/>
                </a:endParaRPr>
              </a:p>
            </p:txBody>
          </p:sp>
          <p:graphicFrame>
            <p:nvGraphicFramePr>
              <p:cNvPr id="12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6440778"/>
                  </p:ext>
                </p:extLst>
              </p:nvPr>
            </p:nvGraphicFramePr>
            <p:xfrm>
              <a:off x="1170" y="1369"/>
              <a:ext cx="272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27" name="Equation" r:id="rId9" imgW="177480" imgH="203040" progId="Equation.DSMT4">
                      <p:embed/>
                    </p:oleObj>
                  </mc:Choice>
                  <mc:Fallback>
                    <p:oleObj name="Equation" r:id="rId9" imgW="177480" imgH="203040" progId="Equation.DSMT4">
                      <p:embed/>
                      <p:pic>
                        <p:nvPicPr>
                          <p:cNvPr id="28676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0" y="1369"/>
                            <a:ext cx="272" cy="3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8046016"/>
                </p:ext>
              </p:extLst>
            </p:nvPr>
          </p:nvGraphicFramePr>
          <p:xfrm>
            <a:off x="569177" y="551421"/>
            <a:ext cx="7964487" cy="1090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8" name="Equation" r:id="rId11" imgW="3429000" imgH="469800" progId="Equation.DSMT4">
                    <p:embed/>
                  </p:oleObj>
                </mc:Choice>
                <mc:Fallback>
                  <p:oleObj name="Equation" r:id="rId11" imgW="3429000" imgH="469800" progId="Equation.DSMT4">
                    <p:embed/>
                    <p:pic>
                      <p:nvPicPr>
                        <p:cNvPr id="2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177" y="551421"/>
                          <a:ext cx="7964487" cy="10906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9552" y="1727347"/>
            <a:ext cx="6472240" cy="1602286"/>
            <a:chOff x="748" y="1435"/>
            <a:chExt cx="4077" cy="958"/>
          </a:xfrm>
        </p:grpSpPr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748" y="1435"/>
              <a:ext cx="1497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于是，当</a:t>
              </a:r>
              <a:r>
                <a:rPr lang="en-US" altLang="zh-CN" sz="24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4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→∞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时</a:t>
              </a:r>
              <a:endParaRPr lang="en-US" altLang="zh-CN" sz="2400" dirty="0" smtClean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868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7874038"/>
                </p:ext>
              </p:extLst>
            </p:nvPr>
          </p:nvGraphicFramePr>
          <p:xfrm>
            <a:off x="1766" y="1711"/>
            <a:ext cx="3059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1" name="Equation" r:id="rId3" imgW="2336760" imgH="533160" progId="Equation.DSMT4">
                    <p:embed/>
                  </p:oleObj>
                </mc:Choice>
                <mc:Fallback>
                  <p:oleObj name="Equation" r:id="rId3" imgW="2336760" imgH="533160" progId="Equation.DSMT4">
                    <p:embed/>
                    <p:pic>
                      <p:nvPicPr>
                        <p:cNvPr id="0" name="Picture 3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1711"/>
                          <a:ext cx="3059" cy="6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539552" y="3371800"/>
            <a:ext cx="7574436" cy="1117000"/>
            <a:chOff x="827203" y="2865281"/>
            <a:chExt cx="7574436" cy="1117000"/>
          </a:xfrm>
        </p:grpSpPr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827203" y="2865281"/>
              <a:ext cx="7386663" cy="109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dirty="0" smtClean="0"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即</a:t>
              </a:r>
              <a:r>
                <a:rPr lang="en-US" altLang="zh-CN" sz="24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也趋于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无穷大</a:t>
              </a:r>
              <a:r>
                <a:rPr lang="en-US" altLang="zh-CN" sz="2400" dirty="0" smtClean="0">
                  <a:latin typeface="华文新魏" pitchFamily="2" charset="-122"/>
                  <a:ea typeface="华文新魏" pitchFamily="2" charset="-122"/>
                </a:rPr>
                <a:t>! 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因此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级数</a:t>
              </a:r>
              <a:r>
                <a:rPr lang="zh-CN" altLang="en-US" sz="24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只能是有限项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，才能保证</a:t>
              </a:r>
              <a:r>
                <a:rPr lang="en-US" altLang="zh-CN" sz="24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有限：设最高次为</a:t>
              </a: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          ，有           </a:t>
              </a:r>
              <a:endParaRPr lang="zh-CN" altLang="en-US" sz="28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23349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2733398"/>
                </p:ext>
              </p:extLst>
            </p:nvPr>
          </p:nvGraphicFramePr>
          <p:xfrm>
            <a:off x="3627343" y="3409288"/>
            <a:ext cx="829097" cy="543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2" name="Equation" r:id="rId5" imgW="393480" imgH="228600" progId="Equation.DSMT4">
                    <p:embed/>
                  </p:oleObj>
                </mc:Choice>
                <mc:Fallback>
                  <p:oleObj name="Equation" r:id="rId5" imgW="393480" imgH="228600" progId="Equation.DSMT4">
                    <p:embed/>
                    <p:pic>
                      <p:nvPicPr>
                        <p:cNvPr id="0" name="Picture 3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7343" y="3409288"/>
                          <a:ext cx="829097" cy="543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3495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8371534"/>
                </p:ext>
              </p:extLst>
            </p:nvPr>
          </p:nvGraphicFramePr>
          <p:xfrm>
            <a:off x="5193302" y="3398081"/>
            <a:ext cx="3208337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3" name="Equation" r:id="rId7" imgW="1498320" imgH="241200" progId="Equation.DSMT4">
                    <p:embed/>
                  </p:oleObj>
                </mc:Choice>
                <mc:Fallback>
                  <p:oleObj name="Equation" r:id="rId7" imgW="1498320" imgH="241200" progId="Equation.DSMT4">
                    <p:embed/>
                    <p:pic>
                      <p:nvPicPr>
                        <p:cNvPr id="0" name="Picture 3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302" y="3398081"/>
                          <a:ext cx="3208337" cy="584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537655"/>
              </p:ext>
            </p:extLst>
          </p:nvPr>
        </p:nvGraphicFramePr>
        <p:xfrm>
          <a:off x="1115616" y="4506574"/>
          <a:ext cx="6998372" cy="114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" name="Equation" r:id="rId9" imgW="2933640" imgH="431640" progId="Equation.DSMT4">
                  <p:embed/>
                </p:oleObj>
              </mc:Choice>
              <mc:Fallback>
                <p:oleObj name="Equation" r:id="rId9" imgW="2933640" imgH="431640" progId="Equation.DSMT4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506574"/>
                        <a:ext cx="6998372" cy="11456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467544" y="5694393"/>
            <a:ext cx="78132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是级数的项数，是个整数，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是轨道角动量的角量子数，也是整数，因此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是整数！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67544" y="191929"/>
            <a:ext cx="7967576" cy="1559872"/>
            <a:chOff x="380973" y="107932"/>
            <a:chExt cx="7967576" cy="1559872"/>
          </a:xfrm>
        </p:grpSpPr>
        <p:grpSp>
          <p:nvGrpSpPr>
            <p:cNvPr id="24" name="Group 6"/>
            <p:cNvGrpSpPr>
              <a:grpSpLocks/>
            </p:cNvGrpSpPr>
            <p:nvPr/>
          </p:nvGrpSpPr>
          <p:grpSpPr bwMode="auto">
            <a:xfrm>
              <a:off x="380973" y="107932"/>
              <a:ext cx="5616575" cy="493713"/>
              <a:chOff x="901" y="1369"/>
              <a:chExt cx="3538" cy="311"/>
            </a:xfrm>
          </p:grpSpPr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901" y="1389"/>
                <a:ext cx="353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</a:rPr>
                  <a:t>与      的</a:t>
                </a:r>
                <a:r>
                  <a:rPr lang="zh-CN" altLang="en-US" sz="2400" dirty="0">
                    <a:latin typeface="华文新魏" pitchFamily="2" charset="-122"/>
                    <a:ea typeface="华文新魏" pitchFamily="2" charset="-122"/>
                  </a:rPr>
                  <a:t>渐进行为</a:t>
                </a: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</a:rPr>
                  <a:t>相同，即当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itchFamily="2" charset="-122"/>
                    <a:cs typeface="Times New Roman" panose="02020603050405020304" pitchFamily="18" charset="0"/>
                  </a:rPr>
                  <a:t>→∞</a:t>
                </a:r>
                <a:r>
                  <a:rPr lang="zh-CN" altLang="en-US" sz="2400" dirty="0" smtClean="0">
                    <a:latin typeface="华文新魏" pitchFamily="2" charset="-122"/>
                    <a:ea typeface="华文新魏" pitchFamily="2" charset="-122"/>
                  </a:rPr>
                  <a:t>时，有</a:t>
                </a:r>
                <a:endParaRPr lang="zh-CN" altLang="en-US" sz="2400" dirty="0">
                  <a:latin typeface="华文新魏" pitchFamily="2" charset="-122"/>
                  <a:ea typeface="华文新魏" pitchFamily="2" charset="-122"/>
                </a:endParaRPr>
              </a:p>
            </p:txBody>
          </p:sp>
          <p:graphicFrame>
            <p:nvGraphicFramePr>
              <p:cNvPr id="28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3551822"/>
                  </p:ext>
                </p:extLst>
              </p:nvPr>
            </p:nvGraphicFramePr>
            <p:xfrm>
              <a:off x="1170" y="1369"/>
              <a:ext cx="272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15" name="Equation" r:id="rId11" imgW="177480" imgH="203040" progId="Equation.DSMT4">
                      <p:embed/>
                    </p:oleObj>
                  </mc:Choice>
                  <mc:Fallback>
                    <p:oleObj name="Equation" r:id="rId11" imgW="177480" imgH="203040" progId="Equation.DSMT4">
                      <p:embed/>
                      <p:pic>
                        <p:nvPicPr>
                          <p:cNvPr id="12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0" y="1369"/>
                            <a:ext cx="272" cy="3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269886"/>
                </p:ext>
              </p:extLst>
            </p:nvPr>
          </p:nvGraphicFramePr>
          <p:xfrm>
            <a:off x="707912" y="577191"/>
            <a:ext cx="7640637" cy="1090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6" name="Equation" r:id="rId13" imgW="3288960" imgH="469800" progId="Equation.DSMT4">
                    <p:embed/>
                  </p:oleObj>
                </mc:Choice>
                <mc:Fallback>
                  <p:oleObj name="Equation" r:id="rId13" imgW="3288960" imgH="469800" progId="Equation.DSMT4">
                    <p:embed/>
                    <p:pic>
                      <p:nvPicPr>
                        <p:cNvPr id="1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912" y="577191"/>
                          <a:ext cx="7640637" cy="109061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029302"/>
              </p:ext>
            </p:extLst>
          </p:nvPr>
        </p:nvGraphicFramePr>
        <p:xfrm>
          <a:off x="760944" y="3854787"/>
          <a:ext cx="357187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9" name="Equation" r:id="rId3" imgW="1460160" imgH="457200" progId="Equation.DSMT4">
                  <p:embed/>
                </p:oleObj>
              </mc:Choice>
              <mc:Fallback>
                <p:oleObj name="Equation" r:id="rId3" imgW="1460160" imgH="457200" progId="Equation.DSMT4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944" y="3854787"/>
                        <a:ext cx="3571875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5"/>
          <p:cNvGrpSpPr/>
          <p:nvPr/>
        </p:nvGrpSpPr>
        <p:grpSpPr>
          <a:xfrm>
            <a:off x="926175" y="1077523"/>
            <a:ext cx="3368675" cy="2559044"/>
            <a:chOff x="988982" y="1142969"/>
            <a:chExt cx="3368675" cy="255904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988982" y="1142969"/>
              <a:ext cx="3368675" cy="2559044"/>
              <a:chOff x="606" y="2734"/>
              <a:chExt cx="2122" cy="1612"/>
            </a:xfrm>
          </p:grpSpPr>
          <p:sp>
            <p:nvSpPr>
              <p:cNvPr id="29720" name="Text Box 24"/>
              <p:cNvSpPr txBox="1">
                <a:spLocks noChangeArrowheads="1"/>
              </p:cNvSpPr>
              <p:nvPr/>
            </p:nvSpPr>
            <p:spPr bwMode="auto">
              <a:xfrm>
                <a:off x="612" y="2795"/>
                <a:ext cx="2116" cy="1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latin typeface="华文新魏" pitchFamily="2" charset="-122"/>
                    <a:ea typeface="华文新魏" pitchFamily="2" charset="-122"/>
                  </a:rPr>
                  <a:t>    </a:t>
                </a:r>
                <a:r>
                  <a:rPr lang="zh-CN" altLang="en-US" sz="2800" dirty="0" smtClean="0">
                    <a:latin typeface="华文新魏" pitchFamily="2" charset="-122"/>
                    <a:ea typeface="华文新魏" pitchFamily="2" charset="-122"/>
                  </a:rPr>
                  <a:t> 称为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华文新魏" pitchFamily="2" charset="-122"/>
                    <a:ea typeface="华文新魏" pitchFamily="2" charset="-122"/>
                  </a:rPr>
                  <a:t>径向量子数</a:t>
                </a:r>
                <a:r>
                  <a:rPr lang="zh-CN" altLang="en-US" sz="2800" dirty="0" smtClean="0">
                    <a:latin typeface="华文新魏" pitchFamily="2" charset="-122"/>
                    <a:ea typeface="华文新魏" pitchFamily="2" charset="-122"/>
                  </a:rPr>
                  <a:t>，</a:t>
                </a:r>
                <a:endParaRPr lang="en-US" altLang="zh-CN" sz="2800" dirty="0" smtClean="0">
                  <a:latin typeface="华文新魏" pitchFamily="2" charset="-122"/>
                  <a:ea typeface="华文新魏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800" dirty="0" smtClean="0">
                    <a:latin typeface="华文新魏" pitchFamily="2" charset="-122"/>
                    <a:ea typeface="华文新魏" pitchFamily="2" charset="-122"/>
                  </a:rPr>
                  <a:t>     为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华文新魏" pitchFamily="2" charset="-122"/>
                    <a:ea typeface="华文新魏" pitchFamily="2" charset="-122"/>
                  </a:rPr>
                  <a:t>角量子数</a:t>
                </a:r>
                <a:endParaRPr lang="en-US" altLang="zh-CN" sz="2800" dirty="0" smtClean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800" dirty="0" smtClean="0">
                    <a:latin typeface="华文新魏" pitchFamily="2" charset="-122"/>
                    <a:ea typeface="华文新魏" pitchFamily="2" charset="-122"/>
                  </a:rPr>
                  <a:t>     称为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华文新魏" pitchFamily="2" charset="-122"/>
                    <a:ea typeface="华文新魏" pitchFamily="2" charset="-122"/>
                  </a:rPr>
                  <a:t>总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华文新魏" pitchFamily="2" charset="-122"/>
                    <a:ea typeface="华文新魏" pitchFamily="2" charset="-122"/>
                  </a:rPr>
                  <a:t>量子数</a:t>
                </a:r>
                <a:endParaRPr lang="en-US" altLang="zh-CN" sz="2800" dirty="0" smtClean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800" dirty="0" smtClean="0">
                    <a:latin typeface="华文新魏" pitchFamily="2" charset="-122"/>
                    <a:ea typeface="华文新魏" pitchFamily="2" charset="-122"/>
                  </a:rPr>
                  <a:t>     或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华文新魏" pitchFamily="2" charset="-122"/>
                    <a:ea typeface="华文新魏" pitchFamily="2" charset="-122"/>
                  </a:rPr>
                  <a:t>主量子数</a:t>
                </a:r>
                <a:r>
                  <a:rPr lang="zh-CN" altLang="en-US" sz="2800" dirty="0" smtClean="0">
                    <a:latin typeface="华文新魏" pitchFamily="2" charset="-122"/>
                    <a:ea typeface="华文新魏" pitchFamily="2" charset="-122"/>
                  </a:rPr>
                  <a:t>。</a:t>
                </a:r>
                <a:endParaRPr lang="zh-CN" altLang="en-US" sz="2800" dirty="0">
                  <a:latin typeface="华文新魏" pitchFamily="2" charset="-122"/>
                  <a:ea typeface="华文新魏" pitchFamily="2" charset="-122"/>
                </a:endParaRPr>
              </a:p>
            </p:txBody>
          </p:sp>
          <p:graphicFrame>
            <p:nvGraphicFramePr>
              <p:cNvPr id="29721" name="Object 25"/>
              <p:cNvGraphicFramePr>
                <a:graphicFrameLocks noChangeAspect="1"/>
              </p:cNvGraphicFramePr>
              <p:nvPr/>
            </p:nvGraphicFramePr>
            <p:xfrm>
              <a:off x="606" y="2734"/>
              <a:ext cx="326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1350" name="Equation" r:id="rId5" imgW="165028" imgH="228501" progId="Equation.DSMT4">
                      <p:embed/>
                    </p:oleObj>
                  </mc:Choice>
                  <mc:Fallback>
                    <p:oleObj name="Equation" r:id="rId5" imgW="165028" imgH="228501" progId="Equation.DSMT4">
                      <p:embed/>
                      <p:pic>
                        <p:nvPicPr>
                          <p:cNvPr id="0" name="Picture 3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6" y="2734"/>
                            <a:ext cx="326" cy="3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23" name="Object 27"/>
              <p:cNvGraphicFramePr>
                <a:graphicFrameLocks noChangeAspect="1"/>
              </p:cNvGraphicFramePr>
              <p:nvPr/>
            </p:nvGraphicFramePr>
            <p:xfrm>
              <a:off x="610" y="3656"/>
              <a:ext cx="363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1351" name="Equation" r:id="rId7" imgW="126835" imgH="139518" progId="Equation.DSMT4">
                      <p:embed/>
                    </p:oleObj>
                  </mc:Choice>
                  <mc:Fallback>
                    <p:oleObj name="Equation" r:id="rId7" imgW="126835" imgH="139518" progId="Equation.DSMT4">
                      <p:embed/>
                      <p:pic>
                        <p:nvPicPr>
                          <p:cNvPr id="0" name="Picture 3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0" y="3656"/>
                            <a:ext cx="363" cy="2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" name="Object 25"/>
            <p:cNvGraphicFramePr>
              <a:graphicFrameLocks noChangeAspect="1"/>
            </p:cNvGraphicFramePr>
            <p:nvPr/>
          </p:nvGraphicFramePr>
          <p:xfrm>
            <a:off x="1071538" y="1847815"/>
            <a:ext cx="331788" cy="540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52" name="Equation" r:id="rId9" imgW="88669" imgH="177338" progId="Equation.DSMT4">
                    <p:embed/>
                  </p:oleObj>
                </mc:Choice>
                <mc:Fallback>
                  <p:oleObj name="Equation" r:id="rId9" imgW="88669" imgH="177338" progId="Equation.DSMT4">
                    <p:embed/>
                    <p:pic>
                      <p:nvPicPr>
                        <p:cNvPr id="0" name="Picture 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1847815"/>
                          <a:ext cx="331788" cy="5406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062795"/>
              </p:ext>
            </p:extLst>
          </p:nvPr>
        </p:nvGraphicFramePr>
        <p:xfrm>
          <a:off x="5334000" y="674688"/>
          <a:ext cx="2900363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3" name="Equation" r:id="rId11" imgW="1282680" imgH="469800" progId="Equation.DSMT4">
                  <p:embed/>
                </p:oleObj>
              </mc:Choice>
              <mc:Fallback>
                <p:oleObj name="Equation" r:id="rId11" imgW="1282680" imgH="469800" progId="Equation.DSMT4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74688"/>
                        <a:ext cx="2900363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539552" y="5828045"/>
            <a:ext cx="7813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中心力场中的束缚态，能量和角动量都是分立的</a:t>
            </a:r>
            <a:endParaRPr lang="zh-CN" altLang="en-US" sz="28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95536" y="351737"/>
            <a:ext cx="3359179" cy="682625"/>
            <a:chOff x="0" y="500042"/>
            <a:chExt cx="3359179" cy="682625"/>
          </a:xfrm>
        </p:grpSpPr>
        <p:graphicFrame>
          <p:nvGraphicFramePr>
            <p:cNvPr id="29717" name="Object 21"/>
            <p:cNvGraphicFramePr>
              <a:graphicFrameLocks noChangeAspect="1"/>
            </p:cNvGraphicFramePr>
            <p:nvPr/>
          </p:nvGraphicFramePr>
          <p:xfrm>
            <a:off x="952491" y="500042"/>
            <a:ext cx="2333625" cy="682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54" name="Equation" r:id="rId13" imgW="1016000" imgH="228600" progId="Equation.DSMT4">
                    <p:embed/>
                  </p:oleObj>
                </mc:Choice>
                <mc:Fallback>
                  <p:oleObj name="Equation" r:id="rId13" imgW="1016000" imgH="228600" progId="Equation.DSMT4">
                    <p:embed/>
                    <p:pic>
                      <p:nvPicPr>
                        <p:cNvPr id="0" name="Picture 3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491" y="500042"/>
                          <a:ext cx="2333625" cy="682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0" y="548326"/>
              <a:ext cx="335917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latin typeface="华文新魏" pitchFamily="2" charset="-122"/>
                  <a:ea typeface="华文新魏" pitchFamily="2" charset="-122"/>
                </a:rPr>
                <a:t>令：</a:t>
              </a:r>
              <a:endParaRPr lang="zh-CN" altLang="en-US" sz="2800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4929531" y="324047"/>
            <a:ext cx="8679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由：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134291"/>
              </p:ext>
            </p:extLst>
          </p:nvPr>
        </p:nvGraphicFramePr>
        <p:xfrm>
          <a:off x="4822375" y="2598143"/>
          <a:ext cx="3744912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5" name="Equation" r:id="rId15" imgW="1511280" imgH="457200" progId="Equation.DSMT4">
                  <p:embed/>
                </p:oleObj>
              </mc:Choice>
              <mc:Fallback>
                <p:oleObj name="Equation" r:id="rId15" imgW="1511280" imgH="457200" progId="Equation.DSMT4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375" y="2598143"/>
                        <a:ext cx="3744912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4988031" y="1701641"/>
            <a:ext cx="8683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得：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26615" y="3899387"/>
            <a:ext cx="4115132" cy="1656201"/>
            <a:chOff x="4806022" y="4110038"/>
            <a:chExt cx="4115132" cy="1656201"/>
          </a:xfrm>
        </p:grpSpPr>
        <p:graphicFrame>
          <p:nvGraphicFramePr>
            <p:cNvPr id="1229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0320581"/>
                </p:ext>
              </p:extLst>
            </p:nvPr>
          </p:nvGraphicFramePr>
          <p:xfrm>
            <a:off x="4975225" y="4110038"/>
            <a:ext cx="3438525" cy="1163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56" name="Equation" r:id="rId17" imgW="1409400" imgH="482400" progId="Equation.DSMT4">
                    <p:embed/>
                  </p:oleObj>
                </mc:Choice>
                <mc:Fallback>
                  <p:oleObj name="Equation" r:id="rId17" imgW="1409400" imgH="482400" progId="Equation.DSMT4">
                    <p:embed/>
                    <p:pic>
                      <p:nvPicPr>
                        <p:cNvPr id="0" name="Picture 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5225" y="4110038"/>
                          <a:ext cx="3438525" cy="1163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4806022" y="5304574"/>
              <a:ext cx="41151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i="1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kern="1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4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lang="zh-CN" altLang="zh-CN" sz="2400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氢原子</a:t>
              </a:r>
              <a:r>
                <a:rPr lang="zh-CN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第一玻尔轨道半径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467544" y="2247119"/>
            <a:ext cx="56166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说明所有的系数都可用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表示出，则得：</a:t>
            </a:r>
            <a:endParaRPr lang="zh-CN" altLang="en-US" sz="24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07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768396"/>
              </p:ext>
            </p:extLst>
          </p:nvPr>
        </p:nvGraphicFramePr>
        <p:xfrm>
          <a:off x="743945" y="2854030"/>
          <a:ext cx="7026004" cy="1066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3" name="Equation" r:id="rId3" imgW="3162240" imgH="444240" progId="Equation.DSMT4">
                  <p:embed/>
                </p:oleObj>
              </mc:Choice>
              <mc:Fallback>
                <p:oleObj name="Equation" r:id="rId3" imgW="3162240" imgH="44424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945" y="2854030"/>
                        <a:ext cx="7026004" cy="10668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80825" y="397083"/>
            <a:ext cx="31165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4) </a:t>
            </a: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继续求波函数</a:t>
            </a:r>
            <a:r>
              <a:rPr lang="en-US" altLang="zh-CN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…</a:t>
            </a:r>
            <a:endParaRPr lang="zh-CN" altLang="en-US" sz="280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46899" y="1363110"/>
            <a:ext cx="2081213" cy="482600"/>
            <a:chOff x="657" y="2251"/>
            <a:chExt cx="1311" cy="304"/>
          </a:xfrm>
        </p:grpSpPr>
        <p:sp>
          <p:nvSpPr>
            <p:cNvPr id="30732" name="Text Box 12"/>
            <p:cNvSpPr txBox="1">
              <a:spLocks noChangeArrowheads="1"/>
            </p:cNvSpPr>
            <p:nvPr/>
          </p:nvSpPr>
          <p:spPr bwMode="auto">
            <a:xfrm>
              <a:off x="657" y="2251"/>
              <a:ext cx="13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将            代回 </a:t>
              </a:r>
              <a:endParaRPr lang="zh-CN" altLang="en-US" sz="2400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3073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5678788"/>
                </p:ext>
              </p:extLst>
            </p:nvPr>
          </p:nvGraphicFramePr>
          <p:xfrm>
            <a:off x="930" y="2274"/>
            <a:ext cx="52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34" name="Equation" r:id="rId5" imgW="368280" imgH="177480" progId="Equation.DSMT4">
                    <p:embed/>
                  </p:oleObj>
                </mc:Choice>
                <mc:Fallback>
                  <p:oleObj name="Equation" r:id="rId5" imgW="368280" imgH="177480" progId="Equation.DSMT4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274"/>
                          <a:ext cx="520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437949" y="4040853"/>
            <a:ext cx="5274180" cy="600075"/>
            <a:chOff x="642910" y="4900627"/>
            <a:chExt cx="5274180" cy="600075"/>
          </a:xfrm>
        </p:grpSpPr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642910" y="4929198"/>
              <a:ext cx="527418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latin typeface="华文新魏" pitchFamily="2" charset="-122"/>
                  <a:ea typeface="华文新魏" pitchFamily="2" charset="-122"/>
                </a:rPr>
                <a:t>式中：      　　　是</a:t>
              </a:r>
              <a:r>
                <a:rPr lang="zh-CN" altLang="en-US" sz="2400" dirty="0">
                  <a:solidFill>
                    <a:srgbClr val="00B050"/>
                  </a:solidFill>
                  <a:latin typeface="华文新魏" pitchFamily="2" charset="-122"/>
                  <a:ea typeface="华文新魏" pitchFamily="2" charset="-122"/>
                </a:rPr>
                <a:t>缔合</a:t>
              </a:r>
              <a:r>
                <a:rPr lang="zh-CN" altLang="en-US" sz="2400" dirty="0" smtClean="0">
                  <a:solidFill>
                    <a:srgbClr val="00B050"/>
                  </a:solidFill>
                  <a:latin typeface="华文新魏" pitchFamily="2" charset="-122"/>
                  <a:ea typeface="华文新魏" pitchFamily="2" charset="-122"/>
                </a:rPr>
                <a:t>拉盖尔多项式</a:t>
              </a:r>
              <a:endParaRPr lang="zh-CN" altLang="en-US" sz="2800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1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1611236"/>
                </p:ext>
              </p:extLst>
            </p:nvPr>
          </p:nvGraphicFramePr>
          <p:xfrm>
            <a:off x="1643043" y="4900627"/>
            <a:ext cx="1418125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35" name="Equation" r:id="rId7" imgW="520560" imgH="241200" progId="Equation.DSMT4">
                    <p:embed/>
                  </p:oleObj>
                </mc:Choice>
                <mc:Fallback>
                  <p:oleObj name="Equation" r:id="rId7" imgW="520560" imgH="241200" progId="Equation.DSMT4">
                    <p:embed/>
                    <p:pic>
                      <p:nvPicPr>
                        <p:cNvPr id="0" name="Picture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043" y="4900627"/>
                          <a:ext cx="1418125" cy="600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7083"/>
              </p:ext>
            </p:extLst>
          </p:nvPr>
        </p:nvGraphicFramePr>
        <p:xfrm>
          <a:off x="1167075" y="4693957"/>
          <a:ext cx="73279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6" name="Equation" r:id="rId9" imgW="2971800" imgH="457200" progId="Equation.DSMT4">
                  <p:embed/>
                </p:oleObj>
              </mc:Choice>
              <mc:Fallback>
                <p:oleObj name="Equation" r:id="rId9" imgW="2971800" imgH="45720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075" y="4693957"/>
                        <a:ext cx="73279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033133"/>
              </p:ext>
            </p:extLst>
          </p:nvPr>
        </p:nvGraphicFramePr>
        <p:xfrm>
          <a:off x="2828112" y="1006771"/>
          <a:ext cx="4065051" cy="110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7" name="Equation" r:id="rId11" imgW="1587240" imgH="419040" progId="Equation.DSMT4">
                  <p:embed/>
                </p:oleObj>
              </mc:Choice>
              <mc:Fallback>
                <p:oleObj name="Equation" r:id="rId11" imgW="1587240" imgH="41904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112" y="1006771"/>
                        <a:ext cx="4065051" cy="11092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6898" y="5893464"/>
            <a:ext cx="7137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缔合</a:t>
            </a:r>
            <a:r>
              <a:rPr lang="zh-CN" altLang="en-US" sz="2400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拉盖尔多项式</a:t>
            </a:r>
            <a:r>
              <a:rPr lang="en-US" altLang="zh-CN" sz="2400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: 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Associated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Laguerre polynomials 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68947" y="115888"/>
            <a:ext cx="8623533" cy="6410404"/>
            <a:chOff x="268947" y="115888"/>
            <a:chExt cx="8623533" cy="6410404"/>
          </a:xfrm>
        </p:grpSpPr>
        <p:grpSp>
          <p:nvGrpSpPr>
            <p:cNvPr id="3" name="组合 2"/>
            <p:cNvGrpSpPr/>
            <p:nvPr/>
          </p:nvGrpSpPr>
          <p:grpSpPr>
            <a:xfrm>
              <a:off x="268947" y="115888"/>
              <a:ext cx="8532153" cy="6410404"/>
              <a:chOff x="268947" y="115888"/>
              <a:chExt cx="8532153" cy="6410404"/>
            </a:xfrm>
          </p:grpSpPr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332086" y="265411"/>
                <a:ext cx="198002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 smtClean="0">
                    <a:solidFill>
                      <a:srgbClr val="C00000"/>
                    </a:solidFill>
                    <a:latin typeface="华文新魏" pitchFamily="2" charset="-122"/>
                    <a:ea typeface="华文新魏" pitchFamily="2" charset="-122"/>
                  </a:rPr>
                  <a:t>合并得解：</a:t>
                </a:r>
                <a:endParaRPr lang="zh-CN" altLang="en-US" sz="2800" dirty="0">
                  <a:solidFill>
                    <a:srgbClr val="C00000"/>
                  </a:solidFill>
                  <a:latin typeface="华文新魏" pitchFamily="2" charset="-122"/>
                  <a:ea typeface="华文新魏" pitchFamily="2" charset="-122"/>
                </a:endParaRPr>
              </a:p>
            </p:txBody>
          </p:sp>
          <p:graphicFrame>
            <p:nvGraphicFramePr>
              <p:cNvPr id="15363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6420524"/>
                  </p:ext>
                </p:extLst>
              </p:nvPr>
            </p:nvGraphicFramePr>
            <p:xfrm>
              <a:off x="441889" y="952487"/>
              <a:ext cx="8175625" cy="1241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53" name="Equation" r:id="rId3" imgW="3162240" imgH="444240" progId="Equation.DSMT4">
                      <p:embed/>
                    </p:oleObj>
                  </mc:Choice>
                  <mc:Fallback>
                    <p:oleObj name="Equation" r:id="rId3" imgW="3162240" imgH="444240" progId="Equation.DSMT4">
                      <p:embed/>
                      <p:pic>
                        <p:nvPicPr>
                          <p:cNvPr id="0" name="Picture 2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889" y="952487"/>
                            <a:ext cx="8175625" cy="12414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00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2473723"/>
                  </p:ext>
                </p:extLst>
              </p:nvPr>
            </p:nvGraphicFramePr>
            <p:xfrm>
              <a:off x="641350" y="2578100"/>
              <a:ext cx="4203700" cy="660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54" name="Equation" r:id="rId5" imgW="1714320" imgH="228600" progId="Equation.DSMT4">
                      <p:embed/>
                    </p:oleObj>
                  </mc:Choice>
                  <mc:Fallback>
                    <p:oleObj name="Equation" r:id="rId5" imgW="1714320" imgH="228600" progId="Equation.DSMT4">
                      <p:embed/>
                      <p:pic>
                        <p:nvPicPr>
                          <p:cNvPr id="0" name="Picture 2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1350" y="2578100"/>
                            <a:ext cx="4203700" cy="660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5680688"/>
                  </p:ext>
                </p:extLst>
              </p:nvPr>
            </p:nvGraphicFramePr>
            <p:xfrm>
              <a:off x="2197100" y="152400"/>
              <a:ext cx="3365500" cy="736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55" name="Equation" r:id="rId7" imgW="1612800" imgH="304560" progId="Equation.DSMT4">
                      <p:embed/>
                    </p:oleObj>
                  </mc:Choice>
                  <mc:Fallback>
                    <p:oleObj name="Equation" r:id="rId7" imgW="1612800" imgH="304560" progId="Equation.DSMT4">
                      <p:embed/>
                      <p:pic>
                        <p:nvPicPr>
                          <p:cNvPr id="0" name="Picture 2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7100" y="152400"/>
                            <a:ext cx="3365500" cy="736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7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8711976"/>
                  </p:ext>
                </p:extLst>
              </p:nvPr>
            </p:nvGraphicFramePr>
            <p:xfrm>
              <a:off x="268947" y="5281220"/>
              <a:ext cx="8034099" cy="12450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56" name="Equation" r:id="rId9" imgW="2679480" imgH="431640" progId="Equation.DSMT4">
                      <p:embed/>
                    </p:oleObj>
                  </mc:Choice>
                  <mc:Fallback>
                    <p:oleObj name="Equation" r:id="rId9" imgW="2679480" imgH="431640" progId="Equation.DSMT4">
                      <p:embed/>
                      <p:pic>
                        <p:nvPicPr>
                          <p:cNvPr id="0" name="Picture 2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947" y="5281220"/>
                            <a:ext cx="8034099" cy="1245072"/>
                          </a:xfrm>
                          <a:prstGeom prst="rect">
                            <a:avLst/>
                          </a:prstGeom>
                          <a:solidFill>
                            <a:srgbClr val="FFCC00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1375280"/>
                  </p:ext>
                </p:extLst>
              </p:nvPr>
            </p:nvGraphicFramePr>
            <p:xfrm>
              <a:off x="611560" y="3717032"/>
              <a:ext cx="8072438" cy="1079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57" name="Equation" r:id="rId11" imgW="3111480" imgH="419040" progId="Equation.DSMT4">
                      <p:embed/>
                    </p:oleObj>
                  </mc:Choice>
                  <mc:Fallback>
                    <p:oleObj name="Equation" r:id="rId11" imgW="3111480" imgH="419040" progId="Equation.DSMT4">
                      <p:embed/>
                      <p:pic>
                        <p:nvPicPr>
                          <p:cNvPr id="0" name="Picture 2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1560" y="3717032"/>
                            <a:ext cx="8072438" cy="1079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1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1409607"/>
                  </p:ext>
                </p:extLst>
              </p:nvPr>
            </p:nvGraphicFramePr>
            <p:xfrm>
              <a:off x="5668963" y="115888"/>
              <a:ext cx="3132137" cy="9318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58" name="Equation" r:id="rId13" imgW="1549080" imgH="457200" progId="Equation.DSMT4">
                      <p:embed/>
                    </p:oleObj>
                  </mc:Choice>
                  <mc:Fallback>
                    <p:oleObj name="Equation" r:id="rId13" imgW="1549080" imgH="457200" progId="Equation.DSMT4">
                      <p:embed/>
                      <p:pic>
                        <p:nvPicPr>
                          <p:cNvPr id="0" name="Picture 2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68963" y="115888"/>
                            <a:ext cx="3132137" cy="9318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0" name="直接箭头连接符 19"/>
              <p:cNvCxnSpPr/>
              <p:nvPr/>
            </p:nvCxnSpPr>
            <p:spPr>
              <a:xfrm>
                <a:off x="3347864" y="1700808"/>
                <a:ext cx="792088" cy="936104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1331640" y="3212976"/>
                <a:ext cx="1080120" cy="72008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H="1">
                <a:off x="1570016" y="4509120"/>
                <a:ext cx="0" cy="777268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接箭头连接符 17"/>
            <p:cNvCxnSpPr/>
            <p:nvPr/>
          </p:nvCxnSpPr>
          <p:spPr>
            <a:xfrm>
              <a:off x="4860032" y="3140968"/>
              <a:ext cx="1080120" cy="792088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圆角矩形标注 24"/>
            <p:cNvSpPr/>
            <p:nvPr/>
          </p:nvSpPr>
          <p:spPr>
            <a:xfrm>
              <a:off x="2339752" y="4725144"/>
              <a:ext cx="1800200" cy="432048"/>
            </a:xfrm>
            <a:prstGeom prst="wedgeRoundRectCallout">
              <a:avLst>
                <a:gd name="adj1" fmla="val -55284"/>
                <a:gd name="adj2" fmla="val 155298"/>
                <a:gd name="adj3" fmla="val 16667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rgbClr val="FF0000"/>
                  </a:solidFill>
                </a:rPr>
                <a:t>归一化系数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圆角矩形标注 25"/>
            <p:cNvSpPr/>
            <p:nvPr/>
          </p:nvSpPr>
          <p:spPr>
            <a:xfrm>
              <a:off x="6084168" y="2429958"/>
              <a:ext cx="2808312" cy="432048"/>
            </a:xfrm>
            <a:prstGeom prst="wedgeRoundRectCallout">
              <a:avLst>
                <a:gd name="adj1" fmla="val 12842"/>
                <a:gd name="adj2" fmla="val -180345"/>
                <a:gd name="adj3" fmla="val 16667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rgbClr val="FF0000"/>
                  </a:solidFill>
                </a:rPr>
                <a:t>缔合拉盖尔多项式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7544" y="2996952"/>
            <a:ext cx="3057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求归一化系数</a:t>
            </a:r>
            <a:r>
              <a:rPr lang="en-US" altLang="zh-CN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……</a:t>
            </a:r>
            <a:endParaRPr lang="zh-CN" altLang="en-US" sz="280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830209"/>
              </p:ext>
            </p:extLst>
          </p:nvPr>
        </p:nvGraphicFramePr>
        <p:xfrm>
          <a:off x="427609" y="548680"/>
          <a:ext cx="8034099" cy="1245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87" name="Equation" r:id="rId3" imgW="2679480" imgH="431640" progId="Equation.DSMT4">
                  <p:embed/>
                </p:oleObj>
              </mc:Choice>
              <mc:Fallback>
                <p:oleObj name="Equation" r:id="rId3" imgW="2679480" imgH="43164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09" y="548680"/>
                        <a:ext cx="8034099" cy="1245072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14903"/>
              </p:ext>
            </p:extLst>
          </p:nvPr>
        </p:nvGraphicFramePr>
        <p:xfrm>
          <a:off x="2411760" y="3573016"/>
          <a:ext cx="36782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88" name="Equation" r:id="rId5" imgW="1307880" imgH="317160" progId="Equation.DSMT4">
                  <p:embed/>
                </p:oleObj>
              </mc:Choice>
              <mc:Fallback>
                <p:oleObj name="Equation" r:id="rId5" imgW="1307880" imgH="31716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573016"/>
                        <a:ext cx="3678238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789571"/>
              </p:ext>
            </p:extLst>
          </p:nvPr>
        </p:nvGraphicFramePr>
        <p:xfrm>
          <a:off x="1924050" y="2044700"/>
          <a:ext cx="533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89" name="Equation" r:id="rId7" imgW="1790640" imgH="228600" progId="Equation.DSMT4">
                  <p:embed/>
                </p:oleObj>
              </mc:Choice>
              <mc:Fallback>
                <p:oleObj name="Equation" r:id="rId7" imgW="1790640" imgH="2286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2044700"/>
                        <a:ext cx="53340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162179"/>
              </p:ext>
            </p:extLst>
          </p:nvPr>
        </p:nvGraphicFramePr>
        <p:xfrm>
          <a:off x="1767453" y="4797152"/>
          <a:ext cx="5354409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90" name="Equation" r:id="rId9" imgW="1866600" imgH="228600" progId="Equation.DSMT4">
                  <p:embed/>
                </p:oleObj>
              </mc:Choice>
              <mc:Fallback>
                <p:oleObj name="Equation" r:id="rId9" imgW="1866600" imgH="2286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453" y="4797152"/>
                        <a:ext cx="5354409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65804" y="1832248"/>
            <a:ext cx="209215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3300"/>
                </a:solidFill>
                <a:latin typeface="华文新魏" pitchFamily="2" charset="-122"/>
                <a:ea typeface="华文新魏" pitchFamily="2" charset="-122"/>
              </a:rPr>
              <a:t>体积元在球坐标系下几何描述</a:t>
            </a:r>
            <a:endParaRPr lang="zh-CN" altLang="en-US" sz="2800" dirty="0">
              <a:solidFill>
                <a:srgbClr val="0033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1" name="组合 48"/>
          <p:cNvGrpSpPr/>
          <p:nvPr/>
        </p:nvGrpSpPr>
        <p:grpSpPr>
          <a:xfrm>
            <a:off x="3707904" y="267004"/>
            <a:ext cx="4257708" cy="4301391"/>
            <a:chOff x="5029200" y="228600"/>
            <a:chExt cx="4257708" cy="4301391"/>
          </a:xfrm>
        </p:grpSpPr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978525" y="428625"/>
              <a:ext cx="0" cy="28860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5978525" y="3300413"/>
              <a:ext cx="3051175" cy="142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5029200" y="3298825"/>
              <a:ext cx="957263" cy="892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rot="3600000">
              <a:off x="7997031" y="927894"/>
              <a:ext cx="574675" cy="712788"/>
            </a:xfrm>
            <a:custGeom>
              <a:avLst/>
              <a:gdLst>
                <a:gd name="T0" fmla="*/ 14129264 w 21600"/>
                <a:gd name="T1" fmla="*/ 11760804 h 21600"/>
                <a:gd name="T2" fmla="*/ 7644721 w 21600"/>
                <a:gd name="T3" fmla="*/ 23521608 h 21600"/>
                <a:gd name="T4" fmla="*/ 1160152 w 21600"/>
                <a:gd name="T5" fmla="*/ 11760804 h 21600"/>
                <a:gd name="T6" fmla="*/ 764472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39 w 21600"/>
                <a:gd name="T13" fmla="*/ 3439 h 21600"/>
                <a:gd name="T14" fmla="*/ 18161 w 21600"/>
                <a:gd name="T15" fmla="*/ 1816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278" y="21600"/>
                  </a:lnTo>
                  <a:lnTo>
                    <a:pt x="1832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5986463" y="1609725"/>
              <a:ext cx="1550987" cy="1689100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5986463" y="1936750"/>
              <a:ext cx="1722437" cy="1377950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5986463" y="1773238"/>
              <a:ext cx="2124075" cy="1541462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986463" y="708025"/>
              <a:ext cx="1895475" cy="598488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986463" y="708025"/>
              <a:ext cx="2468562" cy="163513"/>
            </a:xfrm>
            <a:prstGeom prst="line">
              <a:avLst/>
            </a:prstGeom>
            <a:noFill/>
            <a:ln w="28575">
              <a:solidFill>
                <a:srgbClr val="382AF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7537450" y="1617663"/>
              <a:ext cx="171450" cy="27146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7708900" y="1828800"/>
              <a:ext cx="368300" cy="6985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8053388" y="1585913"/>
              <a:ext cx="0" cy="2613025"/>
            </a:xfrm>
            <a:prstGeom prst="line">
              <a:avLst/>
            </a:prstGeom>
            <a:noFill/>
            <a:ln w="28575">
              <a:solidFill>
                <a:srgbClr val="382AF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8742363" y="1312863"/>
              <a:ext cx="0" cy="2613025"/>
            </a:xfrm>
            <a:prstGeom prst="line">
              <a:avLst/>
            </a:prstGeom>
            <a:noFill/>
            <a:ln w="28575">
              <a:solidFill>
                <a:srgbClr val="382AF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5929313" y="3314700"/>
              <a:ext cx="2755900" cy="598488"/>
            </a:xfrm>
            <a:prstGeom prst="line">
              <a:avLst/>
            </a:prstGeom>
            <a:noFill/>
            <a:ln w="28575">
              <a:solidFill>
                <a:srgbClr val="382AF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986463" y="3317875"/>
              <a:ext cx="2066925" cy="871538"/>
            </a:xfrm>
            <a:prstGeom prst="line">
              <a:avLst/>
            </a:prstGeom>
            <a:noFill/>
            <a:ln w="28575">
              <a:solidFill>
                <a:srgbClr val="382AF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rc 26"/>
            <p:cNvSpPr>
              <a:spLocks/>
            </p:cNvSpPr>
            <p:nvPr/>
          </p:nvSpPr>
          <p:spPr bwMode="auto">
            <a:xfrm flipV="1">
              <a:off x="5700713" y="3429000"/>
              <a:ext cx="796925" cy="381000"/>
            </a:xfrm>
            <a:custGeom>
              <a:avLst/>
              <a:gdLst>
                <a:gd name="T0" fmla="*/ 0 w 37552"/>
                <a:gd name="T1" fmla="*/ 2366151 h 21600"/>
                <a:gd name="T2" fmla="*/ 16912265 w 37552"/>
                <a:gd name="T3" fmla="*/ 5282054 h 21600"/>
                <a:gd name="T4" fmla="*/ 7409925 w 37552"/>
                <a:gd name="T5" fmla="*/ 6720416 h 21600"/>
                <a:gd name="T6" fmla="*/ 0 60000 65536"/>
                <a:gd name="T7" fmla="*/ 0 60000 65536"/>
                <a:gd name="T8" fmla="*/ 0 60000 65536"/>
                <a:gd name="T9" fmla="*/ 0 w 37552"/>
                <a:gd name="T10" fmla="*/ 0 h 21600"/>
                <a:gd name="T11" fmla="*/ 37552 w 3755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552" h="21600" fill="none" extrusionOk="0">
                  <a:moveTo>
                    <a:pt x="0" y="7605"/>
                  </a:moveTo>
                  <a:cubicBezTo>
                    <a:pt x="4103" y="2780"/>
                    <a:pt x="10118" y="-1"/>
                    <a:pt x="16453" y="0"/>
                  </a:cubicBezTo>
                  <a:cubicBezTo>
                    <a:pt x="26600" y="0"/>
                    <a:pt x="35380" y="7064"/>
                    <a:pt x="37552" y="16976"/>
                  </a:cubicBezTo>
                </a:path>
                <a:path w="37552" h="21600" stroke="0" extrusionOk="0">
                  <a:moveTo>
                    <a:pt x="0" y="7605"/>
                  </a:moveTo>
                  <a:cubicBezTo>
                    <a:pt x="4103" y="2780"/>
                    <a:pt x="10118" y="-1"/>
                    <a:pt x="16453" y="0"/>
                  </a:cubicBezTo>
                  <a:cubicBezTo>
                    <a:pt x="26600" y="0"/>
                    <a:pt x="35380" y="7064"/>
                    <a:pt x="37552" y="16976"/>
                  </a:cubicBezTo>
                  <a:lnTo>
                    <a:pt x="16453" y="21600"/>
                  </a:lnTo>
                  <a:lnTo>
                    <a:pt x="0" y="760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 flipV="1">
              <a:off x="5641975" y="3632200"/>
              <a:ext cx="115888" cy="1079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5872163" y="3354388"/>
              <a:ext cx="5175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990033"/>
                  </a:solidFill>
                  <a:latin typeface="Times New Roman" pitchFamily="18" charset="0"/>
                  <a:sym typeface="Symbol" pitchFamily="18" charset="2"/>
                </a:rPr>
                <a:t></a:t>
              </a:r>
              <a:endParaRPr lang="en-US" altLang="zh-CN" sz="2400" b="1" i="1" dirty="0">
                <a:solidFill>
                  <a:srgbClr val="990033"/>
                </a:solidFill>
                <a:latin typeface="Times New Roman" pitchFamily="18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8397875" y="3865563"/>
              <a:ext cx="230188" cy="1079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>
              <a:off x="8053388" y="4067175"/>
              <a:ext cx="230187" cy="1079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rc 32"/>
            <p:cNvSpPr>
              <a:spLocks/>
            </p:cNvSpPr>
            <p:nvPr/>
          </p:nvSpPr>
          <p:spPr bwMode="auto">
            <a:xfrm>
              <a:off x="6675438" y="762000"/>
              <a:ext cx="57150" cy="168275"/>
            </a:xfrm>
            <a:custGeom>
              <a:avLst/>
              <a:gdLst>
                <a:gd name="T0" fmla="*/ 0 w 21600"/>
                <a:gd name="T1" fmla="*/ 0 h 42601"/>
                <a:gd name="T2" fmla="*/ 35372 w 21600"/>
                <a:gd name="T3" fmla="*/ 664690 h 42601"/>
                <a:gd name="T4" fmla="*/ 0 w 21600"/>
                <a:gd name="T5" fmla="*/ 337020 h 4260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601"/>
                <a:gd name="T11" fmla="*/ 21600 w 21600"/>
                <a:gd name="T12" fmla="*/ 42601 h 426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60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582"/>
                    <a:pt x="14758" y="40265"/>
                    <a:pt x="5052" y="42600"/>
                  </a:cubicBezTo>
                </a:path>
                <a:path w="21600" h="4260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582"/>
                    <a:pt x="14758" y="40265"/>
                    <a:pt x="5052" y="42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6781800" y="609600"/>
              <a:ext cx="9048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990033"/>
                  </a:solidFill>
                  <a:latin typeface="Times New Roman" pitchFamily="18" charset="0"/>
                </a:rPr>
                <a:t>d</a:t>
              </a:r>
              <a:r>
                <a:rPr lang="en-US" altLang="zh-CN" sz="2400" i="1" dirty="0">
                  <a:solidFill>
                    <a:srgbClr val="990033"/>
                  </a:solidFill>
                  <a:latin typeface="Times New Roman" pitchFamily="18" charset="0"/>
                  <a:sym typeface="Symbol" pitchFamily="18" charset="2"/>
                </a:rPr>
                <a:t></a:t>
              </a:r>
              <a:endParaRPr lang="en-US" altLang="zh-CN" sz="2400" b="1" i="1" dirty="0">
                <a:solidFill>
                  <a:srgbClr val="990033"/>
                </a:solidFill>
                <a:latin typeface="Times New Roman" pitchFamily="18" charset="0"/>
              </a:endParaRPr>
            </a:p>
          </p:txBody>
        </p:sp>
        <p:sp>
          <p:nvSpPr>
            <p:cNvPr id="34" name="Arc 34"/>
            <p:cNvSpPr>
              <a:spLocks/>
            </p:cNvSpPr>
            <p:nvPr/>
          </p:nvSpPr>
          <p:spPr bwMode="auto">
            <a:xfrm>
              <a:off x="5986463" y="2503488"/>
              <a:ext cx="401637" cy="274637"/>
            </a:xfrm>
            <a:custGeom>
              <a:avLst/>
              <a:gdLst>
                <a:gd name="T0" fmla="*/ 0 w 34502"/>
                <a:gd name="T1" fmla="*/ 738481 h 21600"/>
                <a:gd name="T2" fmla="*/ 4675447 w 34502"/>
                <a:gd name="T3" fmla="*/ 2838157 h 21600"/>
                <a:gd name="T4" fmla="*/ 1800149 w 34502"/>
                <a:gd name="T5" fmla="*/ 3491921 h 21600"/>
                <a:gd name="T6" fmla="*/ 0 60000 65536"/>
                <a:gd name="T7" fmla="*/ 0 60000 65536"/>
                <a:gd name="T8" fmla="*/ 0 60000 65536"/>
                <a:gd name="T9" fmla="*/ 0 w 34502"/>
                <a:gd name="T10" fmla="*/ 0 h 21600"/>
                <a:gd name="T11" fmla="*/ 34502 w 3450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502" h="21600" fill="none" extrusionOk="0">
                  <a:moveTo>
                    <a:pt x="-1" y="4567"/>
                  </a:moveTo>
                  <a:cubicBezTo>
                    <a:pt x="3795" y="1607"/>
                    <a:pt x="8470" y="-1"/>
                    <a:pt x="13284" y="0"/>
                  </a:cubicBezTo>
                  <a:cubicBezTo>
                    <a:pt x="23653" y="0"/>
                    <a:pt x="32560" y="7369"/>
                    <a:pt x="34502" y="17555"/>
                  </a:cubicBezTo>
                </a:path>
                <a:path w="34502" h="21600" stroke="0" extrusionOk="0">
                  <a:moveTo>
                    <a:pt x="-1" y="4567"/>
                  </a:moveTo>
                  <a:cubicBezTo>
                    <a:pt x="3795" y="1607"/>
                    <a:pt x="8470" y="-1"/>
                    <a:pt x="13284" y="0"/>
                  </a:cubicBezTo>
                  <a:cubicBezTo>
                    <a:pt x="23653" y="0"/>
                    <a:pt x="32560" y="7369"/>
                    <a:pt x="34502" y="17555"/>
                  </a:cubicBezTo>
                  <a:lnTo>
                    <a:pt x="13284" y="21600"/>
                  </a:lnTo>
                  <a:lnTo>
                    <a:pt x="-1" y="4567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389688" y="2667000"/>
              <a:ext cx="57150" cy="16351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 rot="20460386">
              <a:off x="8056670" y="956904"/>
              <a:ext cx="6889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990033"/>
                  </a:solidFill>
                  <a:latin typeface="Times New Roman" pitchFamily="18" charset="0"/>
                </a:rPr>
                <a:t>d</a:t>
              </a:r>
              <a:r>
                <a:rPr lang="en-US" altLang="zh-CN" sz="2400" i="1" dirty="0" err="1">
                  <a:solidFill>
                    <a:srgbClr val="990033"/>
                  </a:solidFill>
                  <a:latin typeface="Times New Roman" pitchFamily="18" charset="0"/>
                </a:rPr>
                <a:t>S</a:t>
              </a:r>
              <a:endParaRPr lang="en-US" altLang="zh-CN" sz="2400" b="1" i="1" dirty="0">
                <a:solidFill>
                  <a:srgbClr val="990033"/>
                </a:solidFill>
                <a:latin typeface="Times New Roman" pitchFamily="18" charset="0"/>
              </a:endParaRP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8283575" y="1535113"/>
              <a:ext cx="860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990033"/>
                  </a:solidFill>
                  <a:latin typeface="Times New Roman" pitchFamily="18" charset="0"/>
                </a:rPr>
                <a:t>d</a:t>
              </a:r>
              <a:r>
                <a:rPr lang="en-US" altLang="zh-CN" sz="2400" i="1" dirty="0" err="1">
                  <a:solidFill>
                    <a:srgbClr val="990033"/>
                  </a:solidFill>
                  <a:latin typeface="Times New Roman" pitchFamily="18" charset="0"/>
                </a:rPr>
                <a:t>r</a:t>
              </a:r>
              <a:endParaRPr lang="en-US" altLang="zh-CN" sz="2800" i="1" dirty="0">
                <a:solidFill>
                  <a:srgbClr val="990033"/>
                </a:solidFill>
                <a:latin typeface="Times New Roman" pitchFamily="18" charset="0"/>
              </a:endParaRP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 rot="18684447">
              <a:off x="6660091" y="1665542"/>
              <a:ext cx="6318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990033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9" name="Arc 39"/>
            <p:cNvSpPr>
              <a:spLocks/>
            </p:cNvSpPr>
            <p:nvPr/>
          </p:nvSpPr>
          <p:spPr bwMode="auto">
            <a:xfrm>
              <a:off x="6553200" y="2687638"/>
              <a:ext cx="114300" cy="55562"/>
            </a:xfrm>
            <a:custGeom>
              <a:avLst/>
              <a:gdLst>
                <a:gd name="T0" fmla="*/ 0 w 21561"/>
                <a:gd name="T1" fmla="*/ 0 h 21600"/>
                <a:gd name="T2" fmla="*/ 605931 w 21561"/>
                <a:gd name="T3" fmla="*/ 134393 h 21600"/>
                <a:gd name="T4" fmla="*/ 0 w 21561"/>
                <a:gd name="T5" fmla="*/ 142923 h 21600"/>
                <a:gd name="T6" fmla="*/ 0 60000 65536"/>
                <a:gd name="T7" fmla="*/ 0 60000 65536"/>
                <a:gd name="T8" fmla="*/ 0 60000 65536"/>
                <a:gd name="T9" fmla="*/ 0 w 21561"/>
                <a:gd name="T10" fmla="*/ 0 h 21600"/>
                <a:gd name="T11" fmla="*/ 21561 w 215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1" h="21600" fill="none" extrusionOk="0">
                  <a:moveTo>
                    <a:pt x="-1" y="0"/>
                  </a:moveTo>
                  <a:cubicBezTo>
                    <a:pt x="11428" y="0"/>
                    <a:pt x="20879" y="8902"/>
                    <a:pt x="21561" y="20310"/>
                  </a:cubicBezTo>
                </a:path>
                <a:path w="21561" h="21600" stroke="0" extrusionOk="0">
                  <a:moveTo>
                    <a:pt x="-1" y="0"/>
                  </a:moveTo>
                  <a:cubicBezTo>
                    <a:pt x="11428" y="0"/>
                    <a:pt x="20879" y="8902"/>
                    <a:pt x="21561" y="2031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6827838" y="2057400"/>
              <a:ext cx="8683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990033"/>
                  </a:solidFill>
                  <a:latin typeface="Times New Roman" pitchFamily="18" charset="0"/>
                </a:rPr>
                <a:t>d</a:t>
              </a:r>
              <a:r>
                <a:rPr lang="en-US" altLang="zh-CN" sz="2400" i="1" dirty="0">
                  <a:solidFill>
                    <a:srgbClr val="990033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endParaRPr lang="en-US" altLang="zh-CN" sz="2400" i="1" dirty="0">
                <a:solidFill>
                  <a:srgbClr val="990033"/>
                </a:solidFill>
                <a:latin typeface="Times New Roman" pitchFamily="18" charset="0"/>
              </a:endParaRP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8742363" y="3297238"/>
              <a:ext cx="4016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990033"/>
                  </a:solidFill>
                  <a:latin typeface="Times New Roman" pitchFamily="18" charset="0"/>
                </a:rPr>
                <a:t>y</a:t>
              </a:r>
              <a:endParaRPr lang="en-US" altLang="zh-CN" sz="3600" b="1" i="1" dirty="0">
                <a:solidFill>
                  <a:srgbClr val="990033"/>
                </a:solidFill>
                <a:latin typeface="Times New Roman" pitchFamily="18" charset="0"/>
              </a:endParaRP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5638800" y="228600"/>
              <a:ext cx="5746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990033"/>
                  </a:solidFill>
                  <a:latin typeface="Times New Roman" pitchFamily="18" charset="0"/>
                </a:rPr>
                <a:t>z</a:t>
              </a:r>
              <a:endParaRPr lang="en-US" altLang="zh-CN" sz="4000" b="1" i="1" dirty="0">
                <a:solidFill>
                  <a:srgbClr val="990033"/>
                </a:solidFill>
                <a:latin typeface="Times New Roman" pitchFamily="18" charset="0"/>
              </a:endParaRP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5180013" y="3962400"/>
              <a:ext cx="4587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990033"/>
                  </a:solidFill>
                  <a:latin typeface="Times New Roman" pitchFamily="18" charset="0"/>
                </a:rPr>
                <a:t>x</a:t>
              </a:r>
              <a:endParaRPr lang="en-US" altLang="zh-CN" sz="4000" b="1" i="1" dirty="0">
                <a:solidFill>
                  <a:srgbClr val="990033"/>
                </a:solidFill>
                <a:latin typeface="Times New Roman" pitchFamily="18" charset="0"/>
              </a:endParaRPr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8540783" y="642918"/>
              <a:ext cx="7461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990033"/>
                  </a:solidFill>
                  <a:latin typeface="Times New Roman" pitchFamily="18" charset="0"/>
                </a:rPr>
                <a:t>r</a:t>
              </a:r>
              <a:r>
                <a:rPr lang="en-US" altLang="zh-CN" sz="2400" dirty="0">
                  <a:solidFill>
                    <a:srgbClr val="990033"/>
                  </a:solidFill>
                  <a:latin typeface="Times New Roman" pitchFamily="18" charset="0"/>
                </a:rPr>
                <a:t>d</a:t>
              </a:r>
              <a:r>
                <a:rPr lang="en-US" altLang="zh-CN" sz="2400" i="1" dirty="0">
                  <a:solidFill>
                    <a:srgbClr val="990033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endParaRPr lang="en-US" altLang="zh-CN" sz="2400" b="1" i="1" dirty="0">
                <a:solidFill>
                  <a:srgbClr val="990033"/>
                </a:solidFill>
                <a:latin typeface="Times New Roman" pitchFamily="18" charset="0"/>
              </a:endParaRP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6503988" y="963613"/>
              <a:ext cx="10334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 err="1">
                  <a:solidFill>
                    <a:srgbClr val="990033"/>
                  </a:solidFill>
                  <a:latin typeface="Times New Roman" pitchFamily="18" charset="0"/>
                </a:rPr>
                <a:t>r</a:t>
              </a:r>
              <a:r>
                <a:rPr lang="en-US" altLang="zh-CN" sz="2400" dirty="0" err="1">
                  <a:solidFill>
                    <a:srgbClr val="990033"/>
                  </a:solidFill>
                  <a:latin typeface="Times New Roman" pitchFamily="18" charset="0"/>
                </a:rPr>
                <a:t>sin</a:t>
              </a:r>
              <a:r>
                <a:rPr lang="en-US" altLang="zh-CN" sz="2400" i="1" dirty="0">
                  <a:solidFill>
                    <a:srgbClr val="990033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endParaRPr lang="en-US" altLang="zh-CN" sz="2400" b="1" i="1" dirty="0">
                <a:solidFill>
                  <a:srgbClr val="990033"/>
                </a:solidFill>
                <a:latin typeface="Times New Roman" pitchFamily="18" charset="0"/>
              </a:endParaRPr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6045200" y="2597150"/>
              <a:ext cx="4587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990033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endParaRPr lang="en-US" altLang="zh-CN" sz="2400" b="1" i="1" dirty="0">
                <a:solidFill>
                  <a:srgbClr val="990033"/>
                </a:solidFill>
                <a:latin typeface="Times New Roman" pitchFamily="18" charset="0"/>
              </a:endParaRP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6781800" y="228600"/>
              <a:ext cx="172085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endParaRPr lang="zh-CN" altLang="zh-CN" sz="2400">
                <a:solidFill>
                  <a:srgbClr val="990033"/>
                </a:solidFill>
                <a:latin typeface="Times New Roman" pitchFamily="18" charset="0"/>
              </a:endParaRPr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V="1">
              <a:off x="7478713" y="1284288"/>
              <a:ext cx="403225" cy="38100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 flipV="1">
              <a:off x="8053388" y="1392238"/>
              <a:ext cx="688975" cy="436562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 flipV="1">
              <a:off x="7708900" y="1609725"/>
              <a:ext cx="401638" cy="27305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45"/>
            <p:cNvSpPr txBox="1">
              <a:spLocks noChangeArrowheads="1"/>
            </p:cNvSpPr>
            <p:nvPr/>
          </p:nvSpPr>
          <p:spPr bwMode="auto">
            <a:xfrm rot="20368955">
              <a:off x="7858148" y="4068326"/>
              <a:ext cx="128585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 err="1">
                  <a:solidFill>
                    <a:srgbClr val="990033"/>
                  </a:solidFill>
                  <a:latin typeface="Times New Roman" pitchFamily="18" charset="0"/>
                </a:rPr>
                <a:t>r</a:t>
              </a:r>
              <a:r>
                <a:rPr lang="en-US" altLang="zh-CN" sz="2400" dirty="0" err="1">
                  <a:solidFill>
                    <a:srgbClr val="990033"/>
                  </a:solidFill>
                  <a:latin typeface="Times New Roman" pitchFamily="18" charset="0"/>
                </a:rPr>
                <a:t>sin</a:t>
              </a:r>
              <a:r>
                <a:rPr lang="en-US" altLang="zh-CN" sz="2400" i="1" dirty="0" smtClean="0">
                  <a:solidFill>
                    <a:srgbClr val="990033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en-US" altLang="zh-CN" sz="2400" dirty="0" smtClean="0">
                  <a:solidFill>
                    <a:srgbClr val="990033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400" dirty="0" smtClean="0">
                  <a:solidFill>
                    <a:srgbClr val="990033"/>
                  </a:solidFill>
                  <a:latin typeface="Times New Roman" pitchFamily="18" charset="0"/>
                </a:rPr>
                <a:t>d</a:t>
              </a:r>
              <a:r>
                <a:rPr lang="en-US" altLang="zh-CN" sz="2400" i="1" dirty="0" smtClean="0">
                  <a:solidFill>
                    <a:srgbClr val="990033"/>
                  </a:solidFill>
                  <a:latin typeface="Times New Roman" pitchFamily="18" charset="0"/>
                  <a:sym typeface="Symbol" pitchFamily="18" charset="2"/>
                </a:rPr>
                <a:t></a:t>
              </a:r>
              <a:endParaRPr lang="en-US" altLang="zh-CN" sz="2400" b="1" i="1" dirty="0">
                <a:solidFill>
                  <a:srgbClr val="990033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5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9805"/>
              </p:ext>
            </p:extLst>
          </p:nvPr>
        </p:nvGraphicFramePr>
        <p:xfrm>
          <a:off x="965197" y="4659735"/>
          <a:ext cx="5336682" cy="113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0" name="Equation" r:id="rId3" imgW="2374560" imgH="482400" progId="Equation.DSMT4">
                  <p:embed/>
                </p:oleObj>
              </mc:Choice>
              <mc:Fallback>
                <p:oleObj name="Equation" r:id="rId3" imgW="2374560" imgH="4824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197" y="4659735"/>
                        <a:ext cx="5336682" cy="11321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733797" y="5905477"/>
            <a:ext cx="48526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以上就是球坐标系下的积分元</a:t>
            </a:r>
            <a:endParaRPr lang="zh-CN" altLang="en-US" sz="280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210741"/>
              </p:ext>
            </p:extLst>
          </p:nvPr>
        </p:nvGraphicFramePr>
        <p:xfrm>
          <a:off x="1153618" y="1012343"/>
          <a:ext cx="2259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" name="Equation" r:id="rId5" imgW="787320" imgH="203040" progId="Equation.DSMT4">
                  <p:embed/>
                </p:oleObj>
              </mc:Choice>
              <mc:Fallback>
                <p:oleObj name="Equation" r:id="rId5" imgW="787320" imgH="20304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618" y="1012343"/>
                        <a:ext cx="22590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335599" y="267004"/>
            <a:ext cx="3057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附：数学基础回顾</a:t>
            </a:r>
            <a:endParaRPr lang="zh-CN" altLang="en-US" sz="28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6" grpId="0"/>
      <p:bldP spid="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63602" y="115620"/>
            <a:ext cx="7060006" cy="3020447"/>
            <a:chOff x="1083918" y="160774"/>
            <a:chExt cx="7060006" cy="3020447"/>
          </a:xfrm>
        </p:grpSpPr>
        <p:graphicFrame>
          <p:nvGraphicFramePr>
            <p:cNvPr id="4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9332115"/>
                </p:ext>
              </p:extLst>
            </p:nvPr>
          </p:nvGraphicFramePr>
          <p:xfrm>
            <a:off x="1083918" y="160774"/>
            <a:ext cx="7060006" cy="216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818" name="Equation" r:id="rId3" imgW="3174840" imgH="939600" progId="Equation.DSMT4">
                    <p:embed/>
                  </p:oleObj>
                </mc:Choice>
                <mc:Fallback>
                  <p:oleObj name="Equation" r:id="rId3" imgW="3174840" imgH="939600" progId="Equation.DSMT4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3918" y="160774"/>
                          <a:ext cx="7060006" cy="2165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8" name="直接连接符 47"/>
            <p:cNvCxnSpPr/>
            <p:nvPr/>
          </p:nvCxnSpPr>
          <p:spPr>
            <a:xfrm>
              <a:off x="1403648" y="2497770"/>
              <a:ext cx="180875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404683" y="2486304"/>
              <a:ext cx="1959405" cy="1146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2051720" y="2658001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B050"/>
                  </a:solidFill>
                </a:rPr>
                <a:t>径向</a:t>
              </a:r>
              <a:endParaRPr lang="zh-CN" altLang="en-US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707904" y="2658001"/>
              <a:ext cx="9060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00FF"/>
                  </a:solidFill>
                </a:rPr>
                <a:t>角向</a:t>
              </a:r>
              <a:endParaRPr lang="zh-CN" altLang="en-US" sz="2800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98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776690"/>
              </p:ext>
            </p:extLst>
          </p:nvPr>
        </p:nvGraphicFramePr>
        <p:xfrm>
          <a:off x="1092200" y="3082925"/>
          <a:ext cx="6188075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19" name="Equation" r:id="rId5" imgW="2844720" imgH="965160" progId="Equation.DSMT4">
                  <p:embed/>
                </p:oleObj>
              </mc:Choice>
              <mc:Fallback>
                <p:oleObj name="Equation" r:id="rId5" imgW="2844720" imgH="96516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082925"/>
                        <a:ext cx="6188075" cy="1982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418798"/>
              </p:ext>
            </p:extLst>
          </p:nvPr>
        </p:nvGraphicFramePr>
        <p:xfrm>
          <a:off x="1112394" y="5050479"/>
          <a:ext cx="4584578" cy="120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20" name="Equation" r:id="rId7" imgW="1777680" imgH="482400" progId="Equation.DSMT4">
                  <p:embed/>
                </p:oleObj>
              </mc:Choice>
              <mc:Fallback>
                <p:oleObj name="Equation" r:id="rId7" imgW="1777680" imgH="4824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394" y="5050479"/>
                        <a:ext cx="4584578" cy="12007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179078"/>
              </p:ext>
            </p:extLst>
          </p:nvPr>
        </p:nvGraphicFramePr>
        <p:xfrm>
          <a:off x="6588224" y="1798643"/>
          <a:ext cx="1908139" cy="482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21" name="Equation" r:id="rId9" imgW="1155600" imgH="291960" progId="Equation.DSMT4">
                  <p:embed/>
                </p:oleObj>
              </mc:Choice>
              <mc:Fallback>
                <p:oleObj name="Equation" r:id="rId9" imgW="1155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88224" y="1798643"/>
                        <a:ext cx="1908139" cy="482277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416445"/>
              </p:ext>
            </p:extLst>
          </p:nvPr>
        </p:nvGraphicFramePr>
        <p:xfrm>
          <a:off x="879008" y="775333"/>
          <a:ext cx="7616328" cy="126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00" name="Equation" r:id="rId3" imgW="2489040" imgH="431640" progId="Equation.DSMT4">
                  <p:embed/>
                </p:oleObj>
              </mc:Choice>
              <mc:Fallback>
                <p:oleObj name="Equation" r:id="rId3" imgW="2489040" imgH="43164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008" y="775333"/>
                        <a:ext cx="7616328" cy="1269137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620281"/>
              </p:ext>
            </p:extLst>
          </p:nvPr>
        </p:nvGraphicFramePr>
        <p:xfrm>
          <a:off x="1438246" y="2311252"/>
          <a:ext cx="6187552" cy="78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01" name="Equation" r:id="rId5" imgW="1790640" imgH="228600" progId="Equation.DSMT4">
                  <p:embed/>
                </p:oleObj>
              </mc:Choice>
              <mc:Fallback>
                <p:oleObj name="Equation" r:id="rId5" imgW="1790640" imgH="2286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46" y="2311252"/>
                        <a:ext cx="6187552" cy="789895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 w="349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21519" y="4650677"/>
            <a:ext cx="28995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是第一玻尔半径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73101" y="3447295"/>
            <a:ext cx="1081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式中：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87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357852"/>
              </p:ext>
            </p:extLst>
          </p:nvPr>
        </p:nvGraphicFramePr>
        <p:xfrm>
          <a:off x="1415151" y="5269698"/>
          <a:ext cx="1256722" cy="582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02" name="Equation" r:id="rId7" imgW="520474" imgH="241195" progId="Equation.DSMT4">
                  <p:embed/>
                </p:oleObj>
              </mc:Choice>
              <mc:Fallback>
                <p:oleObj name="Equation" r:id="rId7" imgW="520474" imgH="241195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151" y="5269698"/>
                        <a:ext cx="1256722" cy="582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21519" y="5301517"/>
            <a:ext cx="37313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是</a:t>
            </a:r>
            <a:r>
              <a:rPr lang="zh-CN" altLang="en-US" sz="2800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缔合</a:t>
            </a:r>
            <a:r>
              <a:rPr lang="zh-CN" altLang="en-US" sz="2800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拉盖尔多项式</a:t>
            </a:r>
            <a:endParaRPr lang="zh-CN" altLang="en-US" sz="2800" dirty="0">
              <a:solidFill>
                <a:srgbClr val="00B05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87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505119"/>
              </p:ext>
            </p:extLst>
          </p:nvPr>
        </p:nvGraphicFramePr>
        <p:xfrm>
          <a:off x="2028693" y="3970515"/>
          <a:ext cx="599134" cy="580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03" name="Equation" r:id="rId9" imgW="241200" imgH="228600" progId="Equation.DSMT4">
                  <p:embed/>
                </p:oleObj>
              </mc:Choice>
              <mc:Fallback>
                <p:oleObj name="Equation" r:id="rId9" imgW="241200" imgH="22860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693" y="3970515"/>
                        <a:ext cx="599134" cy="5800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821519" y="3970515"/>
            <a:ext cx="261305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是归一化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常数</a:t>
            </a:r>
          </a:p>
        </p:txBody>
      </p:sp>
      <p:graphicFrame>
        <p:nvGraphicFramePr>
          <p:cNvPr id="287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660062"/>
              </p:ext>
            </p:extLst>
          </p:nvPr>
        </p:nvGraphicFramePr>
        <p:xfrm>
          <a:off x="1409690" y="5982048"/>
          <a:ext cx="1152531" cy="47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04" name="Equation" r:id="rId11" imgW="558800" imgH="228600" progId="Equation.DSMT4">
                  <p:embed/>
                </p:oleObj>
              </mc:Choice>
              <mc:Fallback>
                <p:oleObj name="Equation" r:id="rId11" imgW="558800" imgH="22860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690" y="5982048"/>
                        <a:ext cx="1152531" cy="471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21519" y="5916764"/>
            <a:ext cx="23265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rPr>
              <a:t>是</a:t>
            </a:r>
            <a:r>
              <a:rPr lang="zh-CN" altLang="en-US" sz="2800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  <a:cs typeface="宋体" pitchFamily="2" charset="-122"/>
                <a:sym typeface="Wingdings" pitchFamily="2" charset="2"/>
              </a:rPr>
              <a:t>球谐函数</a:t>
            </a:r>
            <a:endParaRPr lang="zh-CN" altLang="en-US" sz="2800" dirty="0">
              <a:solidFill>
                <a:srgbClr val="00B05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449945"/>
              </p:ext>
            </p:extLst>
          </p:nvPr>
        </p:nvGraphicFramePr>
        <p:xfrm>
          <a:off x="2024837" y="4639237"/>
          <a:ext cx="3984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05" name="Equation" r:id="rId13" imgW="165028" imgH="228501" progId="Equation.DSMT4">
                  <p:embed/>
                </p:oleObj>
              </mc:Choice>
              <mc:Fallback>
                <p:oleObj name="Equation" r:id="rId13" imgW="165028" imgH="228501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837" y="4639237"/>
                        <a:ext cx="39846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64961" y="119698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最终解：</a:t>
            </a:r>
            <a:endParaRPr lang="zh-CN" altLang="en-US" sz="280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57665"/>
              </p:ext>
            </p:extLst>
          </p:nvPr>
        </p:nvGraphicFramePr>
        <p:xfrm>
          <a:off x="6552825" y="4277377"/>
          <a:ext cx="19208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06" name="Equation" r:id="rId15" imgW="787320" imgH="444240" progId="Equation.DSMT4">
                  <p:embed/>
                </p:oleObj>
              </mc:Choice>
              <mc:Fallback>
                <p:oleObj name="Equation" r:id="rId15" imgW="787320" imgH="444240" progId="Equation.DSMT4">
                  <p:embed/>
                  <p:pic>
                    <p:nvPicPr>
                      <p:cNvPr id="12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2825" y="4277377"/>
                        <a:ext cx="1920875" cy="10715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850878"/>
              </p:ext>
            </p:extLst>
          </p:nvPr>
        </p:nvGraphicFramePr>
        <p:xfrm>
          <a:off x="1240895" y="1412776"/>
          <a:ext cx="7023244" cy="1987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7" name="Equation" r:id="rId3" imgW="2971800" imgH="914400" progId="Equation.DSMT4">
                  <p:embed/>
                </p:oleObj>
              </mc:Choice>
              <mc:Fallback>
                <p:oleObj name="Equation" r:id="rId3" imgW="2971800" imgH="91440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895" y="1412776"/>
                        <a:ext cx="7023244" cy="19870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51521" y="260648"/>
            <a:ext cx="1008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其中</a:t>
            </a:r>
            <a:endParaRPr lang="zh-CN" altLang="en-US" sz="280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591753"/>
              </p:ext>
            </p:extLst>
          </p:nvPr>
        </p:nvGraphicFramePr>
        <p:xfrm>
          <a:off x="1331640" y="206578"/>
          <a:ext cx="7056784" cy="101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8" name="Equation" r:id="rId5" imgW="3060360" imgH="482400" progId="Equation.DSMT4">
                  <p:embed/>
                </p:oleObj>
              </mc:Choice>
              <mc:Fallback>
                <p:oleObj name="Equation" r:id="rId5" imgW="3060360" imgH="48240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06578"/>
                        <a:ext cx="7056784" cy="10182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826112"/>
              </p:ext>
            </p:extLst>
          </p:nvPr>
        </p:nvGraphicFramePr>
        <p:xfrm>
          <a:off x="1043608" y="3587774"/>
          <a:ext cx="683577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9" name="Equation" r:id="rId7" imgW="3136680" imgH="469800" progId="Equation.DSMT4">
                  <p:embed/>
                </p:oleObj>
              </mc:Choice>
              <mc:Fallback>
                <p:oleObj name="Equation" r:id="rId7" imgW="3136680" imgH="46980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87774"/>
                        <a:ext cx="6835775" cy="1023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896251"/>
              </p:ext>
            </p:extLst>
          </p:nvPr>
        </p:nvGraphicFramePr>
        <p:xfrm>
          <a:off x="611560" y="4799631"/>
          <a:ext cx="8196460" cy="90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0" name="Equation" r:id="rId9" imgW="4279680" imgH="457200" progId="Equation.DSMT4">
                  <p:embed/>
                </p:oleObj>
              </mc:Choice>
              <mc:Fallback>
                <p:oleObj name="Equation" r:id="rId9" imgW="4279680" imgH="45720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799631"/>
                        <a:ext cx="8196460" cy="9022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871834"/>
              </p:ext>
            </p:extLst>
          </p:nvPr>
        </p:nvGraphicFramePr>
        <p:xfrm>
          <a:off x="755577" y="5722137"/>
          <a:ext cx="5873751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1" name="Equation" r:id="rId11" imgW="2768400" imgH="419040" progId="Equation.DSMT4">
                  <p:embed/>
                </p:oleObj>
              </mc:Choice>
              <mc:Fallback>
                <p:oleObj name="Equation" r:id="rId11" imgW="2768400" imgH="41904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7" y="5722137"/>
                        <a:ext cx="5873751" cy="869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426593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球坐标系中的定态薛定谔方程</a:t>
            </a:r>
            <a:endParaRPr lang="en-US" altLang="zh-CN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209633"/>
              </p:ext>
            </p:extLst>
          </p:nvPr>
        </p:nvGraphicFramePr>
        <p:xfrm>
          <a:off x="1331640" y="1412776"/>
          <a:ext cx="604678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58" name="Equation" r:id="rId3" imgW="2336760" imgH="444240" progId="Equation.DSMT4">
                  <p:embed/>
                </p:oleObj>
              </mc:Choice>
              <mc:Fallback>
                <p:oleObj name="Equation" r:id="rId3" imgW="2336760" imgH="444240" progId="Equation.DSMT4">
                  <p:embed/>
                  <p:pic>
                    <p:nvPicPr>
                      <p:cNvPr id="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412776"/>
                        <a:ext cx="6046788" cy="1042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46852"/>
              </p:ext>
            </p:extLst>
          </p:nvPr>
        </p:nvGraphicFramePr>
        <p:xfrm>
          <a:off x="1619672" y="3429000"/>
          <a:ext cx="594836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59" name="Equation" r:id="rId5" imgW="2273040" imgH="291960" progId="Equation.DSMT4">
                  <p:embed/>
                </p:oleObj>
              </mc:Choice>
              <mc:Fallback>
                <p:oleObj name="Equation" r:id="rId5" imgW="2273040" imgH="291960" progId="Equation.DSMT4">
                  <p:embed/>
                  <p:pic>
                    <p:nvPicPr>
                      <p:cNvPr id="23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429000"/>
                        <a:ext cx="5948363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69865" y="279976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如果势能满足</a:t>
            </a:r>
            <a:endParaRPr lang="zh-CN" altLang="en-US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2545" y="4379331"/>
            <a:ext cx="8422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则势能是球对称的，称为中心势，此时采用球坐标系描述更为方便。典型的中心势有氢原子势能，以及类氢原子势能（单个的电子绕着带正电荷的核运动时，就处于这种势场中）。</a:t>
            </a:r>
            <a:endParaRPr lang="zh-CN" altLang="en-US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33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51520" y="116632"/>
            <a:ext cx="19038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几个径向和角向波函数</a:t>
            </a:r>
            <a:endParaRPr lang="zh-CN" altLang="en-US" sz="2400" dirty="0">
              <a:solidFill>
                <a:srgbClr val="C0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graphicFrame>
        <p:nvGraphicFramePr>
          <p:cNvPr id="10137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359813"/>
              </p:ext>
            </p:extLst>
          </p:nvPr>
        </p:nvGraphicFramePr>
        <p:xfrm>
          <a:off x="233763" y="1412776"/>
          <a:ext cx="4903878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72" name="Equation" r:id="rId3" imgW="2793960" imgH="2108160" progId="Equation.DSMT4">
                  <p:embed/>
                </p:oleObj>
              </mc:Choice>
              <mc:Fallback>
                <p:oleObj name="Equation" r:id="rId3" imgW="2793960" imgH="210816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63" y="1412776"/>
                        <a:ext cx="4903878" cy="37444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2483768" y="188640"/>
          <a:ext cx="5036191" cy="64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73" name="Equation" r:id="rId5" imgW="1790700" imgH="228600" progId="Equation.DSMT4">
                  <p:embed/>
                </p:oleObj>
              </mc:Choice>
              <mc:Fallback>
                <p:oleObj name="Equation" r:id="rId5" imgW="1790700" imgH="2286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88640"/>
                        <a:ext cx="5036191" cy="642918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 w="349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62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329809"/>
              </p:ext>
            </p:extLst>
          </p:nvPr>
        </p:nvGraphicFramePr>
        <p:xfrm>
          <a:off x="5346331" y="1268760"/>
          <a:ext cx="3528317" cy="4069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74" name="Equation" r:id="rId7" imgW="2006280" imgH="2286000" progId="Equation.DSMT4">
                  <p:embed/>
                </p:oleObj>
              </mc:Choice>
              <mc:Fallback>
                <p:oleObj name="Equation" r:id="rId7" imgW="2006280" imgH="22860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331" y="1268760"/>
                        <a:ext cx="3528317" cy="4069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59632" y="1412776"/>
            <a:ext cx="6255331" cy="1863080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氢原子定态薛定谔方程</a:t>
            </a:r>
            <a:r>
              <a:rPr lang="en-US" altLang="zh-CN" sz="40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sz="40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40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及其</a:t>
            </a:r>
            <a:r>
              <a:rPr lang="zh-CN" altLang="en-US" sz="40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分离变量法求解结果</a:t>
            </a:r>
            <a:r>
              <a:rPr lang="en-US" altLang="zh-CN" sz="40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sz="40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40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4027802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2099" y="212258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氢原子的定态薛定谔方程</a:t>
            </a:r>
            <a:endParaRPr lang="en-US" altLang="zh-CN" sz="28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>
            <p:extLst/>
          </p:nvPr>
        </p:nvGraphicFramePr>
        <p:xfrm>
          <a:off x="1691680" y="900948"/>
          <a:ext cx="56562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6" name="Equation" r:id="rId3" imgW="2336760" imgH="444240" progId="Equation.DSMT4">
                  <p:embed/>
                </p:oleObj>
              </mc:Choice>
              <mc:Fallback>
                <p:oleObj name="Equation" r:id="rId3" imgW="2336760" imgH="444240" progId="Equation.DSMT4">
                  <p:embed/>
                  <p:pic>
                    <p:nvPicPr>
                      <p:cNvPr id="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900948"/>
                        <a:ext cx="5656263" cy="9747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115616" y="2059702"/>
            <a:ext cx="6341278" cy="927100"/>
            <a:chOff x="870952" y="2480160"/>
            <a:chExt cx="6341278" cy="927100"/>
          </a:xfrm>
        </p:grpSpPr>
        <p:graphicFrame>
          <p:nvGraphicFramePr>
            <p:cNvPr id="9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816318" y="2480160"/>
            <a:ext cx="5395912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77" name="Equation" r:id="rId5" imgW="2374560" imgH="457200" progId="Equation.DSMT4">
                    <p:embed/>
                  </p:oleObj>
                </mc:Choice>
                <mc:Fallback>
                  <p:oleObj name="Equation" r:id="rId5" imgW="2374560" imgH="457200" progId="Equation.DSMT4">
                    <p:embed/>
                    <p:pic>
                      <p:nvPicPr>
                        <p:cNvPr id="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318" y="2480160"/>
                          <a:ext cx="5395912" cy="927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870952" y="2613664"/>
              <a:ext cx="80469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其中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0057" y="3082317"/>
            <a:ext cx="8068956" cy="1083891"/>
            <a:chOff x="467544" y="4068179"/>
            <a:chExt cx="8068956" cy="1083891"/>
          </a:xfrm>
        </p:grpSpPr>
        <p:sp>
          <p:nvSpPr>
            <p:cNvPr id="14" name="矩形 13"/>
            <p:cNvSpPr/>
            <p:nvPr/>
          </p:nvSpPr>
          <p:spPr>
            <a:xfrm>
              <a:off x="511929" y="4598072"/>
              <a:ext cx="713963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r>
                <a:rPr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）势能</a:t>
              </a:r>
              <a:r>
                <a:rPr lang="en-US" altLang="zh-CN" sz="2400" i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不显含</a:t>
              </a:r>
              <a:r>
                <a:rPr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时间，可以将时间变量分离，即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7544" y="4068179"/>
              <a:ext cx="80689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r>
                <a:rPr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）势能</a:t>
              </a:r>
              <a:r>
                <a:rPr lang="en-US" altLang="zh-CN" sz="2400" i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是球对称的中心势，采用球坐标系描述更方便。</a:t>
              </a:r>
              <a:endPara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395536" y="4926676"/>
            <a:ext cx="5421313" cy="542925"/>
            <a:chOff x="424" y="3208"/>
            <a:chExt cx="3415" cy="342"/>
          </a:xfrm>
        </p:grpSpPr>
        <p:graphicFrame>
          <p:nvGraphicFramePr>
            <p:cNvPr id="17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785" y="3208"/>
            <a:ext cx="1054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78" name="Equation" r:id="rId7" imgW="660240" imgH="241200" progId="Equation.DSMT4">
                    <p:embed/>
                  </p:oleObj>
                </mc:Choice>
                <mc:Fallback>
                  <p:oleObj name="Equation" r:id="rId7" imgW="660240" imgH="241200" progId="Equation.DSMT4">
                    <p:embed/>
                    <p:pic>
                      <p:nvPicPr>
                        <p:cNvPr id="1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5" y="3208"/>
                          <a:ext cx="1054" cy="3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424" y="3249"/>
              <a:ext cx="22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  <a:sym typeface="Wingdings" panose="05000000000000000000" pitchFamily="2" charset="2"/>
                </a:rPr>
                <a:t>氢原子的</a:t>
              </a:r>
              <a:r>
                <a:rPr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定态薛定谔方程</a:t>
              </a:r>
              <a:endPara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19" name="Object 24"/>
          <p:cNvGraphicFramePr>
            <a:graphicFrameLocks noChangeAspect="1"/>
          </p:cNvGraphicFramePr>
          <p:nvPr>
            <p:extLst/>
          </p:nvPr>
        </p:nvGraphicFramePr>
        <p:xfrm>
          <a:off x="1410328" y="4280519"/>
          <a:ext cx="55133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9" name="Equation" r:id="rId9" imgW="2628720" imgH="215640" progId="Equation.DSMT4">
                  <p:embed/>
                </p:oleObj>
              </mc:Choice>
              <mc:Fallback>
                <p:oleObj name="Equation" r:id="rId9" imgW="2628720" imgH="215640" progId="Equation.DSMT4">
                  <p:embed/>
                  <p:pic>
                    <p:nvPicPr>
                      <p:cNvPr id="19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328" y="4280519"/>
                        <a:ext cx="5513387" cy="477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26"/>
          <p:cNvGrpSpPr>
            <a:grpSpLocks/>
          </p:cNvGrpSpPr>
          <p:nvPr/>
        </p:nvGrpSpPr>
        <p:grpSpPr bwMode="auto">
          <a:xfrm>
            <a:off x="395536" y="5583912"/>
            <a:ext cx="7840667" cy="941388"/>
            <a:chOff x="791" y="3099"/>
            <a:chExt cx="4939" cy="593"/>
          </a:xfrm>
        </p:grpSpPr>
        <p:graphicFrame>
          <p:nvGraphicFramePr>
            <p:cNvPr id="21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656" y="3099"/>
            <a:ext cx="3074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80" name="Equation" r:id="rId11" imgW="2044440" imgH="444240" progId="Equation.DSMT4">
                    <p:embed/>
                  </p:oleObj>
                </mc:Choice>
                <mc:Fallback>
                  <p:oleObj name="Equation" r:id="rId11" imgW="2044440" imgH="444240" progId="Equation.DSMT4">
                    <p:embed/>
                    <p:pic>
                      <p:nvPicPr>
                        <p:cNvPr id="2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6" y="3099"/>
                          <a:ext cx="3074" cy="59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791" y="3205"/>
              <a:ext cx="22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氢原子的哈密顿算符</a:t>
              </a:r>
              <a:endPara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9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940152" y="188640"/>
            <a:ext cx="2987713" cy="3528392"/>
            <a:chOff x="6019800" y="142853"/>
            <a:chExt cx="3124200" cy="3657601"/>
          </a:xfrm>
        </p:grpSpPr>
        <p:grpSp>
          <p:nvGrpSpPr>
            <p:cNvPr id="2" name="Group 8"/>
            <p:cNvGrpSpPr>
              <a:grpSpLocks/>
            </p:cNvGrpSpPr>
            <p:nvPr/>
          </p:nvGrpSpPr>
          <p:grpSpPr bwMode="auto">
            <a:xfrm>
              <a:off x="6019800" y="142853"/>
              <a:ext cx="3124200" cy="3657601"/>
              <a:chOff x="3792" y="912"/>
              <a:chExt cx="1968" cy="2304"/>
            </a:xfrm>
          </p:grpSpPr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4387" y="2518"/>
                <a:ext cx="13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4387" y="961"/>
                <a:ext cx="0" cy="15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3792" y="2518"/>
                <a:ext cx="595" cy="6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4030" y="2894"/>
                <a:ext cx="10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H="1">
                <a:off x="5041" y="2518"/>
                <a:ext cx="298" cy="3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4387" y="2518"/>
                <a:ext cx="654" cy="3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4399" y="1248"/>
                <a:ext cx="630" cy="2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5041" y="1444"/>
                <a:ext cx="0" cy="14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graphicFrame>
            <p:nvGraphicFramePr>
              <p:cNvPr id="17" name="Object 17"/>
              <p:cNvGraphicFramePr>
                <a:graphicFrameLocks noChangeAspect="1"/>
              </p:cNvGraphicFramePr>
              <p:nvPr/>
            </p:nvGraphicFramePr>
            <p:xfrm>
              <a:off x="3911" y="2948"/>
              <a:ext cx="297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442" name="Equation" r:id="rId4" imgW="4458600" imgH="4458960" progId="Equation.DSMT4">
                      <p:embed/>
                    </p:oleObj>
                  </mc:Choice>
                  <mc:Fallback>
                    <p:oleObj name="Equation" r:id="rId4" imgW="4458600" imgH="4458960" progId="Equation.DSMT4">
                      <p:embed/>
                      <p:pic>
                        <p:nvPicPr>
                          <p:cNvPr id="17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1" y="2948"/>
                            <a:ext cx="297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099" y="912"/>
              <a:ext cx="289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443" name="Equation" r:id="rId6" imgW="3645720" imgH="4458960" progId="Equation.DSMT4">
                      <p:embed/>
                    </p:oleObj>
                  </mc:Choice>
                  <mc:Fallback>
                    <p:oleObj name="Equation" r:id="rId6" imgW="3645720" imgH="4458960" progId="Equation.DSMT4">
                      <p:embed/>
                      <p:pic>
                        <p:nvPicPr>
                          <p:cNvPr id="18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9" y="912"/>
                            <a:ext cx="289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9"/>
              <p:cNvGraphicFramePr>
                <a:graphicFrameLocks noChangeAspect="1"/>
              </p:cNvGraphicFramePr>
              <p:nvPr/>
            </p:nvGraphicFramePr>
            <p:xfrm>
              <a:off x="5458" y="2196"/>
              <a:ext cx="302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444" name="Equation" r:id="rId8" imgW="4458600" imgH="5271840" progId="Equation.3">
                      <p:embed/>
                    </p:oleObj>
                  </mc:Choice>
                  <mc:Fallback>
                    <p:oleObj name="Equation" r:id="rId8" imgW="4458600" imgH="5271840" progId="Equation.3">
                      <p:embed/>
                      <p:pic>
                        <p:nvPicPr>
                          <p:cNvPr id="19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58" y="2196"/>
                            <a:ext cx="302" cy="3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V="1">
                <a:off x="4387" y="1444"/>
                <a:ext cx="654" cy="10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graphicFrame>
            <p:nvGraphicFramePr>
              <p:cNvPr id="23" name="Object 2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118" y="2412"/>
              <a:ext cx="269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445" name="Equation" r:id="rId10" imgW="126720" imgH="177480" progId="Equation.DSMT4">
                      <p:embed/>
                    </p:oleObj>
                  </mc:Choice>
                  <mc:Fallback>
                    <p:oleObj name="Equation" r:id="rId10" imgW="126720" imgH="177480" progId="Equation.DSMT4">
                      <p:embed/>
                      <p:pic>
                        <p:nvPicPr>
                          <p:cNvPr id="23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8" y="2412"/>
                            <a:ext cx="269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Oval 26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192" cy="192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7" name="Oval 27"/>
              <p:cNvSpPr>
                <a:spLocks noChangeArrowheads="1"/>
              </p:cNvSpPr>
              <p:nvPr/>
            </p:nvSpPr>
            <p:spPr bwMode="auto">
              <a:xfrm>
                <a:off x="4944" y="139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  <p:graphicFrame>
          <p:nvGraphicFramePr>
            <p:cNvPr id="24" name="Object 25"/>
            <p:cNvGraphicFramePr>
              <a:graphicFrameLocks noChangeAspect="1"/>
            </p:cNvGraphicFramePr>
            <p:nvPr>
              <p:extLst/>
            </p:nvPr>
          </p:nvGraphicFramePr>
          <p:xfrm>
            <a:off x="7299560" y="2340226"/>
            <a:ext cx="246063" cy="258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46" name="Equation" r:id="rId12" imgW="114120" imgH="139680" progId="Equation.DSMT4">
                    <p:embed/>
                  </p:oleObj>
                </mc:Choice>
                <mc:Fallback>
                  <p:oleObj name="Equation" r:id="rId12" imgW="114120" imgH="139680" progId="Equation.DSMT4">
                    <p:embed/>
                    <p:pic>
                      <p:nvPicPr>
                        <p:cNvPr id="24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9560" y="2340226"/>
                          <a:ext cx="246063" cy="258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5"/>
            <p:cNvGraphicFramePr>
              <a:graphicFrameLocks noChangeAspect="1"/>
            </p:cNvGraphicFramePr>
            <p:nvPr>
              <p:extLst/>
            </p:nvPr>
          </p:nvGraphicFramePr>
          <p:xfrm>
            <a:off x="7983538" y="681015"/>
            <a:ext cx="438150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47" name="Equation" r:id="rId14" imgW="203040" imgH="139680" progId="Equation.DSMT4">
                    <p:embed/>
                  </p:oleObj>
                </mc:Choice>
                <mc:Fallback>
                  <p:oleObj name="Equation" r:id="rId14" imgW="203040" imgH="139680" progId="Equation.DSMT4">
                    <p:embed/>
                    <p:pic>
                      <p:nvPicPr>
                        <p:cNvPr id="3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3538" y="681015"/>
                          <a:ext cx="438150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/>
            </p:nvPr>
          </p:nvGraphicFramePr>
          <p:xfrm>
            <a:off x="7249329" y="1427173"/>
            <a:ext cx="314305" cy="349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48" name="Equation" r:id="rId16" imgW="114120" imgH="126720" progId="Equation.DSMT4">
                    <p:embed/>
                  </p:oleObj>
                </mc:Choice>
                <mc:Fallback>
                  <p:oleObj name="Equation" r:id="rId16" imgW="114120" imgH="126720" progId="Equation.DSMT4">
                    <p:embed/>
                    <p:pic>
                      <p:nvPicPr>
                        <p:cNvPr id="4" name="对象 3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249329" y="1427173"/>
                          <a:ext cx="314305" cy="3492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/>
            </p:nvPr>
          </p:nvGraphicFramePr>
          <p:xfrm>
            <a:off x="6983127" y="1963243"/>
            <a:ext cx="266202" cy="37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49" name="Equation" r:id="rId18" imgW="126720" imgH="177480" progId="Equation.DSMT4">
                    <p:embed/>
                  </p:oleObj>
                </mc:Choice>
                <mc:Fallback>
                  <p:oleObj name="Equation" r:id="rId18" imgW="126720" imgH="177480" progId="Equation.DSMT4">
                    <p:embed/>
                    <p:pic>
                      <p:nvPicPr>
                        <p:cNvPr id="33" name="对象 3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983127" y="1963243"/>
                          <a:ext cx="266202" cy="371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>
              <p:extLst/>
            </p:nvPr>
          </p:nvGraphicFramePr>
          <p:xfrm>
            <a:off x="6819787" y="2782817"/>
            <a:ext cx="336867" cy="398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50" name="Equation" r:id="rId20" imgW="139680" imgH="164880" progId="Equation.DSMT4">
                    <p:embed/>
                  </p:oleObj>
                </mc:Choice>
                <mc:Fallback>
                  <p:oleObj name="Equation" r:id="rId20" imgW="139680" imgH="164880" progId="Equation.DSMT4">
                    <p:embed/>
                    <p:pic>
                      <p:nvPicPr>
                        <p:cNvPr id="34" name="对象 33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819787" y="2782817"/>
                          <a:ext cx="336867" cy="3981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矩形 30"/>
          <p:cNvSpPr/>
          <p:nvPr/>
        </p:nvSpPr>
        <p:spPr>
          <a:xfrm>
            <a:off x="297761" y="188640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球坐标系中的定态薛定谔方程</a:t>
            </a:r>
            <a:endParaRPr lang="en-US" altLang="zh-CN" sz="28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/>
          </p:nvPr>
        </p:nvGraphicFramePr>
        <p:xfrm>
          <a:off x="821764" y="870465"/>
          <a:ext cx="4821238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51" name="Equation" r:id="rId22" imgW="2400120" imgH="838080" progId="Equation.DSMT4">
                  <p:embed/>
                </p:oleObj>
              </mc:Choice>
              <mc:Fallback>
                <p:oleObj name="Equation" r:id="rId22" imgW="2400120" imgH="838080" progId="Equation.DSMT4">
                  <p:embed/>
                  <p:pic>
                    <p:nvPicPr>
                      <p:cNvPr id="36" name="对象 3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21764" y="870465"/>
                        <a:ext cx="4821238" cy="168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/>
          </p:nvPr>
        </p:nvGraphicFramePr>
        <p:xfrm>
          <a:off x="755006" y="2571275"/>
          <a:ext cx="4811713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52" name="Equation" r:id="rId24" imgW="2590560" imgH="787320" progId="Equation.DSMT4">
                  <p:embed/>
                </p:oleObj>
              </mc:Choice>
              <mc:Fallback>
                <p:oleObj name="Equation" r:id="rId24" imgW="2590560" imgH="787320" progId="Equation.DSMT4">
                  <p:embed/>
                  <p:pic>
                    <p:nvPicPr>
                      <p:cNvPr id="37" name="对象 3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55006" y="2571275"/>
                        <a:ext cx="4811713" cy="146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"/>
          <p:cNvGraphicFramePr>
            <a:graphicFrameLocks noChangeAspect="1"/>
          </p:cNvGraphicFramePr>
          <p:nvPr>
            <p:extLst/>
          </p:nvPr>
        </p:nvGraphicFramePr>
        <p:xfrm>
          <a:off x="853326" y="4172464"/>
          <a:ext cx="56769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53" name="Equation" r:id="rId26" imgW="3085920" imgH="1320480" progId="Equation.DSMT4">
                  <p:embed/>
                </p:oleObj>
              </mc:Choice>
              <mc:Fallback>
                <p:oleObj name="Equation" r:id="rId26" imgW="3085920" imgH="1320480" progId="Equation.DSMT4">
                  <p:embed/>
                  <p:pic>
                    <p:nvPicPr>
                      <p:cNvPr id="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326" y="4172464"/>
                        <a:ext cx="5676900" cy="2352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8353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13"/>
          <p:cNvGraphicFramePr>
            <a:graphicFrameLocks noChangeAspect="1"/>
          </p:cNvGraphicFramePr>
          <p:nvPr>
            <p:extLst/>
          </p:nvPr>
        </p:nvGraphicFramePr>
        <p:xfrm>
          <a:off x="539552" y="1840397"/>
          <a:ext cx="78803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4" name="Equation" r:id="rId4" imgW="4508280" imgH="914400" progId="Equation.DSMT4">
                  <p:embed/>
                </p:oleObj>
              </mc:Choice>
              <mc:Fallback>
                <p:oleObj name="Equation" r:id="rId4" imgW="4508280" imgH="914400" progId="Equation.DSMT4">
                  <p:embed/>
                  <p:pic>
                    <p:nvPicPr>
                      <p:cNvPr id="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840397"/>
                        <a:ext cx="7880350" cy="1587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/>
          </p:nvPr>
        </p:nvGraphicFramePr>
        <p:xfrm>
          <a:off x="1180902" y="172626"/>
          <a:ext cx="65976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5" name="Equation" r:id="rId6" imgW="3530520" imgH="838080" progId="Equation.DSMT4">
                  <p:embed/>
                </p:oleObj>
              </mc:Choice>
              <mc:Fallback>
                <p:oleObj name="Equation" r:id="rId6" imgW="3530520" imgH="838080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902" y="172626"/>
                        <a:ext cx="6597650" cy="1565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0806" y="3661215"/>
            <a:ext cx="233910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轨道角动量算符</a:t>
            </a:r>
            <a:endParaRPr lang="zh-CN" altLang="en-US" sz="2400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2" name="Object 34"/>
          <p:cNvGraphicFramePr>
            <a:graphicFrameLocks noChangeAspect="1"/>
          </p:cNvGraphicFramePr>
          <p:nvPr>
            <p:extLst/>
          </p:nvPr>
        </p:nvGraphicFramePr>
        <p:xfrm>
          <a:off x="2110887" y="4131675"/>
          <a:ext cx="5294313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6" name="Equation" r:id="rId8" imgW="2679480" imgH="863280" progId="Equation.DSMT4">
                  <p:embed/>
                </p:oleObj>
              </mc:Choice>
              <mc:Fallback>
                <p:oleObj name="Equation" r:id="rId8" imgW="2679480" imgH="863280" progId="Equation.DSMT4">
                  <p:embed/>
                  <p:pic>
                    <p:nvPicPr>
                      <p:cNvPr id="1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887" y="4131675"/>
                        <a:ext cx="5294313" cy="1544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547433" y="5808591"/>
            <a:ext cx="6829078" cy="571500"/>
            <a:chOff x="431043" y="5897447"/>
            <a:chExt cx="6829078" cy="571500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431043" y="5952364"/>
              <a:ext cx="207048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latin typeface="华文楷体" panose="02010600040101010101" pitchFamily="2" charset="-122"/>
                  <a:ea typeface="华文楷体" panose="02010600040101010101" pitchFamily="2" charset="-122"/>
                </a:rPr>
                <a:t>存在对易关系</a:t>
              </a:r>
              <a:endPara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591283" y="5897447"/>
            <a:ext cx="4668838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27" name="Equation" r:id="rId10" imgW="1841400" imgH="253800" progId="Equation.DSMT4">
                    <p:embed/>
                  </p:oleObj>
                </mc:Choice>
                <mc:Fallback>
                  <p:oleObj name="Equation" r:id="rId10" imgW="1841400" imgH="253800" progId="Equation.DSMT4">
                    <p:embed/>
                    <p:pic>
                      <p:nvPicPr>
                        <p:cNvPr id="1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283" y="5897447"/>
                          <a:ext cx="4668838" cy="5715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34"/>
          <p:cNvGraphicFramePr>
            <a:graphicFrameLocks noChangeAspect="1"/>
          </p:cNvGraphicFramePr>
          <p:nvPr>
            <p:extLst/>
          </p:nvPr>
        </p:nvGraphicFramePr>
        <p:xfrm>
          <a:off x="2826057" y="3690473"/>
          <a:ext cx="19319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8" name="Equation" r:id="rId12" imgW="977760" imgH="215640" progId="Equation.DSMT4">
                  <p:embed/>
                </p:oleObj>
              </mc:Choice>
              <mc:Fallback>
                <p:oleObj name="Equation" r:id="rId12" imgW="977760" imgH="215640" progId="Equation.DSMT4">
                  <p:embed/>
                  <p:pic>
                    <p:nvPicPr>
                      <p:cNvPr id="1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057" y="3690473"/>
                        <a:ext cx="1931987" cy="387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25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467544" y="2732264"/>
          <a:ext cx="5256584" cy="382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6" name="Equation" r:id="rId4" imgW="2768400" imgH="203040" progId="Equation.DSMT4">
                  <p:embed/>
                </p:oleObj>
              </mc:Choice>
              <mc:Fallback>
                <p:oleObj name="Equation" r:id="rId4" imgW="2768400" imgH="2030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32264"/>
                        <a:ext cx="5256584" cy="3824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/>
          </p:nvPr>
        </p:nvGraphicFramePr>
        <p:xfrm>
          <a:off x="467544" y="915330"/>
          <a:ext cx="8012112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7" name="Equation" r:id="rId6" imgW="4584600" imgH="914400" progId="Equation.DSMT4">
                  <p:embed/>
                </p:oleObj>
              </mc:Choice>
              <mc:Fallback>
                <p:oleObj name="Equation" r:id="rId6" imgW="4584600" imgH="914400" progId="Equation.DSMT4">
                  <p:embed/>
                  <p:pic>
                    <p:nvPicPr>
                      <p:cNvPr id="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15330"/>
                        <a:ext cx="8012112" cy="1587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611560" y="3344132"/>
          <a:ext cx="8142287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8" name="Equation" r:id="rId8" imgW="4483080" imgH="1346040" progId="Equation.DSMT4">
                  <p:embed/>
                </p:oleObj>
              </mc:Choice>
              <mc:Fallback>
                <p:oleObj name="Equation" r:id="rId8" imgW="4483080" imgH="13460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1560" y="3344132"/>
                        <a:ext cx="8142287" cy="244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145021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定态薛定谔方程的分离变量</a:t>
            </a:r>
            <a:endParaRPr lang="en-US" altLang="zh-CN" sz="28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912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14888" y="856291"/>
            <a:ext cx="7632848" cy="553998"/>
            <a:chOff x="-36512" y="2640754"/>
            <a:chExt cx="7632848" cy="553998"/>
          </a:xfrm>
        </p:grpSpPr>
        <p:graphicFrame>
          <p:nvGraphicFramePr>
            <p:cNvPr id="35" name="对象 34"/>
            <p:cNvGraphicFramePr>
              <a:graphicFrameLocks noChangeAspect="1"/>
            </p:cNvGraphicFramePr>
            <p:nvPr>
              <p:extLst/>
            </p:nvPr>
          </p:nvGraphicFramePr>
          <p:xfrm>
            <a:off x="3447371" y="2659693"/>
            <a:ext cx="1471750" cy="498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60" name="Equation" r:id="rId4" imgW="749160" imgH="253800" progId="Equation.DSMT4">
                    <p:embed/>
                  </p:oleObj>
                </mc:Choice>
                <mc:Fallback>
                  <p:oleObj name="Equation" r:id="rId4" imgW="749160" imgH="253800" progId="Equation.DSMT4">
                    <p:embed/>
                    <p:pic>
                      <p:nvPicPr>
                        <p:cNvPr id="35" name="对象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371" y="2659693"/>
                          <a:ext cx="1471750" cy="49872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-36512" y="2640754"/>
              <a:ext cx="7632848" cy="5539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dirty="0" smtClean="0">
                  <a:latin typeface="华文仿宋" panose="02010600040101010101" pitchFamily="2" charset="-122"/>
                  <a:ea typeface="华文仿宋" panose="02010600040101010101" pitchFamily="2" charset="-122"/>
                </a:rPr>
                <a:t>方程的基本解是三个算符                     共同的本征函数</a:t>
              </a:r>
              <a:endPara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39552" y="3573016"/>
            <a:ext cx="7462350" cy="2630487"/>
            <a:chOff x="813959" y="5036424"/>
            <a:chExt cx="7462350" cy="2630487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/>
            </p:nvPr>
          </p:nvGraphicFramePr>
          <p:xfrm>
            <a:off x="2223172" y="5036424"/>
            <a:ext cx="6053137" cy="2630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61" name="Equation" r:id="rId6" imgW="3149280" imgH="1371600" progId="Equation.DSMT4">
                    <p:embed/>
                  </p:oleObj>
                </mc:Choice>
                <mc:Fallback>
                  <p:oleObj name="Equation" r:id="rId6" imgW="3149280" imgH="1371600" progId="Equation.DSMT4">
                    <p:embed/>
                    <p:pic>
                      <p:nvPicPr>
                        <p:cNvPr id="16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3172" y="5036424"/>
                          <a:ext cx="6053137" cy="263048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C00000"/>
                          </a:solidFill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矩形 16"/>
            <p:cNvSpPr/>
            <p:nvPr/>
          </p:nvSpPr>
          <p:spPr>
            <a:xfrm>
              <a:off x="813959" y="5936168"/>
              <a:ext cx="118307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rgbClr val="C0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共同本征函数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23528" y="199608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氢原子定态薛定谔方程的基本解</a:t>
            </a:r>
            <a:endParaRPr lang="en-US" altLang="zh-CN" sz="28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/>
          </p:nvPr>
        </p:nvGraphicFramePr>
        <p:xfrm>
          <a:off x="899592" y="1526360"/>
          <a:ext cx="7651750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2" name="Equation" r:id="rId8" imgW="3416040" imgH="914400" progId="Equation.DSMT4">
                  <p:embed/>
                </p:oleObj>
              </mc:Choice>
              <mc:Fallback>
                <p:oleObj name="Equation" r:id="rId8" imgW="3416040" imgH="914400" progId="Equation.DSMT4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526360"/>
                        <a:ext cx="7651750" cy="18145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799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715" name="Object 3"/>
          <p:cNvGraphicFramePr>
            <a:graphicFrameLocks noChangeAspect="1"/>
          </p:cNvGraphicFramePr>
          <p:nvPr>
            <p:extLst/>
          </p:nvPr>
        </p:nvGraphicFramePr>
        <p:xfrm>
          <a:off x="1979712" y="628004"/>
          <a:ext cx="61356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4" name="Equation" r:id="rId3" imgW="3098520" imgH="558720" progId="Equation.DSMT4">
                  <p:embed/>
                </p:oleObj>
              </mc:Choice>
              <mc:Fallback>
                <p:oleObj name="Equation" r:id="rId3" imgW="3098520" imgH="558720" progId="Equation.DSMT4">
                  <p:embed/>
                  <p:pic>
                    <p:nvPicPr>
                      <p:cNvPr id="2437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628004"/>
                        <a:ext cx="6135688" cy="1143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5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202756" y="2227872"/>
          <a:ext cx="5689600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5" name="Equation" r:id="rId5" imgW="3035160" imgH="1091880" progId="Equation.DSMT4">
                  <p:embed/>
                </p:oleObj>
              </mc:Choice>
              <mc:Fallback>
                <p:oleObj name="Equation" r:id="rId5" imgW="3035160" imgH="109188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756" y="2227872"/>
                        <a:ext cx="5689600" cy="22336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7030A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979712" y="4965844"/>
          <a:ext cx="54165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6" name="Equation" r:id="rId7" imgW="2374560" imgH="266400" progId="Equation.DSMT4">
                  <p:embed/>
                </p:oleObj>
              </mc:Choice>
              <mc:Fallback>
                <p:oleObj name="Equation" r:id="rId7" imgW="2374560" imgH="2664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965844"/>
                        <a:ext cx="5416550" cy="6080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39552" y="757836"/>
            <a:ext cx="1224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方程的基本解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2829177"/>
            <a:ext cx="1224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三个具体的本征方程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1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555421"/>
              </p:ext>
            </p:extLst>
          </p:nvPr>
        </p:nvGraphicFramePr>
        <p:xfrm>
          <a:off x="323851" y="981075"/>
          <a:ext cx="8640638" cy="5209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7" name="Equation" r:id="rId3" imgW="5397480" imgH="3251160" progId="Equation.DSMT4">
                  <p:embed/>
                </p:oleObj>
              </mc:Choice>
              <mc:Fallback>
                <p:oleObj name="Equation" r:id="rId3" imgW="5397480" imgH="3251160" progId="Equation.DSMT4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1" y="981075"/>
                        <a:ext cx="8640638" cy="520919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7030A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17604" y="332656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方程的基本解与特殊函数</a:t>
            </a:r>
            <a:endParaRPr lang="en-US" altLang="zh-CN" sz="28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92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51520" y="351345"/>
            <a:ext cx="480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基本解的正交归一性与归一化系数</a:t>
            </a:r>
            <a:endParaRPr lang="en-US" altLang="zh-CN" sz="24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>
            <p:extLst/>
          </p:nvPr>
        </p:nvGraphicFramePr>
        <p:xfrm>
          <a:off x="1331640" y="1055055"/>
          <a:ext cx="64055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6" name="Equation" r:id="rId3" imgW="3098520" imgH="228600" progId="Equation.DSMT4">
                  <p:embed/>
                </p:oleObj>
              </mc:Choice>
              <mc:Fallback>
                <p:oleObj name="Equation" r:id="rId3" imgW="3098520" imgH="228600" progId="Equation.DSMT4">
                  <p:embed/>
                  <p:pic>
                    <p:nvPicPr>
                      <p:cNvPr id="819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055055"/>
                        <a:ext cx="640556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>
            <p:extLst/>
          </p:nvPr>
        </p:nvGraphicFramePr>
        <p:xfrm>
          <a:off x="1763688" y="1772816"/>
          <a:ext cx="5799138" cy="436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7" name="Equation" r:id="rId5" imgW="2806560" imgH="2082600" progId="Equation.DSMT4">
                  <p:embed/>
                </p:oleObj>
              </mc:Choice>
              <mc:Fallback>
                <p:oleObj name="Equation" r:id="rId5" imgW="2806560" imgH="2082600" progId="Equation.DSMT4">
                  <p:embed/>
                  <p:pic>
                    <p:nvPicPr>
                      <p:cNvPr id="819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772816"/>
                        <a:ext cx="5799138" cy="436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4581128"/>
            <a:ext cx="8677058" cy="163121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在量子力学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发展史</a:t>
            </a:r>
            <a:r>
              <a:rPr lang="zh-CN" altLang="en-US" sz="24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上，有个最为突出的成就：就是对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氢原子</a:t>
            </a:r>
            <a:r>
              <a:rPr lang="zh-CN" altLang="en-US" sz="24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光谱给予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了相当</a:t>
            </a:r>
            <a:r>
              <a:rPr lang="zh-CN" altLang="en-US" sz="24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满意的解释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。氢原子是最简单的原子，</a:t>
            </a:r>
            <a:r>
              <a:rPr lang="zh-CN" altLang="en-US" sz="24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其薛定谔方程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可以严格</a:t>
            </a:r>
            <a:r>
              <a:rPr lang="zh-CN" altLang="en-US" sz="24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求解。同时，对氢原子的认识是了解其他复杂原子和分子的基础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 descr="http://image.sciencenet.cn/album/201206/20/132539fipcp1g221njcg9p.jpg"/>
          <p:cNvPicPr>
            <a:picLocks noChangeAspect="1" noChangeArrowheads="1"/>
          </p:cNvPicPr>
          <p:nvPr/>
        </p:nvPicPr>
        <p:blipFill>
          <a:blip r:embed="rId3" cstate="print"/>
          <a:srcRect r="48903"/>
          <a:stretch>
            <a:fillRect/>
          </a:stretch>
        </p:blipFill>
        <p:spPr bwMode="auto">
          <a:xfrm>
            <a:off x="2214546" y="317800"/>
            <a:ext cx="4572032" cy="4039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0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9016" y="3111104"/>
            <a:ext cx="7689850" cy="3220177"/>
            <a:chOff x="858996" y="3021997"/>
            <a:chExt cx="7689850" cy="3220177"/>
          </a:xfrm>
        </p:grpSpPr>
        <p:graphicFrame>
          <p:nvGraphicFramePr>
            <p:cNvPr id="243715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58996" y="3021997"/>
            <a:ext cx="6135688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56" name="Equation" r:id="rId3" imgW="3098520" imgH="228600" progId="Equation.DSMT4">
                    <p:embed/>
                  </p:oleObj>
                </mc:Choice>
                <mc:Fallback>
                  <p:oleObj name="Equation" r:id="rId3" imgW="3098520" imgH="228600" progId="Equation.DSMT4">
                    <p:embed/>
                    <p:pic>
                      <p:nvPicPr>
                        <p:cNvPr id="24371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996" y="3021997"/>
                          <a:ext cx="6135688" cy="46831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/>
            </p:nvPr>
          </p:nvGraphicFramePr>
          <p:xfrm>
            <a:off x="858996" y="3645024"/>
            <a:ext cx="7689850" cy="2597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57" name="Equation" r:id="rId5" imgW="4101840" imgH="1269720" progId="Equation.DSMT4">
                    <p:embed/>
                  </p:oleObj>
                </mc:Choice>
                <mc:Fallback>
                  <p:oleObj name="Equation" r:id="rId5" imgW="4101840" imgH="1269720" progId="Equation.DSMT4">
                    <p:embed/>
                    <p:pic>
                      <p:nvPicPr>
                        <p:cNvPr id="1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996" y="3645024"/>
                          <a:ext cx="7689850" cy="25971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4"/>
          <p:cNvGraphicFramePr>
            <a:graphicFrameLocks noChangeAspect="1"/>
          </p:cNvGraphicFramePr>
          <p:nvPr>
            <p:extLst/>
          </p:nvPr>
        </p:nvGraphicFramePr>
        <p:xfrm>
          <a:off x="2339752" y="291837"/>
          <a:ext cx="5830738" cy="269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58" name="Equation" r:id="rId7" imgW="2603160" imgH="1358640" progId="Equation.DSMT4">
                  <p:embed/>
                </p:oleObj>
              </mc:Choice>
              <mc:Fallback>
                <p:oleObj name="Equation" r:id="rId7" imgW="2603160" imgH="135864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91837"/>
                        <a:ext cx="5830738" cy="26975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476672"/>
            <a:ext cx="1449343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7030A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换一种表达</a:t>
            </a:r>
            <a:r>
              <a:rPr lang="zh-CN" altLang="en-US" sz="2400" dirty="0">
                <a:solidFill>
                  <a:srgbClr val="7030A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23590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8644" y="3807426"/>
            <a:ext cx="1081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其中：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909842"/>
              </p:ext>
            </p:extLst>
          </p:nvPr>
        </p:nvGraphicFramePr>
        <p:xfrm>
          <a:off x="395536" y="407280"/>
          <a:ext cx="8586787" cy="323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7" name="Equation" r:id="rId3" imgW="4279680" imgH="1676160" progId="Equation.DSMT4">
                  <p:embed/>
                </p:oleObj>
              </mc:Choice>
              <mc:Fallback>
                <p:oleObj name="Equation" r:id="rId3" imgW="4279680" imgH="1676160" progId="Equation.DSMT4">
                  <p:embed/>
                  <p:pic>
                    <p:nvPicPr>
                      <p:cNvPr id="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7280"/>
                        <a:ext cx="8586787" cy="3233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739900" y="3807426"/>
            <a:ext cx="4367121" cy="1347316"/>
            <a:chOff x="995889" y="4394043"/>
            <a:chExt cx="4367121" cy="1347316"/>
          </a:xfrm>
        </p:grpSpPr>
        <p:grpSp>
          <p:nvGrpSpPr>
            <p:cNvPr id="2" name="组合 1"/>
            <p:cNvGrpSpPr/>
            <p:nvPr/>
          </p:nvGrpSpPr>
          <p:grpSpPr>
            <a:xfrm>
              <a:off x="1026748" y="4394043"/>
              <a:ext cx="4336262" cy="582383"/>
              <a:chOff x="1521672" y="5210349"/>
              <a:chExt cx="4336262" cy="582383"/>
            </a:xfrm>
          </p:grpSpPr>
          <p:graphicFrame>
            <p:nvGraphicFramePr>
              <p:cNvPr id="287749" name="Object 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521672" y="5210349"/>
              <a:ext cx="1256722" cy="582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598" name="Equation" r:id="rId5" imgW="520560" imgH="241200" progId="Equation.DSMT4">
                      <p:embed/>
                    </p:oleObj>
                  </mc:Choice>
                  <mc:Fallback>
                    <p:oleObj name="Equation" r:id="rId5" imgW="520560" imgH="241200" progId="Equation.DSMT4">
                      <p:embed/>
                      <p:pic>
                        <p:nvPicPr>
                          <p:cNvPr id="287749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1672" y="5210349"/>
                            <a:ext cx="1256722" cy="582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2821519" y="5301517"/>
                <a:ext cx="303641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是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缔合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拉盖尔多项式</a:t>
                </a:r>
                <a:endParaRPr lang="zh-CN" altLang="en-US" sz="2400" dirty="0">
                  <a:solidFill>
                    <a:srgbClr val="00B05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endParaRPr>
              </a:p>
            </p:txBody>
          </p:sp>
        </p:grp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2863643"/>
                </p:ext>
              </p:extLst>
            </p:nvPr>
          </p:nvGraphicFramePr>
          <p:xfrm>
            <a:off x="995889" y="5260217"/>
            <a:ext cx="13112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99" name="Equation" r:id="rId7" imgW="672840" imgH="241200" progId="Equation.DSMT4">
                    <p:embed/>
                  </p:oleObj>
                </mc:Choice>
                <mc:Fallback>
                  <p:oleObj name="Equation" r:id="rId7" imgW="672840" imgH="241200" progId="Equation.DSMT4">
                    <p:embed/>
                    <p:pic>
                      <p:nvPicPr>
                        <p:cNvPr id="3" name="对象 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95889" y="5260217"/>
                          <a:ext cx="1311275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350264" y="5279694"/>
              <a:ext cx="232654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latin typeface="华文仿宋" panose="02010600040101010101" pitchFamily="2" charset="-122"/>
                  <a:ea typeface="华文仿宋" panose="02010600040101010101" pitchFamily="2" charset="-122"/>
                  <a:cs typeface="宋体" pitchFamily="2" charset="-122"/>
                  <a:sym typeface="Wingdings" pitchFamily="2" charset="2"/>
                </a:rPr>
                <a:t>是</a:t>
              </a:r>
              <a:r>
                <a:rPr lang="zh-CN" altLang="en-US" sz="2400" dirty="0" smtClean="0">
                  <a:solidFill>
                    <a:srgbClr val="00B050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cs typeface="宋体" pitchFamily="2" charset="-122"/>
                  <a:sym typeface="Wingdings" pitchFamily="2" charset="2"/>
                </a:rPr>
                <a:t>勒让德多项式</a:t>
              </a:r>
              <a:endParaRPr lang="zh-CN" altLang="en-US" sz="24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6012160" y="2787662"/>
          <a:ext cx="2853945" cy="811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0" name="Equation" r:id="rId9" imgW="1473120" imgH="419040" progId="Equation.DSMT4">
                  <p:embed/>
                </p:oleObj>
              </mc:Choice>
              <mc:Fallback>
                <p:oleObj name="Equation" r:id="rId9" imgW="1473120" imgH="4190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12160" y="2787662"/>
                        <a:ext cx="2853945" cy="811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/>
          </p:nvPr>
        </p:nvGraphicFramePr>
        <p:xfrm>
          <a:off x="1475656" y="5589240"/>
          <a:ext cx="57991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1" name="Equation" r:id="rId11" imgW="2806560" imgH="330120" progId="Equation.DSMT4">
                  <p:embed/>
                </p:oleObj>
              </mc:Choice>
              <mc:Fallback>
                <p:oleObj name="Equation" r:id="rId11" imgW="2806560" imgH="330120" progId="Equation.DSMT4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589240"/>
                        <a:ext cx="5799137" cy="6921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5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67544" y="1628800"/>
            <a:ext cx="7599308" cy="2664958"/>
            <a:chOff x="467544" y="521594"/>
            <a:chExt cx="7599308" cy="2664958"/>
          </a:xfrm>
        </p:grpSpPr>
        <p:graphicFrame>
          <p:nvGraphicFramePr>
            <p:cNvPr id="31748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1043608" y="1199473"/>
            <a:ext cx="7023244" cy="19870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592" name="Equation" r:id="rId3" imgW="2971800" imgH="914400" progId="Equation.DSMT4">
                    <p:embed/>
                  </p:oleObj>
                </mc:Choice>
                <mc:Fallback>
                  <p:oleObj name="Equation" r:id="rId3" imgW="2971800" imgH="914400" progId="Equation.DSMT4">
                    <p:embed/>
                    <p:pic>
                      <p:nvPicPr>
                        <p:cNvPr id="3174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1199473"/>
                          <a:ext cx="7023244" cy="198707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67544" y="521594"/>
              <a:ext cx="69740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00B05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缔合拉盖尔多项式 </a:t>
              </a:r>
              <a:r>
                <a:rPr lang="en-US" altLang="zh-CN" sz="2400" dirty="0" smtClean="0">
                  <a:solidFill>
                    <a:srgbClr val="00B05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Associated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Laguerre polynomials </a:t>
              </a:r>
              <a:r>
                <a:rPr lang="en-US" altLang="zh-CN" sz="2400" dirty="0" smtClean="0">
                  <a:solidFill>
                    <a:srgbClr val="00B05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)</a:t>
              </a:r>
              <a:endParaRPr lang="zh-CN" altLang="en-US" sz="24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67544" y="54868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相关的特殊函数</a:t>
            </a:r>
            <a:endParaRPr lang="en-US" altLang="zh-CN" sz="28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7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611560" y="591781"/>
            <a:ext cx="59040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球谐函数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spherical harmonics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endParaRPr lang="zh-CN" altLang="en-US" sz="2800" dirty="0">
              <a:solidFill>
                <a:srgbClr val="00B05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256028"/>
              </p:ext>
            </p:extLst>
          </p:nvPr>
        </p:nvGraphicFramePr>
        <p:xfrm>
          <a:off x="680364" y="1343711"/>
          <a:ext cx="782955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1" name="Equation" r:id="rId3" imgW="3174840" imgH="469800" progId="Equation.DSMT4">
                  <p:embed/>
                </p:oleObj>
              </mc:Choice>
              <mc:Fallback>
                <p:oleObj name="Equation" r:id="rId3" imgW="3174840" imgH="469800" progId="Equation.DSMT4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64" y="1343711"/>
                        <a:ext cx="7829550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88249" y="2739473"/>
            <a:ext cx="3713360" cy="811898"/>
            <a:chOff x="688249" y="3265174"/>
            <a:chExt cx="3713360" cy="811898"/>
          </a:xfrm>
        </p:grpSpPr>
        <p:sp>
          <p:nvSpPr>
            <p:cNvPr id="2" name="矩形 1"/>
            <p:cNvSpPr/>
            <p:nvPr/>
          </p:nvSpPr>
          <p:spPr>
            <a:xfrm>
              <a:off x="688249" y="3406334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华文仿宋" panose="02010600040101010101" pitchFamily="2" charset="-122"/>
                  <a:ea typeface="华文仿宋" panose="02010600040101010101" pitchFamily="2" charset="-122"/>
                </a:rPr>
                <a:t>其中</a:t>
              </a:r>
              <a:endPara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/>
            </p:nvPr>
          </p:nvGraphicFramePr>
          <p:xfrm>
            <a:off x="1547664" y="3265174"/>
            <a:ext cx="2853945" cy="811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32" name="Equation" r:id="rId5" imgW="1473120" imgH="419040" progId="Equation.DSMT4">
                    <p:embed/>
                  </p:oleObj>
                </mc:Choice>
                <mc:Fallback>
                  <p:oleObj name="Equation" r:id="rId5" imgW="1473120" imgH="419040" progId="Equation.DSMT4">
                    <p:embed/>
                    <p:pic>
                      <p:nvPicPr>
                        <p:cNvPr id="3" name="对象 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47664" y="3265174"/>
                          <a:ext cx="2853945" cy="8118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275955"/>
              </p:ext>
            </p:extLst>
          </p:nvPr>
        </p:nvGraphicFramePr>
        <p:xfrm>
          <a:off x="348576" y="4725144"/>
          <a:ext cx="84931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3" name="Equation" r:id="rId7" imgW="4279680" imgH="457200" progId="Equation.DSMT4">
                  <p:embed/>
                </p:oleObj>
              </mc:Choice>
              <mc:Fallback>
                <p:oleObj name="Equation" r:id="rId7" imgW="4279680" imgH="457200" progId="Equation.DSMT4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76" y="4725144"/>
                        <a:ext cx="8493125" cy="9350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11560" y="3965189"/>
            <a:ext cx="51125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宋体" pitchFamily="2" charset="-122"/>
                <a:sym typeface="Wingdings" pitchFamily="2" charset="2"/>
              </a:rPr>
              <a:t>勒让德多项式 </a:t>
            </a:r>
            <a:r>
              <a:rPr lang="en-US" altLang="zh-CN" sz="24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宋体" pitchFamily="2" charset="-122"/>
                <a:sym typeface="Wingdings" pitchFamily="2" charset="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Wingdings" pitchFamily="2" charset="2"/>
              </a:rPr>
              <a:t>Legendre Polynomials</a:t>
            </a:r>
            <a:r>
              <a:rPr lang="en-US" altLang="zh-CN" sz="24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宋体" pitchFamily="2" charset="-122"/>
                <a:sym typeface="Wingdings" pitchFamily="2" charset="2"/>
              </a:rPr>
              <a:t>)</a:t>
            </a:r>
            <a:endParaRPr lang="zh-CN" altLang="en-US" sz="2400" dirty="0">
              <a:solidFill>
                <a:srgbClr val="00B05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98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78" name="Group 26"/>
          <p:cNvGrpSpPr>
            <a:grpSpLocks/>
          </p:cNvGrpSpPr>
          <p:nvPr/>
        </p:nvGrpSpPr>
        <p:grpSpPr bwMode="auto">
          <a:xfrm>
            <a:off x="539552" y="5174457"/>
            <a:ext cx="8004176" cy="1092200"/>
            <a:chOff x="518" y="3252"/>
            <a:chExt cx="5042" cy="688"/>
          </a:xfrm>
        </p:grpSpPr>
        <p:graphicFrame>
          <p:nvGraphicFramePr>
            <p:cNvPr id="2355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2530899"/>
                </p:ext>
              </p:extLst>
            </p:nvPr>
          </p:nvGraphicFramePr>
          <p:xfrm>
            <a:off x="2240" y="3252"/>
            <a:ext cx="3320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98" name="Equation" r:id="rId3" imgW="1904760" imgH="444240" progId="Equation.DSMT4">
                    <p:embed/>
                  </p:oleObj>
                </mc:Choice>
                <mc:Fallback>
                  <p:oleObj name="Equation" r:id="rId3" imgW="1904760" imgH="444240" progId="Equation.DSMT4">
                    <p:embed/>
                    <p:pic>
                      <p:nvPicPr>
                        <p:cNvPr id="2355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0" y="3252"/>
                          <a:ext cx="3320" cy="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518" y="3437"/>
              <a:ext cx="17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方正姚体" panose="02010601030101010101" pitchFamily="2" charset="-122"/>
                  <a:ea typeface="方正姚体" panose="02010601030101010101" pitchFamily="2" charset="-122"/>
                  <a:sym typeface="Wingdings" panose="05000000000000000000" pitchFamily="2" charset="2"/>
                </a:rPr>
                <a:t></a:t>
              </a:r>
              <a:r>
                <a:rPr lang="zh-CN" altLang="en-US" sz="24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定态薛定谔方程</a:t>
              </a:r>
              <a:endPara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712649"/>
              </p:ext>
            </p:extLst>
          </p:nvPr>
        </p:nvGraphicFramePr>
        <p:xfrm>
          <a:off x="919709" y="2238318"/>
          <a:ext cx="6348214" cy="849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9" name="Equation" r:id="rId5" imgW="2793960" imgH="419040" progId="Equation.DSMT4">
                  <p:embed/>
                </p:oleObj>
              </mc:Choice>
              <mc:Fallback>
                <p:oleObj name="Equation" r:id="rId5" imgW="2793960" imgH="419040" progId="Equation.DSMT4">
                  <p:embed/>
                  <p:pic>
                    <p:nvPicPr>
                      <p:cNvPr id="23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709" y="2238318"/>
                        <a:ext cx="6348214" cy="8493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50081" y="283274"/>
            <a:ext cx="64086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氢原子是最简单的原子</a:t>
            </a:r>
            <a:r>
              <a:rPr lang="en-US" altLang="zh-CN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它的核由一个质子组成</a:t>
            </a:r>
            <a:r>
              <a:rPr lang="en-US" altLang="zh-CN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故核电荷</a:t>
            </a:r>
            <a:r>
              <a:rPr lang="zh-CN" altLang="en-US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数 </a:t>
            </a:r>
            <a:r>
              <a:rPr lang="en-US" altLang="zh-CN" sz="2400" i="1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=1. </a:t>
            </a:r>
            <a:r>
              <a:rPr lang="zh-CN" altLang="en-US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为使计算结果也适用于其它类氢原子</a:t>
            </a:r>
            <a:r>
              <a:rPr lang="en-US" altLang="zh-CN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假定原子核有 </a:t>
            </a:r>
            <a:r>
              <a:rPr lang="en-US" altLang="zh-CN" sz="2400" i="1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Z </a:t>
            </a:r>
            <a:r>
              <a:rPr lang="zh-CN" altLang="en-US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个质子</a:t>
            </a:r>
            <a:r>
              <a:rPr lang="en-US" altLang="zh-CN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带有正电荷 </a:t>
            </a:r>
            <a:r>
              <a:rPr lang="en-US" altLang="zh-CN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Ze</a:t>
            </a:r>
            <a:r>
              <a:rPr lang="en-US" altLang="zh-CN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. </a:t>
            </a:r>
            <a:r>
              <a:rPr lang="zh-CN" altLang="en-US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取核在坐标原点, 根据库仑定律</a:t>
            </a:r>
            <a:r>
              <a:rPr lang="en-US" altLang="zh-CN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势函数</a:t>
            </a:r>
          </a:p>
        </p:txBody>
      </p:sp>
      <p:grpSp>
        <p:nvGrpSpPr>
          <p:cNvPr id="23577" name="Group 25"/>
          <p:cNvGrpSpPr>
            <a:grpSpLocks/>
          </p:cNvGrpSpPr>
          <p:nvPr/>
        </p:nvGrpSpPr>
        <p:grpSpPr bwMode="auto">
          <a:xfrm>
            <a:off x="581026" y="3175002"/>
            <a:ext cx="6732588" cy="1025525"/>
            <a:chOff x="366" y="2000"/>
            <a:chExt cx="4241" cy="646"/>
          </a:xfrm>
        </p:grpSpPr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366" y="2179"/>
              <a:ext cx="16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氢原子薛定谔方程</a:t>
              </a:r>
              <a:endPara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  <a:sym typeface="Monotype Sorts"/>
              </a:endParaRPr>
            </a:p>
          </p:txBody>
        </p:sp>
        <p:graphicFrame>
          <p:nvGraphicFramePr>
            <p:cNvPr id="2357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6676986"/>
                </p:ext>
              </p:extLst>
            </p:nvPr>
          </p:nvGraphicFramePr>
          <p:xfrm>
            <a:off x="2113" y="2000"/>
            <a:ext cx="2494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500" name="Equation" r:id="rId7" imgW="1714320" imgH="444240" progId="Equation.DSMT4">
                    <p:embed/>
                  </p:oleObj>
                </mc:Choice>
                <mc:Fallback>
                  <p:oleObj name="Equation" r:id="rId7" imgW="1714320" imgH="444240" progId="Equation.DSMT4">
                    <p:embed/>
                    <p:pic>
                      <p:nvPicPr>
                        <p:cNvPr id="2357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3" y="2000"/>
                          <a:ext cx="2494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827584" y="4293791"/>
            <a:ext cx="160604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分离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变量</a:t>
            </a:r>
            <a:endParaRPr lang="zh-CN" altLang="en-US" sz="2400" dirty="0">
              <a:latin typeface="方正姚体" panose="02010601030101010101" pitchFamily="2" charset="-122"/>
              <a:ea typeface="方正姚体" panose="02010601030101010101" pitchFamily="2" charset="-122"/>
              <a:sym typeface="Monotype Sorts"/>
            </a:endParaRPr>
          </a:p>
        </p:txBody>
      </p:sp>
      <p:graphicFrame>
        <p:nvGraphicFramePr>
          <p:cNvPr id="2357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639882"/>
              </p:ext>
            </p:extLst>
          </p:nvPr>
        </p:nvGraphicFramePr>
        <p:xfrm>
          <a:off x="2421794" y="4341017"/>
          <a:ext cx="55784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01" name="Equation" r:id="rId9" imgW="2222280" imgH="215640" progId="Equation.DSMT4">
                  <p:embed/>
                </p:oleObj>
              </mc:Choice>
              <mc:Fallback>
                <p:oleObj name="Equation" r:id="rId9" imgW="2222280" imgH="215640" progId="Equation.DSMT4">
                  <p:embed/>
                  <p:pic>
                    <p:nvPicPr>
                      <p:cNvPr id="2357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794" y="4341017"/>
                        <a:ext cx="55784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80" name="Picture 28" descr="氢元子"/>
          <p:cNvPicPr>
            <a:picLocks noChangeAspect="1" noChangeArrowheads="1"/>
          </p:cNvPicPr>
          <p:nvPr/>
        </p:nvPicPr>
        <p:blipFill>
          <a:blip r:embed="rId11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60350"/>
            <a:ext cx="2244725" cy="2025650"/>
          </a:xfrm>
          <a:prstGeom prst="rect">
            <a:avLst/>
          </a:prstGeom>
          <a:noFill/>
          <a:ln w="57150" cmpd="thinThick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3528" y="324140"/>
            <a:ext cx="514275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1.1</a:t>
            </a:r>
            <a:r>
              <a:rPr lang="zh-CN" altLang="en-US" sz="28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、库仑势函数</a:t>
            </a:r>
            <a:r>
              <a:rPr lang="zh-CN" altLang="en-US" sz="2800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i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800" dirty="0" smtClean="0">
                <a:solidFill>
                  <a:srgbClr val="0033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为质子数）</a:t>
            </a:r>
            <a:endParaRPr lang="zh-CN" altLang="en-US" sz="2800" b="0" dirty="0">
              <a:solidFill>
                <a:srgbClr val="003300"/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619577"/>
              </p:ext>
            </p:extLst>
          </p:nvPr>
        </p:nvGraphicFramePr>
        <p:xfrm>
          <a:off x="970400" y="912241"/>
          <a:ext cx="3951287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1" name="Equation" r:id="rId4" imgW="1650960" imgH="482400" progId="Equation.DSMT4">
                  <p:embed/>
                </p:oleObj>
              </mc:Choice>
              <mc:Fallback>
                <p:oleObj name="Equation" r:id="rId4" imgW="1650960" imgH="482400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400" y="912241"/>
                        <a:ext cx="3951287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440612" y="3752873"/>
            <a:ext cx="6023454" cy="1865181"/>
            <a:chOff x="391023" y="2433988"/>
            <a:chExt cx="6023454" cy="1865181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91023" y="2433988"/>
              <a:ext cx="3926075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 smtClean="0">
                  <a:solidFill>
                    <a:srgbClr val="C00000"/>
                  </a:solidFill>
                  <a:latin typeface="华文新魏" pitchFamily="2" charset="-122"/>
                  <a:ea typeface="华文新魏" pitchFamily="2" charset="-122"/>
                </a:rPr>
                <a:t>1.2</a:t>
              </a:r>
              <a:r>
                <a:rPr lang="zh-CN" altLang="en-US" sz="2800" dirty="0" smtClean="0">
                  <a:solidFill>
                    <a:srgbClr val="C00000"/>
                  </a:solidFill>
                  <a:latin typeface="华文新魏" pitchFamily="2" charset="-122"/>
                  <a:ea typeface="华文新魏" pitchFamily="2" charset="-122"/>
                </a:rPr>
                <a:t>、哈密顿量（算符）</a:t>
              </a:r>
              <a:endParaRPr lang="zh-CN" altLang="en-US" sz="2800" b="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7169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843582"/>
                </p:ext>
              </p:extLst>
            </p:nvPr>
          </p:nvGraphicFramePr>
          <p:xfrm>
            <a:off x="1032852" y="3233956"/>
            <a:ext cx="5381625" cy="1065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32" name="Equation" r:id="rId6" imgW="2247840" imgH="444240" progId="Equation.DSMT4">
                    <p:embed/>
                  </p:oleObj>
                </mc:Choice>
                <mc:Fallback>
                  <p:oleObj name="Equation" r:id="rId6" imgW="2247840" imgH="444240" progId="Equation.DSMT4">
                    <p:embed/>
                    <p:pic>
                      <p:nvPicPr>
                        <p:cNvPr id="0" name="Picture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852" y="3233956"/>
                          <a:ext cx="5381625" cy="1065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68881" y="5768797"/>
            <a:ext cx="62793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势场具有球对称性，用球坐标系处理最方便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141131"/>
              </p:ext>
            </p:extLst>
          </p:nvPr>
        </p:nvGraphicFramePr>
        <p:xfrm>
          <a:off x="995871" y="1984873"/>
          <a:ext cx="4113212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3" name="Equation" r:id="rId8" imgW="1803240" imgH="660240" progId="Equation.DSMT4">
                  <p:embed/>
                </p:oleObj>
              </mc:Choice>
              <mc:Fallback>
                <p:oleObj name="Equation" r:id="rId8" imgW="1803240" imgH="66024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871" y="1984873"/>
                        <a:ext cx="4113212" cy="1506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5803665" y="188640"/>
            <a:ext cx="3124200" cy="3657601"/>
            <a:chOff x="6019800" y="142853"/>
            <a:chExt cx="3124200" cy="3657601"/>
          </a:xfrm>
        </p:grpSpPr>
        <p:grpSp>
          <p:nvGrpSpPr>
            <p:cNvPr id="2" name="Group 8"/>
            <p:cNvGrpSpPr>
              <a:grpSpLocks/>
            </p:cNvGrpSpPr>
            <p:nvPr/>
          </p:nvGrpSpPr>
          <p:grpSpPr bwMode="auto">
            <a:xfrm>
              <a:off x="6019800" y="142853"/>
              <a:ext cx="3124200" cy="3657601"/>
              <a:chOff x="3792" y="912"/>
              <a:chExt cx="1968" cy="2304"/>
            </a:xfrm>
          </p:grpSpPr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4387" y="2518"/>
                <a:ext cx="13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V="1">
                <a:off x="4387" y="961"/>
                <a:ext cx="0" cy="15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3792" y="2518"/>
                <a:ext cx="595" cy="6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4030" y="2894"/>
                <a:ext cx="10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H="1">
                <a:off x="5041" y="2518"/>
                <a:ext cx="298" cy="3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4387" y="2518"/>
                <a:ext cx="654" cy="3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4399" y="1248"/>
                <a:ext cx="630" cy="2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5041" y="1444"/>
                <a:ext cx="0" cy="14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graphicFrame>
            <p:nvGraphicFramePr>
              <p:cNvPr id="17" name="Object 17"/>
              <p:cNvGraphicFramePr>
                <a:graphicFrameLocks noChangeAspect="1"/>
              </p:cNvGraphicFramePr>
              <p:nvPr/>
            </p:nvGraphicFramePr>
            <p:xfrm>
              <a:off x="3911" y="2948"/>
              <a:ext cx="297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834" name="Equation" r:id="rId10" imgW="4458600" imgH="4458960" progId="Equation.DSMT4">
                      <p:embed/>
                    </p:oleObj>
                  </mc:Choice>
                  <mc:Fallback>
                    <p:oleObj name="Equation" r:id="rId10" imgW="4458600" imgH="4458960" progId="Equation.DSMT4">
                      <p:embed/>
                      <p:pic>
                        <p:nvPicPr>
                          <p:cNvPr id="0" name="Picture 2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1" y="2948"/>
                            <a:ext cx="297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8"/>
              <p:cNvGraphicFramePr>
                <a:graphicFrameLocks noChangeAspect="1"/>
              </p:cNvGraphicFramePr>
              <p:nvPr/>
            </p:nvGraphicFramePr>
            <p:xfrm>
              <a:off x="4099" y="912"/>
              <a:ext cx="288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835" name="Equation" r:id="rId12" imgW="3645720" imgH="4458960" progId="Equation.DSMT4">
                      <p:embed/>
                    </p:oleObj>
                  </mc:Choice>
                  <mc:Fallback>
                    <p:oleObj name="Equation" r:id="rId12" imgW="3645720" imgH="4458960" progId="Equation.DSMT4">
                      <p:embed/>
                      <p:pic>
                        <p:nvPicPr>
                          <p:cNvPr id="0" name="Picture 2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9" y="912"/>
                            <a:ext cx="288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9"/>
              <p:cNvGraphicFramePr>
                <a:graphicFrameLocks noChangeAspect="1"/>
              </p:cNvGraphicFramePr>
              <p:nvPr/>
            </p:nvGraphicFramePr>
            <p:xfrm>
              <a:off x="5458" y="2196"/>
              <a:ext cx="302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836" name="Equation" r:id="rId14" imgW="4458600" imgH="5271840" progId="Equation.3">
                      <p:embed/>
                    </p:oleObj>
                  </mc:Choice>
                  <mc:Fallback>
                    <p:oleObj name="Equation" r:id="rId14" imgW="4458600" imgH="5271840" progId="Equation.3">
                      <p:embed/>
                      <p:pic>
                        <p:nvPicPr>
                          <p:cNvPr id="0" name="Picture 2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58" y="2196"/>
                            <a:ext cx="302" cy="3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V="1">
                <a:off x="4387" y="1444"/>
                <a:ext cx="654" cy="10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graphicFrame>
            <p:nvGraphicFramePr>
              <p:cNvPr id="23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5346103"/>
                  </p:ext>
                </p:extLst>
              </p:nvPr>
            </p:nvGraphicFramePr>
            <p:xfrm>
              <a:off x="4118" y="2412"/>
              <a:ext cx="269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837" name="Equation" r:id="rId16" imgW="126720" imgH="177480" progId="Equation.DSMT4">
                      <p:embed/>
                    </p:oleObj>
                  </mc:Choice>
                  <mc:Fallback>
                    <p:oleObj name="Equation" r:id="rId16" imgW="126720" imgH="177480" progId="Equation.DSMT4">
                      <p:embed/>
                      <p:pic>
                        <p:nvPicPr>
                          <p:cNvPr id="0" name="Picture 2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8" y="2412"/>
                            <a:ext cx="269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Oval 26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192" cy="192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7" name="Oval 27"/>
              <p:cNvSpPr>
                <a:spLocks noChangeArrowheads="1"/>
              </p:cNvSpPr>
              <p:nvPr/>
            </p:nvSpPr>
            <p:spPr bwMode="auto">
              <a:xfrm>
                <a:off x="4944" y="139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  <p:graphicFrame>
          <p:nvGraphicFramePr>
            <p:cNvPr id="24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9612687"/>
                </p:ext>
              </p:extLst>
            </p:nvPr>
          </p:nvGraphicFramePr>
          <p:xfrm>
            <a:off x="7203923" y="2304538"/>
            <a:ext cx="438195" cy="331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38" name="Equation" r:id="rId18" imgW="203040" imgH="177480" progId="Equation.DSMT4">
                    <p:embed/>
                  </p:oleObj>
                </mc:Choice>
                <mc:Fallback>
                  <p:oleObj name="Equation" r:id="rId18" imgW="203040" imgH="177480" progId="Equation.DSMT4">
                    <p:embed/>
                    <p:pic>
                      <p:nvPicPr>
                        <p:cNvPr id="2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3923" y="2304538"/>
                          <a:ext cx="438195" cy="331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185126"/>
                </p:ext>
              </p:extLst>
            </p:nvPr>
          </p:nvGraphicFramePr>
          <p:xfrm>
            <a:off x="7983538" y="681015"/>
            <a:ext cx="438150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39" name="Equation" r:id="rId20" imgW="203040" imgH="139680" progId="Equation.DSMT4">
                    <p:embed/>
                  </p:oleObj>
                </mc:Choice>
                <mc:Fallback>
                  <p:oleObj name="Equation" r:id="rId20" imgW="203040" imgH="139680" progId="Equation.DSMT4">
                    <p:embed/>
                    <p:pic>
                      <p:nvPicPr>
                        <p:cNvPr id="24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3538" y="681015"/>
                          <a:ext cx="438150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23500"/>
                </p:ext>
              </p:extLst>
            </p:nvPr>
          </p:nvGraphicFramePr>
          <p:xfrm>
            <a:off x="7249329" y="1427173"/>
            <a:ext cx="314305" cy="349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40" name="Equation" r:id="rId22" imgW="114120" imgH="126720" progId="Equation.DSMT4">
                    <p:embed/>
                  </p:oleObj>
                </mc:Choice>
                <mc:Fallback>
                  <p:oleObj name="Equation" r:id="rId22" imgW="1141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49329" y="1427173"/>
                          <a:ext cx="314305" cy="3492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8154190"/>
                </p:ext>
              </p:extLst>
            </p:nvPr>
          </p:nvGraphicFramePr>
          <p:xfrm>
            <a:off x="6983127" y="1963243"/>
            <a:ext cx="266202" cy="37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41" name="Equation" r:id="rId24" imgW="126720" imgH="177480" progId="Equation.DSMT4">
                    <p:embed/>
                  </p:oleObj>
                </mc:Choice>
                <mc:Fallback>
                  <p:oleObj name="Equation" r:id="rId24" imgW="126720" imgH="177480" progId="Equation.DSMT4">
                    <p:embed/>
                    <p:pic>
                      <p:nvPicPr>
                        <p:cNvPr id="32" name="对象 31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983127" y="1963243"/>
                          <a:ext cx="266202" cy="371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5664165"/>
                </p:ext>
              </p:extLst>
            </p:nvPr>
          </p:nvGraphicFramePr>
          <p:xfrm>
            <a:off x="6819787" y="2782817"/>
            <a:ext cx="336867" cy="398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42" name="Equation" r:id="rId26" imgW="139680" imgH="164880" progId="Equation.DSMT4">
                    <p:embed/>
                  </p:oleObj>
                </mc:Choice>
                <mc:Fallback>
                  <p:oleObj name="Equation" r:id="rId26" imgW="139680" imgH="164880" progId="Equation.DSMT4">
                    <p:embed/>
                    <p:pic>
                      <p:nvPicPr>
                        <p:cNvPr id="33" name="对象 3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19787" y="2782817"/>
                          <a:ext cx="336867" cy="3981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59777" y="1197423"/>
          <a:ext cx="720090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2" name="Equation" r:id="rId4" imgW="3924000" imgH="685800" progId="Equation.DSMT4">
                  <p:embed/>
                </p:oleObj>
              </mc:Choice>
              <mc:Fallback>
                <p:oleObj name="Equation" r:id="rId4" imgW="3924000" imgH="6858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777" y="1197423"/>
                        <a:ext cx="7200900" cy="1258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539552" y="2917726"/>
          <a:ext cx="55641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3" name="Equation" r:id="rId6" imgW="2768400" imgH="203040" progId="Equation.DSMT4">
                  <p:embed/>
                </p:oleObj>
              </mc:Choice>
              <mc:Fallback>
                <p:oleObj name="Equation" r:id="rId6" imgW="2768400" imgH="2030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917726"/>
                        <a:ext cx="5564187" cy="4048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95288" y="301430"/>
            <a:ext cx="4896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复习</a:t>
            </a:r>
            <a:r>
              <a:rPr lang="zh-CN" altLang="en-US" sz="2400" dirty="0" smtClean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Helmho1tz</a:t>
            </a:r>
            <a:r>
              <a:rPr lang="zh-CN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方程在球坐标系下</a:t>
            </a:r>
            <a:endParaRPr lang="en-US" altLang="zh-CN" sz="2400" dirty="0" smtClean="0">
              <a:solidFill>
                <a:srgbClr val="7030A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的分离变量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187624" y="3573016"/>
          <a:ext cx="4831543" cy="257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4" name="Equation" r:id="rId8" imgW="2476440" imgH="1320480" progId="Equation.DSMT4">
                  <p:embed/>
                </p:oleObj>
              </mc:Choice>
              <mc:Fallback>
                <p:oleObj name="Equation" r:id="rId8" imgW="2476440" imgH="13204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624" y="3573016"/>
                        <a:ext cx="4831543" cy="2575938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6550819" y="173012"/>
          <a:ext cx="2090737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5" name="Equation" r:id="rId10" imgW="1066680" imgH="711000" progId="Equation.DSMT4">
                  <p:embed/>
                </p:oleObj>
              </mc:Choice>
              <mc:Fallback>
                <p:oleObj name="Equation" r:id="rId10" imgW="1066680" imgH="7110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50819" y="173012"/>
                        <a:ext cx="2090737" cy="1390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0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290841"/>
              </p:ext>
            </p:extLst>
          </p:nvPr>
        </p:nvGraphicFramePr>
        <p:xfrm>
          <a:off x="523768" y="1109582"/>
          <a:ext cx="78041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57" name="Equation" r:id="rId4" imgW="4254480" imgH="444240" progId="Equation.DSMT4">
                  <p:embed/>
                </p:oleObj>
              </mc:Choice>
              <mc:Fallback>
                <p:oleObj name="Equation" r:id="rId4" imgW="4254480" imgH="4442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768" y="1109582"/>
                        <a:ext cx="7804150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219134"/>
              </p:ext>
            </p:extLst>
          </p:nvPr>
        </p:nvGraphicFramePr>
        <p:xfrm>
          <a:off x="392112" y="1967644"/>
          <a:ext cx="55641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58" name="Equation" r:id="rId6" imgW="2768400" imgH="203040" progId="Equation.DSMT4">
                  <p:embed/>
                </p:oleObj>
              </mc:Choice>
              <mc:Fallback>
                <p:oleObj name="Equation" r:id="rId6" imgW="2768400" imgH="20304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" y="1967644"/>
                        <a:ext cx="5564187" cy="4048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82100" y="154713"/>
            <a:ext cx="4824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Laplace</a:t>
            </a:r>
            <a:r>
              <a:rPr lang="zh-CN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方程在球坐标系下分离变量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741972"/>
              </p:ext>
            </p:extLst>
          </p:nvPr>
        </p:nvGraphicFramePr>
        <p:xfrm>
          <a:off x="551386" y="2564904"/>
          <a:ext cx="7924303" cy="2460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59" name="Equation" r:id="rId8" imgW="4254480" imgH="1320480" progId="Equation.DSMT4">
                  <p:embed/>
                </p:oleObj>
              </mc:Choice>
              <mc:Fallback>
                <p:oleObj name="Equation" r:id="rId8" imgW="4254480" imgH="13204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1386" y="2564904"/>
                        <a:ext cx="7924303" cy="2460991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04483" y="652831"/>
            <a:ext cx="5939446" cy="461665"/>
            <a:chOff x="2331668" y="1067196"/>
            <a:chExt cx="5939446" cy="461665"/>
          </a:xfrm>
        </p:grpSpPr>
        <p:sp>
          <p:nvSpPr>
            <p:cNvPr id="2" name="矩形 1"/>
            <p:cNvSpPr/>
            <p:nvPr/>
          </p:nvSpPr>
          <p:spPr>
            <a:xfrm>
              <a:off x="2331668" y="1067196"/>
              <a:ext cx="59394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anose="02020603050405020304" pitchFamily="18" charset="0"/>
                </a:rPr>
                <a:t>当          时，</a:t>
              </a:r>
              <a:r>
                <a:rPr lang="en-US" altLang="zh-CN" sz="2400" dirty="0" smtClean="0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anose="02020603050405020304" pitchFamily="18" charset="0"/>
                </a:rPr>
                <a:t>Helmho1tz</a:t>
              </a:r>
              <a:r>
                <a:rPr lang="zh-CN" altLang="en-US" sz="2400" dirty="0" smtClean="0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anose="02020603050405020304" pitchFamily="18" charset="0"/>
                </a:rPr>
                <a:t>方程变成</a:t>
              </a:r>
              <a:r>
                <a:rPr lang="en-US" altLang="zh-CN" sz="2400" dirty="0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anose="02020603050405020304" pitchFamily="18" charset="0"/>
                </a:rPr>
                <a:t>Laplace</a:t>
              </a:r>
              <a:r>
                <a:rPr lang="zh-CN" altLang="en-US" sz="2400" dirty="0">
                  <a:solidFill>
                    <a:srgbClr val="0070C0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Times New Roman" panose="02020603050405020304" pitchFamily="18" charset="0"/>
                </a:rPr>
                <a:t>方程</a:t>
              </a:r>
              <a:endParaRPr lang="zh-CN" altLang="en-US" sz="2400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2696328" y="1130837"/>
            <a:ext cx="796048" cy="398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60" name="Equation" r:id="rId10" imgW="355320" imgH="177480" progId="Equation.DSMT4">
                    <p:embed/>
                  </p:oleObj>
                </mc:Choice>
                <mc:Fallback>
                  <p:oleObj name="Equation" r:id="rId10" imgW="355320" imgH="177480" progId="Equation.DSMT4">
                    <p:embed/>
                    <p:pic>
                      <p:nvPicPr>
                        <p:cNvPr id="5" name="对象 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696328" y="1130837"/>
                          <a:ext cx="796048" cy="3980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392111" y="5203577"/>
            <a:ext cx="83563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课堂练习</a:t>
            </a:r>
            <a:r>
              <a:rPr lang="zh-CN" altLang="en-US" sz="2400" dirty="0" smtClean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：试完成氢原子定态方程在球坐标系下的分离变量</a:t>
            </a:r>
            <a:endParaRPr lang="en-US" altLang="zh-CN" sz="2400" dirty="0" smtClean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dirty="0" smtClean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（要写出推导过程）</a:t>
            </a:r>
            <a:endParaRPr lang="zh-CN" altLang="en-US" sz="24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942264"/>
              </p:ext>
            </p:extLst>
          </p:nvPr>
        </p:nvGraphicFramePr>
        <p:xfrm>
          <a:off x="3516638" y="5690013"/>
          <a:ext cx="24860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1" name="Equation" r:id="rId12" imgW="1422360" imgH="444240" progId="Equation.DSMT4">
                  <p:embed/>
                </p:oleObj>
              </mc:Choice>
              <mc:Fallback>
                <p:oleObj name="Equation" r:id="rId12" imgW="1422360" imgH="444240" progId="Equation.DSMT4">
                  <p:embed/>
                  <p:pic>
                    <p:nvPicPr>
                      <p:cNvPr id="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638" y="5690013"/>
                        <a:ext cx="2486025" cy="771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72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1515</Words>
  <Application>Microsoft Office PowerPoint</Application>
  <PresentationFormat>全屏显示(4:3)</PresentationFormat>
  <Paragraphs>205</Paragraphs>
  <Slides>53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1" baseType="lpstr">
      <vt:lpstr>Monotype Sorts</vt:lpstr>
      <vt:lpstr>方正姚体</vt:lpstr>
      <vt:lpstr>仿宋</vt:lpstr>
      <vt:lpstr>黑体</vt:lpstr>
      <vt:lpstr>华文仿宋</vt:lpstr>
      <vt:lpstr>华文楷体</vt:lpstr>
      <vt:lpstr>华文隶书</vt:lpstr>
      <vt:lpstr>华文新魏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Equation</vt:lpstr>
      <vt:lpstr>工程数学 Engineering Mathematics</vt:lpstr>
      <vt:lpstr>第四章 氢原子的薛定谔方程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氢原子定态薛定谔方程 及其分离变量法求解结果 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量子力学与统计物理 Quantum mechanics and statistical physics</dc:title>
  <dc:creator>dbc</dc:creator>
  <cp:lastModifiedBy>ASUS</cp:lastModifiedBy>
  <cp:revision>315</cp:revision>
  <dcterms:created xsi:type="dcterms:W3CDTF">2014-04-19T06:36:00Z</dcterms:created>
  <dcterms:modified xsi:type="dcterms:W3CDTF">2022-02-28T09:23:12Z</dcterms:modified>
</cp:coreProperties>
</file>