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79" r:id="rId3"/>
    <p:sldId id="421" r:id="rId5"/>
    <p:sldId id="423" r:id="rId6"/>
    <p:sldId id="395" r:id="rId7"/>
    <p:sldId id="464" r:id="rId8"/>
    <p:sldId id="446" r:id="rId9"/>
    <p:sldId id="466" r:id="rId10"/>
    <p:sldId id="467" r:id="rId11"/>
    <p:sldId id="468" r:id="rId12"/>
    <p:sldId id="447" r:id="rId13"/>
    <p:sldId id="469" r:id="rId14"/>
    <p:sldId id="473" r:id="rId15"/>
    <p:sldId id="474" r:id="rId16"/>
    <p:sldId id="475" r:id="rId17"/>
    <p:sldId id="470" r:id="rId18"/>
    <p:sldId id="471" r:id="rId19"/>
    <p:sldId id="472" r:id="rId20"/>
    <p:sldId id="476" r:id="rId21"/>
    <p:sldId id="448" r:id="rId22"/>
    <p:sldId id="477" r:id="rId23"/>
    <p:sldId id="478" r:id="rId24"/>
    <p:sldId id="445" r:id="rId25"/>
  </p:sldIdLst>
  <p:sldSz cx="9144000" cy="5143500" type="screen16x9"/>
  <p:notesSz cx="6858000" cy="9144000"/>
  <p:custDataLst>
    <p:tags r:id="rId29"/>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98" userDrawn="1">
          <p15:clr>
            <a:srgbClr val="A4A3A4"/>
          </p15:clr>
        </p15:guide>
        <p15:guide id="2" pos="28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6E3F"/>
    <a:srgbClr val="00B3B1"/>
    <a:srgbClr val="ED4157"/>
    <a:srgbClr val="EF4123"/>
    <a:srgbClr val="212833"/>
    <a:srgbClr val="F2F2F2"/>
    <a:srgbClr val="67A4DB"/>
    <a:srgbClr val="4C84C4"/>
    <a:srgbClr val="E6761E"/>
    <a:srgbClr val="2730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60" autoAdjust="0"/>
    <p:restoredTop sz="95317" autoAdjust="0"/>
  </p:normalViewPr>
  <p:slideViewPr>
    <p:cSldViewPr snapToGrid="0" showGuides="1">
      <p:cViewPr varScale="1">
        <p:scale>
          <a:sx n="106" d="100"/>
          <a:sy n="106" d="100"/>
        </p:scale>
        <p:origin x="360" y="120"/>
      </p:cViewPr>
      <p:guideLst>
        <p:guide orient="horz" pos="1598"/>
        <p:guide pos="285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19.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56552F-49BE-4562-8F63-B9BF70AB09A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12DD5-0EF2-42ED-BD5B-106DB2A207E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312DD5-0EF2-42ED-BD5B-106DB2A207E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312DD5-0EF2-42ED-BD5B-106DB2A207E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312DD5-0EF2-42ED-BD5B-106DB2A207E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312DD5-0EF2-42ED-BD5B-106DB2A207E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312DD5-0EF2-42ED-BD5B-106DB2A207E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312DD5-0EF2-42ED-BD5B-106DB2A207E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312DD5-0EF2-42ED-BD5B-106DB2A207E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312DD5-0EF2-42ED-BD5B-106DB2A207E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312DD5-0EF2-42ED-BD5B-106DB2A207E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312DD5-0EF2-42ED-BD5B-106DB2A207E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312DD5-0EF2-42ED-BD5B-106DB2A207E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312DD5-0EF2-42ED-BD5B-106DB2A207E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312DD5-0EF2-42ED-BD5B-106DB2A207E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312DD5-0EF2-42ED-BD5B-106DB2A207E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312DD5-0EF2-42ED-BD5B-106DB2A207E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312DD5-0EF2-42ED-BD5B-106DB2A207E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312DD5-0EF2-42ED-BD5B-106DB2A207E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312DD5-0EF2-42ED-BD5B-106DB2A207E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312DD5-0EF2-42ED-BD5B-106DB2A207E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312DD5-0EF2-42ED-BD5B-106DB2A207E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312DD5-0EF2-42ED-BD5B-106DB2A207E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312DD5-0EF2-42ED-BD5B-106DB2A207E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F5D2D5B-3EED-41BA-94D9-90B1F1B196B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2B17AC-5819-47CE-B884-001938CF9DB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userDrawn="1"/>
        </p:nvSpPr>
        <p:spPr>
          <a:xfrm>
            <a:off x="3238500" y="2228850"/>
            <a:ext cx="2667000" cy="196208"/>
          </a:xfrm>
          <a:prstGeom prst="rect">
            <a:avLst/>
          </a:prstGeom>
          <a:noFill/>
        </p:spPr>
        <p:txBody>
          <a:bodyPr wrap="square" rtlCol="0">
            <a:spAutoFit/>
          </a:bodyPr>
          <a:lstStyle/>
          <a:p>
            <a:r>
              <a:rPr lang="zh-CN" altLang="en-US" sz="225" dirty="0">
                <a:solidFill>
                  <a:schemeClr val="bg1">
                    <a:alpha val="0"/>
                  </a:schemeClr>
                </a:solidFill>
                <a:latin typeface="微软雅黑" panose="020B0503020204020204" pitchFamily="34" charset="-122"/>
                <a:ea typeface="微软雅黑" panose="020B0503020204020204" pitchFamily="34" charset="-122"/>
                <a:sym typeface="+mn-ea"/>
              </a:rPr>
              <a:t>感谢您下载 平台上提供的</a:t>
            </a:r>
            <a:r>
              <a:rPr lang="en-US" altLang="zh-CN" sz="225"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225" dirty="0">
                <a:solidFill>
                  <a:schemeClr val="bg1">
                    <a:alpha val="0"/>
                  </a:schemeClr>
                </a:solidFill>
                <a:latin typeface="微软雅黑" panose="020B0503020204020204" pitchFamily="34" charset="-122"/>
                <a:ea typeface="微软雅黑" panose="020B0503020204020204" pitchFamily="34" charset="-122"/>
                <a:sym typeface="+mn-ea"/>
              </a:rPr>
              <a:t>作品，为了您和 以及原创作者的利益，请勿复制、传播、销售，否则将承担法律责任！ 将对作品进行维权，按照传播下载次数进行十倍的索取赔偿！</a:t>
            </a:r>
            <a:endParaRPr lang="zh-CN" altLang="en-US" sz="225" dirty="0">
              <a:solidFill>
                <a:schemeClr val="bg1">
                  <a:alpha val="0"/>
                </a:schemeClr>
              </a:solidFill>
              <a:latin typeface="微软雅黑" panose="020B0503020204020204" pitchFamily="34" charset="-122"/>
              <a:ea typeface="微软雅黑" panose="020B0503020204020204" pitchFamily="34" charset="-122"/>
              <a:sym typeface="+mn-ea"/>
            </a:endParaRPr>
          </a:p>
          <a:p>
            <a:r>
              <a:rPr lang="en-US" altLang="zh-CN" sz="450" dirty="0">
                <a:solidFill>
                  <a:schemeClr val="bg1">
                    <a:alpha val="0"/>
                  </a:schemeClr>
                </a:solidFill>
                <a:latin typeface="微软雅黑" panose="020B0503020204020204" pitchFamily="34" charset="-122"/>
                <a:ea typeface="微软雅黑" panose="020B0503020204020204" pitchFamily="34" charset="-122"/>
                <a:sym typeface="+mn-ea"/>
              </a:rPr>
              <a:t>ibaotu.com</a:t>
            </a:r>
            <a:endParaRPr lang="en-US" altLang="zh-CN" sz="450" dirty="0">
              <a:solidFill>
                <a:schemeClr val="bg1">
                  <a:alpha val="0"/>
                </a:schemeClr>
              </a:solidFill>
              <a:latin typeface="微软雅黑" panose="020B0503020204020204" pitchFamily="34" charset="-122"/>
              <a:ea typeface="微软雅黑" panose="020B0503020204020204" pitchFamily="34" charset="-122"/>
              <a:sym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84060" y="1617079"/>
            <a:ext cx="6888480" cy="1106805"/>
          </a:xfrm>
          <a:prstGeom prst="rect">
            <a:avLst/>
          </a:prstGeom>
          <a:noFill/>
        </p:spPr>
        <p:txBody>
          <a:bodyPr wrap="none" rtlCol="0">
            <a:spAutoFit/>
            <a:scene3d>
              <a:camera prst="orthographicFront"/>
              <a:lightRig rig="threePt" dir="t"/>
            </a:scene3d>
            <a:sp3d contourW="12700"/>
          </a:bodyPr>
          <a:lstStyle/>
          <a:p>
            <a:pPr algn="ctr"/>
            <a:r>
              <a:rPr lang="zh-CN" altLang="en-US" sz="6600" b="1" dirty="0">
                <a:solidFill>
                  <a:schemeClr val="tx1">
                    <a:lumMod val="75000"/>
                    <a:lumOff val="25000"/>
                  </a:schemeClr>
                </a:solidFill>
                <a:latin typeface="+mn-ea"/>
              </a:rPr>
              <a:t>标注平台策划方案</a:t>
            </a:r>
            <a:endParaRPr lang="zh-CN" altLang="en-US" sz="6600" b="1" dirty="0">
              <a:solidFill>
                <a:schemeClr val="tx1">
                  <a:lumMod val="75000"/>
                  <a:lumOff val="25000"/>
                </a:schemeClr>
              </a:solidFill>
              <a:latin typeface="+mn-ea"/>
            </a:endParaRPr>
          </a:p>
        </p:txBody>
      </p:sp>
      <p:sp>
        <p:nvSpPr>
          <p:cNvPr id="10" name="椭圆 71"/>
          <p:cNvSpPr/>
          <p:nvPr/>
        </p:nvSpPr>
        <p:spPr>
          <a:xfrm>
            <a:off x="6235065" y="4385945"/>
            <a:ext cx="116205" cy="135255"/>
          </a:xfrm>
          <a:custGeom>
            <a:avLst/>
            <a:gdLst>
              <a:gd name="connsiteX0" fmla="*/ 303775 w 607639"/>
              <a:gd name="connsiteY0" fmla="*/ 525007 h 606722"/>
              <a:gd name="connsiteX1" fmla="*/ 315710 w 607639"/>
              <a:gd name="connsiteY1" fmla="*/ 536902 h 606722"/>
              <a:gd name="connsiteX2" fmla="*/ 315710 w 607639"/>
              <a:gd name="connsiteY2" fmla="*/ 552347 h 606722"/>
              <a:gd name="connsiteX3" fmla="*/ 303775 w 607639"/>
              <a:gd name="connsiteY3" fmla="*/ 564241 h 606722"/>
              <a:gd name="connsiteX4" fmla="*/ 291929 w 607639"/>
              <a:gd name="connsiteY4" fmla="*/ 552347 h 606722"/>
              <a:gd name="connsiteX5" fmla="*/ 291929 w 607639"/>
              <a:gd name="connsiteY5" fmla="*/ 536902 h 606722"/>
              <a:gd name="connsiteX6" fmla="*/ 303775 w 607639"/>
              <a:gd name="connsiteY6" fmla="*/ 525007 h 606722"/>
              <a:gd name="connsiteX7" fmla="*/ 429885 w 607639"/>
              <a:gd name="connsiteY7" fmla="*/ 509483 h 606722"/>
              <a:gd name="connsiteX8" fmla="*/ 441811 w 607639"/>
              <a:gd name="connsiteY8" fmla="*/ 521409 h 606722"/>
              <a:gd name="connsiteX9" fmla="*/ 429885 w 607639"/>
              <a:gd name="connsiteY9" fmla="*/ 533335 h 606722"/>
              <a:gd name="connsiteX10" fmla="*/ 417959 w 607639"/>
              <a:gd name="connsiteY10" fmla="*/ 521409 h 606722"/>
              <a:gd name="connsiteX11" fmla="*/ 429885 w 607639"/>
              <a:gd name="connsiteY11" fmla="*/ 509483 h 606722"/>
              <a:gd name="connsiteX12" fmla="*/ 177720 w 607639"/>
              <a:gd name="connsiteY12" fmla="*/ 509483 h 606722"/>
              <a:gd name="connsiteX13" fmla="*/ 189611 w 607639"/>
              <a:gd name="connsiteY13" fmla="*/ 521409 h 606722"/>
              <a:gd name="connsiteX14" fmla="*/ 177720 w 607639"/>
              <a:gd name="connsiteY14" fmla="*/ 533335 h 606722"/>
              <a:gd name="connsiteX15" fmla="*/ 165829 w 607639"/>
              <a:gd name="connsiteY15" fmla="*/ 521409 h 606722"/>
              <a:gd name="connsiteX16" fmla="*/ 177720 w 607639"/>
              <a:gd name="connsiteY16" fmla="*/ 509483 h 606722"/>
              <a:gd name="connsiteX17" fmla="*/ 522185 w 607639"/>
              <a:gd name="connsiteY17" fmla="*/ 417324 h 606722"/>
              <a:gd name="connsiteX18" fmla="*/ 534111 w 607639"/>
              <a:gd name="connsiteY18" fmla="*/ 429250 h 606722"/>
              <a:gd name="connsiteX19" fmla="*/ 522185 w 607639"/>
              <a:gd name="connsiteY19" fmla="*/ 441176 h 606722"/>
              <a:gd name="connsiteX20" fmla="*/ 510259 w 607639"/>
              <a:gd name="connsiteY20" fmla="*/ 429250 h 606722"/>
              <a:gd name="connsiteX21" fmla="*/ 522185 w 607639"/>
              <a:gd name="connsiteY21" fmla="*/ 417324 h 606722"/>
              <a:gd name="connsiteX22" fmla="*/ 85420 w 607639"/>
              <a:gd name="connsiteY22" fmla="*/ 417324 h 606722"/>
              <a:gd name="connsiteX23" fmla="*/ 97311 w 607639"/>
              <a:gd name="connsiteY23" fmla="*/ 429250 h 606722"/>
              <a:gd name="connsiteX24" fmla="*/ 85420 w 607639"/>
              <a:gd name="connsiteY24" fmla="*/ 441176 h 606722"/>
              <a:gd name="connsiteX25" fmla="*/ 73529 w 607639"/>
              <a:gd name="connsiteY25" fmla="*/ 429250 h 606722"/>
              <a:gd name="connsiteX26" fmla="*/ 85420 w 607639"/>
              <a:gd name="connsiteY26" fmla="*/ 417324 h 606722"/>
              <a:gd name="connsiteX27" fmla="*/ 537643 w 607639"/>
              <a:gd name="connsiteY27" fmla="*/ 291506 h 606722"/>
              <a:gd name="connsiteX28" fmla="*/ 555628 w 607639"/>
              <a:gd name="connsiteY28" fmla="*/ 291506 h 606722"/>
              <a:gd name="connsiteX29" fmla="*/ 567558 w 607639"/>
              <a:gd name="connsiteY29" fmla="*/ 303316 h 606722"/>
              <a:gd name="connsiteX30" fmla="*/ 555628 w 607639"/>
              <a:gd name="connsiteY30" fmla="*/ 315216 h 606722"/>
              <a:gd name="connsiteX31" fmla="*/ 537643 w 607639"/>
              <a:gd name="connsiteY31" fmla="*/ 315216 h 606722"/>
              <a:gd name="connsiteX32" fmla="*/ 525713 w 607639"/>
              <a:gd name="connsiteY32" fmla="*/ 303316 h 606722"/>
              <a:gd name="connsiteX33" fmla="*/ 537643 w 607639"/>
              <a:gd name="connsiteY33" fmla="*/ 291506 h 606722"/>
              <a:gd name="connsiteX34" fmla="*/ 51991 w 607639"/>
              <a:gd name="connsiteY34" fmla="*/ 291506 h 606722"/>
              <a:gd name="connsiteX35" fmla="*/ 69946 w 607639"/>
              <a:gd name="connsiteY35" fmla="*/ 291506 h 606722"/>
              <a:gd name="connsiteX36" fmla="*/ 81856 w 607639"/>
              <a:gd name="connsiteY36" fmla="*/ 303316 h 606722"/>
              <a:gd name="connsiteX37" fmla="*/ 69946 w 607639"/>
              <a:gd name="connsiteY37" fmla="*/ 315216 h 606722"/>
              <a:gd name="connsiteX38" fmla="*/ 51991 w 607639"/>
              <a:gd name="connsiteY38" fmla="*/ 315216 h 606722"/>
              <a:gd name="connsiteX39" fmla="*/ 40081 w 607639"/>
              <a:gd name="connsiteY39" fmla="*/ 303316 h 606722"/>
              <a:gd name="connsiteX40" fmla="*/ 51991 w 607639"/>
              <a:gd name="connsiteY40" fmla="*/ 291506 h 606722"/>
              <a:gd name="connsiteX41" fmla="*/ 412608 w 607639"/>
              <a:gd name="connsiteY41" fmla="*/ 222096 h 606722"/>
              <a:gd name="connsiteX42" fmla="*/ 345491 w 607639"/>
              <a:gd name="connsiteY42" fmla="*/ 334245 h 606722"/>
              <a:gd name="connsiteX43" fmla="*/ 412608 w 607639"/>
              <a:gd name="connsiteY43" fmla="*/ 334245 h 606722"/>
              <a:gd name="connsiteX44" fmla="*/ 427651 w 607639"/>
              <a:gd name="connsiteY44" fmla="*/ 167533 h 606722"/>
              <a:gd name="connsiteX45" fmla="*/ 436375 w 607639"/>
              <a:gd name="connsiteY45" fmla="*/ 178996 h 606722"/>
              <a:gd name="connsiteX46" fmla="*/ 436375 w 607639"/>
              <a:gd name="connsiteY46" fmla="*/ 334245 h 606722"/>
              <a:gd name="connsiteX47" fmla="*/ 469399 w 607639"/>
              <a:gd name="connsiteY47" fmla="*/ 334245 h 606722"/>
              <a:gd name="connsiteX48" fmla="*/ 481327 w 607639"/>
              <a:gd name="connsiteY48" fmla="*/ 346153 h 606722"/>
              <a:gd name="connsiteX49" fmla="*/ 469399 w 607639"/>
              <a:gd name="connsiteY49" fmla="*/ 357973 h 606722"/>
              <a:gd name="connsiteX50" fmla="*/ 436375 w 607639"/>
              <a:gd name="connsiteY50" fmla="*/ 357973 h 606722"/>
              <a:gd name="connsiteX51" fmla="*/ 436375 w 607639"/>
              <a:gd name="connsiteY51" fmla="*/ 427733 h 606722"/>
              <a:gd name="connsiteX52" fmla="*/ 424536 w 607639"/>
              <a:gd name="connsiteY52" fmla="*/ 439552 h 606722"/>
              <a:gd name="connsiteX53" fmla="*/ 412608 w 607639"/>
              <a:gd name="connsiteY53" fmla="*/ 427733 h 606722"/>
              <a:gd name="connsiteX54" fmla="*/ 412608 w 607639"/>
              <a:gd name="connsiteY54" fmla="*/ 357973 h 606722"/>
              <a:gd name="connsiteX55" fmla="*/ 324573 w 607639"/>
              <a:gd name="connsiteY55" fmla="*/ 357973 h 606722"/>
              <a:gd name="connsiteX56" fmla="*/ 314158 w 607639"/>
              <a:gd name="connsiteY56" fmla="*/ 352019 h 606722"/>
              <a:gd name="connsiteX57" fmla="*/ 314336 w 607639"/>
              <a:gd name="connsiteY57" fmla="*/ 340022 h 606722"/>
              <a:gd name="connsiteX58" fmla="*/ 414299 w 607639"/>
              <a:gd name="connsiteY58" fmla="*/ 172953 h 606722"/>
              <a:gd name="connsiteX59" fmla="*/ 427651 w 607639"/>
              <a:gd name="connsiteY59" fmla="*/ 167533 h 606722"/>
              <a:gd name="connsiteX60" fmla="*/ 216270 w 607639"/>
              <a:gd name="connsiteY60" fmla="*/ 167099 h 606722"/>
              <a:gd name="connsiteX61" fmla="*/ 290518 w 607639"/>
              <a:gd name="connsiteY61" fmla="*/ 241210 h 606722"/>
              <a:gd name="connsiteX62" fmla="*/ 242978 w 607639"/>
              <a:gd name="connsiteY62" fmla="*/ 355754 h 606722"/>
              <a:gd name="connsiteX63" fmla="*/ 182707 w 607639"/>
              <a:gd name="connsiteY63" fmla="*/ 415825 h 606722"/>
              <a:gd name="connsiteX64" fmla="*/ 278588 w 607639"/>
              <a:gd name="connsiteY64" fmla="*/ 415825 h 606722"/>
              <a:gd name="connsiteX65" fmla="*/ 290518 w 607639"/>
              <a:gd name="connsiteY65" fmla="*/ 427734 h 606722"/>
              <a:gd name="connsiteX66" fmla="*/ 278588 w 607639"/>
              <a:gd name="connsiteY66" fmla="*/ 439552 h 606722"/>
              <a:gd name="connsiteX67" fmla="*/ 154040 w 607639"/>
              <a:gd name="connsiteY67" fmla="*/ 439552 h 606722"/>
              <a:gd name="connsiteX68" fmla="*/ 143001 w 607639"/>
              <a:gd name="connsiteY68" fmla="*/ 432265 h 606722"/>
              <a:gd name="connsiteX69" fmla="*/ 145582 w 607639"/>
              <a:gd name="connsiteY69" fmla="*/ 419292 h 606722"/>
              <a:gd name="connsiteX70" fmla="*/ 226152 w 607639"/>
              <a:gd name="connsiteY70" fmla="*/ 338959 h 606722"/>
              <a:gd name="connsiteX71" fmla="*/ 266659 w 607639"/>
              <a:gd name="connsiteY71" fmla="*/ 241210 h 606722"/>
              <a:gd name="connsiteX72" fmla="*/ 216270 w 607639"/>
              <a:gd name="connsiteY72" fmla="*/ 190914 h 606722"/>
              <a:gd name="connsiteX73" fmla="*/ 165880 w 607639"/>
              <a:gd name="connsiteY73" fmla="*/ 241210 h 606722"/>
              <a:gd name="connsiteX74" fmla="*/ 154040 w 607639"/>
              <a:gd name="connsiteY74" fmla="*/ 253029 h 606722"/>
              <a:gd name="connsiteX75" fmla="*/ 142110 w 607639"/>
              <a:gd name="connsiteY75" fmla="*/ 241210 h 606722"/>
              <a:gd name="connsiteX76" fmla="*/ 216270 w 607639"/>
              <a:gd name="connsiteY76" fmla="*/ 167099 h 606722"/>
              <a:gd name="connsiteX77" fmla="*/ 522185 w 607639"/>
              <a:gd name="connsiteY77" fmla="*/ 165547 h 606722"/>
              <a:gd name="connsiteX78" fmla="*/ 534111 w 607639"/>
              <a:gd name="connsiteY78" fmla="*/ 177438 h 606722"/>
              <a:gd name="connsiteX79" fmla="*/ 522185 w 607639"/>
              <a:gd name="connsiteY79" fmla="*/ 189329 h 606722"/>
              <a:gd name="connsiteX80" fmla="*/ 510259 w 607639"/>
              <a:gd name="connsiteY80" fmla="*/ 177438 h 606722"/>
              <a:gd name="connsiteX81" fmla="*/ 522185 w 607639"/>
              <a:gd name="connsiteY81" fmla="*/ 165547 h 606722"/>
              <a:gd name="connsiteX82" fmla="*/ 85420 w 607639"/>
              <a:gd name="connsiteY82" fmla="*/ 165547 h 606722"/>
              <a:gd name="connsiteX83" fmla="*/ 97311 w 607639"/>
              <a:gd name="connsiteY83" fmla="*/ 177438 h 606722"/>
              <a:gd name="connsiteX84" fmla="*/ 85420 w 607639"/>
              <a:gd name="connsiteY84" fmla="*/ 189329 h 606722"/>
              <a:gd name="connsiteX85" fmla="*/ 73529 w 607639"/>
              <a:gd name="connsiteY85" fmla="*/ 177438 h 606722"/>
              <a:gd name="connsiteX86" fmla="*/ 85420 w 607639"/>
              <a:gd name="connsiteY86" fmla="*/ 165547 h 606722"/>
              <a:gd name="connsiteX87" fmla="*/ 429885 w 607639"/>
              <a:gd name="connsiteY87" fmla="*/ 73388 h 606722"/>
              <a:gd name="connsiteX88" fmla="*/ 441811 w 607639"/>
              <a:gd name="connsiteY88" fmla="*/ 85279 h 606722"/>
              <a:gd name="connsiteX89" fmla="*/ 429885 w 607639"/>
              <a:gd name="connsiteY89" fmla="*/ 97170 h 606722"/>
              <a:gd name="connsiteX90" fmla="*/ 417959 w 607639"/>
              <a:gd name="connsiteY90" fmla="*/ 85279 h 606722"/>
              <a:gd name="connsiteX91" fmla="*/ 429885 w 607639"/>
              <a:gd name="connsiteY91" fmla="*/ 73388 h 606722"/>
              <a:gd name="connsiteX92" fmla="*/ 177720 w 607639"/>
              <a:gd name="connsiteY92" fmla="*/ 73388 h 606722"/>
              <a:gd name="connsiteX93" fmla="*/ 189611 w 607639"/>
              <a:gd name="connsiteY93" fmla="*/ 85279 h 606722"/>
              <a:gd name="connsiteX94" fmla="*/ 177720 w 607639"/>
              <a:gd name="connsiteY94" fmla="*/ 97170 h 606722"/>
              <a:gd name="connsiteX95" fmla="*/ 165829 w 607639"/>
              <a:gd name="connsiteY95" fmla="*/ 85279 h 606722"/>
              <a:gd name="connsiteX96" fmla="*/ 177720 w 607639"/>
              <a:gd name="connsiteY96" fmla="*/ 73388 h 606722"/>
              <a:gd name="connsiteX97" fmla="*/ 303775 w 607639"/>
              <a:gd name="connsiteY97" fmla="*/ 42480 h 606722"/>
              <a:gd name="connsiteX98" fmla="*/ 315710 w 607639"/>
              <a:gd name="connsiteY98" fmla="*/ 54396 h 606722"/>
              <a:gd name="connsiteX99" fmla="*/ 315710 w 607639"/>
              <a:gd name="connsiteY99" fmla="*/ 69869 h 606722"/>
              <a:gd name="connsiteX100" fmla="*/ 303775 w 607639"/>
              <a:gd name="connsiteY100" fmla="*/ 81785 h 606722"/>
              <a:gd name="connsiteX101" fmla="*/ 291929 w 607639"/>
              <a:gd name="connsiteY101" fmla="*/ 69869 h 606722"/>
              <a:gd name="connsiteX102" fmla="*/ 291929 w 607639"/>
              <a:gd name="connsiteY102" fmla="*/ 54396 h 606722"/>
              <a:gd name="connsiteX103" fmla="*/ 303775 w 607639"/>
              <a:gd name="connsiteY103" fmla="*/ 42480 h 606722"/>
              <a:gd name="connsiteX104" fmla="*/ 303775 w 607639"/>
              <a:gd name="connsiteY104" fmla="*/ 0 h 606722"/>
              <a:gd name="connsiteX105" fmla="*/ 537058 w 607639"/>
              <a:gd name="connsiteY105" fmla="*/ 108956 h 606722"/>
              <a:gd name="connsiteX106" fmla="*/ 537058 w 607639"/>
              <a:gd name="connsiteY106" fmla="*/ 93048 h 606722"/>
              <a:gd name="connsiteX107" fmla="*/ 548895 w 607639"/>
              <a:gd name="connsiteY107" fmla="*/ 81139 h 606722"/>
              <a:gd name="connsiteX108" fmla="*/ 560822 w 607639"/>
              <a:gd name="connsiteY108" fmla="*/ 93048 h 606722"/>
              <a:gd name="connsiteX109" fmla="*/ 560822 w 607639"/>
              <a:gd name="connsiteY109" fmla="*/ 138994 h 606722"/>
              <a:gd name="connsiteX110" fmla="*/ 548895 w 607639"/>
              <a:gd name="connsiteY110" fmla="*/ 150903 h 606722"/>
              <a:gd name="connsiteX111" fmla="*/ 502880 w 607639"/>
              <a:gd name="connsiteY111" fmla="*/ 150903 h 606722"/>
              <a:gd name="connsiteX112" fmla="*/ 490953 w 607639"/>
              <a:gd name="connsiteY112" fmla="*/ 138994 h 606722"/>
              <a:gd name="connsiteX113" fmla="*/ 502880 w 607639"/>
              <a:gd name="connsiteY113" fmla="*/ 127174 h 606722"/>
              <a:gd name="connsiteX114" fmla="*/ 521126 w 607639"/>
              <a:gd name="connsiteY114" fmla="*/ 127174 h 606722"/>
              <a:gd name="connsiteX115" fmla="*/ 303775 w 607639"/>
              <a:gd name="connsiteY115" fmla="*/ 23728 h 606722"/>
              <a:gd name="connsiteX116" fmla="*/ 23764 w 607639"/>
              <a:gd name="connsiteY116" fmla="*/ 303316 h 606722"/>
              <a:gd name="connsiteX117" fmla="*/ 303775 w 607639"/>
              <a:gd name="connsiteY117" fmla="*/ 582905 h 606722"/>
              <a:gd name="connsiteX118" fmla="*/ 583786 w 607639"/>
              <a:gd name="connsiteY118" fmla="*/ 303316 h 606722"/>
              <a:gd name="connsiteX119" fmla="*/ 573906 w 607639"/>
              <a:gd name="connsiteY119" fmla="*/ 229376 h 606722"/>
              <a:gd name="connsiteX120" fmla="*/ 582273 w 607639"/>
              <a:gd name="connsiteY120" fmla="*/ 214801 h 606722"/>
              <a:gd name="connsiteX121" fmla="*/ 596869 w 607639"/>
              <a:gd name="connsiteY121" fmla="*/ 223066 h 606722"/>
              <a:gd name="connsiteX122" fmla="*/ 607639 w 607639"/>
              <a:gd name="connsiteY122" fmla="*/ 303316 h 606722"/>
              <a:gd name="connsiteX123" fmla="*/ 303775 w 607639"/>
              <a:gd name="connsiteY123" fmla="*/ 606722 h 606722"/>
              <a:gd name="connsiteX124" fmla="*/ 0 w 607639"/>
              <a:gd name="connsiteY124" fmla="*/ 303316 h 606722"/>
              <a:gd name="connsiteX125" fmla="*/ 303775 w 607639"/>
              <a:gd name="connsiteY12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607639" h="606722">
                <a:moveTo>
                  <a:pt x="303775" y="525007"/>
                </a:moveTo>
                <a:cubicBezTo>
                  <a:pt x="310366" y="525007"/>
                  <a:pt x="315710" y="530333"/>
                  <a:pt x="315710" y="536902"/>
                </a:cubicBezTo>
                <a:lnTo>
                  <a:pt x="315710" y="552347"/>
                </a:lnTo>
                <a:cubicBezTo>
                  <a:pt x="315710" y="558915"/>
                  <a:pt x="310366" y="564241"/>
                  <a:pt x="303775" y="564241"/>
                </a:cubicBezTo>
                <a:cubicBezTo>
                  <a:pt x="297184" y="564241"/>
                  <a:pt x="291929" y="558915"/>
                  <a:pt x="291929" y="552347"/>
                </a:cubicBezTo>
                <a:lnTo>
                  <a:pt x="291929" y="536902"/>
                </a:lnTo>
                <a:cubicBezTo>
                  <a:pt x="291929" y="530333"/>
                  <a:pt x="297184" y="525007"/>
                  <a:pt x="303775" y="525007"/>
                </a:cubicBezTo>
                <a:close/>
                <a:moveTo>
                  <a:pt x="429885" y="509483"/>
                </a:moveTo>
                <a:cubicBezTo>
                  <a:pt x="436472" y="509483"/>
                  <a:pt x="441811" y="514822"/>
                  <a:pt x="441811" y="521409"/>
                </a:cubicBezTo>
                <a:cubicBezTo>
                  <a:pt x="441811" y="527996"/>
                  <a:pt x="436472" y="533335"/>
                  <a:pt x="429885" y="533335"/>
                </a:cubicBezTo>
                <a:cubicBezTo>
                  <a:pt x="423298" y="533335"/>
                  <a:pt x="417959" y="527996"/>
                  <a:pt x="417959" y="521409"/>
                </a:cubicBezTo>
                <a:cubicBezTo>
                  <a:pt x="417959" y="514822"/>
                  <a:pt x="423298" y="509483"/>
                  <a:pt x="429885" y="509483"/>
                </a:cubicBezTo>
                <a:close/>
                <a:moveTo>
                  <a:pt x="177720" y="509483"/>
                </a:moveTo>
                <a:cubicBezTo>
                  <a:pt x="184287" y="509483"/>
                  <a:pt x="189611" y="514822"/>
                  <a:pt x="189611" y="521409"/>
                </a:cubicBezTo>
                <a:cubicBezTo>
                  <a:pt x="189611" y="527996"/>
                  <a:pt x="184287" y="533335"/>
                  <a:pt x="177720" y="533335"/>
                </a:cubicBezTo>
                <a:cubicBezTo>
                  <a:pt x="171153" y="533335"/>
                  <a:pt x="165829" y="527996"/>
                  <a:pt x="165829" y="521409"/>
                </a:cubicBezTo>
                <a:cubicBezTo>
                  <a:pt x="165829" y="514822"/>
                  <a:pt x="171153" y="509483"/>
                  <a:pt x="177720" y="509483"/>
                </a:cubicBezTo>
                <a:close/>
                <a:moveTo>
                  <a:pt x="522185" y="417324"/>
                </a:moveTo>
                <a:cubicBezTo>
                  <a:pt x="528772" y="417324"/>
                  <a:pt x="534111" y="422663"/>
                  <a:pt x="534111" y="429250"/>
                </a:cubicBezTo>
                <a:cubicBezTo>
                  <a:pt x="534111" y="435837"/>
                  <a:pt x="528772" y="441176"/>
                  <a:pt x="522185" y="441176"/>
                </a:cubicBezTo>
                <a:cubicBezTo>
                  <a:pt x="515598" y="441176"/>
                  <a:pt x="510259" y="435837"/>
                  <a:pt x="510259" y="429250"/>
                </a:cubicBezTo>
                <a:cubicBezTo>
                  <a:pt x="510259" y="422663"/>
                  <a:pt x="515598" y="417324"/>
                  <a:pt x="522185" y="417324"/>
                </a:cubicBezTo>
                <a:close/>
                <a:moveTo>
                  <a:pt x="85420" y="417324"/>
                </a:moveTo>
                <a:cubicBezTo>
                  <a:pt x="91987" y="417324"/>
                  <a:pt x="97311" y="422663"/>
                  <a:pt x="97311" y="429250"/>
                </a:cubicBezTo>
                <a:cubicBezTo>
                  <a:pt x="97311" y="435837"/>
                  <a:pt x="91987" y="441176"/>
                  <a:pt x="85420" y="441176"/>
                </a:cubicBezTo>
                <a:cubicBezTo>
                  <a:pt x="78853" y="441176"/>
                  <a:pt x="73529" y="435837"/>
                  <a:pt x="73529" y="429250"/>
                </a:cubicBezTo>
                <a:cubicBezTo>
                  <a:pt x="73529" y="422663"/>
                  <a:pt x="78853" y="417324"/>
                  <a:pt x="85420" y="417324"/>
                </a:cubicBezTo>
                <a:close/>
                <a:moveTo>
                  <a:pt x="537643" y="291506"/>
                </a:moveTo>
                <a:lnTo>
                  <a:pt x="555628" y="291506"/>
                </a:lnTo>
                <a:cubicBezTo>
                  <a:pt x="562216" y="291506"/>
                  <a:pt x="567558" y="296745"/>
                  <a:pt x="567558" y="303316"/>
                </a:cubicBezTo>
                <a:cubicBezTo>
                  <a:pt x="567558" y="309888"/>
                  <a:pt x="562216" y="315216"/>
                  <a:pt x="555628" y="315216"/>
                </a:cubicBezTo>
                <a:lnTo>
                  <a:pt x="537643" y="315216"/>
                </a:lnTo>
                <a:cubicBezTo>
                  <a:pt x="531055" y="315216"/>
                  <a:pt x="525713" y="309888"/>
                  <a:pt x="525713" y="303316"/>
                </a:cubicBezTo>
                <a:cubicBezTo>
                  <a:pt x="525713" y="296745"/>
                  <a:pt x="531055" y="291506"/>
                  <a:pt x="537643" y="291506"/>
                </a:cubicBezTo>
                <a:close/>
                <a:moveTo>
                  <a:pt x="51991" y="291506"/>
                </a:moveTo>
                <a:lnTo>
                  <a:pt x="69946" y="291506"/>
                </a:lnTo>
                <a:cubicBezTo>
                  <a:pt x="76523" y="291506"/>
                  <a:pt x="81856" y="296745"/>
                  <a:pt x="81856" y="303316"/>
                </a:cubicBezTo>
                <a:cubicBezTo>
                  <a:pt x="81856" y="309888"/>
                  <a:pt x="76523" y="315216"/>
                  <a:pt x="69946" y="315216"/>
                </a:cubicBezTo>
                <a:lnTo>
                  <a:pt x="51991" y="315216"/>
                </a:lnTo>
                <a:cubicBezTo>
                  <a:pt x="45414" y="315216"/>
                  <a:pt x="40081" y="309888"/>
                  <a:pt x="40081" y="303316"/>
                </a:cubicBezTo>
                <a:cubicBezTo>
                  <a:pt x="40081" y="296745"/>
                  <a:pt x="45414" y="291506"/>
                  <a:pt x="51991" y="291506"/>
                </a:cubicBezTo>
                <a:close/>
                <a:moveTo>
                  <a:pt x="412608" y="222096"/>
                </a:moveTo>
                <a:lnTo>
                  <a:pt x="345491" y="334245"/>
                </a:lnTo>
                <a:lnTo>
                  <a:pt x="412608" y="334245"/>
                </a:lnTo>
                <a:close/>
                <a:moveTo>
                  <a:pt x="427651" y="167533"/>
                </a:moveTo>
                <a:cubicBezTo>
                  <a:pt x="432814" y="168954"/>
                  <a:pt x="436375" y="173664"/>
                  <a:pt x="436375" y="178996"/>
                </a:cubicBezTo>
                <a:lnTo>
                  <a:pt x="436375" y="334245"/>
                </a:lnTo>
                <a:lnTo>
                  <a:pt x="469399" y="334245"/>
                </a:lnTo>
                <a:cubicBezTo>
                  <a:pt x="475986" y="334245"/>
                  <a:pt x="481327" y="339577"/>
                  <a:pt x="481327" y="346153"/>
                </a:cubicBezTo>
                <a:cubicBezTo>
                  <a:pt x="481327" y="352641"/>
                  <a:pt x="475986" y="357973"/>
                  <a:pt x="469399" y="357973"/>
                </a:cubicBezTo>
                <a:lnTo>
                  <a:pt x="436375" y="357973"/>
                </a:lnTo>
                <a:lnTo>
                  <a:pt x="436375" y="427733"/>
                </a:lnTo>
                <a:cubicBezTo>
                  <a:pt x="436375" y="434220"/>
                  <a:pt x="431123" y="439552"/>
                  <a:pt x="424536" y="439552"/>
                </a:cubicBezTo>
                <a:cubicBezTo>
                  <a:pt x="417949" y="439552"/>
                  <a:pt x="412608" y="434220"/>
                  <a:pt x="412608" y="427733"/>
                </a:cubicBezTo>
                <a:lnTo>
                  <a:pt x="412608" y="357973"/>
                </a:lnTo>
                <a:lnTo>
                  <a:pt x="324573" y="357973"/>
                </a:lnTo>
                <a:cubicBezTo>
                  <a:pt x="320300" y="357973"/>
                  <a:pt x="316295" y="355662"/>
                  <a:pt x="314158" y="352019"/>
                </a:cubicBezTo>
                <a:cubicBezTo>
                  <a:pt x="312111" y="348286"/>
                  <a:pt x="312111" y="343665"/>
                  <a:pt x="314336" y="340022"/>
                </a:cubicBezTo>
                <a:lnTo>
                  <a:pt x="414299" y="172953"/>
                </a:lnTo>
                <a:cubicBezTo>
                  <a:pt x="417059" y="168332"/>
                  <a:pt x="422489" y="166111"/>
                  <a:pt x="427651" y="167533"/>
                </a:cubicBezTo>
                <a:close/>
                <a:moveTo>
                  <a:pt x="216270" y="167099"/>
                </a:moveTo>
                <a:cubicBezTo>
                  <a:pt x="257222" y="167099"/>
                  <a:pt x="290518" y="200333"/>
                  <a:pt x="290518" y="241210"/>
                </a:cubicBezTo>
                <a:cubicBezTo>
                  <a:pt x="290518" y="284486"/>
                  <a:pt x="273603" y="325097"/>
                  <a:pt x="242978" y="355754"/>
                </a:cubicBezTo>
                <a:lnTo>
                  <a:pt x="182707" y="415825"/>
                </a:lnTo>
                <a:lnTo>
                  <a:pt x="278588" y="415825"/>
                </a:lnTo>
                <a:cubicBezTo>
                  <a:pt x="285176" y="415825"/>
                  <a:pt x="290518" y="421158"/>
                  <a:pt x="290518" y="427734"/>
                </a:cubicBezTo>
                <a:cubicBezTo>
                  <a:pt x="290518" y="434220"/>
                  <a:pt x="285176" y="439552"/>
                  <a:pt x="278588" y="439552"/>
                </a:cubicBezTo>
                <a:lnTo>
                  <a:pt x="154040" y="439552"/>
                </a:lnTo>
                <a:cubicBezTo>
                  <a:pt x="149232" y="439552"/>
                  <a:pt x="144870" y="436709"/>
                  <a:pt x="143001" y="432265"/>
                </a:cubicBezTo>
                <a:cubicBezTo>
                  <a:pt x="141131" y="427822"/>
                  <a:pt x="142199" y="422668"/>
                  <a:pt x="145582" y="419292"/>
                </a:cubicBezTo>
                <a:lnTo>
                  <a:pt x="226152" y="338959"/>
                </a:lnTo>
                <a:cubicBezTo>
                  <a:pt x="252236" y="312834"/>
                  <a:pt x="266659" y="278088"/>
                  <a:pt x="266659" y="241210"/>
                </a:cubicBezTo>
                <a:cubicBezTo>
                  <a:pt x="266659" y="213485"/>
                  <a:pt x="244046" y="190914"/>
                  <a:pt x="216270" y="190914"/>
                </a:cubicBezTo>
                <a:cubicBezTo>
                  <a:pt x="188493" y="190914"/>
                  <a:pt x="165880" y="213485"/>
                  <a:pt x="165880" y="241210"/>
                </a:cubicBezTo>
                <a:cubicBezTo>
                  <a:pt x="165880" y="247786"/>
                  <a:pt x="160539" y="253029"/>
                  <a:pt x="154040" y="253029"/>
                </a:cubicBezTo>
                <a:cubicBezTo>
                  <a:pt x="147452" y="253029"/>
                  <a:pt x="142110" y="247786"/>
                  <a:pt x="142110" y="241210"/>
                </a:cubicBezTo>
                <a:cubicBezTo>
                  <a:pt x="142110" y="200333"/>
                  <a:pt x="175406" y="167099"/>
                  <a:pt x="216270" y="167099"/>
                </a:cubicBezTo>
                <a:close/>
                <a:moveTo>
                  <a:pt x="522185" y="165547"/>
                </a:moveTo>
                <a:cubicBezTo>
                  <a:pt x="528772" y="165547"/>
                  <a:pt x="534111" y="170871"/>
                  <a:pt x="534111" y="177438"/>
                </a:cubicBezTo>
                <a:cubicBezTo>
                  <a:pt x="534111" y="184005"/>
                  <a:pt x="528772" y="189329"/>
                  <a:pt x="522185" y="189329"/>
                </a:cubicBezTo>
                <a:cubicBezTo>
                  <a:pt x="515598" y="189329"/>
                  <a:pt x="510259" y="184005"/>
                  <a:pt x="510259" y="177438"/>
                </a:cubicBezTo>
                <a:cubicBezTo>
                  <a:pt x="510259" y="170871"/>
                  <a:pt x="515598" y="165547"/>
                  <a:pt x="522185" y="165547"/>
                </a:cubicBezTo>
                <a:close/>
                <a:moveTo>
                  <a:pt x="85420" y="165547"/>
                </a:moveTo>
                <a:cubicBezTo>
                  <a:pt x="91987" y="165547"/>
                  <a:pt x="97311" y="170871"/>
                  <a:pt x="97311" y="177438"/>
                </a:cubicBezTo>
                <a:cubicBezTo>
                  <a:pt x="97311" y="184005"/>
                  <a:pt x="91987" y="189329"/>
                  <a:pt x="85420" y="189329"/>
                </a:cubicBezTo>
                <a:cubicBezTo>
                  <a:pt x="78853" y="189329"/>
                  <a:pt x="73529" y="184005"/>
                  <a:pt x="73529" y="177438"/>
                </a:cubicBezTo>
                <a:cubicBezTo>
                  <a:pt x="73529" y="170871"/>
                  <a:pt x="78853" y="165547"/>
                  <a:pt x="85420" y="165547"/>
                </a:cubicBezTo>
                <a:close/>
                <a:moveTo>
                  <a:pt x="429885" y="73388"/>
                </a:moveTo>
                <a:cubicBezTo>
                  <a:pt x="436472" y="73388"/>
                  <a:pt x="441811" y="78712"/>
                  <a:pt x="441811" y="85279"/>
                </a:cubicBezTo>
                <a:cubicBezTo>
                  <a:pt x="441811" y="91846"/>
                  <a:pt x="436472" y="97170"/>
                  <a:pt x="429885" y="97170"/>
                </a:cubicBezTo>
                <a:cubicBezTo>
                  <a:pt x="423298" y="97170"/>
                  <a:pt x="417959" y="91846"/>
                  <a:pt x="417959" y="85279"/>
                </a:cubicBezTo>
                <a:cubicBezTo>
                  <a:pt x="417959" y="78712"/>
                  <a:pt x="423298" y="73388"/>
                  <a:pt x="429885" y="73388"/>
                </a:cubicBezTo>
                <a:close/>
                <a:moveTo>
                  <a:pt x="177720" y="73388"/>
                </a:moveTo>
                <a:cubicBezTo>
                  <a:pt x="184287" y="73388"/>
                  <a:pt x="189611" y="78712"/>
                  <a:pt x="189611" y="85279"/>
                </a:cubicBezTo>
                <a:cubicBezTo>
                  <a:pt x="189611" y="91846"/>
                  <a:pt x="184287" y="97170"/>
                  <a:pt x="177720" y="97170"/>
                </a:cubicBezTo>
                <a:cubicBezTo>
                  <a:pt x="171153" y="97170"/>
                  <a:pt x="165829" y="91846"/>
                  <a:pt x="165829" y="85279"/>
                </a:cubicBezTo>
                <a:cubicBezTo>
                  <a:pt x="165829" y="78712"/>
                  <a:pt x="171153" y="73388"/>
                  <a:pt x="177720" y="73388"/>
                </a:cubicBezTo>
                <a:close/>
                <a:moveTo>
                  <a:pt x="303775" y="42480"/>
                </a:moveTo>
                <a:cubicBezTo>
                  <a:pt x="310366" y="42480"/>
                  <a:pt x="315710" y="47815"/>
                  <a:pt x="315710" y="54396"/>
                </a:cubicBezTo>
                <a:lnTo>
                  <a:pt x="315710" y="69869"/>
                </a:lnTo>
                <a:cubicBezTo>
                  <a:pt x="315710" y="76449"/>
                  <a:pt x="310366" y="81785"/>
                  <a:pt x="303775" y="81785"/>
                </a:cubicBezTo>
                <a:cubicBezTo>
                  <a:pt x="297184" y="81785"/>
                  <a:pt x="291929" y="76449"/>
                  <a:pt x="291929" y="69869"/>
                </a:cubicBezTo>
                <a:lnTo>
                  <a:pt x="291929" y="54396"/>
                </a:lnTo>
                <a:cubicBezTo>
                  <a:pt x="291929" y="47815"/>
                  <a:pt x="297184" y="42480"/>
                  <a:pt x="303775" y="42480"/>
                </a:cubicBezTo>
                <a:close/>
                <a:moveTo>
                  <a:pt x="303775" y="0"/>
                </a:moveTo>
                <a:cubicBezTo>
                  <a:pt x="394204" y="0"/>
                  <a:pt x="479560" y="40347"/>
                  <a:pt x="537058" y="108956"/>
                </a:cubicBezTo>
                <a:lnTo>
                  <a:pt x="537058" y="93048"/>
                </a:lnTo>
                <a:cubicBezTo>
                  <a:pt x="537058" y="86471"/>
                  <a:pt x="542309" y="81139"/>
                  <a:pt x="548895" y="81139"/>
                </a:cubicBezTo>
                <a:cubicBezTo>
                  <a:pt x="555482" y="81139"/>
                  <a:pt x="560822" y="86471"/>
                  <a:pt x="560822" y="93048"/>
                </a:cubicBezTo>
                <a:lnTo>
                  <a:pt x="560822" y="138994"/>
                </a:lnTo>
                <a:cubicBezTo>
                  <a:pt x="560822" y="145570"/>
                  <a:pt x="555482" y="150903"/>
                  <a:pt x="548895" y="150903"/>
                </a:cubicBezTo>
                <a:lnTo>
                  <a:pt x="502880" y="150903"/>
                </a:lnTo>
                <a:cubicBezTo>
                  <a:pt x="496293" y="150903"/>
                  <a:pt x="490953" y="145570"/>
                  <a:pt x="490953" y="138994"/>
                </a:cubicBezTo>
                <a:cubicBezTo>
                  <a:pt x="490953" y="132417"/>
                  <a:pt x="496293" y="127174"/>
                  <a:pt x="502880" y="127174"/>
                </a:cubicBezTo>
                <a:lnTo>
                  <a:pt x="521126" y="127174"/>
                </a:lnTo>
                <a:cubicBezTo>
                  <a:pt x="468168" y="62032"/>
                  <a:pt x="388419" y="23728"/>
                  <a:pt x="303775" y="23728"/>
                </a:cubicBezTo>
                <a:cubicBezTo>
                  <a:pt x="149440" y="23728"/>
                  <a:pt x="23764" y="149214"/>
                  <a:pt x="23764" y="303316"/>
                </a:cubicBezTo>
                <a:cubicBezTo>
                  <a:pt x="23764" y="457508"/>
                  <a:pt x="149440" y="582905"/>
                  <a:pt x="303775" y="582905"/>
                </a:cubicBezTo>
                <a:cubicBezTo>
                  <a:pt x="458199" y="582905"/>
                  <a:pt x="583786" y="457508"/>
                  <a:pt x="583786" y="303316"/>
                </a:cubicBezTo>
                <a:cubicBezTo>
                  <a:pt x="583786" y="278255"/>
                  <a:pt x="580492" y="253371"/>
                  <a:pt x="573906" y="229376"/>
                </a:cubicBezTo>
                <a:cubicBezTo>
                  <a:pt x="572126" y="223066"/>
                  <a:pt x="575864" y="216489"/>
                  <a:pt x="582273" y="214801"/>
                </a:cubicBezTo>
                <a:cubicBezTo>
                  <a:pt x="588592" y="213023"/>
                  <a:pt x="595089" y="216756"/>
                  <a:pt x="596869" y="223066"/>
                </a:cubicBezTo>
                <a:cubicBezTo>
                  <a:pt x="603990" y="249194"/>
                  <a:pt x="607639" y="276122"/>
                  <a:pt x="607639" y="303316"/>
                </a:cubicBezTo>
                <a:cubicBezTo>
                  <a:pt x="607639" y="470572"/>
                  <a:pt x="471283" y="606722"/>
                  <a:pt x="303775" y="606722"/>
                </a:cubicBezTo>
                <a:cubicBezTo>
                  <a:pt x="136267" y="606722"/>
                  <a:pt x="0" y="470572"/>
                  <a:pt x="0" y="303316"/>
                </a:cubicBezTo>
                <a:cubicBezTo>
                  <a:pt x="0" y="136061"/>
                  <a:pt x="136267" y="0"/>
                  <a:pt x="30377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scene3d>
              <a:camera prst="orthographicFront"/>
              <a:lightRig rig="threePt" dir="t"/>
            </a:scene3d>
            <a:sp3d contourW="127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800">
              <a:solidFill>
                <a:schemeClr val="tx1">
                  <a:lumMod val="65000"/>
                  <a:lumOff val="35000"/>
                </a:schemeClr>
              </a:solidFill>
              <a:latin typeface="+mn-ea"/>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1413" y="2902857"/>
            <a:ext cx="3695810" cy="2240644"/>
          </a:xfrm>
          <a:prstGeom prst="rect">
            <a:avLst/>
          </a:prstGeom>
        </p:spPr>
      </p:pic>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flipH="1">
            <a:off x="5448190" y="0"/>
            <a:ext cx="3695810" cy="22406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1997679" y="1748037"/>
            <a:ext cx="1256753" cy="1256753"/>
          </a:xfrm>
          <a:prstGeom prst="ellipse">
            <a:avLst/>
          </a:prstGeom>
          <a:solidFill>
            <a:schemeClr val="bg1"/>
          </a:solidFill>
          <a:ln>
            <a:noFill/>
          </a:ln>
          <a:effectLst>
            <a:outerShdw blurRad="2921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Impact" panose="020B0806030902050204" pitchFamily="34" charset="0"/>
            </a:endParaRPr>
          </a:p>
        </p:txBody>
      </p:sp>
      <p:sp>
        <p:nvSpPr>
          <p:cNvPr id="28" name="文本框 27"/>
          <p:cNvSpPr txBox="1"/>
          <p:nvPr/>
        </p:nvSpPr>
        <p:spPr>
          <a:xfrm>
            <a:off x="3702673" y="1748037"/>
            <a:ext cx="3838792" cy="706755"/>
          </a:xfrm>
          <a:prstGeom prst="rect">
            <a:avLst/>
          </a:prstGeom>
          <a:noFill/>
        </p:spPr>
        <p:txBody>
          <a:bodyPr wrap="square" rtlCol="0">
            <a:spAutoFit/>
            <a:scene3d>
              <a:camera prst="orthographicFront"/>
              <a:lightRig rig="threePt" dir="t"/>
            </a:scene3d>
            <a:sp3d contourW="12700"/>
          </a:bodyPr>
          <a:lstStyle/>
          <a:p>
            <a:r>
              <a:rPr lang="zh-CN" altLang="en-US" sz="4000" b="1" dirty="0">
                <a:solidFill>
                  <a:schemeClr val="tx1">
                    <a:lumMod val="75000"/>
                    <a:lumOff val="25000"/>
                  </a:schemeClr>
                </a:solidFill>
              </a:rPr>
              <a:t>核心内容</a:t>
            </a:r>
            <a:endParaRPr lang="zh-CN" altLang="en-US" sz="4000" b="1" dirty="0">
              <a:solidFill>
                <a:schemeClr val="tx1">
                  <a:lumMod val="75000"/>
                  <a:lumOff val="25000"/>
                </a:schemeClr>
              </a:solidFill>
            </a:endParaRPr>
          </a:p>
        </p:txBody>
      </p:sp>
      <p:sp>
        <p:nvSpPr>
          <p:cNvPr id="30" name="文本框 29"/>
          <p:cNvSpPr txBox="1"/>
          <p:nvPr/>
        </p:nvSpPr>
        <p:spPr>
          <a:xfrm>
            <a:off x="1997679" y="1914748"/>
            <a:ext cx="1256753" cy="923330"/>
          </a:xfrm>
          <a:prstGeom prst="rect">
            <a:avLst/>
          </a:prstGeom>
          <a:noFill/>
        </p:spPr>
        <p:txBody>
          <a:bodyPr wrap="square" rtlCol="0">
            <a:spAutoFit/>
            <a:scene3d>
              <a:camera prst="orthographicFront"/>
              <a:lightRig rig="threePt" dir="t"/>
            </a:scene3d>
            <a:sp3d contourW="12700"/>
          </a:bodyPr>
          <a:lstStyle/>
          <a:p>
            <a:pPr algn="ctr"/>
            <a:r>
              <a:rPr lang="en-US" altLang="zh-CN" sz="5400" b="1" dirty="0">
                <a:solidFill>
                  <a:schemeClr val="accent1"/>
                </a:solidFill>
                <a:latin typeface="Impact" panose="020B0806030902050204" pitchFamily="34" charset="0"/>
              </a:rPr>
              <a:t>03</a:t>
            </a:r>
            <a:endParaRPr lang="zh-CN" altLang="en-US" sz="5400" b="1" dirty="0">
              <a:solidFill>
                <a:schemeClr val="accent1"/>
              </a:solidFill>
              <a:latin typeface="Impact" panose="020B0806030902050204" pitchFamily="34" charset="0"/>
            </a:endParaRPr>
          </a:p>
        </p:txBody>
      </p:sp>
      <p:pic>
        <p:nvPicPr>
          <p:cNvPr id="31" name="图片 3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1415" y="2687578"/>
            <a:ext cx="4050900" cy="2455923"/>
          </a:xfrm>
          <a:prstGeom prst="rect">
            <a:avLst/>
          </a:prstGeom>
        </p:spPr>
      </p:pic>
      <p:pic>
        <p:nvPicPr>
          <p:cNvPr id="32" name="图片 3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flipH="1">
            <a:off x="5093100" y="0"/>
            <a:ext cx="4050900" cy="2455923"/>
          </a:xfrm>
          <a:prstGeom prst="rect">
            <a:avLst/>
          </a:prstGeom>
        </p:spPr>
      </p:pic>
      <p:sp>
        <p:nvSpPr>
          <p:cNvPr id="33" name="矩形 32"/>
          <p:cNvSpPr/>
          <p:nvPr/>
        </p:nvSpPr>
        <p:spPr>
          <a:xfrm>
            <a:off x="3645777" y="2536093"/>
            <a:ext cx="2044985" cy="681355"/>
          </a:xfrm>
          <a:prstGeom prst="rect">
            <a:avLst/>
          </a:prstGeom>
        </p:spPr>
        <p:txBody>
          <a:bodyPr wrap="square">
            <a:spAutoFit/>
            <a:scene3d>
              <a:camera prst="orthographicFront"/>
              <a:lightRig rig="threePt" dir="t"/>
            </a:scene3d>
            <a:sp3d contourW="12700"/>
          </a:bodyPr>
          <a:lstStyle/>
          <a:p>
            <a:pPr marL="285750" indent="-285750">
              <a:lnSpc>
                <a:spcPct val="120000"/>
              </a:lnSpc>
              <a:buFont typeface="Wingdings" panose="05000000000000000000" pitchFamily="2" charset="2"/>
              <a:buChar char="ü"/>
            </a:pPr>
            <a:r>
              <a:rPr lang="zh-CN" altLang="en-US" sz="1600">
                <a:sym typeface="+mn-ea"/>
              </a:rPr>
              <a:t>数据标注</a:t>
            </a:r>
            <a:endParaRPr lang="zh-CN" altLang="en-US" sz="1600"/>
          </a:p>
          <a:p>
            <a:pPr marL="285750" indent="-285750">
              <a:lnSpc>
                <a:spcPct val="120000"/>
              </a:lnSpc>
              <a:buFont typeface="Wingdings" panose="05000000000000000000" pitchFamily="2" charset="2"/>
              <a:buChar char="ü"/>
            </a:pPr>
            <a:endParaRPr lang="zh-CN" altLang="en-US" sz="1600" dirty="0">
              <a:solidFill>
                <a:schemeClr val="tx1">
                  <a:lumMod val="75000"/>
                  <a:lumOff val="25000"/>
                </a:schemeClr>
              </a:solidFill>
            </a:endParaRPr>
          </a:p>
        </p:txBody>
      </p:sp>
      <p:sp>
        <p:nvSpPr>
          <p:cNvPr id="34" name="矩形 33"/>
          <p:cNvSpPr/>
          <p:nvPr/>
        </p:nvSpPr>
        <p:spPr>
          <a:xfrm>
            <a:off x="5565173" y="2536093"/>
            <a:ext cx="2044985" cy="386080"/>
          </a:xfrm>
          <a:prstGeom prst="rect">
            <a:avLst/>
          </a:prstGeom>
        </p:spPr>
        <p:txBody>
          <a:bodyPr wrap="square">
            <a:spAutoFit/>
            <a:scene3d>
              <a:camera prst="orthographicFront"/>
              <a:lightRig rig="threePt" dir="t"/>
            </a:scene3d>
            <a:sp3d contourW="12700"/>
          </a:bodyPr>
          <a:lstStyle/>
          <a:p>
            <a:pPr marL="285750" indent="-285750">
              <a:lnSpc>
                <a:spcPct val="120000"/>
              </a:lnSpc>
              <a:buFont typeface="Wingdings" panose="05000000000000000000" pitchFamily="2" charset="2"/>
              <a:buChar char="ü"/>
            </a:pPr>
            <a:r>
              <a:rPr lang="zh-CN" altLang="en-US" sz="1600">
                <a:sym typeface="+mn-ea"/>
              </a:rPr>
              <a:t>数据审核</a:t>
            </a:r>
            <a:endParaRPr lang="zh-CN" altLang="en-US" sz="1600" dirty="0">
              <a:solidFill>
                <a:schemeClr val="tx1">
                  <a:lumMod val="75000"/>
                  <a:lumOff val="25000"/>
                </a:schemeClr>
              </a:solidFill>
            </a:endParaRPr>
          </a:p>
        </p:txBody>
      </p:sp>
      <p:sp>
        <p:nvSpPr>
          <p:cNvPr id="35" name="矩形 34"/>
          <p:cNvSpPr/>
          <p:nvPr/>
        </p:nvSpPr>
        <p:spPr>
          <a:xfrm>
            <a:off x="3645777" y="3004790"/>
            <a:ext cx="2044985" cy="681355"/>
          </a:xfrm>
          <a:prstGeom prst="rect">
            <a:avLst/>
          </a:prstGeom>
        </p:spPr>
        <p:txBody>
          <a:bodyPr wrap="square">
            <a:spAutoFit/>
            <a:scene3d>
              <a:camera prst="orthographicFront"/>
              <a:lightRig rig="threePt" dir="t"/>
            </a:scene3d>
            <a:sp3d contourW="12700"/>
          </a:bodyPr>
          <a:lstStyle/>
          <a:p>
            <a:pPr marL="285750" indent="-285750">
              <a:lnSpc>
                <a:spcPct val="120000"/>
              </a:lnSpc>
              <a:buFont typeface="Wingdings" panose="05000000000000000000" pitchFamily="2" charset="2"/>
              <a:buChar char="ü"/>
            </a:pPr>
            <a:r>
              <a:rPr lang="zh-CN" altLang="en-US" sz="1600">
                <a:sym typeface="+mn-ea"/>
              </a:rPr>
              <a:t>数据发布</a:t>
            </a:r>
            <a:endParaRPr lang="zh-CN" altLang="en-US" sz="1600"/>
          </a:p>
          <a:p>
            <a:pPr marL="285750" indent="-285750">
              <a:lnSpc>
                <a:spcPct val="120000"/>
              </a:lnSpc>
              <a:buFont typeface="Wingdings" panose="05000000000000000000" pitchFamily="2" charset="2"/>
              <a:buChar char="ü"/>
            </a:pPr>
            <a:endParaRPr lang="zh-CN" altLang="en-US" sz="1600" dirty="0">
              <a:solidFill>
                <a:schemeClr val="tx1">
                  <a:lumMod val="75000"/>
                  <a:lumOff val="25000"/>
                </a:schemeClr>
              </a:solidFill>
            </a:endParaRPr>
          </a:p>
        </p:txBody>
      </p:sp>
      <p:sp>
        <p:nvSpPr>
          <p:cNvPr id="36" name="矩形 35"/>
          <p:cNvSpPr/>
          <p:nvPr/>
        </p:nvSpPr>
        <p:spPr>
          <a:xfrm>
            <a:off x="5565173" y="3004790"/>
            <a:ext cx="2044985" cy="386080"/>
          </a:xfrm>
          <a:prstGeom prst="rect">
            <a:avLst/>
          </a:prstGeom>
        </p:spPr>
        <p:txBody>
          <a:bodyPr wrap="square">
            <a:spAutoFit/>
            <a:scene3d>
              <a:camera prst="orthographicFront"/>
              <a:lightRig rig="threePt" dir="t"/>
            </a:scene3d>
            <a:sp3d contourW="12700"/>
          </a:bodyPr>
          <a:lstStyle/>
          <a:p>
            <a:pPr marL="285750" indent="-285750">
              <a:lnSpc>
                <a:spcPct val="120000"/>
              </a:lnSpc>
              <a:buFont typeface="Wingdings" panose="05000000000000000000" pitchFamily="2" charset="2"/>
              <a:buChar char="ü"/>
            </a:pPr>
            <a:r>
              <a:rPr lang="zh-CN" altLang="en-US" sz="1600" dirty="0">
                <a:solidFill>
                  <a:schemeClr val="tx1">
                    <a:lumMod val="75000"/>
                    <a:lumOff val="25000"/>
                  </a:schemeClr>
                </a:solidFill>
              </a:rPr>
              <a:t>项目管理</a:t>
            </a:r>
            <a:endParaRPr lang="zh-CN" altLang="en-US" sz="1600" dirty="0">
              <a:solidFill>
                <a:schemeClr val="tx1">
                  <a:lumMod val="75000"/>
                  <a:lumOff val="25000"/>
                </a:schemeClr>
              </a:solidFill>
            </a:endParaRPr>
          </a:p>
        </p:txBody>
      </p:sp>
      <p:sp>
        <p:nvSpPr>
          <p:cNvPr id="37" name="矩形 36"/>
          <p:cNvSpPr/>
          <p:nvPr/>
        </p:nvSpPr>
        <p:spPr>
          <a:xfrm>
            <a:off x="3645777" y="3437921"/>
            <a:ext cx="2044985" cy="681355"/>
          </a:xfrm>
          <a:prstGeom prst="rect">
            <a:avLst/>
          </a:prstGeom>
        </p:spPr>
        <p:txBody>
          <a:bodyPr wrap="square">
            <a:spAutoFit/>
            <a:scene3d>
              <a:camera prst="orthographicFront"/>
              <a:lightRig rig="threePt" dir="t"/>
            </a:scene3d>
            <a:sp3d contourW="12700"/>
          </a:bodyPr>
          <a:lstStyle/>
          <a:p>
            <a:pPr marL="285750" indent="-285750">
              <a:lnSpc>
                <a:spcPct val="120000"/>
              </a:lnSpc>
              <a:buFont typeface="Wingdings" panose="05000000000000000000" pitchFamily="2" charset="2"/>
              <a:buChar char="ü"/>
            </a:pPr>
            <a:r>
              <a:rPr lang="zh-CN" altLang="en-US" sz="1600">
                <a:sym typeface="+mn-ea"/>
              </a:rPr>
              <a:t>权限管理</a:t>
            </a:r>
            <a:endParaRPr lang="zh-CN" altLang="en-US" sz="1600"/>
          </a:p>
          <a:p>
            <a:pPr marL="285750" indent="-285750">
              <a:lnSpc>
                <a:spcPct val="120000"/>
              </a:lnSpc>
              <a:buFont typeface="Wingdings" panose="05000000000000000000" pitchFamily="2" charset="2"/>
              <a:buChar char="ü"/>
            </a:pPr>
            <a:endParaRPr lang="zh-CN" altLang="en-US" sz="1600" dirty="0">
              <a:solidFill>
                <a:schemeClr val="tx1">
                  <a:lumMod val="75000"/>
                  <a:lumOff val="25000"/>
                </a:schemeClr>
              </a:solidFill>
            </a:endParaRPr>
          </a:p>
        </p:txBody>
      </p:sp>
      <p:sp>
        <p:nvSpPr>
          <p:cNvPr id="2" name="矩形 1"/>
          <p:cNvSpPr/>
          <p:nvPr>
            <p:custDataLst>
              <p:tags r:id="rId2"/>
            </p:custDataLst>
          </p:nvPr>
        </p:nvSpPr>
        <p:spPr>
          <a:xfrm>
            <a:off x="5566017" y="3473481"/>
            <a:ext cx="2044985" cy="386080"/>
          </a:xfrm>
          <a:prstGeom prst="rect">
            <a:avLst/>
          </a:prstGeom>
        </p:spPr>
        <p:txBody>
          <a:bodyPr wrap="square">
            <a:spAutoFit/>
            <a:scene3d>
              <a:camera prst="orthographicFront"/>
              <a:lightRig rig="threePt" dir="t"/>
            </a:scene3d>
            <a:sp3d contourW="12700"/>
          </a:bodyPr>
          <a:p>
            <a:pPr marL="285750" indent="-285750">
              <a:lnSpc>
                <a:spcPct val="120000"/>
              </a:lnSpc>
              <a:buFont typeface="Wingdings" panose="05000000000000000000" pitchFamily="2" charset="2"/>
              <a:buChar char="ü"/>
            </a:pPr>
            <a:r>
              <a:rPr lang="zh-CN" altLang="en-US" sz="1600">
                <a:sym typeface="+mn-ea"/>
              </a:rPr>
              <a:t>项目优势</a:t>
            </a:r>
            <a:r>
              <a:rPr lang="zh-CN" altLang="en-US" sz="1600">
                <a:sym typeface="+mn-ea"/>
              </a:rPr>
              <a:t>分析</a:t>
            </a:r>
            <a:endParaRPr lang="zh-CN" altLang="en-US" sz="16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0-#ppt_w/2"/>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childTnLst>
                          </p:cTn>
                        </p:par>
                        <p:par>
                          <p:cTn id="23" fill="hold">
                            <p:stCondLst>
                              <p:cond delay="500"/>
                            </p:stCondLst>
                            <p:childTnLst>
                              <p:par>
                                <p:cTn id="24" presetID="2" presetClass="entr" presetSubtype="2"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1+#ppt_w/2"/>
                                          </p:val>
                                        </p:tav>
                                        <p:tav tm="100000">
                                          <p:val>
                                            <p:strVal val="#ppt_x"/>
                                          </p:val>
                                        </p:tav>
                                      </p:tavLst>
                                    </p:anim>
                                    <p:anim calcmode="lin" valueType="num">
                                      <p:cBhvr additive="base">
                                        <p:cTn id="27"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additive="base">
                                        <p:cTn id="32" dur="500" fill="hold"/>
                                        <p:tgtEl>
                                          <p:spTgt spid="33"/>
                                        </p:tgtEl>
                                        <p:attrNameLst>
                                          <p:attrName>ppt_x</p:attrName>
                                        </p:attrNameLst>
                                      </p:cBhvr>
                                      <p:tavLst>
                                        <p:tav tm="0">
                                          <p:val>
                                            <p:strVal val="#ppt_x"/>
                                          </p:val>
                                        </p:tav>
                                        <p:tav tm="100000">
                                          <p:val>
                                            <p:strVal val="#ppt_x"/>
                                          </p:val>
                                        </p:tav>
                                      </p:tavLst>
                                    </p:anim>
                                    <p:anim calcmode="lin" valueType="num">
                                      <p:cBhvr additive="base">
                                        <p:cTn id="33" dur="500" fill="hold"/>
                                        <p:tgtEl>
                                          <p:spTgt spid="33"/>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additive="base">
                                        <p:cTn id="36" dur="500" fill="hold"/>
                                        <p:tgtEl>
                                          <p:spTgt spid="34"/>
                                        </p:tgtEl>
                                        <p:attrNameLst>
                                          <p:attrName>ppt_x</p:attrName>
                                        </p:attrNameLst>
                                      </p:cBhvr>
                                      <p:tavLst>
                                        <p:tav tm="0">
                                          <p:val>
                                            <p:strVal val="#ppt_x"/>
                                          </p:val>
                                        </p:tav>
                                        <p:tav tm="100000">
                                          <p:val>
                                            <p:strVal val="#ppt_x"/>
                                          </p:val>
                                        </p:tav>
                                      </p:tavLst>
                                    </p:anim>
                                    <p:anim calcmode="lin" valueType="num">
                                      <p:cBhvr additive="base">
                                        <p:cTn id="37" dur="500" fill="hold"/>
                                        <p:tgtEl>
                                          <p:spTgt spid="34"/>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cBhvr additive="base">
                                        <p:cTn id="44" dur="500" fill="hold"/>
                                        <p:tgtEl>
                                          <p:spTgt spid="36"/>
                                        </p:tgtEl>
                                        <p:attrNameLst>
                                          <p:attrName>ppt_x</p:attrName>
                                        </p:attrNameLst>
                                      </p:cBhvr>
                                      <p:tavLst>
                                        <p:tav tm="0">
                                          <p:val>
                                            <p:strVal val="#ppt_x"/>
                                          </p:val>
                                        </p:tav>
                                        <p:tav tm="100000">
                                          <p:val>
                                            <p:strVal val="#ppt_x"/>
                                          </p:val>
                                        </p:tav>
                                      </p:tavLst>
                                    </p:anim>
                                    <p:anim calcmode="lin" valueType="num">
                                      <p:cBhvr additive="base">
                                        <p:cTn id="45" dur="500" fill="hold"/>
                                        <p:tgtEl>
                                          <p:spTgt spid="36"/>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37"/>
                                        </p:tgtEl>
                                        <p:attrNameLst>
                                          <p:attrName>style.visibility</p:attrName>
                                        </p:attrNameLst>
                                      </p:cBhvr>
                                      <p:to>
                                        <p:strVal val="visible"/>
                                      </p:to>
                                    </p:set>
                                    <p:anim calcmode="lin" valueType="num">
                                      <p:cBhvr additive="base">
                                        <p:cTn id="48" dur="500" fill="hold"/>
                                        <p:tgtEl>
                                          <p:spTgt spid="37"/>
                                        </p:tgtEl>
                                        <p:attrNameLst>
                                          <p:attrName>ppt_x</p:attrName>
                                        </p:attrNameLst>
                                      </p:cBhvr>
                                      <p:tavLst>
                                        <p:tav tm="0">
                                          <p:val>
                                            <p:strVal val="#ppt_x"/>
                                          </p:val>
                                        </p:tav>
                                        <p:tav tm="100000">
                                          <p:val>
                                            <p:strVal val="#ppt_x"/>
                                          </p:val>
                                        </p:tav>
                                      </p:tavLst>
                                    </p:anim>
                                    <p:anim calcmode="lin" valueType="num">
                                      <p:cBhvr additive="base">
                                        <p:cTn id="49" dur="500" fill="hold"/>
                                        <p:tgtEl>
                                          <p:spTgt spid="37"/>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2"/>
                                        </p:tgtEl>
                                        <p:attrNameLst>
                                          <p:attrName>style.visibility</p:attrName>
                                        </p:attrNameLst>
                                      </p:cBhvr>
                                      <p:to>
                                        <p:strVal val="visible"/>
                                      </p:to>
                                    </p:set>
                                    <p:anim calcmode="lin" valueType="num">
                                      <p:cBhvr additive="base">
                                        <p:cTn id="52" dur="500" fill="hold"/>
                                        <p:tgtEl>
                                          <p:spTgt spid="2"/>
                                        </p:tgtEl>
                                        <p:attrNameLst>
                                          <p:attrName>ppt_x</p:attrName>
                                        </p:attrNameLst>
                                      </p:cBhvr>
                                      <p:tavLst>
                                        <p:tav tm="0">
                                          <p:val>
                                            <p:strVal val="#ppt_x"/>
                                          </p:val>
                                        </p:tav>
                                        <p:tav tm="100000">
                                          <p:val>
                                            <p:strVal val="#ppt_x"/>
                                          </p:val>
                                        </p:tav>
                                      </p:tavLst>
                                    </p:anim>
                                    <p:anim calcmode="lin" valueType="num">
                                      <p:cBhvr additive="base">
                                        <p:cTn id="5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p:bldP spid="30" grpId="0"/>
      <p:bldP spid="33" grpId="0"/>
      <p:bldP spid="34" grpId="0"/>
      <p:bldP spid="35" grpId="0"/>
      <p:bldP spid="36" grpId="0"/>
      <p:bldP spid="37"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1" y="0"/>
            <a:ext cx="2177494" cy="1190171"/>
          </a:xfrm>
          <a:prstGeom prst="rect">
            <a:avLst/>
          </a:prstGeom>
        </p:spPr>
      </p:pic>
      <p:grpSp>
        <p:nvGrpSpPr>
          <p:cNvPr id="35" name="组合 34"/>
          <p:cNvGrpSpPr/>
          <p:nvPr/>
        </p:nvGrpSpPr>
        <p:grpSpPr>
          <a:xfrm>
            <a:off x="347345" y="842645"/>
            <a:ext cx="473710" cy="439420"/>
            <a:chOff x="1142022" y="2334802"/>
            <a:chExt cx="1577278" cy="1577690"/>
          </a:xfrm>
        </p:grpSpPr>
        <p:sp>
          <p:nvSpPr>
            <p:cNvPr id="36" name="Oval 89"/>
            <p:cNvSpPr/>
            <p:nvPr/>
          </p:nvSpPr>
          <p:spPr>
            <a:xfrm>
              <a:off x="1142022" y="2334802"/>
              <a:ext cx="1577278" cy="1577690"/>
            </a:xfrm>
            <a:prstGeom prst="ellipse">
              <a:avLst/>
            </a:prstGeom>
            <a:solidFill>
              <a:srgbClr val="15117B"/>
            </a:solidFill>
            <a:ln>
              <a:noFill/>
            </a:ln>
            <a:effectLst/>
          </p:spPr>
          <p:style>
            <a:lnRef idx="1">
              <a:schemeClr val="accent1"/>
            </a:lnRef>
            <a:fillRef idx="3">
              <a:schemeClr val="accent1"/>
            </a:fillRef>
            <a:effectRef idx="2">
              <a:schemeClr val="accent1"/>
            </a:effectRef>
            <a:fontRef idx="minor">
              <a:schemeClr val="lt1"/>
            </a:fontRef>
          </p:style>
          <p:txBody>
            <a:bodyPr lIns="182889" tIns="91445" rIns="182889" bIns="91445" rtlCol="0" anchor="ctr"/>
            <a:lstStyle/>
            <a:p>
              <a:pPr algn="ctr">
                <a:lnSpc>
                  <a:spcPct val="130000"/>
                </a:lnSpc>
                <a:defRPr/>
              </a:pPr>
              <a:endParaRPr lang="en-US" dirty="0">
                <a:solidFill>
                  <a:prstClr val="white"/>
                </a:solidFill>
                <a:ea typeface="方正黑体简体" panose="02010601030101010101" pitchFamily="2" charset="-122"/>
                <a:cs typeface="+mn-lt"/>
                <a:sym typeface="+mn-lt"/>
              </a:endParaRPr>
            </a:p>
          </p:txBody>
        </p:sp>
        <p:sp>
          <p:nvSpPr>
            <p:cNvPr id="37" name="Freeform 16"/>
            <p:cNvSpPr>
              <a:spLocks noChangeArrowheads="1"/>
            </p:cNvSpPr>
            <p:nvPr/>
          </p:nvSpPr>
          <p:spPr bwMode="auto">
            <a:xfrm>
              <a:off x="1622651" y="2640346"/>
              <a:ext cx="599175" cy="941234"/>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solidFill>
            <a:ln>
              <a:noFill/>
            </a:ln>
            <a:effectLst/>
          </p:spPr>
          <p:txBody>
            <a:bodyPr wrap="none" lIns="182889" tIns="91445" rIns="182889" bIns="91445"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grpSp>
      <p:grpSp>
        <p:nvGrpSpPr>
          <p:cNvPr id="50" name="Group 4698"/>
          <p:cNvGrpSpPr/>
          <p:nvPr/>
        </p:nvGrpSpPr>
        <p:grpSpPr bwMode="auto">
          <a:xfrm rot="0">
            <a:off x="5866765" y="1997710"/>
            <a:ext cx="342900" cy="336550"/>
            <a:chOff x="5427663" y="4046537"/>
            <a:chExt cx="395287" cy="387350"/>
          </a:xfrm>
          <a:solidFill>
            <a:schemeClr val="bg1"/>
          </a:solidFill>
        </p:grpSpPr>
        <p:sp>
          <p:nvSpPr>
            <p:cNvPr id="51" name="Freeform 418"/>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 name="T46" fmla="*/ 301 w 520"/>
                <a:gd name="T47" fmla="*/ 75 h 511"/>
                <a:gd name="T48" fmla="*/ 301 w 520"/>
                <a:gd name="T49"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close/>
                  <a:moveTo>
                    <a:pt x="301" y="75"/>
                  </a:moveTo>
                  <a:lnTo>
                    <a:pt x="301" y="75"/>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2" name="Freeform 419"/>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3" name="Freeform 420"/>
            <p:cNvSpPr>
              <a:spLocks noChangeArrowheads="1"/>
            </p:cNvSpPr>
            <p:nvPr/>
          </p:nvSpPr>
          <p:spPr bwMode="auto">
            <a:xfrm>
              <a:off x="5743575" y="40735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4" name="Freeform 421"/>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 name="T54" fmla="*/ 451 w 569"/>
                <a:gd name="T55" fmla="*/ 158 h 569"/>
                <a:gd name="T56" fmla="*/ 451 w 569"/>
                <a:gd name="T57"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close/>
                  <a:moveTo>
                    <a:pt x="451" y="158"/>
                  </a:moveTo>
                  <a:lnTo>
                    <a:pt x="451" y="158"/>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5" name="Freeform 422"/>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6" name="Freeform 423"/>
            <p:cNvSpPr>
              <a:spLocks noChangeArrowheads="1"/>
            </p:cNvSpPr>
            <p:nvPr/>
          </p:nvSpPr>
          <p:spPr bwMode="auto">
            <a:xfrm>
              <a:off x="5591175" y="4286249"/>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7" name="Freeform 424"/>
            <p:cNvSpPr>
              <a:spLocks noChangeArrowheads="1"/>
            </p:cNvSpPr>
            <p:nvPr/>
          </p:nvSpPr>
          <p:spPr bwMode="auto">
            <a:xfrm>
              <a:off x="5473700" y="4070349"/>
              <a:ext cx="312738" cy="319088"/>
            </a:xfrm>
            <a:custGeom>
              <a:avLst/>
              <a:gdLst>
                <a:gd name="T0" fmla="*/ 318 w 870"/>
                <a:gd name="T1" fmla="*/ 142 h 887"/>
                <a:gd name="T2" fmla="*/ 167 w 870"/>
                <a:gd name="T3" fmla="*/ 0 h 887"/>
                <a:gd name="T4" fmla="*/ 0 w 870"/>
                <a:gd name="T5" fmla="*/ 167 h 887"/>
                <a:gd name="T6" fmla="*/ 142 w 870"/>
                <a:gd name="T7" fmla="*/ 317 h 887"/>
                <a:gd name="T8" fmla="*/ 594 w 870"/>
                <a:gd name="T9" fmla="*/ 760 h 887"/>
                <a:gd name="T10" fmla="*/ 869 w 870"/>
                <a:gd name="T11" fmla="*/ 886 h 887"/>
                <a:gd name="T12" fmla="*/ 769 w 870"/>
                <a:gd name="T13" fmla="*/ 601 h 887"/>
                <a:gd name="T14" fmla="*/ 318 w 870"/>
                <a:gd name="T15" fmla="*/ 142 h 887"/>
                <a:gd name="T16" fmla="*/ 117 w 870"/>
                <a:gd name="T17" fmla="*/ 225 h 887"/>
                <a:gd name="T18" fmla="*/ 58 w 870"/>
                <a:gd name="T19" fmla="*/ 167 h 887"/>
                <a:gd name="T20" fmla="*/ 167 w 870"/>
                <a:gd name="T21" fmla="*/ 58 h 887"/>
                <a:gd name="T22" fmla="*/ 226 w 870"/>
                <a:gd name="T23" fmla="*/ 116 h 887"/>
                <a:gd name="T24" fmla="*/ 117 w 870"/>
                <a:gd name="T25" fmla="*/ 225 h 887"/>
                <a:gd name="T26" fmla="*/ 769 w 870"/>
                <a:gd name="T27" fmla="*/ 819 h 887"/>
                <a:gd name="T28" fmla="*/ 610 w 870"/>
                <a:gd name="T29" fmla="*/ 744 h 887"/>
                <a:gd name="T30" fmla="*/ 594 w 870"/>
                <a:gd name="T31" fmla="*/ 727 h 887"/>
                <a:gd name="T32" fmla="*/ 677 w 870"/>
                <a:gd name="T33" fmla="*/ 735 h 887"/>
                <a:gd name="T34" fmla="*/ 669 w 870"/>
                <a:gd name="T35" fmla="*/ 668 h 887"/>
                <a:gd name="T36" fmla="*/ 736 w 870"/>
                <a:gd name="T37" fmla="*/ 677 h 887"/>
                <a:gd name="T38" fmla="*/ 736 w 870"/>
                <a:gd name="T39" fmla="*/ 593 h 887"/>
                <a:gd name="T40" fmla="*/ 752 w 870"/>
                <a:gd name="T41" fmla="*/ 610 h 887"/>
                <a:gd name="T42" fmla="*/ 811 w 870"/>
                <a:gd name="T43" fmla="*/ 769 h 887"/>
                <a:gd name="T44" fmla="*/ 769 w 870"/>
                <a:gd name="T45" fmla="*/ 819 h 887"/>
                <a:gd name="T46" fmla="*/ 769 w 870"/>
                <a:gd name="T47" fmla="*/ 819 h 887"/>
                <a:gd name="T48" fmla="*/ 769 w 870"/>
                <a:gd name="T49" fmla="*/ 819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0" h="887">
                  <a:moveTo>
                    <a:pt x="318" y="142"/>
                  </a:moveTo>
                  <a:lnTo>
                    <a:pt x="167" y="0"/>
                  </a:lnTo>
                  <a:lnTo>
                    <a:pt x="0" y="167"/>
                  </a:lnTo>
                  <a:lnTo>
                    <a:pt x="142" y="317"/>
                  </a:lnTo>
                  <a:lnTo>
                    <a:pt x="594" y="760"/>
                  </a:lnTo>
                  <a:lnTo>
                    <a:pt x="869" y="886"/>
                  </a:lnTo>
                  <a:lnTo>
                    <a:pt x="769" y="601"/>
                  </a:lnTo>
                  <a:lnTo>
                    <a:pt x="318" y="142"/>
                  </a:lnTo>
                  <a:close/>
                  <a:moveTo>
                    <a:pt x="117" y="225"/>
                  </a:moveTo>
                  <a:lnTo>
                    <a:pt x="58" y="167"/>
                  </a:lnTo>
                  <a:lnTo>
                    <a:pt x="167" y="58"/>
                  </a:lnTo>
                  <a:lnTo>
                    <a:pt x="226" y="116"/>
                  </a:lnTo>
                  <a:lnTo>
                    <a:pt x="117" y="225"/>
                  </a:lnTo>
                  <a:close/>
                  <a:moveTo>
                    <a:pt x="769" y="819"/>
                  </a:moveTo>
                  <a:lnTo>
                    <a:pt x="610" y="744"/>
                  </a:lnTo>
                  <a:lnTo>
                    <a:pt x="594" y="727"/>
                  </a:lnTo>
                  <a:lnTo>
                    <a:pt x="677" y="735"/>
                  </a:lnTo>
                  <a:lnTo>
                    <a:pt x="669" y="668"/>
                  </a:lnTo>
                  <a:lnTo>
                    <a:pt x="736" y="677"/>
                  </a:lnTo>
                  <a:lnTo>
                    <a:pt x="736" y="593"/>
                  </a:lnTo>
                  <a:lnTo>
                    <a:pt x="752" y="610"/>
                  </a:lnTo>
                  <a:lnTo>
                    <a:pt x="811" y="769"/>
                  </a:lnTo>
                  <a:lnTo>
                    <a:pt x="769" y="819"/>
                  </a:lnTo>
                  <a:close/>
                  <a:moveTo>
                    <a:pt x="769" y="819"/>
                  </a:moveTo>
                  <a:lnTo>
                    <a:pt x="769" y="819"/>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8" name="Freeform 425"/>
            <p:cNvSpPr>
              <a:spLocks noChangeArrowheads="1"/>
            </p:cNvSpPr>
            <p:nvPr/>
          </p:nvSpPr>
          <p:spPr bwMode="auto">
            <a:xfrm>
              <a:off x="5473700" y="4070349"/>
              <a:ext cx="312738" cy="319088"/>
            </a:xfrm>
            <a:custGeom>
              <a:avLst/>
              <a:gdLst>
                <a:gd name="T0" fmla="*/ 318 w 870"/>
                <a:gd name="T1" fmla="*/ 142 h 887"/>
                <a:gd name="T2" fmla="*/ 318 w 870"/>
                <a:gd name="T3" fmla="*/ 142 h 887"/>
                <a:gd name="T4" fmla="*/ 167 w 870"/>
                <a:gd name="T5" fmla="*/ 0 h 887"/>
                <a:gd name="T6" fmla="*/ 0 w 870"/>
                <a:gd name="T7" fmla="*/ 167 h 887"/>
                <a:gd name="T8" fmla="*/ 142 w 870"/>
                <a:gd name="T9" fmla="*/ 317 h 887"/>
                <a:gd name="T10" fmla="*/ 142 w 870"/>
                <a:gd name="T11" fmla="*/ 317 h 887"/>
                <a:gd name="T12" fmla="*/ 594 w 870"/>
                <a:gd name="T13" fmla="*/ 760 h 887"/>
                <a:gd name="T14" fmla="*/ 869 w 870"/>
                <a:gd name="T15" fmla="*/ 886 h 887"/>
                <a:gd name="T16" fmla="*/ 769 w 870"/>
                <a:gd name="T17" fmla="*/ 601 h 887"/>
                <a:gd name="T18" fmla="*/ 318 w 870"/>
                <a:gd name="T19" fmla="*/ 14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0" h="887">
                  <a:moveTo>
                    <a:pt x="318" y="142"/>
                  </a:moveTo>
                  <a:lnTo>
                    <a:pt x="318" y="142"/>
                  </a:lnTo>
                  <a:lnTo>
                    <a:pt x="167" y="0"/>
                  </a:lnTo>
                  <a:lnTo>
                    <a:pt x="0" y="167"/>
                  </a:lnTo>
                  <a:lnTo>
                    <a:pt x="142" y="317"/>
                  </a:lnTo>
                  <a:lnTo>
                    <a:pt x="142" y="317"/>
                  </a:lnTo>
                  <a:lnTo>
                    <a:pt x="594" y="760"/>
                  </a:lnTo>
                  <a:lnTo>
                    <a:pt x="869" y="886"/>
                  </a:lnTo>
                  <a:lnTo>
                    <a:pt x="769" y="601"/>
                  </a:lnTo>
                  <a:lnTo>
                    <a:pt x="318" y="142"/>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9" name="Freeform 426"/>
            <p:cNvSpPr>
              <a:spLocks noChangeArrowheads="1"/>
            </p:cNvSpPr>
            <p:nvPr/>
          </p:nvSpPr>
          <p:spPr bwMode="auto">
            <a:xfrm>
              <a:off x="5494338" y="4090987"/>
              <a:ext cx="60325" cy="60325"/>
            </a:xfrm>
            <a:custGeom>
              <a:avLst/>
              <a:gdLst>
                <a:gd name="T0" fmla="*/ 59 w 169"/>
                <a:gd name="T1" fmla="*/ 167 h 168"/>
                <a:gd name="T2" fmla="*/ 0 w 169"/>
                <a:gd name="T3" fmla="*/ 109 h 168"/>
                <a:gd name="T4" fmla="*/ 109 w 169"/>
                <a:gd name="T5" fmla="*/ 0 h 168"/>
                <a:gd name="T6" fmla="*/ 168 w 169"/>
                <a:gd name="T7" fmla="*/ 58 h 168"/>
                <a:gd name="T8" fmla="*/ 59 w 169"/>
                <a:gd name="T9" fmla="*/ 167 h 168"/>
              </a:gdLst>
              <a:ahLst/>
              <a:cxnLst>
                <a:cxn ang="0">
                  <a:pos x="T0" y="T1"/>
                </a:cxn>
                <a:cxn ang="0">
                  <a:pos x="T2" y="T3"/>
                </a:cxn>
                <a:cxn ang="0">
                  <a:pos x="T4" y="T5"/>
                </a:cxn>
                <a:cxn ang="0">
                  <a:pos x="T6" y="T7"/>
                </a:cxn>
                <a:cxn ang="0">
                  <a:pos x="T8" y="T9"/>
                </a:cxn>
              </a:cxnLst>
              <a:rect l="0" t="0" r="r" b="b"/>
              <a:pathLst>
                <a:path w="169" h="168">
                  <a:moveTo>
                    <a:pt x="59" y="167"/>
                  </a:moveTo>
                  <a:lnTo>
                    <a:pt x="0" y="109"/>
                  </a:lnTo>
                  <a:lnTo>
                    <a:pt x="109" y="0"/>
                  </a:lnTo>
                  <a:lnTo>
                    <a:pt x="168" y="58"/>
                  </a:lnTo>
                  <a:lnTo>
                    <a:pt x="59" y="167"/>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60" name="Freeform 427"/>
            <p:cNvSpPr>
              <a:spLocks noChangeArrowheads="1"/>
            </p:cNvSpPr>
            <p:nvPr/>
          </p:nvSpPr>
          <p:spPr bwMode="auto">
            <a:xfrm>
              <a:off x="5688013" y="4283074"/>
              <a:ext cx="77787" cy="80963"/>
            </a:xfrm>
            <a:custGeom>
              <a:avLst/>
              <a:gdLst>
                <a:gd name="T0" fmla="*/ 175 w 218"/>
                <a:gd name="T1" fmla="*/ 226 h 227"/>
                <a:gd name="T2" fmla="*/ 16 w 218"/>
                <a:gd name="T3" fmla="*/ 151 h 227"/>
                <a:gd name="T4" fmla="*/ 0 w 218"/>
                <a:gd name="T5" fmla="*/ 134 h 227"/>
                <a:gd name="T6" fmla="*/ 83 w 218"/>
                <a:gd name="T7" fmla="*/ 142 h 227"/>
                <a:gd name="T8" fmla="*/ 75 w 218"/>
                <a:gd name="T9" fmla="*/ 75 h 227"/>
                <a:gd name="T10" fmla="*/ 142 w 218"/>
                <a:gd name="T11" fmla="*/ 84 h 227"/>
                <a:gd name="T12" fmla="*/ 142 w 218"/>
                <a:gd name="T13" fmla="*/ 0 h 227"/>
                <a:gd name="T14" fmla="*/ 158 w 218"/>
                <a:gd name="T15" fmla="*/ 17 h 227"/>
                <a:gd name="T16" fmla="*/ 217 w 218"/>
                <a:gd name="T17" fmla="*/ 176 h 227"/>
                <a:gd name="T18" fmla="*/ 175 w 218"/>
                <a:gd name="T19" fmla="*/ 22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227">
                  <a:moveTo>
                    <a:pt x="175" y="226"/>
                  </a:moveTo>
                  <a:lnTo>
                    <a:pt x="16" y="151"/>
                  </a:lnTo>
                  <a:lnTo>
                    <a:pt x="0" y="134"/>
                  </a:lnTo>
                  <a:lnTo>
                    <a:pt x="83" y="142"/>
                  </a:lnTo>
                  <a:lnTo>
                    <a:pt x="75" y="75"/>
                  </a:lnTo>
                  <a:lnTo>
                    <a:pt x="142" y="84"/>
                  </a:lnTo>
                  <a:lnTo>
                    <a:pt x="142" y="0"/>
                  </a:lnTo>
                  <a:lnTo>
                    <a:pt x="158" y="17"/>
                  </a:lnTo>
                  <a:lnTo>
                    <a:pt x="217" y="176"/>
                  </a:lnTo>
                  <a:lnTo>
                    <a:pt x="175" y="226"/>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61" name="Freeform 428"/>
            <p:cNvSpPr>
              <a:spLocks noChangeArrowheads="1"/>
            </p:cNvSpPr>
            <p:nvPr/>
          </p:nvSpPr>
          <p:spPr bwMode="auto">
            <a:xfrm>
              <a:off x="5749925" y="43656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grpSp>
      <p:sp>
        <p:nvSpPr>
          <p:cNvPr id="76" name="文本框 75"/>
          <p:cNvSpPr txBox="1"/>
          <p:nvPr/>
        </p:nvSpPr>
        <p:spPr>
          <a:xfrm>
            <a:off x="803241" y="305847"/>
            <a:ext cx="3381830" cy="460375"/>
          </a:xfrm>
          <a:prstGeom prst="rect">
            <a:avLst/>
          </a:prstGeom>
          <a:noFill/>
        </p:spPr>
        <p:txBody>
          <a:bodyPr wrap="square" rtlCol="0">
            <a:spAutoFit/>
            <a:scene3d>
              <a:camera prst="orthographicFront"/>
              <a:lightRig rig="threePt" dir="t"/>
            </a:scene3d>
            <a:sp3d contourW="12700"/>
          </a:bodyPr>
          <a:lstStyle/>
          <a:p>
            <a:r>
              <a:rPr sz="2400" b="1" dirty="0">
                <a:solidFill>
                  <a:schemeClr val="tx1">
                    <a:lumMod val="75000"/>
                    <a:lumOff val="25000"/>
                  </a:schemeClr>
                </a:solidFill>
                <a:latin typeface="+mj-ea"/>
                <a:ea typeface="+mj-ea"/>
              </a:rPr>
              <a:t>数据标注</a:t>
            </a:r>
            <a:endParaRPr lang="zh-CN" altLang="en-US" sz="2400" b="1" dirty="0">
              <a:solidFill>
                <a:schemeClr val="tx1">
                  <a:lumMod val="75000"/>
                  <a:lumOff val="25000"/>
                </a:schemeClr>
              </a:solidFill>
              <a:latin typeface="+mj-ea"/>
              <a:ea typeface="+mj-ea"/>
            </a:endParaRPr>
          </a:p>
        </p:txBody>
      </p:sp>
      <p:sp>
        <p:nvSpPr>
          <p:cNvPr id="2" name="TextBox 48"/>
          <p:cNvSpPr txBox="1"/>
          <p:nvPr>
            <p:custDataLst>
              <p:tags r:id="rId2"/>
            </p:custDataLst>
          </p:nvPr>
        </p:nvSpPr>
        <p:spPr>
          <a:xfrm>
            <a:off x="906780" y="704215"/>
            <a:ext cx="6474460" cy="3537585"/>
          </a:xfrm>
          <a:prstGeom prst="rect">
            <a:avLst/>
          </a:prstGeom>
          <a:noFill/>
        </p:spPr>
        <p:txBody>
          <a:bodyPr wrap="square" rIns="108000" bIns="27000" numCol="1" spcCol="360000" rtlCol="0">
            <a:noAutofit/>
          </a:bodyPr>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信息抽取标注</a:t>
            </a:r>
            <a:endParaRPr lang="zh-CN" altLang="en-US" b="1" dirty="0">
              <a:solidFill>
                <a:prstClr val="black">
                  <a:lumMod val="75000"/>
                  <a:lumOff val="25000"/>
                </a:prstClr>
              </a:solidFill>
              <a:ea typeface="+mn-lt"/>
              <a:cs typeface="+mn-ea"/>
              <a:sym typeface="+mn-ea"/>
            </a:endParaRPr>
          </a:p>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信息抽取标注是指对文本中的实体、关系、事件等信息进行标注的过程。信息抽取标注是自然语言处理中的重要任务之一，其目的是从文本中提取出有用的信息，为后续的信息处理和分析提供基础数据。信息抽取标注的流程包括语料导入、抽取信息定义、预标注、人工标注等步骤。</a:t>
            </a:r>
            <a:endParaRPr lang="zh-CN" altLang="en-US" b="1" dirty="0">
              <a:solidFill>
                <a:prstClr val="black">
                  <a:lumMod val="75000"/>
                  <a:lumOff val="25000"/>
                </a:prstClr>
              </a:solidFill>
              <a:ea typeface="+mn-lt"/>
              <a:cs typeface="+mn-ea"/>
              <a:sym typeface="+mn-ea"/>
            </a:endParaRPr>
          </a:p>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语料导入：业务人员将需要标注的文档导入到平台中，文档格式为：pdf或者word，去页眉、页脚、批注，并解析其文字内容；</a:t>
            </a:r>
            <a:endParaRPr lang="zh-CN" altLang="en-US" b="1" dirty="0">
              <a:solidFill>
                <a:prstClr val="black">
                  <a:lumMod val="75000"/>
                  <a:lumOff val="25000"/>
                </a:prstClr>
              </a:solidFill>
              <a:ea typeface="+mn-lt"/>
              <a:cs typeface="+mn-ea"/>
              <a:sym typeface="+mn-ea"/>
            </a:endParaRPr>
          </a:p>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抽取信息定义：以文档原格式展示语料，业务人员可根据实际业务对样例文档做抽取信息定义，支持实体、长文本、关联关系、枚举分类等标注任务。业务人员可通过在语料上作划选和批注完成抽取信息定义；</a:t>
            </a:r>
            <a:endParaRPr lang="zh-CN" altLang="en-US" b="1" dirty="0">
              <a:solidFill>
                <a:prstClr val="black">
                  <a:lumMod val="75000"/>
                  <a:lumOff val="25000"/>
                </a:prstClr>
              </a:solidFill>
              <a:ea typeface="+mn-lt"/>
              <a:cs typeface="+mn-ea"/>
              <a:sym typeface="+mn-ea"/>
            </a:endParaRPr>
          </a:p>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预标注：根据业务人员定义的抽取信息，提供自动标注功能，对语料进行初步的标注，以便后续的标注工作更加高效和准确；</a:t>
            </a:r>
            <a:endParaRPr lang="zh-CN" altLang="en-US" b="1" dirty="0">
              <a:solidFill>
                <a:prstClr val="black">
                  <a:lumMod val="75000"/>
                  <a:lumOff val="25000"/>
                </a:prstClr>
              </a:solidFill>
              <a:ea typeface="+mn-lt"/>
              <a:cs typeface="+mn-ea"/>
              <a:sym typeface="+mn-ea"/>
            </a:endParaRPr>
          </a:p>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人工标注：提供标注界面，标注人员可看到业务人员定义的抽取信息以及待标注语料，并可通过划选和批注的形式完成语料标注。</a:t>
            </a:r>
            <a:endParaRPr lang="zh-CN" altLang="en-US" b="1" dirty="0">
              <a:solidFill>
                <a:prstClr val="black">
                  <a:lumMod val="75000"/>
                  <a:lumOff val="25000"/>
                </a:prstClr>
              </a:solidFill>
              <a:ea typeface="+mn-l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childTnLst>
                          </p:cTn>
                        </p:par>
                        <p:par>
                          <p:cTn id="15" fill="hold">
                            <p:stCondLst>
                              <p:cond delay="1000"/>
                            </p:stCondLst>
                            <p:childTnLst>
                              <p:par>
                                <p:cTn id="16" presetID="26" presetClass="emph" presetSubtype="0" fill="hold" nodeType="afterEffect">
                                  <p:stCondLst>
                                    <p:cond delay="0"/>
                                  </p:stCondLst>
                                  <p:childTnLst>
                                    <p:animEffect transition="out" filter="fade">
                                      <p:cBhvr>
                                        <p:cTn id="17" dur="500" tmFilter="0, 0; .2, .5; .8, .5; 1, 0"/>
                                        <p:tgtEl>
                                          <p:spTgt spid="35"/>
                                        </p:tgtEl>
                                      </p:cBhvr>
                                    </p:animEffect>
                                    <p:animScale>
                                      <p:cBhvr>
                                        <p:cTn id="18" dur="250" autoRev="1" fill="hold"/>
                                        <p:tgtEl>
                                          <p:spTgt spid="35"/>
                                        </p:tgtEl>
                                      </p:cBhvr>
                                      <p:by x="105000" y="105000"/>
                                    </p:animScale>
                                  </p:childTnLst>
                                </p:cTn>
                              </p:par>
                              <p:par>
                                <p:cTn id="19" presetID="42" presetClass="entr" presetSubtype="0" fill="hold" grpId="0" nodeType="withEffect">
                                  <p:stCondLst>
                                    <p:cond delay="800"/>
                                  </p:stCondLst>
                                  <p:iterate type="lt">
                                    <p:tmPct val="10000"/>
                                  </p:iterate>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1" y="0"/>
            <a:ext cx="2177494" cy="1190171"/>
          </a:xfrm>
          <a:prstGeom prst="rect">
            <a:avLst/>
          </a:prstGeom>
        </p:spPr>
      </p:pic>
      <p:grpSp>
        <p:nvGrpSpPr>
          <p:cNvPr id="35" name="组合 34"/>
          <p:cNvGrpSpPr/>
          <p:nvPr/>
        </p:nvGrpSpPr>
        <p:grpSpPr>
          <a:xfrm>
            <a:off x="347345" y="842645"/>
            <a:ext cx="473710" cy="439420"/>
            <a:chOff x="1142022" y="2334802"/>
            <a:chExt cx="1577278" cy="1577690"/>
          </a:xfrm>
        </p:grpSpPr>
        <p:sp>
          <p:nvSpPr>
            <p:cNvPr id="36" name="Oval 89"/>
            <p:cNvSpPr/>
            <p:nvPr/>
          </p:nvSpPr>
          <p:spPr>
            <a:xfrm>
              <a:off x="1142022" y="2334802"/>
              <a:ext cx="1577278" cy="1577690"/>
            </a:xfrm>
            <a:prstGeom prst="ellipse">
              <a:avLst/>
            </a:prstGeom>
            <a:solidFill>
              <a:srgbClr val="15117B"/>
            </a:solidFill>
            <a:ln>
              <a:noFill/>
            </a:ln>
            <a:effectLst/>
          </p:spPr>
          <p:style>
            <a:lnRef idx="1">
              <a:schemeClr val="accent1"/>
            </a:lnRef>
            <a:fillRef idx="3">
              <a:schemeClr val="accent1"/>
            </a:fillRef>
            <a:effectRef idx="2">
              <a:schemeClr val="accent1"/>
            </a:effectRef>
            <a:fontRef idx="minor">
              <a:schemeClr val="lt1"/>
            </a:fontRef>
          </p:style>
          <p:txBody>
            <a:bodyPr lIns="182889" tIns="91445" rIns="182889" bIns="91445" rtlCol="0" anchor="ctr"/>
            <a:lstStyle/>
            <a:p>
              <a:pPr algn="ctr">
                <a:lnSpc>
                  <a:spcPct val="130000"/>
                </a:lnSpc>
                <a:defRPr/>
              </a:pPr>
              <a:endParaRPr lang="en-US" dirty="0">
                <a:solidFill>
                  <a:prstClr val="white"/>
                </a:solidFill>
                <a:ea typeface="方正黑体简体" panose="02010601030101010101" pitchFamily="2" charset="-122"/>
                <a:cs typeface="+mn-lt"/>
                <a:sym typeface="+mn-lt"/>
              </a:endParaRPr>
            </a:p>
          </p:txBody>
        </p:sp>
        <p:sp>
          <p:nvSpPr>
            <p:cNvPr id="37" name="Freeform 16"/>
            <p:cNvSpPr>
              <a:spLocks noChangeArrowheads="1"/>
            </p:cNvSpPr>
            <p:nvPr/>
          </p:nvSpPr>
          <p:spPr bwMode="auto">
            <a:xfrm>
              <a:off x="1622651" y="2640346"/>
              <a:ext cx="599175" cy="941234"/>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solidFill>
            <a:ln>
              <a:noFill/>
            </a:ln>
            <a:effectLst/>
          </p:spPr>
          <p:txBody>
            <a:bodyPr wrap="none" lIns="182889" tIns="91445" rIns="182889" bIns="91445"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grpSp>
      <p:grpSp>
        <p:nvGrpSpPr>
          <p:cNvPr id="50" name="Group 4698"/>
          <p:cNvGrpSpPr/>
          <p:nvPr/>
        </p:nvGrpSpPr>
        <p:grpSpPr bwMode="auto">
          <a:xfrm rot="0">
            <a:off x="5866765" y="1997710"/>
            <a:ext cx="342900" cy="336550"/>
            <a:chOff x="5427663" y="4046537"/>
            <a:chExt cx="395287" cy="387350"/>
          </a:xfrm>
          <a:solidFill>
            <a:schemeClr val="bg1"/>
          </a:solidFill>
        </p:grpSpPr>
        <p:sp>
          <p:nvSpPr>
            <p:cNvPr id="51" name="Freeform 418"/>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 name="T46" fmla="*/ 301 w 520"/>
                <a:gd name="T47" fmla="*/ 75 h 511"/>
                <a:gd name="T48" fmla="*/ 301 w 520"/>
                <a:gd name="T49"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close/>
                  <a:moveTo>
                    <a:pt x="301" y="75"/>
                  </a:moveTo>
                  <a:lnTo>
                    <a:pt x="301" y="75"/>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2" name="Freeform 419"/>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3" name="Freeform 420"/>
            <p:cNvSpPr>
              <a:spLocks noChangeArrowheads="1"/>
            </p:cNvSpPr>
            <p:nvPr/>
          </p:nvSpPr>
          <p:spPr bwMode="auto">
            <a:xfrm>
              <a:off x="5743575" y="40735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4" name="Freeform 421"/>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 name="T54" fmla="*/ 451 w 569"/>
                <a:gd name="T55" fmla="*/ 158 h 569"/>
                <a:gd name="T56" fmla="*/ 451 w 569"/>
                <a:gd name="T57"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close/>
                  <a:moveTo>
                    <a:pt x="451" y="158"/>
                  </a:moveTo>
                  <a:lnTo>
                    <a:pt x="451" y="158"/>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5" name="Freeform 422"/>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6" name="Freeform 423"/>
            <p:cNvSpPr>
              <a:spLocks noChangeArrowheads="1"/>
            </p:cNvSpPr>
            <p:nvPr/>
          </p:nvSpPr>
          <p:spPr bwMode="auto">
            <a:xfrm>
              <a:off x="5591175" y="4286249"/>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7" name="Freeform 424"/>
            <p:cNvSpPr>
              <a:spLocks noChangeArrowheads="1"/>
            </p:cNvSpPr>
            <p:nvPr/>
          </p:nvSpPr>
          <p:spPr bwMode="auto">
            <a:xfrm>
              <a:off x="5473700" y="4070349"/>
              <a:ext cx="312738" cy="319088"/>
            </a:xfrm>
            <a:custGeom>
              <a:avLst/>
              <a:gdLst>
                <a:gd name="T0" fmla="*/ 318 w 870"/>
                <a:gd name="T1" fmla="*/ 142 h 887"/>
                <a:gd name="T2" fmla="*/ 167 w 870"/>
                <a:gd name="T3" fmla="*/ 0 h 887"/>
                <a:gd name="T4" fmla="*/ 0 w 870"/>
                <a:gd name="T5" fmla="*/ 167 h 887"/>
                <a:gd name="T6" fmla="*/ 142 w 870"/>
                <a:gd name="T7" fmla="*/ 317 h 887"/>
                <a:gd name="T8" fmla="*/ 594 w 870"/>
                <a:gd name="T9" fmla="*/ 760 h 887"/>
                <a:gd name="T10" fmla="*/ 869 w 870"/>
                <a:gd name="T11" fmla="*/ 886 h 887"/>
                <a:gd name="T12" fmla="*/ 769 w 870"/>
                <a:gd name="T13" fmla="*/ 601 h 887"/>
                <a:gd name="T14" fmla="*/ 318 w 870"/>
                <a:gd name="T15" fmla="*/ 142 h 887"/>
                <a:gd name="T16" fmla="*/ 117 w 870"/>
                <a:gd name="T17" fmla="*/ 225 h 887"/>
                <a:gd name="T18" fmla="*/ 58 w 870"/>
                <a:gd name="T19" fmla="*/ 167 h 887"/>
                <a:gd name="T20" fmla="*/ 167 w 870"/>
                <a:gd name="T21" fmla="*/ 58 h 887"/>
                <a:gd name="T22" fmla="*/ 226 w 870"/>
                <a:gd name="T23" fmla="*/ 116 h 887"/>
                <a:gd name="T24" fmla="*/ 117 w 870"/>
                <a:gd name="T25" fmla="*/ 225 h 887"/>
                <a:gd name="T26" fmla="*/ 769 w 870"/>
                <a:gd name="T27" fmla="*/ 819 h 887"/>
                <a:gd name="T28" fmla="*/ 610 w 870"/>
                <a:gd name="T29" fmla="*/ 744 h 887"/>
                <a:gd name="T30" fmla="*/ 594 w 870"/>
                <a:gd name="T31" fmla="*/ 727 h 887"/>
                <a:gd name="T32" fmla="*/ 677 w 870"/>
                <a:gd name="T33" fmla="*/ 735 h 887"/>
                <a:gd name="T34" fmla="*/ 669 w 870"/>
                <a:gd name="T35" fmla="*/ 668 h 887"/>
                <a:gd name="T36" fmla="*/ 736 w 870"/>
                <a:gd name="T37" fmla="*/ 677 h 887"/>
                <a:gd name="T38" fmla="*/ 736 w 870"/>
                <a:gd name="T39" fmla="*/ 593 h 887"/>
                <a:gd name="T40" fmla="*/ 752 w 870"/>
                <a:gd name="T41" fmla="*/ 610 h 887"/>
                <a:gd name="T42" fmla="*/ 811 w 870"/>
                <a:gd name="T43" fmla="*/ 769 h 887"/>
                <a:gd name="T44" fmla="*/ 769 w 870"/>
                <a:gd name="T45" fmla="*/ 819 h 887"/>
                <a:gd name="T46" fmla="*/ 769 w 870"/>
                <a:gd name="T47" fmla="*/ 819 h 887"/>
                <a:gd name="T48" fmla="*/ 769 w 870"/>
                <a:gd name="T49" fmla="*/ 819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0" h="887">
                  <a:moveTo>
                    <a:pt x="318" y="142"/>
                  </a:moveTo>
                  <a:lnTo>
                    <a:pt x="167" y="0"/>
                  </a:lnTo>
                  <a:lnTo>
                    <a:pt x="0" y="167"/>
                  </a:lnTo>
                  <a:lnTo>
                    <a:pt x="142" y="317"/>
                  </a:lnTo>
                  <a:lnTo>
                    <a:pt x="594" y="760"/>
                  </a:lnTo>
                  <a:lnTo>
                    <a:pt x="869" y="886"/>
                  </a:lnTo>
                  <a:lnTo>
                    <a:pt x="769" y="601"/>
                  </a:lnTo>
                  <a:lnTo>
                    <a:pt x="318" y="142"/>
                  </a:lnTo>
                  <a:close/>
                  <a:moveTo>
                    <a:pt x="117" y="225"/>
                  </a:moveTo>
                  <a:lnTo>
                    <a:pt x="58" y="167"/>
                  </a:lnTo>
                  <a:lnTo>
                    <a:pt x="167" y="58"/>
                  </a:lnTo>
                  <a:lnTo>
                    <a:pt x="226" y="116"/>
                  </a:lnTo>
                  <a:lnTo>
                    <a:pt x="117" y="225"/>
                  </a:lnTo>
                  <a:close/>
                  <a:moveTo>
                    <a:pt x="769" y="819"/>
                  </a:moveTo>
                  <a:lnTo>
                    <a:pt x="610" y="744"/>
                  </a:lnTo>
                  <a:lnTo>
                    <a:pt x="594" y="727"/>
                  </a:lnTo>
                  <a:lnTo>
                    <a:pt x="677" y="735"/>
                  </a:lnTo>
                  <a:lnTo>
                    <a:pt x="669" y="668"/>
                  </a:lnTo>
                  <a:lnTo>
                    <a:pt x="736" y="677"/>
                  </a:lnTo>
                  <a:lnTo>
                    <a:pt x="736" y="593"/>
                  </a:lnTo>
                  <a:lnTo>
                    <a:pt x="752" y="610"/>
                  </a:lnTo>
                  <a:lnTo>
                    <a:pt x="811" y="769"/>
                  </a:lnTo>
                  <a:lnTo>
                    <a:pt x="769" y="819"/>
                  </a:lnTo>
                  <a:close/>
                  <a:moveTo>
                    <a:pt x="769" y="819"/>
                  </a:moveTo>
                  <a:lnTo>
                    <a:pt x="769" y="819"/>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8" name="Freeform 425"/>
            <p:cNvSpPr>
              <a:spLocks noChangeArrowheads="1"/>
            </p:cNvSpPr>
            <p:nvPr/>
          </p:nvSpPr>
          <p:spPr bwMode="auto">
            <a:xfrm>
              <a:off x="5473700" y="4070349"/>
              <a:ext cx="312738" cy="319088"/>
            </a:xfrm>
            <a:custGeom>
              <a:avLst/>
              <a:gdLst>
                <a:gd name="T0" fmla="*/ 318 w 870"/>
                <a:gd name="T1" fmla="*/ 142 h 887"/>
                <a:gd name="T2" fmla="*/ 318 w 870"/>
                <a:gd name="T3" fmla="*/ 142 h 887"/>
                <a:gd name="T4" fmla="*/ 167 w 870"/>
                <a:gd name="T5" fmla="*/ 0 h 887"/>
                <a:gd name="T6" fmla="*/ 0 w 870"/>
                <a:gd name="T7" fmla="*/ 167 h 887"/>
                <a:gd name="T8" fmla="*/ 142 w 870"/>
                <a:gd name="T9" fmla="*/ 317 h 887"/>
                <a:gd name="T10" fmla="*/ 142 w 870"/>
                <a:gd name="T11" fmla="*/ 317 h 887"/>
                <a:gd name="T12" fmla="*/ 594 w 870"/>
                <a:gd name="T13" fmla="*/ 760 h 887"/>
                <a:gd name="T14" fmla="*/ 869 w 870"/>
                <a:gd name="T15" fmla="*/ 886 h 887"/>
                <a:gd name="T16" fmla="*/ 769 w 870"/>
                <a:gd name="T17" fmla="*/ 601 h 887"/>
                <a:gd name="T18" fmla="*/ 318 w 870"/>
                <a:gd name="T19" fmla="*/ 14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0" h="887">
                  <a:moveTo>
                    <a:pt x="318" y="142"/>
                  </a:moveTo>
                  <a:lnTo>
                    <a:pt x="318" y="142"/>
                  </a:lnTo>
                  <a:lnTo>
                    <a:pt x="167" y="0"/>
                  </a:lnTo>
                  <a:lnTo>
                    <a:pt x="0" y="167"/>
                  </a:lnTo>
                  <a:lnTo>
                    <a:pt x="142" y="317"/>
                  </a:lnTo>
                  <a:lnTo>
                    <a:pt x="142" y="317"/>
                  </a:lnTo>
                  <a:lnTo>
                    <a:pt x="594" y="760"/>
                  </a:lnTo>
                  <a:lnTo>
                    <a:pt x="869" y="886"/>
                  </a:lnTo>
                  <a:lnTo>
                    <a:pt x="769" y="601"/>
                  </a:lnTo>
                  <a:lnTo>
                    <a:pt x="318" y="142"/>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9" name="Freeform 426"/>
            <p:cNvSpPr>
              <a:spLocks noChangeArrowheads="1"/>
            </p:cNvSpPr>
            <p:nvPr/>
          </p:nvSpPr>
          <p:spPr bwMode="auto">
            <a:xfrm>
              <a:off x="5494338" y="4090987"/>
              <a:ext cx="60325" cy="60325"/>
            </a:xfrm>
            <a:custGeom>
              <a:avLst/>
              <a:gdLst>
                <a:gd name="T0" fmla="*/ 59 w 169"/>
                <a:gd name="T1" fmla="*/ 167 h 168"/>
                <a:gd name="T2" fmla="*/ 0 w 169"/>
                <a:gd name="T3" fmla="*/ 109 h 168"/>
                <a:gd name="T4" fmla="*/ 109 w 169"/>
                <a:gd name="T5" fmla="*/ 0 h 168"/>
                <a:gd name="T6" fmla="*/ 168 w 169"/>
                <a:gd name="T7" fmla="*/ 58 h 168"/>
                <a:gd name="T8" fmla="*/ 59 w 169"/>
                <a:gd name="T9" fmla="*/ 167 h 168"/>
              </a:gdLst>
              <a:ahLst/>
              <a:cxnLst>
                <a:cxn ang="0">
                  <a:pos x="T0" y="T1"/>
                </a:cxn>
                <a:cxn ang="0">
                  <a:pos x="T2" y="T3"/>
                </a:cxn>
                <a:cxn ang="0">
                  <a:pos x="T4" y="T5"/>
                </a:cxn>
                <a:cxn ang="0">
                  <a:pos x="T6" y="T7"/>
                </a:cxn>
                <a:cxn ang="0">
                  <a:pos x="T8" y="T9"/>
                </a:cxn>
              </a:cxnLst>
              <a:rect l="0" t="0" r="r" b="b"/>
              <a:pathLst>
                <a:path w="169" h="168">
                  <a:moveTo>
                    <a:pt x="59" y="167"/>
                  </a:moveTo>
                  <a:lnTo>
                    <a:pt x="0" y="109"/>
                  </a:lnTo>
                  <a:lnTo>
                    <a:pt x="109" y="0"/>
                  </a:lnTo>
                  <a:lnTo>
                    <a:pt x="168" y="58"/>
                  </a:lnTo>
                  <a:lnTo>
                    <a:pt x="59" y="167"/>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60" name="Freeform 427"/>
            <p:cNvSpPr>
              <a:spLocks noChangeArrowheads="1"/>
            </p:cNvSpPr>
            <p:nvPr/>
          </p:nvSpPr>
          <p:spPr bwMode="auto">
            <a:xfrm>
              <a:off x="5688013" y="4283074"/>
              <a:ext cx="77787" cy="80963"/>
            </a:xfrm>
            <a:custGeom>
              <a:avLst/>
              <a:gdLst>
                <a:gd name="T0" fmla="*/ 175 w 218"/>
                <a:gd name="T1" fmla="*/ 226 h 227"/>
                <a:gd name="T2" fmla="*/ 16 w 218"/>
                <a:gd name="T3" fmla="*/ 151 h 227"/>
                <a:gd name="T4" fmla="*/ 0 w 218"/>
                <a:gd name="T5" fmla="*/ 134 h 227"/>
                <a:gd name="T6" fmla="*/ 83 w 218"/>
                <a:gd name="T7" fmla="*/ 142 h 227"/>
                <a:gd name="T8" fmla="*/ 75 w 218"/>
                <a:gd name="T9" fmla="*/ 75 h 227"/>
                <a:gd name="T10" fmla="*/ 142 w 218"/>
                <a:gd name="T11" fmla="*/ 84 h 227"/>
                <a:gd name="T12" fmla="*/ 142 w 218"/>
                <a:gd name="T13" fmla="*/ 0 h 227"/>
                <a:gd name="T14" fmla="*/ 158 w 218"/>
                <a:gd name="T15" fmla="*/ 17 h 227"/>
                <a:gd name="T16" fmla="*/ 217 w 218"/>
                <a:gd name="T17" fmla="*/ 176 h 227"/>
                <a:gd name="T18" fmla="*/ 175 w 218"/>
                <a:gd name="T19" fmla="*/ 22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227">
                  <a:moveTo>
                    <a:pt x="175" y="226"/>
                  </a:moveTo>
                  <a:lnTo>
                    <a:pt x="16" y="151"/>
                  </a:lnTo>
                  <a:lnTo>
                    <a:pt x="0" y="134"/>
                  </a:lnTo>
                  <a:lnTo>
                    <a:pt x="83" y="142"/>
                  </a:lnTo>
                  <a:lnTo>
                    <a:pt x="75" y="75"/>
                  </a:lnTo>
                  <a:lnTo>
                    <a:pt x="142" y="84"/>
                  </a:lnTo>
                  <a:lnTo>
                    <a:pt x="142" y="0"/>
                  </a:lnTo>
                  <a:lnTo>
                    <a:pt x="158" y="17"/>
                  </a:lnTo>
                  <a:lnTo>
                    <a:pt x="217" y="176"/>
                  </a:lnTo>
                  <a:lnTo>
                    <a:pt x="175" y="226"/>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61" name="Freeform 428"/>
            <p:cNvSpPr>
              <a:spLocks noChangeArrowheads="1"/>
            </p:cNvSpPr>
            <p:nvPr/>
          </p:nvSpPr>
          <p:spPr bwMode="auto">
            <a:xfrm>
              <a:off x="5749925" y="43656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grpSp>
      <p:sp>
        <p:nvSpPr>
          <p:cNvPr id="76" name="文本框 75"/>
          <p:cNvSpPr txBox="1"/>
          <p:nvPr/>
        </p:nvSpPr>
        <p:spPr>
          <a:xfrm>
            <a:off x="803241" y="305847"/>
            <a:ext cx="3381830" cy="460375"/>
          </a:xfrm>
          <a:prstGeom prst="rect">
            <a:avLst/>
          </a:prstGeom>
          <a:noFill/>
        </p:spPr>
        <p:txBody>
          <a:bodyPr wrap="square" rtlCol="0">
            <a:spAutoFit/>
            <a:scene3d>
              <a:camera prst="orthographicFront"/>
              <a:lightRig rig="threePt" dir="t"/>
            </a:scene3d>
            <a:sp3d contourW="12700"/>
          </a:bodyPr>
          <a:lstStyle/>
          <a:p>
            <a:r>
              <a:rPr sz="2400" b="1" dirty="0">
                <a:solidFill>
                  <a:schemeClr val="tx1">
                    <a:lumMod val="75000"/>
                    <a:lumOff val="25000"/>
                  </a:schemeClr>
                </a:solidFill>
                <a:latin typeface="+mj-ea"/>
                <a:ea typeface="+mj-ea"/>
              </a:rPr>
              <a:t>数据标注</a:t>
            </a:r>
            <a:endParaRPr lang="zh-CN" altLang="en-US" sz="2400" b="1" dirty="0">
              <a:solidFill>
                <a:schemeClr val="tx1">
                  <a:lumMod val="75000"/>
                  <a:lumOff val="25000"/>
                </a:schemeClr>
              </a:solidFill>
              <a:latin typeface="+mj-ea"/>
              <a:ea typeface="+mj-ea"/>
            </a:endParaRPr>
          </a:p>
        </p:txBody>
      </p:sp>
      <p:sp>
        <p:nvSpPr>
          <p:cNvPr id="2" name="TextBox 48"/>
          <p:cNvSpPr txBox="1"/>
          <p:nvPr>
            <p:custDataLst>
              <p:tags r:id="rId2"/>
            </p:custDataLst>
          </p:nvPr>
        </p:nvSpPr>
        <p:spPr>
          <a:xfrm>
            <a:off x="906780" y="704215"/>
            <a:ext cx="6474460" cy="3537585"/>
          </a:xfrm>
          <a:prstGeom prst="rect">
            <a:avLst/>
          </a:prstGeom>
          <a:noFill/>
        </p:spPr>
        <p:txBody>
          <a:bodyPr wrap="square" rIns="108000" bIns="27000" numCol="1" spcCol="360000" rtlCol="0">
            <a:noAutofit/>
          </a:bodyPr>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图像文本标注</a:t>
            </a:r>
            <a:endParaRPr lang="zh-CN" altLang="en-US" b="1" dirty="0">
              <a:solidFill>
                <a:prstClr val="black">
                  <a:lumMod val="75000"/>
                  <a:lumOff val="25000"/>
                </a:prstClr>
              </a:solidFill>
              <a:ea typeface="+mn-lt"/>
              <a:cs typeface="+mn-ea"/>
              <a:sym typeface="+mn-ea"/>
            </a:endParaRPr>
          </a:p>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图像文本标注是指框选出图像中出现的文本，其目的是框选出各种场景图片中出现的文本，标注结果会作为文本检测模型的训练数据来优化模型效果。</a:t>
            </a:r>
            <a:endParaRPr lang="zh-CN" altLang="en-US" b="1" dirty="0">
              <a:solidFill>
                <a:prstClr val="black">
                  <a:lumMod val="75000"/>
                  <a:lumOff val="25000"/>
                </a:prstClr>
              </a:solidFill>
              <a:ea typeface="+mn-lt"/>
              <a:cs typeface="+mn-ea"/>
              <a:sym typeface="+mn-ea"/>
            </a:endParaRPr>
          </a:p>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语料导入：业务人员将需要标注的图片数据导入到平台中，图片格式为：jepg、jpg、bmp、png、pdf等；</a:t>
            </a:r>
            <a:endParaRPr lang="zh-CN" altLang="en-US" b="1" dirty="0">
              <a:solidFill>
                <a:prstClr val="black">
                  <a:lumMod val="75000"/>
                  <a:lumOff val="25000"/>
                </a:prstClr>
              </a:solidFill>
              <a:ea typeface="+mn-lt"/>
              <a:cs typeface="+mn-ea"/>
              <a:sym typeface="+mn-ea"/>
            </a:endParaRPr>
          </a:p>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预标注：根据业务人员定义，提供自动标注功能，对图片进行初步的标注，以便后续的标注工作更加高效和准确；</a:t>
            </a:r>
            <a:endParaRPr lang="zh-CN" altLang="en-US" b="1" dirty="0">
              <a:solidFill>
                <a:prstClr val="black">
                  <a:lumMod val="75000"/>
                  <a:lumOff val="25000"/>
                </a:prstClr>
              </a:solidFill>
              <a:ea typeface="+mn-lt"/>
              <a:cs typeface="+mn-ea"/>
              <a:sym typeface="+mn-ea"/>
            </a:endParaRPr>
          </a:p>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人工标注：对当前图片中的文本行进行手动绘制标记框框选单行文本，使用四点标注模式，依次点击4个点来确定一个标记框，需要支持倾斜文本行标记。标注的结果信息需要包含图片名称、图片上的所有标记框及标记框的4个点的坐标。</a:t>
            </a:r>
            <a:endParaRPr lang="zh-CN" altLang="en-US" b="1" dirty="0">
              <a:solidFill>
                <a:prstClr val="black">
                  <a:lumMod val="75000"/>
                  <a:lumOff val="25000"/>
                </a:prstClr>
              </a:solidFill>
              <a:ea typeface="+mn-l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childTnLst>
                          </p:cTn>
                        </p:par>
                        <p:par>
                          <p:cTn id="15" fill="hold">
                            <p:stCondLst>
                              <p:cond delay="1000"/>
                            </p:stCondLst>
                            <p:childTnLst>
                              <p:par>
                                <p:cTn id="16" presetID="26" presetClass="emph" presetSubtype="0" fill="hold" nodeType="afterEffect">
                                  <p:stCondLst>
                                    <p:cond delay="0"/>
                                  </p:stCondLst>
                                  <p:childTnLst>
                                    <p:animEffect transition="out" filter="fade">
                                      <p:cBhvr>
                                        <p:cTn id="17" dur="500" tmFilter="0, 0; .2, .5; .8, .5; 1, 0"/>
                                        <p:tgtEl>
                                          <p:spTgt spid="35"/>
                                        </p:tgtEl>
                                      </p:cBhvr>
                                    </p:animEffect>
                                    <p:animScale>
                                      <p:cBhvr>
                                        <p:cTn id="18" dur="250" autoRev="1" fill="hold"/>
                                        <p:tgtEl>
                                          <p:spTgt spid="35"/>
                                        </p:tgtEl>
                                      </p:cBhvr>
                                      <p:by x="105000" y="105000"/>
                                    </p:animScale>
                                  </p:childTnLst>
                                </p:cTn>
                              </p:par>
                              <p:par>
                                <p:cTn id="19" presetID="42" presetClass="entr" presetSubtype="0" fill="hold" grpId="0" nodeType="withEffect">
                                  <p:stCondLst>
                                    <p:cond delay="800"/>
                                  </p:stCondLst>
                                  <p:iterate type="lt">
                                    <p:tmPct val="10000"/>
                                  </p:iterate>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1" y="0"/>
            <a:ext cx="2177494" cy="1190171"/>
          </a:xfrm>
          <a:prstGeom prst="rect">
            <a:avLst/>
          </a:prstGeom>
        </p:spPr>
      </p:pic>
      <p:grpSp>
        <p:nvGrpSpPr>
          <p:cNvPr id="35" name="组合 34"/>
          <p:cNvGrpSpPr/>
          <p:nvPr/>
        </p:nvGrpSpPr>
        <p:grpSpPr>
          <a:xfrm>
            <a:off x="347345" y="842645"/>
            <a:ext cx="473710" cy="439420"/>
            <a:chOff x="1142022" y="2334802"/>
            <a:chExt cx="1577278" cy="1577690"/>
          </a:xfrm>
        </p:grpSpPr>
        <p:sp>
          <p:nvSpPr>
            <p:cNvPr id="36" name="Oval 89"/>
            <p:cNvSpPr/>
            <p:nvPr/>
          </p:nvSpPr>
          <p:spPr>
            <a:xfrm>
              <a:off x="1142022" y="2334802"/>
              <a:ext cx="1577278" cy="1577690"/>
            </a:xfrm>
            <a:prstGeom prst="ellipse">
              <a:avLst/>
            </a:prstGeom>
            <a:solidFill>
              <a:srgbClr val="15117B"/>
            </a:solidFill>
            <a:ln>
              <a:noFill/>
            </a:ln>
            <a:effectLst/>
          </p:spPr>
          <p:style>
            <a:lnRef idx="1">
              <a:schemeClr val="accent1"/>
            </a:lnRef>
            <a:fillRef idx="3">
              <a:schemeClr val="accent1"/>
            </a:fillRef>
            <a:effectRef idx="2">
              <a:schemeClr val="accent1"/>
            </a:effectRef>
            <a:fontRef idx="minor">
              <a:schemeClr val="lt1"/>
            </a:fontRef>
          </p:style>
          <p:txBody>
            <a:bodyPr lIns="182889" tIns="91445" rIns="182889" bIns="91445" rtlCol="0" anchor="ctr"/>
            <a:lstStyle/>
            <a:p>
              <a:pPr algn="ctr">
                <a:lnSpc>
                  <a:spcPct val="130000"/>
                </a:lnSpc>
                <a:defRPr/>
              </a:pPr>
              <a:endParaRPr lang="en-US" dirty="0">
                <a:solidFill>
                  <a:prstClr val="white"/>
                </a:solidFill>
                <a:ea typeface="方正黑体简体" panose="02010601030101010101" pitchFamily="2" charset="-122"/>
                <a:cs typeface="+mn-lt"/>
                <a:sym typeface="+mn-lt"/>
              </a:endParaRPr>
            </a:p>
          </p:txBody>
        </p:sp>
        <p:sp>
          <p:nvSpPr>
            <p:cNvPr id="37" name="Freeform 16"/>
            <p:cNvSpPr>
              <a:spLocks noChangeArrowheads="1"/>
            </p:cNvSpPr>
            <p:nvPr/>
          </p:nvSpPr>
          <p:spPr bwMode="auto">
            <a:xfrm>
              <a:off x="1622651" y="2640346"/>
              <a:ext cx="599175" cy="941234"/>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solidFill>
            <a:ln>
              <a:noFill/>
            </a:ln>
            <a:effectLst/>
          </p:spPr>
          <p:txBody>
            <a:bodyPr wrap="none" lIns="182889" tIns="91445" rIns="182889" bIns="91445"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grpSp>
      <p:grpSp>
        <p:nvGrpSpPr>
          <p:cNvPr id="50" name="Group 4698"/>
          <p:cNvGrpSpPr/>
          <p:nvPr/>
        </p:nvGrpSpPr>
        <p:grpSpPr bwMode="auto">
          <a:xfrm rot="0">
            <a:off x="5866765" y="1997710"/>
            <a:ext cx="342900" cy="336550"/>
            <a:chOff x="5427663" y="4046537"/>
            <a:chExt cx="395287" cy="387350"/>
          </a:xfrm>
          <a:solidFill>
            <a:schemeClr val="bg1"/>
          </a:solidFill>
        </p:grpSpPr>
        <p:sp>
          <p:nvSpPr>
            <p:cNvPr id="51" name="Freeform 418"/>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 name="T46" fmla="*/ 301 w 520"/>
                <a:gd name="T47" fmla="*/ 75 h 511"/>
                <a:gd name="T48" fmla="*/ 301 w 520"/>
                <a:gd name="T49"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close/>
                  <a:moveTo>
                    <a:pt x="301" y="75"/>
                  </a:moveTo>
                  <a:lnTo>
                    <a:pt x="301" y="75"/>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2" name="Freeform 419"/>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3" name="Freeform 420"/>
            <p:cNvSpPr>
              <a:spLocks noChangeArrowheads="1"/>
            </p:cNvSpPr>
            <p:nvPr/>
          </p:nvSpPr>
          <p:spPr bwMode="auto">
            <a:xfrm>
              <a:off x="5743575" y="40735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4" name="Freeform 421"/>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 name="T54" fmla="*/ 451 w 569"/>
                <a:gd name="T55" fmla="*/ 158 h 569"/>
                <a:gd name="T56" fmla="*/ 451 w 569"/>
                <a:gd name="T57"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close/>
                  <a:moveTo>
                    <a:pt x="451" y="158"/>
                  </a:moveTo>
                  <a:lnTo>
                    <a:pt x="451" y="158"/>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5" name="Freeform 422"/>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6" name="Freeform 423"/>
            <p:cNvSpPr>
              <a:spLocks noChangeArrowheads="1"/>
            </p:cNvSpPr>
            <p:nvPr/>
          </p:nvSpPr>
          <p:spPr bwMode="auto">
            <a:xfrm>
              <a:off x="5591175" y="4286249"/>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7" name="Freeform 424"/>
            <p:cNvSpPr>
              <a:spLocks noChangeArrowheads="1"/>
            </p:cNvSpPr>
            <p:nvPr/>
          </p:nvSpPr>
          <p:spPr bwMode="auto">
            <a:xfrm>
              <a:off x="5473700" y="4070349"/>
              <a:ext cx="312738" cy="319088"/>
            </a:xfrm>
            <a:custGeom>
              <a:avLst/>
              <a:gdLst>
                <a:gd name="T0" fmla="*/ 318 w 870"/>
                <a:gd name="T1" fmla="*/ 142 h 887"/>
                <a:gd name="T2" fmla="*/ 167 w 870"/>
                <a:gd name="T3" fmla="*/ 0 h 887"/>
                <a:gd name="T4" fmla="*/ 0 w 870"/>
                <a:gd name="T5" fmla="*/ 167 h 887"/>
                <a:gd name="T6" fmla="*/ 142 w 870"/>
                <a:gd name="T7" fmla="*/ 317 h 887"/>
                <a:gd name="T8" fmla="*/ 594 w 870"/>
                <a:gd name="T9" fmla="*/ 760 h 887"/>
                <a:gd name="T10" fmla="*/ 869 w 870"/>
                <a:gd name="T11" fmla="*/ 886 h 887"/>
                <a:gd name="T12" fmla="*/ 769 w 870"/>
                <a:gd name="T13" fmla="*/ 601 h 887"/>
                <a:gd name="T14" fmla="*/ 318 w 870"/>
                <a:gd name="T15" fmla="*/ 142 h 887"/>
                <a:gd name="T16" fmla="*/ 117 w 870"/>
                <a:gd name="T17" fmla="*/ 225 h 887"/>
                <a:gd name="T18" fmla="*/ 58 w 870"/>
                <a:gd name="T19" fmla="*/ 167 h 887"/>
                <a:gd name="T20" fmla="*/ 167 w 870"/>
                <a:gd name="T21" fmla="*/ 58 h 887"/>
                <a:gd name="T22" fmla="*/ 226 w 870"/>
                <a:gd name="T23" fmla="*/ 116 h 887"/>
                <a:gd name="T24" fmla="*/ 117 w 870"/>
                <a:gd name="T25" fmla="*/ 225 h 887"/>
                <a:gd name="T26" fmla="*/ 769 w 870"/>
                <a:gd name="T27" fmla="*/ 819 h 887"/>
                <a:gd name="T28" fmla="*/ 610 w 870"/>
                <a:gd name="T29" fmla="*/ 744 h 887"/>
                <a:gd name="T30" fmla="*/ 594 w 870"/>
                <a:gd name="T31" fmla="*/ 727 h 887"/>
                <a:gd name="T32" fmla="*/ 677 w 870"/>
                <a:gd name="T33" fmla="*/ 735 h 887"/>
                <a:gd name="T34" fmla="*/ 669 w 870"/>
                <a:gd name="T35" fmla="*/ 668 h 887"/>
                <a:gd name="T36" fmla="*/ 736 w 870"/>
                <a:gd name="T37" fmla="*/ 677 h 887"/>
                <a:gd name="T38" fmla="*/ 736 w 870"/>
                <a:gd name="T39" fmla="*/ 593 h 887"/>
                <a:gd name="T40" fmla="*/ 752 w 870"/>
                <a:gd name="T41" fmla="*/ 610 h 887"/>
                <a:gd name="T42" fmla="*/ 811 w 870"/>
                <a:gd name="T43" fmla="*/ 769 h 887"/>
                <a:gd name="T44" fmla="*/ 769 w 870"/>
                <a:gd name="T45" fmla="*/ 819 h 887"/>
                <a:gd name="T46" fmla="*/ 769 w 870"/>
                <a:gd name="T47" fmla="*/ 819 h 887"/>
                <a:gd name="T48" fmla="*/ 769 w 870"/>
                <a:gd name="T49" fmla="*/ 819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0" h="887">
                  <a:moveTo>
                    <a:pt x="318" y="142"/>
                  </a:moveTo>
                  <a:lnTo>
                    <a:pt x="167" y="0"/>
                  </a:lnTo>
                  <a:lnTo>
                    <a:pt x="0" y="167"/>
                  </a:lnTo>
                  <a:lnTo>
                    <a:pt x="142" y="317"/>
                  </a:lnTo>
                  <a:lnTo>
                    <a:pt x="594" y="760"/>
                  </a:lnTo>
                  <a:lnTo>
                    <a:pt x="869" y="886"/>
                  </a:lnTo>
                  <a:lnTo>
                    <a:pt x="769" y="601"/>
                  </a:lnTo>
                  <a:lnTo>
                    <a:pt x="318" y="142"/>
                  </a:lnTo>
                  <a:close/>
                  <a:moveTo>
                    <a:pt x="117" y="225"/>
                  </a:moveTo>
                  <a:lnTo>
                    <a:pt x="58" y="167"/>
                  </a:lnTo>
                  <a:lnTo>
                    <a:pt x="167" y="58"/>
                  </a:lnTo>
                  <a:lnTo>
                    <a:pt x="226" y="116"/>
                  </a:lnTo>
                  <a:lnTo>
                    <a:pt x="117" y="225"/>
                  </a:lnTo>
                  <a:close/>
                  <a:moveTo>
                    <a:pt x="769" y="819"/>
                  </a:moveTo>
                  <a:lnTo>
                    <a:pt x="610" y="744"/>
                  </a:lnTo>
                  <a:lnTo>
                    <a:pt x="594" y="727"/>
                  </a:lnTo>
                  <a:lnTo>
                    <a:pt x="677" y="735"/>
                  </a:lnTo>
                  <a:lnTo>
                    <a:pt x="669" y="668"/>
                  </a:lnTo>
                  <a:lnTo>
                    <a:pt x="736" y="677"/>
                  </a:lnTo>
                  <a:lnTo>
                    <a:pt x="736" y="593"/>
                  </a:lnTo>
                  <a:lnTo>
                    <a:pt x="752" y="610"/>
                  </a:lnTo>
                  <a:lnTo>
                    <a:pt x="811" y="769"/>
                  </a:lnTo>
                  <a:lnTo>
                    <a:pt x="769" y="819"/>
                  </a:lnTo>
                  <a:close/>
                  <a:moveTo>
                    <a:pt x="769" y="819"/>
                  </a:moveTo>
                  <a:lnTo>
                    <a:pt x="769" y="819"/>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8" name="Freeform 425"/>
            <p:cNvSpPr>
              <a:spLocks noChangeArrowheads="1"/>
            </p:cNvSpPr>
            <p:nvPr/>
          </p:nvSpPr>
          <p:spPr bwMode="auto">
            <a:xfrm>
              <a:off x="5473700" y="4070349"/>
              <a:ext cx="312738" cy="319088"/>
            </a:xfrm>
            <a:custGeom>
              <a:avLst/>
              <a:gdLst>
                <a:gd name="T0" fmla="*/ 318 w 870"/>
                <a:gd name="T1" fmla="*/ 142 h 887"/>
                <a:gd name="T2" fmla="*/ 318 w 870"/>
                <a:gd name="T3" fmla="*/ 142 h 887"/>
                <a:gd name="T4" fmla="*/ 167 w 870"/>
                <a:gd name="T5" fmla="*/ 0 h 887"/>
                <a:gd name="T6" fmla="*/ 0 w 870"/>
                <a:gd name="T7" fmla="*/ 167 h 887"/>
                <a:gd name="T8" fmla="*/ 142 w 870"/>
                <a:gd name="T9" fmla="*/ 317 h 887"/>
                <a:gd name="T10" fmla="*/ 142 w 870"/>
                <a:gd name="T11" fmla="*/ 317 h 887"/>
                <a:gd name="T12" fmla="*/ 594 w 870"/>
                <a:gd name="T13" fmla="*/ 760 h 887"/>
                <a:gd name="T14" fmla="*/ 869 w 870"/>
                <a:gd name="T15" fmla="*/ 886 h 887"/>
                <a:gd name="T16" fmla="*/ 769 w 870"/>
                <a:gd name="T17" fmla="*/ 601 h 887"/>
                <a:gd name="T18" fmla="*/ 318 w 870"/>
                <a:gd name="T19" fmla="*/ 14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0" h="887">
                  <a:moveTo>
                    <a:pt x="318" y="142"/>
                  </a:moveTo>
                  <a:lnTo>
                    <a:pt x="318" y="142"/>
                  </a:lnTo>
                  <a:lnTo>
                    <a:pt x="167" y="0"/>
                  </a:lnTo>
                  <a:lnTo>
                    <a:pt x="0" y="167"/>
                  </a:lnTo>
                  <a:lnTo>
                    <a:pt x="142" y="317"/>
                  </a:lnTo>
                  <a:lnTo>
                    <a:pt x="142" y="317"/>
                  </a:lnTo>
                  <a:lnTo>
                    <a:pt x="594" y="760"/>
                  </a:lnTo>
                  <a:lnTo>
                    <a:pt x="869" y="886"/>
                  </a:lnTo>
                  <a:lnTo>
                    <a:pt x="769" y="601"/>
                  </a:lnTo>
                  <a:lnTo>
                    <a:pt x="318" y="142"/>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9" name="Freeform 426"/>
            <p:cNvSpPr>
              <a:spLocks noChangeArrowheads="1"/>
            </p:cNvSpPr>
            <p:nvPr/>
          </p:nvSpPr>
          <p:spPr bwMode="auto">
            <a:xfrm>
              <a:off x="5494338" y="4090987"/>
              <a:ext cx="60325" cy="60325"/>
            </a:xfrm>
            <a:custGeom>
              <a:avLst/>
              <a:gdLst>
                <a:gd name="T0" fmla="*/ 59 w 169"/>
                <a:gd name="T1" fmla="*/ 167 h 168"/>
                <a:gd name="T2" fmla="*/ 0 w 169"/>
                <a:gd name="T3" fmla="*/ 109 h 168"/>
                <a:gd name="T4" fmla="*/ 109 w 169"/>
                <a:gd name="T5" fmla="*/ 0 h 168"/>
                <a:gd name="T6" fmla="*/ 168 w 169"/>
                <a:gd name="T7" fmla="*/ 58 h 168"/>
                <a:gd name="T8" fmla="*/ 59 w 169"/>
                <a:gd name="T9" fmla="*/ 167 h 168"/>
              </a:gdLst>
              <a:ahLst/>
              <a:cxnLst>
                <a:cxn ang="0">
                  <a:pos x="T0" y="T1"/>
                </a:cxn>
                <a:cxn ang="0">
                  <a:pos x="T2" y="T3"/>
                </a:cxn>
                <a:cxn ang="0">
                  <a:pos x="T4" y="T5"/>
                </a:cxn>
                <a:cxn ang="0">
                  <a:pos x="T6" y="T7"/>
                </a:cxn>
                <a:cxn ang="0">
                  <a:pos x="T8" y="T9"/>
                </a:cxn>
              </a:cxnLst>
              <a:rect l="0" t="0" r="r" b="b"/>
              <a:pathLst>
                <a:path w="169" h="168">
                  <a:moveTo>
                    <a:pt x="59" y="167"/>
                  </a:moveTo>
                  <a:lnTo>
                    <a:pt x="0" y="109"/>
                  </a:lnTo>
                  <a:lnTo>
                    <a:pt x="109" y="0"/>
                  </a:lnTo>
                  <a:lnTo>
                    <a:pt x="168" y="58"/>
                  </a:lnTo>
                  <a:lnTo>
                    <a:pt x="59" y="167"/>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60" name="Freeform 427"/>
            <p:cNvSpPr>
              <a:spLocks noChangeArrowheads="1"/>
            </p:cNvSpPr>
            <p:nvPr/>
          </p:nvSpPr>
          <p:spPr bwMode="auto">
            <a:xfrm>
              <a:off x="5688013" y="4283074"/>
              <a:ext cx="77787" cy="80963"/>
            </a:xfrm>
            <a:custGeom>
              <a:avLst/>
              <a:gdLst>
                <a:gd name="T0" fmla="*/ 175 w 218"/>
                <a:gd name="T1" fmla="*/ 226 h 227"/>
                <a:gd name="T2" fmla="*/ 16 w 218"/>
                <a:gd name="T3" fmla="*/ 151 h 227"/>
                <a:gd name="T4" fmla="*/ 0 w 218"/>
                <a:gd name="T5" fmla="*/ 134 h 227"/>
                <a:gd name="T6" fmla="*/ 83 w 218"/>
                <a:gd name="T7" fmla="*/ 142 h 227"/>
                <a:gd name="T8" fmla="*/ 75 w 218"/>
                <a:gd name="T9" fmla="*/ 75 h 227"/>
                <a:gd name="T10" fmla="*/ 142 w 218"/>
                <a:gd name="T11" fmla="*/ 84 h 227"/>
                <a:gd name="T12" fmla="*/ 142 w 218"/>
                <a:gd name="T13" fmla="*/ 0 h 227"/>
                <a:gd name="T14" fmla="*/ 158 w 218"/>
                <a:gd name="T15" fmla="*/ 17 h 227"/>
                <a:gd name="T16" fmla="*/ 217 w 218"/>
                <a:gd name="T17" fmla="*/ 176 h 227"/>
                <a:gd name="T18" fmla="*/ 175 w 218"/>
                <a:gd name="T19" fmla="*/ 22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227">
                  <a:moveTo>
                    <a:pt x="175" y="226"/>
                  </a:moveTo>
                  <a:lnTo>
                    <a:pt x="16" y="151"/>
                  </a:lnTo>
                  <a:lnTo>
                    <a:pt x="0" y="134"/>
                  </a:lnTo>
                  <a:lnTo>
                    <a:pt x="83" y="142"/>
                  </a:lnTo>
                  <a:lnTo>
                    <a:pt x="75" y="75"/>
                  </a:lnTo>
                  <a:lnTo>
                    <a:pt x="142" y="84"/>
                  </a:lnTo>
                  <a:lnTo>
                    <a:pt x="142" y="0"/>
                  </a:lnTo>
                  <a:lnTo>
                    <a:pt x="158" y="17"/>
                  </a:lnTo>
                  <a:lnTo>
                    <a:pt x="217" y="176"/>
                  </a:lnTo>
                  <a:lnTo>
                    <a:pt x="175" y="226"/>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61" name="Freeform 428"/>
            <p:cNvSpPr>
              <a:spLocks noChangeArrowheads="1"/>
            </p:cNvSpPr>
            <p:nvPr/>
          </p:nvSpPr>
          <p:spPr bwMode="auto">
            <a:xfrm>
              <a:off x="5749925" y="43656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grpSp>
      <p:sp>
        <p:nvSpPr>
          <p:cNvPr id="76" name="文本框 75"/>
          <p:cNvSpPr txBox="1"/>
          <p:nvPr/>
        </p:nvSpPr>
        <p:spPr>
          <a:xfrm>
            <a:off x="803241" y="305847"/>
            <a:ext cx="3381830" cy="460375"/>
          </a:xfrm>
          <a:prstGeom prst="rect">
            <a:avLst/>
          </a:prstGeom>
          <a:noFill/>
        </p:spPr>
        <p:txBody>
          <a:bodyPr wrap="square" rtlCol="0">
            <a:spAutoFit/>
            <a:scene3d>
              <a:camera prst="orthographicFront"/>
              <a:lightRig rig="threePt" dir="t"/>
            </a:scene3d>
            <a:sp3d contourW="12700"/>
          </a:bodyPr>
          <a:lstStyle/>
          <a:p>
            <a:r>
              <a:rPr sz="2400" b="1" dirty="0">
                <a:solidFill>
                  <a:schemeClr val="tx1">
                    <a:lumMod val="75000"/>
                    <a:lumOff val="25000"/>
                  </a:schemeClr>
                </a:solidFill>
                <a:latin typeface="+mj-ea"/>
                <a:ea typeface="+mj-ea"/>
              </a:rPr>
              <a:t>数据标注</a:t>
            </a:r>
            <a:endParaRPr lang="zh-CN" altLang="en-US" sz="2400" b="1" dirty="0">
              <a:solidFill>
                <a:schemeClr val="tx1">
                  <a:lumMod val="75000"/>
                  <a:lumOff val="25000"/>
                </a:schemeClr>
              </a:solidFill>
              <a:latin typeface="+mj-ea"/>
              <a:ea typeface="+mj-ea"/>
            </a:endParaRPr>
          </a:p>
        </p:txBody>
      </p:sp>
      <p:sp>
        <p:nvSpPr>
          <p:cNvPr id="2" name="TextBox 48"/>
          <p:cNvSpPr txBox="1"/>
          <p:nvPr>
            <p:custDataLst>
              <p:tags r:id="rId2"/>
            </p:custDataLst>
          </p:nvPr>
        </p:nvSpPr>
        <p:spPr>
          <a:xfrm>
            <a:off x="906780" y="704215"/>
            <a:ext cx="6474460" cy="3537585"/>
          </a:xfrm>
          <a:prstGeom prst="rect">
            <a:avLst/>
          </a:prstGeom>
          <a:noFill/>
        </p:spPr>
        <p:txBody>
          <a:bodyPr wrap="square" rIns="108000" bIns="27000" numCol="1" spcCol="360000" rtlCol="0">
            <a:noAutofit/>
          </a:bodyPr>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图片分类标注</a:t>
            </a:r>
            <a:endParaRPr lang="zh-CN" altLang="en-US" b="1" dirty="0">
              <a:solidFill>
                <a:prstClr val="black">
                  <a:lumMod val="75000"/>
                  <a:lumOff val="25000"/>
                </a:prstClr>
              </a:solidFill>
              <a:ea typeface="+mn-lt"/>
              <a:cs typeface="+mn-ea"/>
              <a:sym typeface="+mn-ea"/>
            </a:endParaRPr>
          </a:p>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图片分类是指对图片进行分类和打标签的过程，其目的是将图片按照一定的类别进行归类，为后续的信息处理和分析提供基础数据。在此处图片分类标注的流程包括确定标注标签、对图片进行标注等步骤。在进行图片分类标注时，需要根据具体的应用场景和需求，确定标注类别和标注规范。</a:t>
            </a:r>
            <a:endParaRPr lang="zh-CN" altLang="en-US" b="1" dirty="0">
              <a:solidFill>
                <a:prstClr val="black">
                  <a:lumMod val="75000"/>
                  <a:lumOff val="25000"/>
                </a:prstClr>
              </a:solidFill>
              <a:ea typeface="+mn-lt"/>
              <a:cs typeface="+mn-ea"/>
              <a:sym typeface="+mn-ea"/>
            </a:endParaRPr>
          </a:p>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语料导入：业务人员将需要标注的图片数据导入到平台中，图片格式为：jepg、jpg、bmp、png、pdf等；</a:t>
            </a:r>
            <a:endParaRPr lang="zh-CN" altLang="en-US" b="1" dirty="0">
              <a:solidFill>
                <a:prstClr val="black">
                  <a:lumMod val="75000"/>
                  <a:lumOff val="25000"/>
                </a:prstClr>
              </a:solidFill>
              <a:ea typeface="+mn-lt"/>
              <a:cs typeface="+mn-ea"/>
              <a:sym typeface="+mn-ea"/>
            </a:endParaRPr>
          </a:p>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标签定义：标签将用于标注人员对图片的分类操作，以便后续的标注工作更加高效和准确。标签名称应该具有明确的含义和界限，避免出现歧义和重复；</a:t>
            </a:r>
            <a:endParaRPr lang="zh-CN" altLang="en-US" b="1" dirty="0">
              <a:solidFill>
                <a:prstClr val="black">
                  <a:lumMod val="75000"/>
                  <a:lumOff val="25000"/>
                </a:prstClr>
              </a:solidFill>
              <a:ea typeface="+mn-lt"/>
              <a:cs typeface="+mn-ea"/>
              <a:sym typeface="+mn-ea"/>
            </a:endParaRPr>
          </a:p>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预标注：根据业务人员定义，提供自动标注功能，对图片进行初步的标注，以便后续的标注工作更加高效和准确；</a:t>
            </a:r>
            <a:endParaRPr lang="zh-CN" altLang="en-US" b="1" dirty="0">
              <a:solidFill>
                <a:prstClr val="black">
                  <a:lumMod val="75000"/>
                  <a:lumOff val="25000"/>
                </a:prstClr>
              </a:solidFill>
              <a:ea typeface="+mn-lt"/>
              <a:cs typeface="+mn-ea"/>
              <a:sym typeface="+mn-ea"/>
            </a:endParaRPr>
          </a:p>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人工标注：标注人员可对图片进行标注，并能根据标签组，对图片进行分类和打标签。</a:t>
            </a:r>
            <a:endParaRPr lang="zh-CN" altLang="en-US" b="1" dirty="0">
              <a:solidFill>
                <a:prstClr val="black">
                  <a:lumMod val="75000"/>
                  <a:lumOff val="25000"/>
                </a:prstClr>
              </a:solidFill>
              <a:ea typeface="+mn-l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childTnLst>
                          </p:cTn>
                        </p:par>
                        <p:par>
                          <p:cTn id="15" fill="hold">
                            <p:stCondLst>
                              <p:cond delay="1000"/>
                            </p:stCondLst>
                            <p:childTnLst>
                              <p:par>
                                <p:cTn id="16" presetID="26" presetClass="emph" presetSubtype="0" fill="hold" nodeType="afterEffect">
                                  <p:stCondLst>
                                    <p:cond delay="0"/>
                                  </p:stCondLst>
                                  <p:childTnLst>
                                    <p:animEffect transition="out" filter="fade">
                                      <p:cBhvr>
                                        <p:cTn id="17" dur="500" tmFilter="0, 0; .2, .5; .8, .5; 1, 0"/>
                                        <p:tgtEl>
                                          <p:spTgt spid="35"/>
                                        </p:tgtEl>
                                      </p:cBhvr>
                                    </p:animEffect>
                                    <p:animScale>
                                      <p:cBhvr>
                                        <p:cTn id="18" dur="250" autoRev="1" fill="hold"/>
                                        <p:tgtEl>
                                          <p:spTgt spid="35"/>
                                        </p:tgtEl>
                                      </p:cBhvr>
                                      <p:by x="105000" y="105000"/>
                                    </p:animScale>
                                  </p:childTnLst>
                                </p:cTn>
                              </p:par>
                              <p:par>
                                <p:cTn id="19" presetID="42" presetClass="entr" presetSubtype="0" fill="hold" grpId="0" nodeType="withEffect">
                                  <p:stCondLst>
                                    <p:cond delay="800"/>
                                  </p:stCondLst>
                                  <p:iterate type="lt">
                                    <p:tmPct val="10000"/>
                                  </p:iterate>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1" y="0"/>
            <a:ext cx="2177494" cy="1190171"/>
          </a:xfrm>
          <a:prstGeom prst="rect">
            <a:avLst/>
          </a:prstGeom>
        </p:spPr>
      </p:pic>
      <p:grpSp>
        <p:nvGrpSpPr>
          <p:cNvPr id="35" name="组合 34"/>
          <p:cNvGrpSpPr/>
          <p:nvPr/>
        </p:nvGrpSpPr>
        <p:grpSpPr>
          <a:xfrm>
            <a:off x="347345" y="842645"/>
            <a:ext cx="473710" cy="439420"/>
            <a:chOff x="1142022" y="2334802"/>
            <a:chExt cx="1577278" cy="1577690"/>
          </a:xfrm>
        </p:grpSpPr>
        <p:sp>
          <p:nvSpPr>
            <p:cNvPr id="36" name="Oval 89"/>
            <p:cNvSpPr/>
            <p:nvPr/>
          </p:nvSpPr>
          <p:spPr>
            <a:xfrm>
              <a:off x="1142022" y="2334802"/>
              <a:ext cx="1577278" cy="1577690"/>
            </a:xfrm>
            <a:prstGeom prst="ellipse">
              <a:avLst/>
            </a:prstGeom>
            <a:solidFill>
              <a:srgbClr val="15117B"/>
            </a:solidFill>
            <a:ln>
              <a:noFill/>
            </a:ln>
            <a:effectLst/>
          </p:spPr>
          <p:style>
            <a:lnRef idx="1">
              <a:schemeClr val="accent1"/>
            </a:lnRef>
            <a:fillRef idx="3">
              <a:schemeClr val="accent1"/>
            </a:fillRef>
            <a:effectRef idx="2">
              <a:schemeClr val="accent1"/>
            </a:effectRef>
            <a:fontRef idx="minor">
              <a:schemeClr val="lt1"/>
            </a:fontRef>
          </p:style>
          <p:txBody>
            <a:bodyPr lIns="182889" tIns="91445" rIns="182889" bIns="91445" rtlCol="0" anchor="ctr"/>
            <a:lstStyle/>
            <a:p>
              <a:pPr algn="ctr">
                <a:lnSpc>
                  <a:spcPct val="130000"/>
                </a:lnSpc>
                <a:defRPr/>
              </a:pPr>
              <a:endParaRPr lang="en-US" dirty="0">
                <a:solidFill>
                  <a:prstClr val="white"/>
                </a:solidFill>
                <a:ea typeface="方正黑体简体" panose="02010601030101010101" pitchFamily="2" charset="-122"/>
                <a:cs typeface="+mn-lt"/>
                <a:sym typeface="+mn-lt"/>
              </a:endParaRPr>
            </a:p>
          </p:txBody>
        </p:sp>
        <p:sp>
          <p:nvSpPr>
            <p:cNvPr id="37" name="Freeform 16"/>
            <p:cNvSpPr>
              <a:spLocks noChangeArrowheads="1"/>
            </p:cNvSpPr>
            <p:nvPr/>
          </p:nvSpPr>
          <p:spPr bwMode="auto">
            <a:xfrm>
              <a:off x="1622651" y="2640346"/>
              <a:ext cx="599175" cy="941234"/>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solidFill>
            <a:ln>
              <a:noFill/>
            </a:ln>
            <a:effectLst/>
          </p:spPr>
          <p:txBody>
            <a:bodyPr wrap="none" lIns="182889" tIns="91445" rIns="182889" bIns="91445"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grpSp>
      <p:grpSp>
        <p:nvGrpSpPr>
          <p:cNvPr id="50" name="Group 4698"/>
          <p:cNvGrpSpPr/>
          <p:nvPr/>
        </p:nvGrpSpPr>
        <p:grpSpPr bwMode="auto">
          <a:xfrm rot="0">
            <a:off x="5866765" y="1997710"/>
            <a:ext cx="342900" cy="336550"/>
            <a:chOff x="5427663" y="4046537"/>
            <a:chExt cx="395287" cy="387350"/>
          </a:xfrm>
          <a:solidFill>
            <a:schemeClr val="bg1"/>
          </a:solidFill>
        </p:grpSpPr>
        <p:sp>
          <p:nvSpPr>
            <p:cNvPr id="51" name="Freeform 418"/>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 name="T46" fmla="*/ 301 w 520"/>
                <a:gd name="T47" fmla="*/ 75 h 511"/>
                <a:gd name="T48" fmla="*/ 301 w 520"/>
                <a:gd name="T49"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close/>
                  <a:moveTo>
                    <a:pt x="301" y="75"/>
                  </a:moveTo>
                  <a:lnTo>
                    <a:pt x="301" y="75"/>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2" name="Freeform 419"/>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3" name="Freeform 420"/>
            <p:cNvSpPr>
              <a:spLocks noChangeArrowheads="1"/>
            </p:cNvSpPr>
            <p:nvPr/>
          </p:nvSpPr>
          <p:spPr bwMode="auto">
            <a:xfrm>
              <a:off x="5743575" y="40735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4" name="Freeform 421"/>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 name="T54" fmla="*/ 451 w 569"/>
                <a:gd name="T55" fmla="*/ 158 h 569"/>
                <a:gd name="T56" fmla="*/ 451 w 569"/>
                <a:gd name="T57"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close/>
                  <a:moveTo>
                    <a:pt x="451" y="158"/>
                  </a:moveTo>
                  <a:lnTo>
                    <a:pt x="451" y="158"/>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5" name="Freeform 422"/>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6" name="Freeform 423"/>
            <p:cNvSpPr>
              <a:spLocks noChangeArrowheads="1"/>
            </p:cNvSpPr>
            <p:nvPr/>
          </p:nvSpPr>
          <p:spPr bwMode="auto">
            <a:xfrm>
              <a:off x="5591175" y="4286249"/>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7" name="Freeform 424"/>
            <p:cNvSpPr>
              <a:spLocks noChangeArrowheads="1"/>
            </p:cNvSpPr>
            <p:nvPr/>
          </p:nvSpPr>
          <p:spPr bwMode="auto">
            <a:xfrm>
              <a:off x="5473700" y="4070349"/>
              <a:ext cx="312738" cy="319088"/>
            </a:xfrm>
            <a:custGeom>
              <a:avLst/>
              <a:gdLst>
                <a:gd name="T0" fmla="*/ 318 w 870"/>
                <a:gd name="T1" fmla="*/ 142 h 887"/>
                <a:gd name="T2" fmla="*/ 167 w 870"/>
                <a:gd name="T3" fmla="*/ 0 h 887"/>
                <a:gd name="T4" fmla="*/ 0 w 870"/>
                <a:gd name="T5" fmla="*/ 167 h 887"/>
                <a:gd name="T6" fmla="*/ 142 w 870"/>
                <a:gd name="T7" fmla="*/ 317 h 887"/>
                <a:gd name="T8" fmla="*/ 594 w 870"/>
                <a:gd name="T9" fmla="*/ 760 h 887"/>
                <a:gd name="T10" fmla="*/ 869 w 870"/>
                <a:gd name="T11" fmla="*/ 886 h 887"/>
                <a:gd name="T12" fmla="*/ 769 w 870"/>
                <a:gd name="T13" fmla="*/ 601 h 887"/>
                <a:gd name="T14" fmla="*/ 318 w 870"/>
                <a:gd name="T15" fmla="*/ 142 h 887"/>
                <a:gd name="T16" fmla="*/ 117 w 870"/>
                <a:gd name="T17" fmla="*/ 225 h 887"/>
                <a:gd name="T18" fmla="*/ 58 w 870"/>
                <a:gd name="T19" fmla="*/ 167 h 887"/>
                <a:gd name="T20" fmla="*/ 167 w 870"/>
                <a:gd name="T21" fmla="*/ 58 h 887"/>
                <a:gd name="T22" fmla="*/ 226 w 870"/>
                <a:gd name="T23" fmla="*/ 116 h 887"/>
                <a:gd name="T24" fmla="*/ 117 w 870"/>
                <a:gd name="T25" fmla="*/ 225 h 887"/>
                <a:gd name="T26" fmla="*/ 769 w 870"/>
                <a:gd name="T27" fmla="*/ 819 h 887"/>
                <a:gd name="T28" fmla="*/ 610 w 870"/>
                <a:gd name="T29" fmla="*/ 744 h 887"/>
                <a:gd name="T30" fmla="*/ 594 w 870"/>
                <a:gd name="T31" fmla="*/ 727 h 887"/>
                <a:gd name="T32" fmla="*/ 677 w 870"/>
                <a:gd name="T33" fmla="*/ 735 h 887"/>
                <a:gd name="T34" fmla="*/ 669 w 870"/>
                <a:gd name="T35" fmla="*/ 668 h 887"/>
                <a:gd name="T36" fmla="*/ 736 w 870"/>
                <a:gd name="T37" fmla="*/ 677 h 887"/>
                <a:gd name="T38" fmla="*/ 736 w 870"/>
                <a:gd name="T39" fmla="*/ 593 h 887"/>
                <a:gd name="T40" fmla="*/ 752 w 870"/>
                <a:gd name="T41" fmla="*/ 610 h 887"/>
                <a:gd name="T42" fmla="*/ 811 w 870"/>
                <a:gd name="T43" fmla="*/ 769 h 887"/>
                <a:gd name="T44" fmla="*/ 769 w 870"/>
                <a:gd name="T45" fmla="*/ 819 h 887"/>
                <a:gd name="T46" fmla="*/ 769 w 870"/>
                <a:gd name="T47" fmla="*/ 819 h 887"/>
                <a:gd name="T48" fmla="*/ 769 w 870"/>
                <a:gd name="T49" fmla="*/ 819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0" h="887">
                  <a:moveTo>
                    <a:pt x="318" y="142"/>
                  </a:moveTo>
                  <a:lnTo>
                    <a:pt x="167" y="0"/>
                  </a:lnTo>
                  <a:lnTo>
                    <a:pt x="0" y="167"/>
                  </a:lnTo>
                  <a:lnTo>
                    <a:pt x="142" y="317"/>
                  </a:lnTo>
                  <a:lnTo>
                    <a:pt x="594" y="760"/>
                  </a:lnTo>
                  <a:lnTo>
                    <a:pt x="869" y="886"/>
                  </a:lnTo>
                  <a:lnTo>
                    <a:pt x="769" y="601"/>
                  </a:lnTo>
                  <a:lnTo>
                    <a:pt x="318" y="142"/>
                  </a:lnTo>
                  <a:close/>
                  <a:moveTo>
                    <a:pt x="117" y="225"/>
                  </a:moveTo>
                  <a:lnTo>
                    <a:pt x="58" y="167"/>
                  </a:lnTo>
                  <a:lnTo>
                    <a:pt x="167" y="58"/>
                  </a:lnTo>
                  <a:lnTo>
                    <a:pt x="226" y="116"/>
                  </a:lnTo>
                  <a:lnTo>
                    <a:pt x="117" y="225"/>
                  </a:lnTo>
                  <a:close/>
                  <a:moveTo>
                    <a:pt x="769" y="819"/>
                  </a:moveTo>
                  <a:lnTo>
                    <a:pt x="610" y="744"/>
                  </a:lnTo>
                  <a:lnTo>
                    <a:pt x="594" y="727"/>
                  </a:lnTo>
                  <a:lnTo>
                    <a:pt x="677" y="735"/>
                  </a:lnTo>
                  <a:lnTo>
                    <a:pt x="669" y="668"/>
                  </a:lnTo>
                  <a:lnTo>
                    <a:pt x="736" y="677"/>
                  </a:lnTo>
                  <a:lnTo>
                    <a:pt x="736" y="593"/>
                  </a:lnTo>
                  <a:lnTo>
                    <a:pt x="752" y="610"/>
                  </a:lnTo>
                  <a:lnTo>
                    <a:pt x="811" y="769"/>
                  </a:lnTo>
                  <a:lnTo>
                    <a:pt x="769" y="819"/>
                  </a:lnTo>
                  <a:close/>
                  <a:moveTo>
                    <a:pt x="769" y="819"/>
                  </a:moveTo>
                  <a:lnTo>
                    <a:pt x="769" y="819"/>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8" name="Freeform 425"/>
            <p:cNvSpPr>
              <a:spLocks noChangeArrowheads="1"/>
            </p:cNvSpPr>
            <p:nvPr/>
          </p:nvSpPr>
          <p:spPr bwMode="auto">
            <a:xfrm>
              <a:off x="5473700" y="4070349"/>
              <a:ext cx="312738" cy="319088"/>
            </a:xfrm>
            <a:custGeom>
              <a:avLst/>
              <a:gdLst>
                <a:gd name="T0" fmla="*/ 318 w 870"/>
                <a:gd name="T1" fmla="*/ 142 h 887"/>
                <a:gd name="T2" fmla="*/ 318 w 870"/>
                <a:gd name="T3" fmla="*/ 142 h 887"/>
                <a:gd name="T4" fmla="*/ 167 w 870"/>
                <a:gd name="T5" fmla="*/ 0 h 887"/>
                <a:gd name="T6" fmla="*/ 0 w 870"/>
                <a:gd name="T7" fmla="*/ 167 h 887"/>
                <a:gd name="T8" fmla="*/ 142 w 870"/>
                <a:gd name="T9" fmla="*/ 317 h 887"/>
                <a:gd name="T10" fmla="*/ 142 w 870"/>
                <a:gd name="T11" fmla="*/ 317 h 887"/>
                <a:gd name="T12" fmla="*/ 594 w 870"/>
                <a:gd name="T13" fmla="*/ 760 h 887"/>
                <a:gd name="T14" fmla="*/ 869 w 870"/>
                <a:gd name="T15" fmla="*/ 886 h 887"/>
                <a:gd name="T16" fmla="*/ 769 w 870"/>
                <a:gd name="T17" fmla="*/ 601 h 887"/>
                <a:gd name="T18" fmla="*/ 318 w 870"/>
                <a:gd name="T19" fmla="*/ 14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0" h="887">
                  <a:moveTo>
                    <a:pt x="318" y="142"/>
                  </a:moveTo>
                  <a:lnTo>
                    <a:pt x="318" y="142"/>
                  </a:lnTo>
                  <a:lnTo>
                    <a:pt x="167" y="0"/>
                  </a:lnTo>
                  <a:lnTo>
                    <a:pt x="0" y="167"/>
                  </a:lnTo>
                  <a:lnTo>
                    <a:pt x="142" y="317"/>
                  </a:lnTo>
                  <a:lnTo>
                    <a:pt x="142" y="317"/>
                  </a:lnTo>
                  <a:lnTo>
                    <a:pt x="594" y="760"/>
                  </a:lnTo>
                  <a:lnTo>
                    <a:pt x="869" y="886"/>
                  </a:lnTo>
                  <a:lnTo>
                    <a:pt x="769" y="601"/>
                  </a:lnTo>
                  <a:lnTo>
                    <a:pt x="318" y="142"/>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9" name="Freeform 426"/>
            <p:cNvSpPr>
              <a:spLocks noChangeArrowheads="1"/>
            </p:cNvSpPr>
            <p:nvPr/>
          </p:nvSpPr>
          <p:spPr bwMode="auto">
            <a:xfrm>
              <a:off x="5494338" y="4090987"/>
              <a:ext cx="60325" cy="60325"/>
            </a:xfrm>
            <a:custGeom>
              <a:avLst/>
              <a:gdLst>
                <a:gd name="T0" fmla="*/ 59 w 169"/>
                <a:gd name="T1" fmla="*/ 167 h 168"/>
                <a:gd name="T2" fmla="*/ 0 w 169"/>
                <a:gd name="T3" fmla="*/ 109 h 168"/>
                <a:gd name="T4" fmla="*/ 109 w 169"/>
                <a:gd name="T5" fmla="*/ 0 h 168"/>
                <a:gd name="T6" fmla="*/ 168 w 169"/>
                <a:gd name="T7" fmla="*/ 58 h 168"/>
                <a:gd name="T8" fmla="*/ 59 w 169"/>
                <a:gd name="T9" fmla="*/ 167 h 168"/>
              </a:gdLst>
              <a:ahLst/>
              <a:cxnLst>
                <a:cxn ang="0">
                  <a:pos x="T0" y="T1"/>
                </a:cxn>
                <a:cxn ang="0">
                  <a:pos x="T2" y="T3"/>
                </a:cxn>
                <a:cxn ang="0">
                  <a:pos x="T4" y="T5"/>
                </a:cxn>
                <a:cxn ang="0">
                  <a:pos x="T6" y="T7"/>
                </a:cxn>
                <a:cxn ang="0">
                  <a:pos x="T8" y="T9"/>
                </a:cxn>
              </a:cxnLst>
              <a:rect l="0" t="0" r="r" b="b"/>
              <a:pathLst>
                <a:path w="169" h="168">
                  <a:moveTo>
                    <a:pt x="59" y="167"/>
                  </a:moveTo>
                  <a:lnTo>
                    <a:pt x="0" y="109"/>
                  </a:lnTo>
                  <a:lnTo>
                    <a:pt x="109" y="0"/>
                  </a:lnTo>
                  <a:lnTo>
                    <a:pt x="168" y="58"/>
                  </a:lnTo>
                  <a:lnTo>
                    <a:pt x="59" y="167"/>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60" name="Freeform 427"/>
            <p:cNvSpPr>
              <a:spLocks noChangeArrowheads="1"/>
            </p:cNvSpPr>
            <p:nvPr/>
          </p:nvSpPr>
          <p:spPr bwMode="auto">
            <a:xfrm>
              <a:off x="5688013" y="4283074"/>
              <a:ext cx="77787" cy="80963"/>
            </a:xfrm>
            <a:custGeom>
              <a:avLst/>
              <a:gdLst>
                <a:gd name="T0" fmla="*/ 175 w 218"/>
                <a:gd name="T1" fmla="*/ 226 h 227"/>
                <a:gd name="T2" fmla="*/ 16 w 218"/>
                <a:gd name="T3" fmla="*/ 151 h 227"/>
                <a:gd name="T4" fmla="*/ 0 w 218"/>
                <a:gd name="T5" fmla="*/ 134 h 227"/>
                <a:gd name="T6" fmla="*/ 83 w 218"/>
                <a:gd name="T7" fmla="*/ 142 h 227"/>
                <a:gd name="T8" fmla="*/ 75 w 218"/>
                <a:gd name="T9" fmla="*/ 75 h 227"/>
                <a:gd name="T10" fmla="*/ 142 w 218"/>
                <a:gd name="T11" fmla="*/ 84 h 227"/>
                <a:gd name="T12" fmla="*/ 142 w 218"/>
                <a:gd name="T13" fmla="*/ 0 h 227"/>
                <a:gd name="T14" fmla="*/ 158 w 218"/>
                <a:gd name="T15" fmla="*/ 17 h 227"/>
                <a:gd name="T16" fmla="*/ 217 w 218"/>
                <a:gd name="T17" fmla="*/ 176 h 227"/>
                <a:gd name="T18" fmla="*/ 175 w 218"/>
                <a:gd name="T19" fmla="*/ 22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227">
                  <a:moveTo>
                    <a:pt x="175" y="226"/>
                  </a:moveTo>
                  <a:lnTo>
                    <a:pt x="16" y="151"/>
                  </a:lnTo>
                  <a:lnTo>
                    <a:pt x="0" y="134"/>
                  </a:lnTo>
                  <a:lnTo>
                    <a:pt x="83" y="142"/>
                  </a:lnTo>
                  <a:lnTo>
                    <a:pt x="75" y="75"/>
                  </a:lnTo>
                  <a:lnTo>
                    <a:pt x="142" y="84"/>
                  </a:lnTo>
                  <a:lnTo>
                    <a:pt x="142" y="0"/>
                  </a:lnTo>
                  <a:lnTo>
                    <a:pt x="158" y="17"/>
                  </a:lnTo>
                  <a:lnTo>
                    <a:pt x="217" y="176"/>
                  </a:lnTo>
                  <a:lnTo>
                    <a:pt x="175" y="226"/>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61" name="Freeform 428"/>
            <p:cNvSpPr>
              <a:spLocks noChangeArrowheads="1"/>
            </p:cNvSpPr>
            <p:nvPr/>
          </p:nvSpPr>
          <p:spPr bwMode="auto">
            <a:xfrm>
              <a:off x="5749925" y="43656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grpSp>
      <p:sp>
        <p:nvSpPr>
          <p:cNvPr id="76" name="文本框 75"/>
          <p:cNvSpPr txBox="1"/>
          <p:nvPr/>
        </p:nvSpPr>
        <p:spPr>
          <a:xfrm>
            <a:off x="803241" y="305847"/>
            <a:ext cx="3381830" cy="460375"/>
          </a:xfrm>
          <a:prstGeom prst="rect">
            <a:avLst/>
          </a:prstGeom>
          <a:noFill/>
        </p:spPr>
        <p:txBody>
          <a:bodyPr wrap="square" rtlCol="0">
            <a:spAutoFit/>
            <a:scene3d>
              <a:camera prst="orthographicFront"/>
              <a:lightRig rig="threePt" dir="t"/>
            </a:scene3d>
            <a:sp3d contourW="12700"/>
          </a:bodyPr>
          <a:lstStyle/>
          <a:p>
            <a:r>
              <a:rPr sz="2400" b="1" dirty="0">
                <a:solidFill>
                  <a:schemeClr val="tx1">
                    <a:lumMod val="75000"/>
                    <a:lumOff val="25000"/>
                  </a:schemeClr>
                </a:solidFill>
                <a:latin typeface="+mj-ea"/>
                <a:ea typeface="+mj-ea"/>
              </a:rPr>
              <a:t>数据审核</a:t>
            </a:r>
            <a:endParaRPr lang="zh-CN" altLang="en-US" sz="2400" b="1" dirty="0">
              <a:solidFill>
                <a:schemeClr val="tx1">
                  <a:lumMod val="75000"/>
                  <a:lumOff val="25000"/>
                </a:schemeClr>
              </a:solidFill>
              <a:latin typeface="+mj-ea"/>
              <a:ea typeface="+mj-ea"/>
            </a:endParaRPr>
          </a:p>
        </p:txBody>
      </p:sp>
      <p:sp>
        <p:nvSpPr>
          <p:cNvPr id="2" name="TextBox 48"/>
          <p:cNvSpPr txBox="1"/>
          <p:nvPr>
            <p:custDataLst>
              <p:tags r:id="rId2"/>
            </p:custDataLst>
          </p:nvPr>
        </p:nvSpPr>
        <p:spPr>
          <a:xfrm>
            <a:off x="906780" y="704215"/>
            <a:ext cx="6474460" cy="3537585"/>
          </a:xfrm>
          <a:prstGeom prst="rect">
            <a:avLst/>
          </a:prstGeom>
          <a:noFill/>
        </p:spPr>
        <p:txBody>
          <a:bodyPr wrap="square" rIns="108000" bIns="27000" numCol="1" spcCol="360000" rtlCol="0">
            <a:noAutofit/>
          </a:bodyPr>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标注审核是指对标注结果进行审核和修正的过程，其目的是确保标注结果的准确性和一致性。标注审核的流程包括对标注结果进行初步审核、对标注错误进行修正、对标注结果进行二次审核、对标注结果进行统计和分析等步骤。在标注审核过程中，需要严格按照标注规范进行操作，对标注错误进行及时修正，并对标注结果进行统计和分析，以便优化标注质量和效率。</a:t>
            </a:r>
            <a:endParaRPr lang="zh-CN" altLang="en-US" b="1" dirty="0">
              <a:solidFill>
                <a:prstClr val="black">
                  <a:lumMod val="75000"/>
                  <a:lumOff val="25000"/>
                </a:prstClr>
              </a:solidFill>
              <a:ea typeface="+mn-l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childTnLst>
                          </p:cTn>
                        </p:par>
                        <p:par>
                          <p:cTn id="15" fill="hold">
                            <p:stCondLst>
                              <p:cond delay="1000"/>
                            </p:stCondLst>
                            <p:childTnLst>
                              <p:par>
                                <p:cTn id="16" presetID="26" presetClass="emph" presetSubtype="0" fill="hold" nodeType="afterEffect">
                                  <p:stCondLst>
                                    <p:cond delay="0"/>
                                  </p:stCondLst>
                                  <p:childTnLst>
                                    <p:animEffect transition="out" filter="fade">
                                      <p:cBhvr>
                                        <p:cTn id="17" dur="500" tmFilter="0, 0; .2, .5; .8, .5; 1, 0"/>
                                        <p:tgtEl>
                                          <p:spTgt spid="35"/>
                                        </p:tgtEl>
                                      </p:cBhvr>
                                    </p:animEffect>
                                    <p:animScale>
                                      <p:cBhvr>
                                        <p:cTn id="18" dur="250" autoRev="1" fill="hold"/>
                                        <p:tgtEl>
                                          <p:spTgt spid="35"/>
                                        </p:tgtEl>
                                      </p:cBhvr>
                                      <p:by x="105000" y="105000"/>
                                    </p:animScale>
                                  </p:childTnLst>
                                </p:cTn>
                              </p:par>
                              <p:par>
                                <p:cTn id="19" presetID="42" presetClass="entr" presetSubtype="0" fill="hold" grpId="0" nodeType="withEffect">
                                  <p:stCondLst>
                                    <p:cond delay="800"/>
                                  </p:stCondLst>
                                  <p:iterate type="lt">
                                    <p:tmPct val="10000"/>
                                  </p:iterate>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1" y="0"/>
            <a:ext cx="2177494" cy="1190171"/>
          </a:xfrm>
          <a:prstGeom prst="rect">
            <a:avLst/>
          </a:prstGeom>
        </p:spPr>
      </p:pic>
      <p:grpSp>
        <p:nvGrpSpPr>
          <p:cNvPr id="35" name="组合 34"/>
          <p:cNvGrpSpPr/>
          <p:nvPr/>
        </p:nvGrpSpPr>
        <p:grpSpPr>
          <a:xfrm>
            <a:off x="347345" y="842645"/>
            <a:ext cx="473710" cy="439420"/>
            <a:chOff x="1142022" y="2334802"/>
            <a:chExt cx="1577278" cy="1577690"/>
          </a:xfrm>
        </p:grpSpPr>
        <p:sp>
          <p:nvSpPr>
            <p:cNvPr id="36" name="Oval 89"/>
            <p:cNvSpPr/>
            <p:nvPr/>
          </p:nvSpPr>
          <p:spPr>
            <a:xfrm>
              <a:off x="1142022" y="2334802"/>
              <a:ext cx="1577278" cy="1577690"/>
            </a:xfrm>
            <a:prstGeom prst="ellipse">
              <a:avLst/>
            </a:prstGeom>
            <a:solidFill>
              <a:srgbClr val="15117B"/>
            </a:solidFill>
            <a:ln>
              <a:noFill/>
            </a:ln>
            <a:effectLst/>
          </p:spPr>
          <p:style>
            <a:lnRef idx="1">
              <a:schemeClr val="accent1"/>
            </a:lnRef>
            <a:fillRef idx="3">
              <a:schemeClr val="accent1"/>
            </a:fillRef>
            <a:effectRef idx="2">
              <a:schemeClr val="accent1"/>
            </a:effectRef>
            <a:fontRef idx="minor">
              <a:schemeClr val="lt1"/>
            </a:fontRef>
          </p:style>
          <p:txBody>
            <a:bodyPr lIns="182889" tIns="91445" rIns="182889" bIns="91445" rtlCol="0" anchor="ctr"/>
            <a:lstStyle/>
            <a:p>
              <a:pPr algn="ctr">
                <a:lnSpc>
                  <a:spcPct val="130000"/>
                </a:lnSpc>
                <a:defRPr/>
              </a:pPr>
              <a:endParaRPr lang="en-US" dirty="0">
                <a:solidFill>
                  <a:prstClr val="white"/>
                </a:solidFill>
                <a:ea typeface="方正黑体简体" panose="02010601030101010101" pitchFamily="2" charset="-122"/>
                <a:cs typeface="+mn-lt"/>
                <a:sym typeface="+mn-lt"/>
              </a:endParaRPr>
            </a:p>
          </p:txBody>
        </p:sp>
        <p:sp>
          <p:nvSpPr>
            <p:cNvPr id="37" name="Freeform 16"/>
            <p:cNvSpPr>
              <a:spLocks noChangeArrowheads="1"/>
            </p:cNvSpPr>
            <p:nvPr/>
          </p:nvSpPr>
          <p:spPr bwMode="auto">
            <a:xfrm>
              <a:off x="1622651" y="2640346"/>
              <a:ext cx="599175" cy="941234"/>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solidFill>
            <a:ln>
              <a:noFill/>
            </a:ln>
            <a:effectLst/>
          </p:spPr>
          <p:txBody>
            <a:bodyPr wrap="none" lIns="182889" tIns="91445" rIns="182889" bIns="91445"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grpSp>
      <p:grpSp>
        <p:nvGrpSpPr>
          <p:cNvPr id="50" name="Group 4698"/>
          <p:cNvGrpSpPr/>
          <p:nvPr/>
        </p:nvGrpSpPr>
        <p:grpSpPr bwMode="auto">
          <a:xfrm rot="0">
            <a:off x="5866765" y="1997710"/>
            <a:ext cx="342900" cy="336550"/>
            <a:chOff x="5427663" y="4046537"/>
            <a:chExt cx="395287" cy="387350"/>
          </a:xfrm>
          <a:solidFill>
            <a:schemeClr val="bg1"/>
          </a:solidFill>
        </p:grpSpPr>
        <p:sp>
          <p:nvSpPr>
            <p:cNvPr id="51" name="Freeform 418"/>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 name="T46" fmla="*/ 301 w 520"/>
                <a:gd name="T47" fmla="*/ 75 h 511"/>
                <a:gd name="T48" fmla="*/ 301 w 520"/>
                <a:gd name="T49"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close/>
                  <a:moveTo>
                    <a:pt x="301" y="75"/>
                  </a:moveTo>
                  <a:lnTo>
                    <a:pt x="301" y="75"/>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2" name="Freeform 419"/>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3" name="Freeform 420"/>
            <p:cNvSpPr>
              <a:spLocks noChangeArrowheads="1"/>
            </p:cNvSpPr>
            <p:nvPr/>
          </p:nvSpPr>
          <p:spPr bwMode="auto">
            <a:xfrm>
              <a:off x="5743575" y="40735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4" name="Freeform 421"/>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 name="T54" fmla="*/ 451 w 569"/>
                <a:gd name="T55" fmla="*/ 158 h 569"/>
                <a:gd name="T56" fmla="*/ 451 w 569"/>
                <a:gd name="T57"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close/>
                  <a:moveTo>
                    <a:pt x="451" y="158"/>
                  </a:moveTo>
                  <a:lnTo>
                    <a:pt x="451" y="158"/>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5" name="Freeform 422"/>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6" name="Freeform 423"/>
            <p:cNvSpPr>
              <a:spLocks noChangeArrowheads="1"/>
            </p:cNvSpPr>
            <p:nvPr/>
          </p:nvSpPr>
          <p:spPr bwMode="auto">
            <a:xfrm>
              <a:off x="5591175" y="4286249"/>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7" name="Freeform 424"/>
            <p:cNvSpPr>
              <a:spLocks noChangeArrowheads="1"/>
            </p:cNvSpPr>
            <p:nvPr/>
          </p:nvSpPr>
          <p:spPr bwMode="auto">
            <a:xfrm>
              <a:off x="5473700" y="4070349"/>
              <a:ext cx="312738" cy="319088"/>
            </a:xfrm>
            <a:custGeom>
              <a:avLst/>
              <a:gdLst>
                <a:gd name="T0" fmla="*/ 318 w 870"/>
                <a:gd name="T1" fmla="*/ 142 h 887"/>
                <a:gd name="T2" fmla="*/ 167 w 870"/>
                <a:gd name="T3" fmla="*/ 0 h 887"/>
                <a:gd name="T4" fmla="*/ 0 w 870"/>
                <a:gd name="T5" fmla="*/ 167 h 887"/>
                <a:gd name="T6" fmla="*/ 142 w 870"/>
                <a:gd name="T7" fmla="*/ 317 h 887"/>
                <a:gd name="T8" fmla="*/ 594 w 870"/>
                <a:gd name="T9" fmla="*/ 760 h 887"/>
                <a:gd name="T10" fmla="*/ 869 w 870"/>
                <a:gd name="T11" fmla="*/ 886 h 887"/>
                <a:gd name="T12" fmla="*/ 769 w 870"/>
                <a:gd name="T13" fmla="*/ 601 h 887"/>
                <a:gd name="T14" fmla="*/ 318 w 870"/>
                <a:gd name="T15" fmla="*/ 142 h 887"/>
                <a:gd name="T16" fmla="*/ 117 w 870"/>
                <a:gd name="T17" fmla="*/ 225 h 887"/>
                <a:gd name="T18" fmla="*/ 58 w 870"/>
                <a:gd name="T19" fmla="*/ 167 h 887"/>
                <a:gd name="T20" fmla="*/ 167 w 870"/>
                <a:gd name="T21" fmla="*/ 58 h 887"/>
                <a:gd name="T22" fmla="*/ 226 w 870"/>
                <a:gd name="T23" fmla="*/ 116 h 887"/>
                <a:gd name="T24" fmla="*/ 117 w 870"/>
                <a:gd name="T25" fmla="*/ 225 h 887"/>
                <a:gd name="T26" fmla="*/ 769 w 870"/>
                <a:gd name="T27" fmla="*/ 819 h 887"/>
                <a:gd name="T28" fmla="*/ 610 w 870"/>
                <a:gd name="T29" fmla="*/ 744 h 887"/>
                <a:gd name="T30" fmla="*/ 594 w 870"/>
                <a:gd name="T31" fmla="*/ 727 h 887"/>
                <a:gd name="T32" fmla="*/ 677 w 870"/>
                <a:gd name="T33" fmla="*/ 735 h 887"/>
                <a:gd name="T34" fmla="*/ 669 w 870"/>
                <a:gd name="T35" fmla="*/ 668 h 887"/>
                <a:gd name="T36" fmla="*/ 736 w 870"/>
                <a:gd name="T37" fmla="*/ 677 h 887"/>
                <a:gd name="T38" fmla="*/ 736 w 870"/>
                <a:gd name="T39" fmla="*/ 593 h 887"/>
                <a:gd name="T40" fmla="*/ 752 w 870"/>
                <a:gd name="T41" fmla="*/ 610 h 887"/>
                <a:gd name="T42" fmla="*/ 811 w 870"/>
                <a:gd name="T43" fmla="*/ 769 h 887"/>
                <a:gd name="T44" fmla="*/ 769 w 870"/>
                <a:gd name="T45" fmla="*/ 819 h 887"/>
                <a:gd name="T46" fmla="*/ 769 w 870"/>
                <a:gd name="T47" fmla="*/ 819 h 887"/>
                <a:gd name="T48" fmla="*/ 769 w 870"/>
                <a:gd name="T49" fmla="*/ 819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0" h="887">
                  <a:moveTo>
                    <a:pt x="318" y="142"/>
                  </a:moveTo>
                  <a:lnTo>
                    <a:pt x="167" y="0"/>
                  </a:lnTo>
                  <a:lnTo>
                    <a:pt x="0" y="167"/>
                  </a:lnTo>
                  <a:lnTo>
                    <a:pt x="142" y="317"/>
                  </a:lnTo>
                  <a:lnTo>
                    <a:pt x="594" y="760"/>
                  </a:lnTo>
                  <a:lnTo>
                    <a:pt x="869" y="886"/>
                  </a:lnTo>
                  <a:lnTo>
                    <a:pt x="769" y="601"/>
                  </a:lnTo>
                  <a:lnTo>
                    <a:pt x="318" y="142"/>
                  </a:lnTo>
                  <a:close/>
                  <a:moveTo>
                    <a:pt x="117" y="225"/>
                  </a:moveTo>
                  <a:lnTo>
                    <a:pt x="58" y="167"/>
                  </a:lnTo>
                  <a:lnTo>
                    <a:pt x="167" y="58"/>
                  </a:lnTo>
                  <a:lnTo>
                    <a:pt x="226" y="116"/>
                  </a:lnTo>
                  <a:lnTo>
                    <a:pt x="117" y="225"/>
                  </a:lnTo>
                  <a:close/>
                  <a:moveTo>
                    <a:pt x="769" y="819"/>
                  </a:moveTo>
                  <a:lnTo>
                    <a:pt x="610" y="744"/>
                  </a:lnTo>
                  <a:lnTo>
                    <a:pt x="594" y="727"/>
                  </a:lnTo>
                  <a:lnTo>
                    <a:pt x="677" y="735"/>
                  </a:lnTo>
                  <a:lnTo>
                    <a:pt x="669" y="668"/>
                  </a:lnTo>
                  <a:lnTo>
                    <a:pt x="736" y="677"/>
                  </a:lnTo>
                  <a:lnTo>
                    <a:pt x="736" y="593"/>
                  </a:lnTo>
                  <a:lnTo>
                    <a:pt x="752" y="610"/>
                  </a:lnTo>
                  <a:lnTo>
                    <a:pt x="811" y="769"/>
                  </a:lnTo>
                  <a:lnTo>
                    <a:pt x="769" y="819"/>
                  </a:lnTo>
                  <a:close/>
                  <a:moveTo>
                    <a:pt x="769" y="819"/>
                  </a:moveTo>
                  <a:lnTo>
                    <a:pt x="769" y="819"/>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8" name="Freeform 425"/>
            <p:cNvSpPr>
              <a:spLocks noChangeArrowheads="1"/>
            </p:cNvSpPr>
            <p:nvPr/>
          </p:nvSpPr>
          <p:spPr bwMode="auto">
            <a:xfrm>
              <a:off x="5473700" y="4070349"/>
              <a:ext cx="312738" cy="319088"/>
            </a:xfrm>
            <a:custGeom>
              <a:avLst/>
              <a:gdLst>
                <a:gd name="T0" fmla="*/ 318 w 870"/>
                <a:gd name="T1" fmla="*/ 142 h 887"/>
                <a:gd name="T2" fmla="*/ 318 w 870"/>
                <a:gd name="T3" fmla="*/ 142 h 887"/>
                <a:gd name="T4" fmla="*/ 167 w 870"/>
                <a:gd name="T5" fmla="*/ 0 h 887"/>
                <a:gd name="T6" fmla="*/ 0 w 870"/>
                <a:gd name="T7" fmla="*/ 167 h 887"/>
                <a:gd name="T8" fmla="*/ 142 w 870"/>
                <a:gd name="T9" fmla="*/ 317 h 887"/>
                <a:gd name="T10" fmla="*/ 142 w 870"/>
                <a:gd name="T11" fmla="*/ 317 h 887"/>
                <a:gd name="T12" fmla="*/ 594 w 870"/>
                <a:gd name="T13" fmla="*/ 760 h 887"/>
                <a:gd name="T14" fmla="*/ 869 w 870"/>
                <a:gd name="T15" fmla="*/ 886 h 887"/>
                <a:gd name="T16" fmla="*/ 769 w 870"/>
                <a:gd name="T17" fmla="*/ 601 h 887"/>
                <a:gd name="T18" fmla="*/ 318 w 870"/>
                <a:gd name="T19" fmla="*/ 14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0" h="887">
                  <a:moveTo>
                    <a:pt x="318" y="142"/>
                  </a:moveTo>
                  <a:lnTo>
                    <a:pt x="318" y="142"/>
                  </a:lnTo>
                  <a:lnTo>
                    <a:pt x="167" y="0"/>
                  </a:lnTo>
                  <a:lnTo>
                    <a:pt x="0" y="167"/>
                  </a:lnTo>
                  <a:lnTo>
                    <a:pt x="142" y="317"/>
                  </a:lnTo>
                  <a:lnTo>
                    <a:pt x="142" y="317"/>
                  </a:lnTo>
                  <a:lnTo>
                    <a:pt x="594" y="760"/>
                  </a:lnTo>
                  <a:lnTo>
                    <a:pt x="869" y="886"/>
                  </a:lnTo>
                  <a:lnTo>
                    <a:pt x="769" y="601"/>
                  </a:lnTo>
                  <a:lnTo>
                    <a:pt x="318" y="142"/>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9" name="Freeform 426"/>
            <p:cNvSpPr>
              <a:spLocks noChangeArrowheads="1"/>
            </p:cNvSpPr>
            <p:nvPr/>
          </p:nvSpPr>
          <p:spPr bwMode="auto">
            <a:xfrm>
              <a:off x="5494338" y="4090987"/>
              <a:ext cx="60325" cy="60325"/>
            </a:xfrm>
            <a:custGeom>
              <a:avLst/>
              <a:gdLst>
                <a:gd name="T0" fmla="*/ 59 w 169"/>
                <a:gd name="T1" fmla="*/ 167 h 168"/>
                <a:gd name="T2" fmla="*/ 0 w 169"/>
                <a:gd name="T3" fmla="*/ 109 h 168"/>
                <a:gd name="T4" fmla="*/ 109 w 169"/>
                <a:gd name="T5" fmla="*/ 0 h 168"/>
                <a:gd name="T6" fmla="*/ 168 w 169"/>
                <a:gd name="T7" fmla="*/ 58 h 168"/>
                <a:gd name="T8" fmla="*/ 59 w 169"/>
                <a:gd name="T9" fmla="*/ 167 h 168"/>
              </a:gdLst>
              <a:ahLst/>
              <a:cxnLst>
                <a:cxn ang="0">
                  <a:pos x="T0" y="T1"/>
                </a:cxn>
                <a:cxn ang="0">
                  <a:pos x="T2" y="T3"/>
                </a:cxn>
                <a:cxn ang="0">
                  <a:pos x="T4" y="T5"/>
                </a:cxn>
                <a:cxn ang="0">
                  <a:pos x="T6" y="T7"/>
                </a:cxn>
                <a:cxn ang="0">
                  <a:pos x="T8" y="T9"/>
                </a:cxn>
              </a:cxnLst>
              <a:rect l="0" t="0" r="r" b="b"/>
              <a:pathLst>
                <a:path w="169" h="168">
                  <a:moveTo>
                    <a:pt x="59" y="167"/>
                  </a:moveTo>
                  <a:lnTo>
                    <a:pt x="0" y="109"/>
                  </a:lnTo>
                  <a:lnTo>
                    <a:pt x="109" y="0"/>
                  </a:lnTo>
                  <a:lnTo>
                    <a:pt x="168" y="58"/>
                  </a:lnTo>
                  <a:lnTo>
                    <a:pt x="59" y="167"/>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60" name="Freeform 427"/>
            <p:cNvSpPr>
              <a:spLocks noChangeArrowheads="1"/>
            </p:cNvSpPr>
            <p:nvPr/>
          </p:nvSpPr>
          <p:spPr bwMode="auto">
            <a:xfrm>
              <a:off x="5688013" y="4283074"/>
              <a:ext cx="77787" cy="80963"/>
            </a:xfrm>
            <a:custGeom>
              <a:avLst/>
              <a:gdLst>
                <a:gd name="T0" fmla="*/ 175 w 218"/>
                <a:gd name="T1" fmla="*/ 226 h 227"/>
                <a:gd name="T2" fmla="*/ 16 w 218"/>
                <a:gd name="T3" fmla="*/ 151 h 227"/>
                <a:gd name="T4" fmla="*/ 0 w 218"/>
                <a:gd name="T5" fmla="*/ 134 h 227"/>
                <a:gd name="T6" fmla="*/ 83 w 218"/>
                <a:gd name="T7" fmla="*/ 142 h 227"/>
                <a:gd name="T8" fmla="*/ 75 w 218"/>
                <a:gd name="T9" fmla="*/ 75 h 227"/>
                <a:gd name="T10" fmla="*/ 142 w 218"/>
                <a:gd name="T11" fmla="*/ 84 h 227"/>
                <a:gd name="T12" fmla="*/ 142 w 218"/>
                <a:gd name="T13" fmla="*/ 0 h 227"/>
                <a:gd name="T14" fmla="*/ 158 w 218"/>
                <a:gd name="T15" fmla="*/ 17 h 227"/>
                <a:gd name="T16" fmla="*/ 217 w 218"/>
                <a:gd name="T17" fmla="*/ 176 h 227"/>
                <a:gd name="T18" fmla="*/ 175 w 218"/>
                <a:gd name="T19" fmla="*/ 22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227">
                  <a:moveTo>
                    <a:pt x="175" y="226"/>
                  </a:moveTo>
                  <a:lnTo>
                    <a:pt x="16" y="151"/>
                  </a:lnTo>
                  <a:lnTo>
                    <a:pt x="0" y="134"/>
                  </a:lnTo>
                  <a:lnTo>
                    <a:pt x="83" y="142"/>
                  </a:lnTo>
                  <a:lnTo>
                    <a:pt x="75" y="75"/>
                  </a:lnTo>
                  <a:lnTo>
                    <a:pt x="142" y="84"/>
                  </a:lnTo>
                  <a:lnTo>
                    <a:pt x="142" y="0"/>
                  </a:lnTo>
                  <a:lnTo>
                    <a:pt x="158" y="17"/>
                  </a:lnTo>
                  <a:lnTo>
                    <a:pt x="217" y="176"/>
                  </a:lnTo>
                  <a:lnTo>
                    <a:pt x="175" y="226"/>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61" name="Freeform 428"/>
            <p:cNvSpPr>
              <a:spLocks noChangeArrowheads="1"/>
            </p:cNvSpPr>
            <p:nvPr/>
          </p:nvSpPr>
          <p:spPr bwMode="auto">
            <a:xfrm>
              <a:off x="5749925" y="43656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grpSp>
      <p:sp>
        <p:nvSpPr>
          <p:cNvPr id="76" name="文本框 75"/>
          <p:cNvSpPr txBox="1"/>
          <p:nvPr/>
        </p:nvSpPr>
        <p:spPr>
          <a:xfrm>
            <a:off x="803241" y="305847"/>
            <a:ext cx="3381830" cy="460375"/>
          </a:xfrm>
          <a:prstGeom prst="rect">
            <a:avLst/>
          </a:prstGeom>
          <a:noFill/>
        </p:spPr>
        <p:txBody>
          <a:bodyPr wrap="square" rtlCol="0">
            <a:spAutoFit/>
            <a:scene3d>
              <a:camera prst="orthographicFront"/>
              <a:lightRig rig="threePt" dir="t"/>
            </a:scene3d>
            <a:sp3d contourW="12700"/>
          </a:bodyPr>
          <a:lstStyle/>
          <a:p>
            <a:r>
              <a:rPr sz="2400" b="1" dirty="0">
                <a:solidFill>
                  <a:schemeClr val="tx1">
                    <a:lumMod val="75000"/>
                    <a:lumOff val="25000"/>
                  </a:schemeClr>
                </a:solidFill>
                <a:latin typeface="+mj-ea"/>
                <a:ea typeface="+mj-ea"/>
              </a:rPr>
              <a:t>数据发布</a:t>
            </a:r>
            <a:endParaRPr lang="zh-CN" altLang="en-US" sz="2400" b="1" dirty="0">
              <a:solidFill>
                <a:schemeClr val="tx1">
                  <a:lumMod val="75000"/>
                  <a:lumOff val="25000"/>
                </a:schemeClr>
              </a:solidFill>
              <a:latin typeface="+mj-ea"/>
              <a:ea typeface="+mj-ea"/>
            </a:endParaRPr>
          </a:p>
        </p:txBody>
      </p:sp>
      <p:sp>
        <p:nvSpPr>
          <p:cNvPr id="2" name="TextBox 48"/>
          <p:cNvSpPr txBox="1"/>
          <p:nvPr>
            <p:custDataLst>
              <p:tags r:id="rId2"/>
            </p:custDataLst>
          </p:nvPr>
        </p:nvSpPr>
        <p:spPr>
          <a:xfrm>
            <a:off x="906780" y="927735"/>
            <a:ext cx="6474460" cy="3537585"/>
          </a:xfrm>
          <a:prstGeom prst="rect">
            <a:avLst/>
          </a:prstGeom>
          <a:noFill/>
        </p:spPr>
        <p:txBody>
          <a:bodyPr wrap="square" rIns="108000" bIns="27000" numCol="1" spcCol="360000" rtlCol="0">
            <a:noAutofit/>
          </a:bodyPr>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对于已通过审核的标注数据集，可以进行发布。数据集多次发布，数据集每次发布都会生成一个唯一的发布版本号，发布时为数据集生成当前的数据快照，并进行存储，发布的数据快照不可进行修改，具备权限的用户可以导出已发布的数据集。</a:t>
            </a:r>
            <a:endParaRPr lang="zh-CN" altLang="en-US" b="1" dirty="0">
              <a:solidFill>
                <a:prstClr val="black">
                  <a:lumMod val="75000"/>
                  <a:lumOff val="25000"/>
                </a:prstClr>
              </a:solidFill>
              <a:ea typeface="+mn-l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childTnLst>
                          </p:cTn>
                        </p:par>
                        <p:par>
                          <p:cTn id="15" fill="hold">
                            <p:stCondLst>
                              <p:cond delay="1000"/>
                            </p:stCondLst>
                            <p:childTnLst>
                              <p:par>
                                <p:cTn id="16" presetID="26" presetClass="emph" presetSubtype="0" fill="hold" nodeType="afterEffect">
                                  <p:stCondLst>
                                    <p:cond delay="0"/>
                                  </p:stCondLst>
                                  <p:childTnLst>
                                    <p:animEffect transition="out" filter="fade">
                                      <p:cBhvr>
                                        <p:cTn id="17" dur="500" tmFilter="0, 0; .2, .5; .8, .5; 1, 0"/>
                                        <p:tgtEl>
                                          <p:spTgt spid="35"/>
                                        </p:tgtEl>
                                      </p:cBhvr>
                                    </p:animEffect>
                                    <p:animScale>
                                      <p:cBhvr>
                                        <p:cTn id="18" dur="250" autoRev="1" fill="hold"/>
                                        <p:tgtEl>
                                          <p:spTgt spid="35"/>
                                        </p:tgtEl>
                                      </p:cBhvr>
                                      <p:by x="105000" y="105000"/>
                                    </p:animScale>
                                  </p:childTnLst>
                                </p:cTn>
                              </p:par>
                              <p:par>
                                <p:cTn id="19" presetID="42" presetClass="entr" presetSubtype="0" fill="hold" grpId="0" nodeType="withEffect">
                                  <p:stCondLst>
                                    <p:cond delay="800"/>
                                  </p:stCondLst>
                                  <p:iterate type="lt">
                                    <p:tmPct val="10000"/>
                                  </p:iterate>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1" y="0"/>
            <a:ext cx="2177494" cy="1190171"/>
          </a:xfrm>
          <a:prstGeom prst="rect">
            <a:avLst/>
          </a:prstGeom>
        </p:spPr>
      </p:pic>
      <p:grpSp>
        <p:nvGrpSpPr>
          <p:cNvPr id="35" name="组合 34"/>
          <p:cNvGrpSpPr/>
          <p:nvPr/>
        </p:nvGrpSpPr>
        <p:grpSpPr>
          <a:xfrm>
            <a:off x="347345" y="842645"/>
            <a:ext cx="473710" cy="439420"/>
            <a:chOff x="1142022" y="2334802"/>
            <a:chExt cx="1577278" cy="1577690"/>
          </a:xfrm>
        </p:grpSpPr>
        <p:sp>
          <p:nvSpPr>
            <p:cNvPr id="36" name="Oval 89"/>
            <p:cNvSpPr/>
            <p:nvPr/>
          </p:nvSpPr>
          <p:spPr>
            <a:xfrm>
              <a:off x="1142022" y="2334802"/>
              <a:ext cx="1577278" cy="1577690"/>
            </a:xfrm>
            <a:prstGeom prst="ellipse">
              <a:avLst/>
            </a:prstGeom>
            <a:solidFill>
              <a:srgbClr val="15117B"/>
            </a:solidFill>
            <a:ln>
              <a:noFill/>
            </a:ln>
            <a:effectLst/>
          </p:spPr>
          <p:style>
            <a:lnRef idx="1">
              <a:schemeClr val="accent1"/>
            </a:lnRef>
            <a:fillRef idx="3">
              <a:schemeClr val="accent1"/>
            </a:fillRef>
            <a:effectRef idx="2">
              <a:schemeClr val="accent1"/>
            </a:effectRef>
            <a:fontRef idx="minor">
              <a:schemeClr val="lt1"/>
            </a:fontRef>
          </p:style>
          <p:txBody>
            <a:bodyPr lIns="182889" tIns="91445" rIns="182889" bIns="91445" rtlCol="0" anchor="ctr"/>
            <a:lstStyle/>
            <a:p>
              <a:pPr algn="ctr">
                <a:lnSpc>
                  <a:spcPct val="130000"/>
                </a:lnSpc>
                <a:defRPr/>
              </a:pPr>
              <a:endParaRPr lang="en-US" dirty="0">
                <a:solidFill>
                  <a:prstClr val="white"/>
                </a:solidFill>
                <a:ea typeface="方正黑体简体" panose="02010601030101010101" pitchFamily="2" charset="-122"/>
                <a:cs typeface="+mn-lt"/>
                <a:sym typeface="+mn-lt"/>
              </a:endParaRPr>
            </a:p>
          </p:txBody>
        </p:sp>
        <p:sp>
          <p:nvSpPr>
            <p:cNvPr id="37" name="Freeform 16"/>
            <p:cNvSpPr>
              <a:spLocks noChangeArrowheads="1"/>
            </p:cNvSpPr>
            <p:nvPr/>
          </p:nvSpPr>
          <p:spPr bwMode="auto">
            <a:xfrm>
              <a:off x="1622651" y="2640346"/>
              <a:ext cx="599175" cy="941234"/>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solidFill>
            <a:ln>
              <a:noFill/>
            </a:ln>
            <a:effectLst/>
          </p:spPr>
          <p:txBody>
            <a:bodyPr wrap="none" lIns="182889" tIns="91445" rIns="182889" bIns="91445"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grpSp>
      <p:grpSp>
        <p:nvGrpSpPr>
          <p:cNvPr id="50" name="Group 4698"/>
          <p:cNvGrpSpPr/>
          <p:nvPr/>
        </p:nvGrpSpPr>
        <p:grpSpPr bwMode="auto">
          <a:xfrm rot="0">
            <a:off x="5866765" y="1997710"/>
            <a:ext cx="342900" cy="336550"/>
            <a:chOff x="5427663" y="4046537"/>
            <a:chExt cx="395287" cy="387350"/>
          </a:xfrm>
          <a:solidFill>
            <a:schemeClr val="bg1"/>
          </a:solidFill>
        </p:grpSpPr>
        <p:sp>
          <p:nvSpPr>
            <p:cNvPr id="51" name="Freeform 418"/>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 name="T46" fmla="*/ 301 w 520"/>
                <a:gd name="T47" fmla="*/ 75 h 511"/>
                <a:gd name="T48" fmla="*/ 301 w 520"/>
                <a:gd name="T49"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close/>
                  <a:moveTo>
                    <a:pt x="301" y="75"/>
                  </a:moveTo>
                  <a:lnTo>
                    <a:pt x="301" y="75"/>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2" name="Freeform 419"/>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3" name="Freeform 420"/>
            <p:cNvSpPr>
              <a:spLocks noChangeArrowheads="1"/>
            </p:cNvSpPr>
            <p:nvPr/>
          </p:nvSpPr>
          <p:spPr bwMode="auto">
            <a:xfrm>
              <a:off x="5743575" y="40735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4" name="Freeform 421"/>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 name="T54" fmla="*/ 451 w 569"/>
                <a:gd name="T55" fmla="*/ 158 h 569"/>
                <a:gd name="T56" fmla="*/ 451 w 569"/>
                <a:gd name="T57"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close/>
                  <a:moveTo>
                    <a:pt x="451" y="158"/>
                  </a:moveTo>
                  <a:lnTo>
                    <a:pt x="451" y="158"/>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5" name="Freeform 422"/>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6" name="Freeform 423"/>
            <p:cNvSpPr>
              <a:spLocks noChangeArrowheads="1"/>
            </p:cNvSpPr>
            <p:nvPr/>
          </p:nvSpPr>
          <p:spPr bwMode="auto">
            <a:xfrm>
              <a:off x="5591175" y="4286249"/>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7" name="Freeform 424"/>
            <p:cNvSpPr>
              <a:spLocks noChangeArrowheads="1"/>
            </p:cNvSpPr>
            <p:nvPr/>
          </p:nvSpPr>
          <p:spPr bwMode="auto">
            <a:xfrm>
              <a:off x="5473700" y="4070349"/>
              <a:ext cx="312738" cy="319088"/>
            </a:xfrm>
            <a:custGeom>
              <a:avLst/>
              <a:gdLst>
                <a:gd name="T0" fmla="*/ 318 w 870"/>
                <a:gd name="T1" fmla="*/ 142 h 887"/>
                <a:gd name="T2" fmla="*/ 167 w 870"/>
                <a:gd name="T3" fmla="*/ 0 h 887"/>
                <a:gd name="T4" fmla="*/ 0 w 870"/>
                <a:gd name="T5" fmla="*/ 167 h 887"/>
                <a:gd name="T6" fmla="*/ 142 w 870"/>
                <a:gd name="T7" fmla="*/ 317 h 887"/>
                <a:gd name="T8" fmla="*/ 594 w 870"/>
                <a:gd name="T9" fmla="*/ 760 h 887"/>
                <a:gd name="T10" fmla="*/ 869 w 870"/>
                <a:gd name="T11" fmla="*/ 886 h 887"/>
                <a:gd name="T12" fmla="*/ 769 w 870"/>
                <a:gd name="T13" fmla="*/ 601 h 887"/>
                <a:gd name="T14" fmla="*/ 318 w 870"/>
                <a:gd name="T15" fmla="*/ 142 h 887"/>
                <a:gd name="T16" fmla="*/ 117 w 870"/>
                <a:gd name="T17" fmla="*/ 225 h 887"/>
                <a:gd name="T18" fmla="*/ 58 w 870"/>
                <a:gd name="T19" fmla="*/ 167 h 887"/>
                <a:gd name="T20" fmla="*/ 167 w 870"/>
                <a:gd name="T21" fmla="*/ 58 h 887"/>
                <a:gd name="T22" fmla="*/ 226 w 870"/>
                <a:gd name="T23" fmla="*/ 116 h 887"/>
                <a:gd name="T24" fmla="*/ 117 w 870"/>
                <a:gd name="T25" fmla="*/ 225 h 887"/>
                <a:gd name="T26" fmla="*/ 769 w 870"/>
                <a:gd name="T27" fmla="*/ 819 h 887"/>
                <a:gd name="T28" fmla="*/ 610 w 870"/>
                <a:gd name="T29" fmla="*/ 744 h 887"/>
                <a:gd name="T30" fmla="*/ 594 w 870"/>
                <a:gd name="T31" fmla="*/ 727 h 887"/>
                <a:gd name="T32" fmla="*/ 677 w 870"/>
                <a:gd name="T33" fmla="*/ 735 h 887"/>
                <a:gd name="T34" fmla="*/ 669 w 870"/>
                <a:gd name="T35" fmla="*/ 668 h 887"/>
                <a:gd name="T36" fmla="*/ 736 w 870"/>
                <a:gd name="T37" fmla="*/ 677 h 887"/>
                <a:gd name="T38" fmla="*/ 736 w 870"/>
                <a:gd name="T39" fmla="*/ 593 h 887"/>
                <a:gd name="T40" fmla="*/ 752 w 870"/>
                <a:gd name="T41" fmla="*/ 610 h 887"/>
                <a:gd name="T42" fmla="*/ 811 w 870"/>
                <a:gd name="T43" fmla="*/ 769 h 887"/>
                <a:gd name="T44" fmla="*/ 769 w 870"/>
                <a:gd name="T45" fmla="*/ 819 h 887"/>
                <a:gd name="T46" fmla="*/ 769 w 870"/>
                <a:gd name="T47" fmla="*/ 819 h 887"/>
                <a:gd name="T48" fmla="*/ 769 w 870"/>
                <a:gd name="T49" fmla="*/ 819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0" h="887">
                  <a:moveTo>
                    <a:pt x="318" y="142"/>
                  </a:moveTo>
                  <a:lnTo>
                    <a:pt x="167" y="0"/>
                  </a:lnTo>
                  <a:lnTo>
                    <a:pt x="0" y="167"/>
                  </a:lnTo>
                  <a:lnTo>
                    <a:pt x="142" y="317"/>
                  </a:lnTo>
                  <a:lnTo>
                    <a:pt x="594" y="760"/>
                  </a:lnTo>
                  <a:lnTo>
                    <a:pt x="869" y="886"/>
                  </a:lnTo>
                  <a:lnTo>
                    <a:pt x="769" y="601"/>
                  </a:lnTo>
                  <a:lnTo>
                    <a:pt x="318" y="142"/>
                  </a:lnTo>
                  <a:close/>
                  <a:moveTo>
                    <a:pt x="117" y="225"/>
                  </a:moveTo>
                  <a:lnTo>
                    <a:pt x="58" y="167"/>
                  </a:lnTo>
                  <a:lnTo>
                    <a:pt x="167" y="58"/>
                  </a:lnTo>
                  <a:lnTo>
                    <a:pt x="226" y="116"/>
                  </a:lnTo>
                  <a:lnTo>
                    <a:pt x="117" y="225"/>
                  </a:lnTo>
                  <a:close/>
                  <a:moveTo>
                    <a:pt x="769" y="819"/>
                  </a:moveTo>
                  <a:lnTo>
                    <a:pt x="610" y="744"/>
                  </a:lnTo>
                  <a:lnTo>
                    <a:pt x="594" y="727"/>
                  </a:lnTo>
                  <a:lnTo>
                    <a:pt x="677" y="735"/>
                  </a:lnTo>
                  <a:lnTo>
                    <a:pt x="669" y="668"/>
                  </a:lnTo>
                  <a:lnTo>
                    <a:pt x="736" y="677"/>
                  </a:lnTo>
                  <a:lnTo>
                    <a:pt x="736" y="593"/>
                  </a:lnTo>
                  <a:lnTo>
                    <a:pt x="752" y="610"/>
                  </a:lnTo>
                  <a:lnTo>
                    <a:pt x="811" y="769"/>
                  </a:lnTo>
                  <a:lnTo>
                    <a:pt x="769" y="819"/>
                  </a:lnTo>
                  <a:close/>
                  <a:moveTo>
                    <a:pt x="769" y="819"/>
                  </a:moveTo>
                  <a:lnTo>
                    <a:pt x="769" y="819"/>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8" name="Freeform 425"/>
            <p:cNvSpPr>
              <a:spLocks noChangeArrowheads="1"/>
            </p:cNvSpPr>
            <p:nvPr/>
          </p:nvSpPr>
          <p:spPr bwMode="auto">
            <a:xfrm>
              <a:off x="5473700" y="4070349"/>
              <a:ext cx="312738" cy="319088"/>
            </a:xfrm>
            <a:custGeom>
              <a:avLst/>
              <a:gdLst>
                <a:gd name="T0" fmla="*/ 318 w 870"/>
                <a:gd name="T1" fmla="*/ 142 h 887"/>
                <a:gd name="T2" fmla="*/ 318 w 870"/>
                <a:gd name="T3" fmla="*/ 142 h 887"/>
                <a:gd name="T4" fmla="*/ 167 w 870"/>
                <a:gd name="T5" fmla="*/ 0 h 887"/>
                <a:gd name="T6" fmla="*/ 0 w 870"/>
                <a:gd name="T7" fmla="*/ 167 h 887"/>
                <a:gd name="T8" fmla="*/ 142 w 870"/>
                <a:gd name="T9" fmla="*/ 317 h 887"/>
                <a:gd name="T10" fmla="*/ 142 w 870"/>
                <a:gd name="T11" fmla="*/ 317 h 887"/>
                <a:gd name="T12" fmla="*/ 594 w 870"/>
                <a:gd name="T13" fmla="*/ 760 h 887"/>
                <a:gd name="T14" fmla="*/ 869 w 870"/>
                <a:gd name="T15" fmla="*/ 886 h 887"/>
                <a:gd name="T16" fmla="*/ 769 w 870"/>
                <a:gd name="T17" fmla="*/ 601 h 887"/>
                <a:gd name="T18" fmla="*/ 318 w 870"/>
                <a:gd name="T19" fmla="*/ 14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0" h="887">
                  <a:moveTo>
                    <a:pt x="318" y="142"/>
                  </a:moveTo>
                  <a:lnTo>
                    <a:pt x="318" y="142"/>
                  </a:lnTo>
                  <a:lnTo>
                    <a:pt x="167" y="0"/>
                  </a:lnTo>
                  <a:lnTo>
                    <a:pt x="0" y="167"/>
                  </a:lnTo>
                  <a:lnTo>
                    <a:pt x="142" y="317"/>
                  </a:lnTo>
                  <a:lnTo>
                    <a:pt x="142" y="317"/>
                  </a:lnTo>
                  <a:lnTo>
                    <a:pt x="594" y="760"/>
                  </a:lnTo>
                  <a:lnTo>
                    <a:pt x="869" y="886"/>
                  </a:lnTo>
                  <a:lnTo>
                    <a:pt x="769" y="601"/>
                  </a:lnTo>
                  <a:lnTo>
                    <a:pt x="318" y="142"/>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9" name="Freeform 426"/>
            <p:cNvSpPr>
              <a:spLocks noChangeArrowheads="1"/>
            </p:cNvSpPr>
            <p:nvPr/>
          </p:nvSpPr>
          <p:spPr bwMode="auto">
            <a:xfrm>
              <a:off x="5494338" y="4090987"/>
              <a:ext cx="60325" cy="60325"/>
            </a:xfrm>
            <a:custGeom>
              <a:avLst/>
              <a:gdLst>
                <a:gd name="T0" fmla="*/ 59 w 169"/>
                <a:gd name="T1" fmla="*/ 167 h 168"/>
                <a:gd name="T2" fmla="*/ 0 w 169"/>
                <a:gd name="T3" fmla="*/ 109 h 168"/>
                <a:gd name="T4" fmla="*/ 109 w 169"/>
                <a:gd name="T5" fmla="*/ 0 h 168"/>
                <a:gd name="T6" fmla="*/ 168 w 169"/>
                <a:gd name="T7" fmla="*/ 58 h 168"/>
                <a:gd name="T8" fmla="*/ 59 w 169"/>
                <a:gd name="T9" fmla="*/ 167 h 168"/>
              </a:gdLst>
              <a:ahLst/>
              <a:cxnLst>
                <a:cxn ang="0">
                  <a:pos x="T0" y="T1"/>
                </a:cxn>
                <a:cxn ang="0">
                  <a:pos x="T2" y="T3"/>
                </a:cxn>
                <a:cxn ang="0">
                  <a:pos x="T4" y="T5"/>
                </a:cxn>
                <a:cxn ang="0">
                  <a:pos x="T6" y="T7"/>
                </a:cxn>
                <a:cxn ang="0">
                  <a:pos x="T8" y="T9"/>
                </a:cxn>
              </a:cxnLst>
              <a:rect l="0" t="0" r="r" b="b"/>
              <a:pathLst>
                <a:path w="169" h="168">
                  <a:moveTo>
                    <a:pt x="59" y="167"/>
                  </a:moveTo>
                  <a:lnTo>
                    <a:pt x="0" y="109"/>
                  </a:lnTo>
                  <a:lnTo>
                    <a:pt x="109" y="0"/>
                  </a:lnTo>
                  <a:lnTo>
                    <a:pt x="168" y="58"/>
                  </a:lnTo>
                  <a:lnTo>
                    <a:pt x="59" y="167"/>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60" name="Freeform 427"/>
            <p:cNvSpPr>
              <a:spLocks noChangeArrowheads="1"/>
            </p:cNvSpPr>
            <p:nvPr/>
          </p:nvSpPr>
          <p:spPr bwMode="auto">
            <a:xfrm>
              <a:off x="5688013" y="4283074"/>
              <a:ext cx="77787" cy="80963"/>
            </a:xfrm>
            <a:custGeom>
              <a:avLst/>
              <a:gdLst>
                <a:gd name="T0" fmla="*/ 175 w 218"/>
                <a:gd name="T1" fmla="*/ 226 h 227"/>
                <a:gd name="T2" fmla="*/ 16 w 218"/>
                <a:gd name="T3" fmla="*/ 151 h 227"/>
                <a:gd name="T4" fmla="*/ 0 w 218"/>
                <a:gd name="T5" fmla="*/ 134 h 227"/>
                <a:gd name="T6" fmla="*/ 83 w 218"/>
                <a:gd name="T7" fmla="*/ 142 h 227"/>
                <a:gd name="T8" fmla="*/ 75 w 218"/>
                <a:gd name="T9" fmla="*/ 75 h 227"/>
                <a:gd name="T10" fmla="*/ 142 w 218"/>
                <a:gd name="T11" fmla="*/ 84 h 227"/>
                <a:gd name="T12" fmla="*/ 142 w 218"/>
                <a:gd name="T13" fmla="*/ 0 h 227"/>
                <a:gd name="T14" fmla="*/ 158 w 218"/>
                <a:gd name="T15" fmla="*/ 17 h 227"/>
                <a:gd name="T16" fmla="*/ 217 w 218"/>
                <a:gd name="T17" fmla="*/ 176 h 227"/>
                <a:gd name="T18" fmla="*/ 175 w 218"/>
                <a:gd name="T19" fmla="*/ 22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227">
                  <a:moveTo>
                    <a:pt x="175" y="226"/>
                  </a:moveTo>
                  <a:lnTo>
                    <a:pt x="16" y="151"/>
                  </a:lnTo>
                  <a:lnTo>
                    <a:pt x="0" y="134"/>
                  </a:lnTo>
                  <a:lnTo>
                    <a:pt x="83" y="142"/>
                  </a:lnTo>
                  <a:lnTo>
                    <a:pt x="75" y="75"/>
                  </a:lnTo>
                  <a:lnTo>
                    <a:pt x="142" y="84"/>
                  </a:lnTo>
                  <a:lnTo>
                    <a:pt x="142" y="0"/>
                  </a:lnTo>
                  <a:lnTo>
                    <a:pt x="158" y="17"/>
                  </a:lnTo>
                  <a:lnTo>
                    <a:pt x="217" y="176"/>
                  </a:lnTo>
                  <a:lnTo>
                    <a:pt x="175" y="226"/>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61" name="Freeform 428"/>
            <p:cNvSpPr>
              <a:spLocks noChangeArrowheads="1"/>
            </p:cNvSpPr>
            <p:nvPr/>
          </p:nvSpPr>
          <p:spPr bwMode="auto">
            <a:xfrm>
              <a:off x="5749925" y="43656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grpSp>
      <p:sp>
        <p:nvSpPr>
          <p:cNvPr id="76" name="文本框 75"/>
          <p:cNvSpPr txBox="1"/>
          <p:nvPr/>
        </p:nvSpPr>
        <p:spPr>
          <a:xfrm>
            <a:off x="803241" y="305847"/>
            <a:ext cx="3381830" cy="460375"/>
          </a:xfrm>
          <a:prstGeom prst="rect">
            <a:avLst/>
          </a:prstGeom>
          <a:noFill/>
        </p:spPr>
        <p:txBody>
          <a:bodyPr wrap="square" rtlCol="0">
            <a:spAutoFit/>
            <a:scene3d>
              <a:camera prst="orthographicFront"/>
              <a:lightRig rig="threePt" dir="t"/>
            </a:scene3d>
            <a:sp3d contourW="12700"/>
          </a:bodyPr>
          <a:lstStyle/>
          <a:p>
            <a:r>
              <a:rPr sz="2400" b="1" dirty="0">
                <a:solidFill>
                  <a:schemeClr val="tx1">
                    <a:lumMod val="75000"/>
                    <a:lumOff val="25000"/>
                  </a:schemeClr>
                </a:solidFill>
                <a:latin typeface="+mj-ea"/>
                <a:ea typeface="+mj-ea"/>
              </a:rPr>
              <a:t>项目管理</a:t>
            </a:r>
            <a:endParaRPr lang="zh-CN" altLang="en-US" sz="2400" b="1" dirty="0">
              <a:solidFill>
                <a:schemeClr val="tx1">
                  <a:lumMod val="75000"/>
                  <a:lumOff val="25000"/>
                </a:schemeClr>
              </a:solidFill>
              <a:latin typeface="+mj-ea"/>
              <a:ea typeface="+mj-ea"/>
            </a:endParaRPr>
          </a:p>
        </p:txBody>
      </p:sp>
      <p:sp>
        <p:nvSpPr>
          <p:cNvPr id="2" name="TextBox 48"/>
          <p:cNvSpPr txBox="1"/>
          <p:nvPr>
            <p:custDataLst>
              <p:tags r:id="rId2"/>
            </p:custDataLst>
          </p:nvPr>
        </p:nvSpPr>
        <p:spPr>
          <a:xfrm>
            <a:off x="906780" y="927735"/>
            <a:ext cx="6474460" cy="3537585"/>
          </a:xfrm>
          <a:prstGeom prst="rect">
            <a:avLst/>
          </a:prstGeom>
          <a:noFill/>
        </p:spPr>
        <p:txBody>
          <a:bodyPr wrap="square" rIns="108000" bIns="27000" numCol="1" spcCol="360000" rtlCol="0">
            <a:noAutofit/>
          </a:bodyPr>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项目是数据标注的基础管理维度，所有的标注数据都归属于一个项目，不同项目之间数据相互隔离。用户只有拥有项目的权限，才可以对项目下属的数据进行标注、审核以及发布。</a:t>
            </a:r>
            <a:endParaRPr lang="zh-CN" altLang="en-US" b="1" dirty="0">
              <a:solidFill>
                <a:prstClr val="black">
                  <a:lumMod val="75000"/>
                  <a:lumOff val="25000"/>
                </a:prstClr>
              </a:solidFill>
              <a:ea typeface="+mn-l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childTnLst>
                          </p:cTn>
                        </p:par>
                        <p:par>
                          <p:cTn id="15" fill="hold">
                            <p:stCondLst>
                              <p:cond delay="1000"/>
                            </p:stCondLst>
                            <p:childTnLst>
                              <p:par>
                                <p:cTn id="16" presetID="26" presetClass="emph" presetSubtype="0" fill="hold" nodeType="afterEffect">
                                  <p:stCondLst>
                                    <p:cond delay="0"/>
                                  </p:stCondLst>
                                  <p:childTnLst>
                                    <p:animEffect transition="out" filter="fade">
                                      <p:cBhvr>
                                        <p:cTn id="17" dur="500" tmFilter="0, 0; .2, .5; .8, .5; 1, 0"/>
                                        <p:tgtEl>
                                          <p:spTgt spid="35"/>
                                        </p:tgtEl>
                                      </p:cBhvr>
                                    </p:animEffect>
                                    <p:animScale>
                                      <p:cBhvr>
                                        <p:cTn id="18" dur="250" autoRev="1" fill="hold"/>
                                        <p:tgtEl>
                                          <p:spTgt spid="35"/>
                                        </p:tgtEl>
                                      </p:cBhvr>
                                      <p:by x="105000" y="105000"/>
                                    </p:animScale>
                                  </p:childTnLst>
                                </p:cTn>
                              </p:par>
                              <p:par>
                                <p:cTn id="19" presetID="42" presetClass="entr" presetSubtype="0" fill="hold" grpId="0" nodeType="withEffect">
                                  <p:stCondLst>
                                    <p:cond delay="800"/>
                                  </p:stCondLst>
                                  <p:iterate type="lt">
                                    <p:tmPct val="10000"/>
                                  </p:iterate>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1" y="0"/>
            <a:ext cx="2177494" cy="1190171"/>
          </a:xfrm>
          <a:prstGeom prst="rect">
            <a:avLst/>
          </a:prstGeom>
        </p:spPr>
      </p:pic>
      <p:grpSp>
        <p:nvGrpSpPr>
          <p:cNvPr id="35" name="组合 34"/>
          <p:cNvGrpSpPr/>
          <p:nvPr/>
        </p:nvGrpSpPr>
        <p:grpSpPr>
          <a:xfrm>
            <a:off x="347345" y="842645"/>
            <a:ext cx="473710" cy="439420"/>
            <a:chOff x="1142022" y="2334802"/>
            <a:chExt cx="1577278" cy="1577690"/>
          </a:xfrm>
        </p:grpSpPr>
        <p:sp>
          <p:nvSpPr>
            <p:cNvPr id="36" name="Oval 89"/>
            <p:cNvSpPr/>
            <p:nvPr/>
          </p:nvSpPr>
          <p:spPr>
            <a:xfrm>
              <a:off x="1142022" y="2334802"/>
              <a:ext cx="1577278" cy="1577690"/>
            </a:xfrm>
            <a:prstGeom prst="ellipse">
              <a:avLst/>
            </a:prstGeom>
            <a:solidFill>
              <a:srgbClr val="15117B"/>
            </a:solidFill>
            <a:ln>
              <a:noFill/>
            </a:ln>
            <a:effectLst/>
          </p:spPr>
          <p:style>
            <a:lnRef idx="1">
              <a:schemeClr val="accent1"/>
            </a:lnRef>
            <a:fillRef idx="3">
              <a:schemeClr val="accent1"/>
            </a:fillRef>
            <a:effectRef idx="2">
              <a:schemeClr val="accent1"/>
            </a:effectRef>
            <a:fontRef idx="minor">
              <a:schemeClr val="lt1"/>
            </a:fontRef>
          </p:style>
          <p:txBody>
            <a:bodyPr lIns="182889" tIns="91445" rIns="182889" bIns="91445" rtlCol="0" anchor="ctr"/>
            <a:lstStyle/>
            <a:p>
              <a:pPr algn="ctr">
                <a:lnSpc>
                  <a:spcPct val="130000"/>
                </a:lnSpc>
                <a:defRPr/>
              </a:pPr>
              <a:endParaRPr lang="en-US" dirty="0">
                <a:solidFill>
                  <a:prstClr val="white"/>
                </a:solidFill>
                <a:ea typeface="方正黑体简体" panose="02010601030101010101" pitchFamily="2" charset="-122"/>
                <a:cs typeface="+mn-lt"/>
                <a:sym typeface="+mn-lt"/>
              </a:endParaRPr>
            </a:p>
          </p:txBody>
        </p:sp>
        <p:sp>
          <p:nvSpPr>
            <p:cNvPr id="37" name="Freeform 16"/>
            <p:cNvSpPr>
              <a:spLocks noChangeArrowheads="1"/>
            </p:cNvSpPr>
            <p:nvPr/>
          </p:nvSpPr>
          <p:spPr bwMode="auto">
            <a:xfrm>
              <a:off x="1622651" y="2640346"/>
              <a:ext cx="599175" cy="941234"/>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solidFill>
            <a:ln>
              <a:noFill/>
            </a:ln>
            <a:effectLst/>
          </p:spPr>
          <p:txBody>
            <a:bodyPr wrap="none" lIns="182889" tIns="91445" rIns="182889" bIns="91445"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grpSp>
      <p:grpSp>
        <p:nvGrpSpPr>
          <p:cNvPr id="50" name="Group 4698"/>
          <p:cNvGrpSpPr/>
          <p:nvPr/>
        </p:nvGrpSpPr>
        <p:grpSpPr bwMode="auto">
          <a:xfrm rot="0">
            <a:off x="5866765" y="1997710"/>
            <a:ext cx="342900" cy="336550"/>
            <a:chOff x="5427663" y="4046537"/>
            <a:chExt cx="395287" cy="387350"/>
          </a:xfrm>
          <a:solidFill>
            <a:schemeClr val="bg1"/>
          </a:solidFill>
        </p:grpSpPr>
        <p:sp>
          <p:nvSpPr>
            <p:cNvPr id="51" name="Freeform 418"/>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 name="T46" fmla="*/ 301 w 520"/>
                <a:gd name="T47" fmla="*/ 75 h 511"/>
                <a:gd name="T48" fmla="*/ 301 w 520"/>
                <a:gd name="T49"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close/>
                  <a:moveTo>
                    <a:pt x="301" y="75"/>
                  </a:moveTo>
                  <a:lnTo>
                    <a:pt x="301" y="75"/>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2" name="Freeform 419"/>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3" name="Freeform 420"/>
            <p:cNvSpPr>
              <a:spLocks noChangeArrowheads="1"/>
            </p:cNvSpPr>
            <p:nvPr/>
          </p:nvSpPr>
          <p:spPr bwMode="auto">
            <a:xfrm>
              <a:off x="5743575" y="40735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4" name="Freeform 421"/>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 name="T54" fmla="*/ 451 w 569"/>
                <a:gd name="T55" fmla="*/ 158 h 569"/>
                <a:gd name="T56" fmla="*/ 451 w 569"/>
                <a:gd name="T57"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close/>
                  <a:moveTo>
                    <a:pt x="451" y="158"/>
                  </a:moveTo>
                  <a:lnTo>
                    <a:pt x="451" y="158"/>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5" name="Freeform 422"/>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6" name="Freeform 423"/>
            <p:cNvSpPr>
              <a:spLocks noChangeArrowheads="1"/>
            </p:cNvSpPr>
            <p:nvPr/>
          </p:nvSpPr>
          <p:spPr bwMode="auto">
            <a:xfrm>
              <a:off x="5591175" y="4286249"/>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7" name="Freeform 424"/>
            <p:cNvSpPr>
              <a:spLocks noChangeArrowheads="1"/>
            </p:cNvSpPr>
            <p:nvPr/>
          </p:nvSpPr>
          <p:spPr bwMode="auto">
            <a:xfrm>
              <a:off x="5473700" y="4070349"/>
              <a:ext cx="312738" cy="319088"/>
            </a:xfrm>
            <a:custGeom>
              <a:avLst/>
              <a:gdLst>
                <a:gd name="T0" fmla="*/ 318 w 870"/>
                <a:gd name="T1" fmla="*/ 142 h 887"/>
                <a:gd name="T2" fmla="*/ 167 w 870"/>
                <a:gd name="T3" fmla="*/ 0 h 887"/>
                <a:gd name="T4" fmla="*/ 0 w 870"/>
                <a:gd name="T5" fmla="*/ 167 h 887"/>
                <a:gd name="T6" fmla="*/ 142 w 870"/>
                <a:gd name="T7" fmla="*/ 317 h 887"/>
                <a:gd name="T8" fmla="*/ 594 w 870"/>
                <a:gd name="T9" fmla="*/ 760 h 887"/>
                <a:gd name="T10" fmla="*/ 869 w 870"/>
                <a:gd name="T11" fmla="*/ 886 h 887"/>
                <a:gd name="T12" fmla="*/ 769 w 870"/>
                <a:gd name="T13" fmla="*/ 601 h 887"/>
                <a:gd name="T14" fmla="*/ 318 w 870"/>
                <a:gd name="T15" fmla="*/ 142 h 887"/>
                <a:gd name="T16" fmla="*/ 117 w 870"/>
                <a:gd name="T17" fmla="*/ 225 h 887"/>
                <a:gd name="T18" fmla="*/ 58 w 870"/>
                <a:gd name="T19" fmla="*/ 167 h 887"/>
                <a:gd name="T20" fmla="*/ 167 w 870"/>
                <a:gd name="T21" fmla="*/ 58 h 887"/>
                <a:gd name="T22" fmla="*/ 226 w 870"/>
                <a:gd name="T23" fmla="*/ 116 h 887"/>
                <a:gd name="T24" fmla="*/ 117 w 870"/>
                <a:gd name="T25" fmla="*/ 225 h 887"/>
                <a:gd name="T26" fmla="*/ 769 w 870"/>
                <a:gd name="T27" fmla="*/ 819 h 887"/>
                <a:gd name="T28" fmla="*/ 610 w 870"/>
                <a:gd name="T29" fmla="*/ 744 h 887"/>
                <a:gd name="T30" fmla="*/ 594 w 870"/>
                <a:gd name="T31" fmla="*/ 727 h 887"/>
                <a:gd name="T32" fmla="*/ 677 w 870"/>
                <a:gd name="T33" fmla="*/ 735 h 887"/>
                <a:gd name="T34" fmla="*/ 669 w 870"/>
                <a:gd name="T35" fmla="*/ 668 h 887"/>
                <a:gd name="T36" fmla="*/ 736 w 870"/>
                <a:gd name="T37" fmla="*/ 677 h 887"/>
                <a:gd name="T38" fmla="*/ 736 w 870"/>
                <a:gd name="T39" fmla="*/ 593 h 887"/>
                <a:gd name="T40" fmla="*/ 752 w 870"/>
                <a:gd name="T41" fmla="*/ 610 h 887"/>
                <a:gd name="T42" fmla="*/ 811 w 870"/>
                <a:gd name="T43" fmla="*/ 769 h 887"/>
                <a:gd name="T44" fmla="*/ 769 w 870"/>
                <a:gd name="T45" fmla="*/ 819 h 887"/>
                <a:gd name="T46" fmla="*/ 769 w 870"/>
                <a:gd name="T47" fmla="*/ 819 h 887"/>
                <a:gd name="T48" fmla="*/ 769 w 870"/>
                <a:gd name="T49" fmla="*/ 819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0" h="887">
                  <a:moveTo>
                    <a:pt x="318" y="142"/>
                  </a:moveTo>
                  <a:lnTo>
                    <a:pt x="167" y="0"/>
                  </a:lnTo>
                  <a:lnTo>
                    <a:pt x="0" y="167"/>
                  </a:lnTo>
                  <a:lnTo>
                    <a:pt x="142" y="317"/>
                  </a:lnTo>
                  <a:lnTo>
                    <a:pt x="594" y="760"/>
                  </a:lnTo>
                  <a:lnTo>
                    <a:pt x="869" y="886"/>
                  </a:lnTo>
                  <a:lnTo>
                    <a:pt x="769" y="601"/>
                  </a:lnTo>
                  <a:lnTo>
                    <a:pt x="318" y="142"/>
                  </a:lnTo>
                  <a:close/>
                  <a:moveTo>
                    <a:pt x="117" y="225"/>
                  </a:moveTo>
                  <a:lnTo>
                    <a:pt x="58" y="167"/>
                  </a:lnTo>
                  <a:lnTo>
                    <a:pt x="167" y="58"/>
                  </a:lnTo>
                  <a:lnTo>
                    <a:pt x="226" y="116"/>
                  </a:lnTo>
                  <a:lnTo>
                    <a:pt x="117" y="225"/>
                  </a:lnTo>
                  <a:close/>
                  <a:moveTo>
                    <a:pt x="769" y="819"/>
                  </a:moveTo>
                  <a:lnTo>
                    <a:pt x="610" y="744"/>
                  </a:lnTo>
                  <a:lnTo>
                    <a:pt x="594" y="727"/>
                  </a:lnTo>
                  <a:lnTo>
                    <a:pt x="677" y="735"/>
                  </a:lnTo>
                  <a:lnTo>
                    <a:pt x="669" y="668"/>
                  </a:lnTo>
                  <a:lnTo>
                    <a:pt x="736" y="677"/>
                  </a:lnTo>
                  <a:lnTo>
                    <a:pt x="736" y="593"/>
                  </a:lnTo>
                  <a:lnTo>
                    <a:pt x="752" y="610"/>
                  </a:lnTo>
                  <a:lnTo>
                    <a:pt x="811" y="769"/>
                  </a:lnTo>
                  <a:lnTo>
                    <a:pt x="769" y="819"/>
                  </a:lnTo>
                  <a:close/>
                  <a:moveTo>
                    <a:pt x="769" y="819"/>
                  </a:moveTo>
                  <a:lnTo>
                    <a:pt x="769" y="819"/>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8" name="Freeform 425"/>
            <p:cNvSpPr>
              <a:spLocks noChangeArrowheads="1"/>
            </p:cNvSpPr>
            <p:nvPr/>
          </p:nvSpPr>
          <p:spPr bwMode="auto">
            <a:xfrm>
              <a:off x="5473700" y="4070349"/>
              <a:ext cx="312738" cy="319088"/>
            </a:xfrm>
            <a:custGeom>
              <a:avLst/>
              <a:gdLst>
                <a:gd name="T0" fmla="*/ 318 w 870"/>
                <a:gd name="T1" fmla="*/ 142 h 887"/>
                <a:gd name="T2" fmla="*/ 318 w 870"/>
                <a:gd name="T3" fmla="*/ 142 h 887"/>
                <a:gd name="T4" fmla="*/ 167 w 870"/>
                <a:gd name="T5" fmla="*/ 0 h 887"/>
                <a:gd name="T6" fmla="*/ 0 w 870"/>
                <a:gd name="T7" fmla="*/ 167 h 887"/>
                <a:gd name="T8" fmla="*/ 142 w 870"/>
                <a:gd name="T9" fmla="*/ 317 h 887"/>
                <a:gd name="T10" fmla="*/ 142 w 870"/>
                <a:gd name="T11" fmla="*/ 317 h 887"/>
                <a:gd name="T12" fmla="*/ 594 w 870"/>
                <a:gd name="T13" fmla="*/ 760 h 887"/>
                <a:gd name="T14" fmla="*/ 869 w 870"/>
                <a:gd name="T15" fmla="*/ 886 h 887"/>
                <a:gd name="T16" fmla="*/ 769 w 870"/>
                <a:gd name="T17" fmla="*/ 601 h 887"/>
                <a:gd name="T18" fmla="*/ 318 w 870"/>
                <a:gd name="T19" fmla="*/ 14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0" h="887">
                  <a:moveTo>
                    <a:pt x="318" y="142"/>
                  </a:moveTo>
                  <a:lnTo>
                    <a:pt x="318" y="142"/>
                  </a:lnTo>
                  <a:lnTo>
                    <a:pt x="167" y="0"/>
                  </a:lnTo>
                  <a:lnTo>
                    <a:pt x="0" y="167"/>
                  </a:lnTo>
                  <a:lnTo>
                    <a:pt x="142" y="317"/>
                  </a:lnTo>
                  <a:lnTo>
                    <a:pt x="142" y="317"/>
                  </a:lnTo>
                  <a:lnTo>
                    <a:pt x="594" y="760"/>
                  </a:lnTo>
                  <a:lnTo>
                    <a:pt x="869" y="886"/>
                  </a:lnTo>
                  <a:lnTo>
                    <a:pt x="769" y="601"/>
                  </a:lnTo>
                  <a:lnTo>
                    <a:pt x="318" y="142"/>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9" name="Freeform 426"/>
            <p:cNvSpPr>
              <a:spLocks noChangeArrowheads="1"/>
            </p:cNvSpPr>
            <p:nvPr/>
          </p:nvSpPr>
          <p:spPr bwMode="auto">
            <a:xfrm>
              <a:off x="5494338" y="4090987"/>
              <a:ext cx="60325" cy="60325"/>
            </a:xfrm>
            <a:custGeom>
              <a:avLst/>
              <a:gdLst>
                <a:gd name="T0" fmla="*/ 59 w 169"/>
                <a:gd name="T1" fmla="*/ 167 h 168"/>
                <a:gd name="T2" fmla="*/ 0 w 169"/>
                <a:gd name="T3" fmla="*/ 109 h 168"/>
                <a:gd name="T4" fmla="*/ 109 w 169"/>
                <a:gd name="T5" fmla="*/ 0 h 168"/>
                <a:gd name="T6" fmla="*/ 168 w 169"/>
                <a:gd name="T7" fmla="*/ 58 h 168"/>
                <a:gd name="T8" fmla="*/ 59 w 169"/>
                <a:gd name="T9" fmla="*/ 167 h 168"/>
              </a:gdLst>
              <a:ahLst/>
              <a:cxnLst>
                <a:cxn ang="0">
                  <a:pos x="T0" y="T1"/>
                </a:cxn>
                <a:cxn ang="0">
                  <a:pos x="T2" y="T3"/>
                </a:cxn>
                <a:cxn ang="0">
                  <a:pos x="T4" y="T5"/>
                </a:cxn>
                <a:cxn ang="0">
                  <a:pos x="T6" y="T7"/>
                </a:cxn>
                <a:cxn ang="0">
                  <a:pos x="T8" y="T9"/>
                </a:cxn>
              </a:cxnLst>
              <a:rect l="0" t="0" r="r" b="b"/>
              <a:pathLst>
                <a:path w="169" h="168">
                  <a:moveTo>
                    <a:pt x="59" y="167"/>
                  </a:moveTo>
                  <a:lnTo>
                    <a:pt x="0" y="109"/>
                  </a:lnTo>
                  <a:lnTo>
                    <a:pt x="109" y="0"/>
                  </a:lnTo>
                  <a:lnTo>
                    <a:pt x="168" y="58"/>
                  </a:lnTo>
                  <a:lnTo>
                    <a:pt x="59" y="167"/>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60" name="Freeform 427"/>
            <p:cNvSpPr>
              <a:spLocks noChangeArrowheads="1"/>
            </p:cNvSpPr>
            <p:nvPr/>
          </p:nvSpPr>
          <p:spPr bwMode="auto">
            <a:xfrm>
              <a:off x="5688013" y="4283074"/>
              <a:ext cx="77787" cy="80963"/>
            </a:xfrm>
            <a:custGeom>
              <a:avLst/>
              <a:gdLst>
                <a:gd name="T0" fmla="*/ 175 w 218"/>
                <a:gd name="T1" fmla="*/ 226 h 227"/>
                <a:gd name="T2" fmla="*/ 16 w 218"/>
                <a:gd name="T3" fmla="*/ 151 h 227"/>
                <a:gd name="T4" fmla="*/ 0 w 218"/>
                <a:gd name="T5" fmla="*/ 134 h 227"/>
                <a:gd name="T6" fmla="*/ 83 w 218"/>
                <a:gd name="T7" fmla="*/ 142 h 227"/>
                <a:gd name="T8" fmla="*/ 75 w 218"/>
                <a:gd name="T9" fmla="*/ 75 h 227"/>
                <a:gd name="T10" fmla="*/ 142 w 218"/>
                <a:gd name="T11" fmla="*/ 84 h 227"/>
                <a:gd name="T12" fmla="*/ 142 w 218"/>
                <a:gd name="T13" fmla="*/ 0 h 227"/>
                <a:gd name="T14" fmla="*/ 158 w 218"/>
                <a:gd name="T15" fmla="*/ 17 h 227"/>
                <a:gd name="T16" fmla="*/ 217 w 218"/>
                <a:gd name="T17" fmla="*/ 176 h 227"/>
                <a:gd name="T18" fmla="*/ 175 w 218"/>
                <a:gd name="T19" fmla="*/ 22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227">
                  <a:moveTo>
                    <a:pt x="175" y="226"/>
                  </a:moveTo>
                  <a:lnTo>
                    <a:pt x="16" y="151"/>
                  </a:lnTo>
                  <a:lnTo>
                    <a:pt x="0" y="134"/>
                  </a:lnTo>
                  <a:lnTo>
                    <a:pt x="83" y="142"/>
                  </a:lnTo>
                  <a:lnTo>
                    <a:pt x="75" y="75"/>
                  </a:lnTo>
                  <a:lnTo>
                    <a:pt x="142" y="84"/>
                  </a:lnTo>
                  <a:lnTo>
                    <a:pt x="142" y="0"/>
                  </a:lnTo>
                  <a:lnTo>
                    <a:pt x="158" y="17"/>
                  </a:lnTo>
                  <a:lnTo>
                    <a:pt x="217" y="176"/>
                  </a:lnTo>
                  <a:lnTo>
                    <a:pt x="175" y="226"/>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61" name="Freeform 428"/>
            <p:cNvSpPr>
              <a:spLocks noChangeArrowheads="1"/>
            </p:cNvSpPr>
            <p:nvPr/>
          </p:nvSpPr>
          <p:spPr bwMode="auto">
            <a:xfrm>
              <a:off x="5749925" y="43656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grpSp>
      <p:sp>
        <p:nvSpPr>
          <p:cNvPr id="76" name="文本框 75"/>
          <p:cNvSpPr txBox="1"/>
          <p:nvPr/>
        </p:nvSpPr>
        <p:spPr>
          <a:xfrm>
            <a:off x="803241" y="305847"/>
            <a:ext cx="3381830" cy="460375"/>
          </a:xfrm>
          <a:prstGeom prst="rect">
            <a:avLst/>
          </a:prstGeom>
          <a:noFill/>
        </p:spPr>
        <p:txBody>
          <a:bodyPr wrap="square" rtlCol="0">
            <a:spAutoFit/>
            <a:scene3d>
              <a:camera prst="orthographicFront"/>
              <a:lightRig rig="threePt" dir="t"/>
            </a:scene3d>
            <a:sp3d contourW="12700"/>
          </a:bodyPr>
          <a:lstStyle/>
          <a:p>
            <a:r>
              <a:rPr sz="2400" b="1" dirty="0">
                <a:solidFill>
                  <a:schemeClr val="tx1">
                    <a:lumMod val="75000"/>
                    <a:lumOff val="25000"/>
                  </a:schemeClr>
                </a:solidFill>
                <a:latin typeface="+mj-ea"/>
                <a:ea typeface="+mj-ea"/>
              </a:rPr>
              <a:t>权限管理</a:t>
            </a:r>
            <a:endParaRPr lang="zh-CN" altLang="en-US" sz="2400" b="1" dirty="0">
              <a:solidFill>
                <a:schemeClr val="tx1">
                  <a:lumMod val="75000"/>
                  <a:lumOff val="25000"/>
                </a:schemeClr>
              </a:solidFill>
              <a:latin typeface="+mj-ea"/>
              <a:ea typeface="+mj-ea"/>
            </a:endParaRPr>
          </a:p>
        </p:txBody>
      </p:sp>
      <p:sp>
        <p:nvSpPr>
          <p:cNvPr id="2" name="TextBox 48"/>
          <p:cNvSpPr txBox="1"/>
          <p:nvPr>
            <p:custDataLst>
              <p:tags r:id="rId2"/>
            </p:custDataLst>
          </p:nvPr>
        </p:nvSpPr>
        <p:spPr>
          <a:xfrm>
            <a:off x="906780" y="927735"/>
            <a:ext cx="6474460" cy="3537585"/>
          </a:xfrm>
          <a:prstGeom prst="rect">
            <a:avLst/>
          </a:prstGeom>
          <a:noFill/>
        </p:spPr>
        <p:txBody>
          <a:bodyPr wrap="square" rIns="108000" bIns="27000" numCol="1" spcCol="360000" rtlCol="0">
            <a:noAutofit/>
          </a:bodyPr>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要求系统能够提供角色、用户、权限管理相关功能，由管理人员进行相关的权限分配。用户可以属于多个项目，当用户属于项目时，才可以看到该项目，以及该项目的数据。权限管理需要能对系统的菜单、按钮进行权限控制。</a:t>
            </a:r>
            <a:endParaRPr lang="zh-CN" altLang="en-US" b="1" dirty="0">
              <a:solidFill>
                <a:prstClr val="black">
                  <a:lumMod val="75000"/>
                  <a:lumOff val="25000"/>
                </a:prstClr>
              </a:solidFill>
              <a:ea typeface="+mn-l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childTnLst>
                          </p:cTn>
                        </p:par>
                        <p:par>
                          <p:cTn id="15" fill="hold">
                            <p:stCondLst>
                              <p:cond delay="1000"/>
                            </p:stCondLst>
                            <p:childTnLst>
                              <p:par>
                                <p:cTn id="16" presetID="26" presetClass="emph" presetSubtype="0" fill="hold" nodeType="afterEffect">
                                  <p:stCondLst>
                                    <p:cond delay="0"/>
                                  </p:stCondLst>
                                  <p:childTnLst>
                                    <p:animEffect transition="out" filter="fade">
                                      <p:cBhvr>
                                        <p:cTn id="17" dur="500" tmFilter="0, 0; .2, .5; .8, .5; 1, 0"/>
                                        <p:tgtEl>
                                          <p:spTgt spid="35"/>
                                        </p:tgtEl>
                                      </p:cBhvr>
                                    </p:animEffect>
                                    <p:animScale>
                                      <p:cBhvr>
                                        <p:cTn id="18" dur="250" autoRev="1" fill="hold"/>
                                        <p:tgtEl>
                                          <p:spTgt spid="35"/>
                                        </p:tgtEl>
                                      </p:cBhvr>
                                      <p:by x="105000" y="105000"/>
                                    </p:animScale>
                                  </p:childTnLst>
                                </p:cTn>
                              </p:par>
                              <p:par>
                                <p:cTn id="19" presetID="42" presetClass="entr" presetSubtype="0" fill="hold" grpId="0" nodeType="withEffect">
                                  <p:stCondLst>
                                    <p:cond delay="800"/>
                                  </p:stCondLst>
                                  <p:iterate type="lt">
                                    <p:tmPct val="10000"/>
                                  </p:iterate>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1" y="0"/>
            <a:ext cx="2177494" cy="1190171"/>
          </a:xfrm>
          <a:prstGeom prst="rect">
            <a:avLst/>
          </a:prstGeom>
        </p:spPr>
      </p:pic>
      <p:grpSp>
        <p:nvGrpSpPr>
          <p:cNvPr id="35" name="组合 34"/>
          <p:cNvGrpSpPr/>
          <p:nvPr/>
        </p:nvGrpSpPr>
        <p:grpSpPr>
          <a:xfrm>
            <a:off x="347345" y="842645"/>
            <a:ext cx="473710" cy="439420"/>
            <a:chOff x="1142022" y="2334802"/>
            <a:chExt cx="1577278" cy="1577690"/>
          </a:xfrm>
        </p:grpSpPr>
        <p:sp>
          <p:nvSpPr>
            <p:cNvPr id="36" name="Oval 89"/>
            <p:cNvSpPr/>
            <p:nvPr/>
          </p:nvSpPr>
          <p:spPr>
            <a:xfrm>
              <a:off x="1142022" y="2334802"/>
              <a:ext cx="1577278" cy="1577690"/>
            </a:xfrm>
            <a:prstGeom prst="ellipse">
              <a:avLst/>
            </a:prstGeom>
            <a:solidFill>
              <a:srgbClr val="15117B"/>
            </a:solidFill>
            <a:ln>
              <a:noFill/>
            </a:ln>
            <a:effectLst/>
          </p:spPr>
          <p:style>
            <a:lnRef idx="1">
              <a:schemeClr val="accent1"/>
            </a:lnRef>
            <a:fillRef idx="3">
              <a:schemeClr val="accent1"/>
            </a:fillRef>
            <a:effectRef idx="2">
              <a:schemeClr val="accent1"/>
            </a:effectRef>
            <a:fontRef idx="minor">
              <a:schemeClr val="lt1"/>
            </a:fontRef>
          </p:style>
          <p:txBody>
            <a:bodyPr lIns="182889" tIns="91445" rIns="182889" bIns="91445" rtlCol="0" anchor="ctr"/>
            <a:lstStyle/>
            <a:p>
              <a:pPr algn="ctr">
                <a:lnSpc>
                  <a:spcPct val="130000"/>
                </a:lnSpc>
                <a:defRPr/>
              </a:pPr>
              <a:endParaRPr lang="en-US" dirty="0">
                <a:solidFill>
                  <a:prstClr val="white"/>
                </a:solidFill>
                <a:ea typeface="方正黑体简体" panose="02010601030101010101" pitchFamily="2" charset="-122"/>
                <a:cs typeface="+mn-lt"/>
                <a:sym typeface="+mn-lt"/>
              </a:endParaRPr>
            </a:p>
          </p:txBody>
        </p:sp>
        <p:sp>
          <p:nvSpPr>
            <p:cNvPr id="37" name="Freeform 16"/>
            <p:cNvSpPr>
              <a:spLocks noChangeArrowheads="1"/>
            </p:cNvSpPr>
            <p:nvPr/>
          </p:nvSpPr>
          <p:spPr bwMode="auto">
            <a:xfrm>
              <a:off x="1622651" y="2640346"/>
              <a:ext cx="599175" cy="941234"/>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solidFill>
            <a:ln>
              <a:noFill/>
            </a:ln>
            <a:effectLst/>
          </p:spPr>
          <p:txBody>
            <a:bodyPr wrap="none" lIns="182889" tIns="91445" rIns="182889" bIns="91445"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grpSp>
      <p:grpSp>
        <p:nvGrpSpPr>
          <p:cNvPr id="50" name="Group 4698"/>
          <p:cNvGrpSpPr/>
          <p:nvPr/>
        </p:nvGrpSpPr>
        <p:grpSpPr bwMode="auto">
          <a:xfrm rot="0">
            <a:off x="5866765" y="1997710"/>
            <a:ext cx="342900" cy="336550"/>
            <a:chOff x="5427663" y="4046537"/>
            <a:chExt cx="395287" cy="387350"/>
          </a:xfrm>
          <a:solidFill>
            <a:schemeClr val="bg1"/>
          </a:solidFill>
        </p:grpSpPr>
        <p:sp>
          <p:nvSpPr>
            <p:cNvPr id="51" name="Freeform 418"/>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 name="T46" fmla="*/ 301 w 520"/>
                <a:gd name="T47" fmla="*/ 75 h 511"/>
                <a:gd name="T48" fmla="*/ 301 w 520"/>
                <a:gd name="T49"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close/>
                  <a:moveTo>
                    <a:pt x="301" y="75"/>
                  </a:moveTo>
                  <a:lnTo>
                    <a:pt x="301" y="75"/>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2" name="Freeform 419"/>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3" name="Freeform 420"/>
            <p:cNvSpPr>
              <a:spLocks noChangeArrowheads="1"/>
            </p:cNvSpPr>
            <p:nvPr/>
          </p:nvSpPr>
          <p:spPr bwMode="auto">
            <a:xfrm>
              <a:off x="5743575" y="40735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4" name="Freeform 421"/>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 name="T54" fmla="*/ 451 w 569"/>
                <a:gd name="T55" fmla="*/ 158 h 569"/>
                <a:gd name="T56" fmla="*/ 451 w 569"/>
                <a:gd name="T57"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close/>
                  <a:moveTo>
                    <a:pt x="451" y="158"/>
                  </a:moveTo>
                  <a:lnTo>
                    <a:pt x="451" y="158"/>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5" name="Freeform 422"/>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6" name="Freeform 423"/>
            <p:cNvSpPr>
              <a:spLocks noChangeArrowheads="1"/>
            </p:cNvSpPr>
            <p:nvPr/>
          </p:nvSpPr>
          <p:spPr bwMode="auto">
            <a:xfrm>
              <a:off x="5591175" y="4286249"/>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7" name="Freeform 424"/>
            <p:cNvSpPr>
              <a:spLocks noChangeArrowheads="1"/>
            </p:cNvSpPr>
            <p:nvPr/>
          </p:nvSpPr>
          <p:spPr bwMode="auto">
            <a:xfrm>
              <a:off x="5473700" y="4070349"/>
              <a:ext cx="312738" cy="319088"/>
            </a:xfrm>
            <a:custGeom>
              <a:avLst/>
              <a:gdLst>
                <a:gd name="T0" fmla="*/ 318 w 870"/>
                <a:gd name="T1" fmla="*/ 142 h 887"/>
                <a:gd name="T2" fmla="*/ 167 w 870"/>
                <a:gd name="T3" fmla="*/ 0 h 887"/>
                <a:gd name="T4" fmla="*/ 0 w 870"/>
                <a:gd name="T5" fmla="*/ 167 h 887"/>
                <a:gd name="T6" fmla="*/ 142 w 870"/>
                <a:gd name="T7" fmla="*/ 317 h 887"/>
                <a:gd name="T8" fmla="*/ 594 w 870"/>
                <a:gd name="T9" fmla="*/ 760 h 887"/>
                <a:gd name="T10" fmla="*/ 869 w 870"/>
                <a:gd name="T11" fmla="*/ 886 h 887"/>
                <a:gd name="T12" fmla="*/ 769 w 870"/>
                <a:gd name="T13" fmla="*/ 601 h 887"/>
                <a:gd name="T14" fmla="*/ 318 w 870"/>
                <a:gd name="T15" fmla="*/ 142 h 887"/>
                <a:gd name="T16" fmla="*/ 117 w 870"/>
                <a:gd name="T17" fmla="*/ 225 h 887"/>
                <a:gd name="T18" fmla="*/ 58 w 870"/>
                <a:gd name="T19" fmla="*/ 167 h 887"/>
                <a:gd name="T20" fmla="*/ 167 w 870"/>
                <a:gd name="T21" fmla="*/ 58 h 887"/>
                <a:gd name="T22" fmla="*/ 226 w 870"/>
                <a:gd name="T23" fmla="*/ 116 h 887"/>
                <a:gd name="T24" fmla="*/ 117 w 870"/>
                <a:gd name="T25" fmla="*/ 225 h 887"/>
                <a:gd name="T26" fmla="*/ 769 w 870"/>
                <a:gd name="T27" fmla="*/ 819 h 887"/>
                <a:gd name="T28" fmla="*/ 610 w 870"/>
                <a:gd name="T29" fmla="*/ 744 h 887"/>
                <a:gd name="T30" fmla="*/ 594 w 870"/>
                <a:gd name="T31" fmla="*/ 727 h 887"/>
                <a:gd name="T32" fmla="*/ 677 w 870"/>
                <a:gd name="T33" fmla="*/ 735 h 887"/>
                <a:gd name="T34" fmla="*/ 669 w 870"/>
                <a:gd name="T35" fmla="*/ 668 h 887"/>
                <a:gd name="T36" fmla="*/ 736 w 870"/>
                <a:gd name="T37" fmla="*/ 677 h 887"/>
                <a:gd name="T38" fmla="*/ 736 w 870"/>
                <a:gd name="T39" fmla="*/ 593 h 887"/>
                <a:gd name="T40" fmla="*/ 752 w 870"/>
                <a:gd name="T41" fmla="*/ 610 h 887"/>
                <a:gd name="T42" fmla="*/ 811 w 870"/>
                <a:gd name="T43" fmla="*/ 769 h 887"/>
                <a:gd name="T44" fmla="*/ 769 w 870"/>
                <a:gd name="T45" fmla="*/ 819 h 887"/>
                <a:gd name="T46" fmla="*/ 769 w 870"/>
                <a:gd name="T47" fmla="*/ 819 h 887"/>
                <a:gd name="T48" fmla="*/ 769 w 870"/>
                <a:gd name="T49" fmla="*/ 819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0" h="887">
                  <a:moveTo>
                    <a:pt x="318" y="142"/>
                  </a:moveTo>
                  <a:lnTo>
                    <a:pt x="167" y="0"/>
                  </a:lnTo>
                  <a:lnTo>
                    <a:pt x="0" y="167"/>
                  </a:lnTo>
                  <a:lnTo>
                    <a:pt x="142" y="317"/>
                  </a:lnTo>
                  <a:lnTo>
                    <a:pt x="594" y="760"/>
                  </a:lnTo>
                  <a:lnTo>
                    <a:pt x="869" y="886"/>
                  </a:lnTo>
                  <a:lnTo>
                    <a:pt x="769" y="601"/>
                  </a:lnTo>
                  <a:lnTo>
                    <a:pt x="318" y="142"/>
                  </a:lnTo>
                  <a:close/>
                  <a:moveTo>
                    <a:pt x="117" y="225"/>
                  </a:moveTo>
                  <a:lnTo>
                    <a:pt x="58" y="167"/>
                  </a:lnTo>
                  <a:lnTo>
                    <a:pt x="167" y="58"/>
                  </a:lnTo>
                  <a:lnTo>
                    <a:pt x="226" y="116"/>
                  </a:lnTo>
                  <a:lnTo>
                    <a:pt x="117" y="225"/>
                  </a:lnTo>
                  <a:close/>
                  <a:moveTo>
                    <a:pt x="769" y="819"/>
                  </a:moveTo>
                  <a:lnTo>
                    <a:pt x="610" y="744"/>
                  </a:lnTo>
                  <a:lnTo>
                    <a:pt x="594" y="727"/>
                  </a:lnTo>
                  <a:lnTo>
                    <a:pt x="677" y="735"/>
                  </a:lnTo>
                  <a:lnTo>
                    <a:pt x="669" y="668"/>
                  </a:lnTo>
                  <a:lnTo>
                    <a:pt x="736" y="677"/>
                  </a:lnTo>
                  <a:lnTo>
                    <a:pt x="736" y="593"/>
                  </a:lnTo>
                  <a:lnTo>
                    <a:pt x="752" y="610"/>
                  </a:lnTo>
                  <a:lnTo>
                    <a:pt x="811" y="769"/>
                  </a:lnTo>
                  <a:lnTo>
                    <a:pt x="769" y="819"/>
                  </a:lnTo>
                  <a:close/>
                  <a:moveTo>
                    <a:pt x="769" y="819"/>
                  </a:moveTo>
                  <a:lnTo>
                    <a:pt x="769" y="819"/>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8" name="Freeform 425"/>
            <p:cNvSpPr>
              <a:spLocks noChangeArrowheads="1"/>
            </p:cNvSpPr>
            <p:nvPr/>
          </p:nvSpPr>
          <p:spPr bwMode="auto">
            <a:xfrm>
              <a:off x="5473700" y="4070349"/>
              <a:ext cx="312738" cy="319088"/>
            </a:xfrm>
            <a:custGeom>
              <a:avLst/>
              <a:gdLst>
                <a:gd name="T0" fmla="*/ 318 w 870"/>
                <a:gd name="T1" fmla="*/ 142 h 887"/>
                <a:gd name="T2" fmla="*/ 318 w 870"/>
                <a:gd name="T3" fmla="*/ 142 h 887"/>
                <a:gd name="T4" fmla="*/ 167 w 870"/>
                <a:gd name="T5" fmla="*/ 0 h 887"/>
                <a:gd name="T6" fmla="*/ 0 w 870"/>
                <a:gd name="T7" fmla="*/ 167 h 887"/>
                <a:gd name="T8" fmla="*/ 142 w 870"/>
                <a:gd name="T9" fmla="*/ 317 h 887"/>
                <a:gd name="T10" fmla="*/ 142 w 870"/>
                <a:gd name="T11" fmla="*/ 317 h 887"/>
                <a:gd name="T12" fmla="*/ 594 w 870"/>
                <a:gd name="T13" fmla="*/ 760 h 887"/>
                <a:gd name="T14" fmla="*/ 869 w 870"/>
                <a:gd name="T15" fmla="*/ 886 h 887"/>
                <a:gd name="T16" fmla="*/ 769 w 870"/>
                <a:gd name="T17" fmla="*/ 601 h 887"/>
                <a:gd name="T18" fmla="*/ 318 w 870"/>
                <a:gd name="T19" fmla="*/ 14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0" h="887">
                  <a:moveTo>
                    <a:pt x="318" y="142"/>
                  </a:moveTo>
                  <a:lnTo>
                    <a:pt x="318" y="142"/>
                  </a:lnTo>
                  <a:lnTo>
                    <a:pt x="167" y="0"/>
                  </a:lnTo>
                  <a:lnTo>
                    <a:pt x="0" y="167"/>
                  </a:lnTo>
                  <a:lnTo>
                    <a:pt x="142" y="317"/>
                  </a:lnTo>
                  <a:lnTo>
                    <a:pt x="142" y="317"/>
                  </a:lnTo>
                  <a:lnTo>
                    <a:pt x="594" y="760"/>
                  </a:lnTo>
                  <a:lnTo>
                    <a:pt x="869" y="886"/>
                  </a:lnTo>
                  <a:lnTo>
                    <a:pt x="769" y="601"/>
                  </a:lnTo>
                  <a:lnTo>
                    <a:pt x="318" y="142"/>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9" name="Freeform 426"/>
            <p:cNvSpPr>
              <a:spLocks noChangeArrowheads="1"/>
            </p:cNvSpPr>
            <p:nvPr/>
          </p:nvSpPr>
          <p:spPr bwMode="auto">
            <a:xfrm>
              <a:off x="5494338" y="4090987"/>
              <a:ext cx="60325" cy="60325"/>
            </a:xfrm>
            <a:custGeom>
              <a:avLst/>
              <a:gdLst>
                <a:gd name="T0" fmla="*/ 59 w 169"/>
                <a:gd name="T1" fmla="*/ 167 h 168"/>
                <a:gd name="T2" fmla="*/ 0 w 169"/>
                <a:gd name="T3" fmla="*/ 109 h 168"/>
                <a:gd name="T4" fmla="*/ 109 w 169"/>
                <a:gd name="T5" fmla="*/ 0 h 168"/>
                <a:gd name="T6" fmla="*/ 168 w 169"/>
                <a:gd name="T7" fmla="*/ 58 h 168"/>
                <a:gd name="T8" fmla="*/ 59 w 169"/>
                <a:gd name="T9" fmla="*/ 167 h 168"/>
              </a:gdLst>
              <a:ahLst/>
              <a:cxnLst>
                <a:cxn ang="0">
                  <a:pos x="T0" y="T1"/>
                </a:cxn>
                <a:cxn ang="0">
                  <a:pos x="T2" y="T3"/>
                </a:cxn>
                <a:cxn ang="0">
                  <a:pos x="T4" y="T5"/>
                </a:cxn>
                <a:cxn ang="0">
                  <a:pos x="T6" y="T7"/>
                </a:cxn>
                <a:cxn ang="0">
                  <a:pos x="T8" y="T9"/>
                </a:cxn>
              </a:cxnLst>
              <a:rect l="0" t="0" r="r" b="b"/>
              <a:pathLst>
                <a:path w="169" h="168">
                  <a:moveTo>
                    <a:pt x="59" y="167"/>
                  </a:moveTo>
                  <a:lnTo>
                    <a:pt x="0" y="109"/>
                  </a:lnTo>
                  <a:lnTo>
                    <a:pt x="109" y="0"/>
                  </a:lnTo>
                  <a:lnTo>
                    <a:pt x="168" y="58"/>
                  </a:lnTo>
                  <a:lnTo>
                    <a:pt x="59" y="167"/>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60" name="Freeform 427"/>
            <p:cNvSpPr>
              <a:spLocks noChangeArrowheads="1"/>
            </p:cNvSpPr>
            <p:nvPr/>
          </p:nvSpPr>
          <p:spPr bwMode="auto">
            <a:xfrm>
              <a:off x="5688013" y="4283074"/>
              <a:ext cx="77787" cy="80963"/>
            </a:xfrm>
            <a:custGeom>
              <a:avLst/>
              <a:gdLst>
                <a:gd name="T0" fmla="*/ 175 w 218"/>
                <a:gd name="T1" fmla="*/ 226 h 227"/>
                <a:gd name="T2" fmla="*/ 16 w 218"/>
                <a:gd name="T3" fmla="*/ 151 h 227"/>
                <a:gd name="T4" fmla="*/ 0 w 218"/>
                <a:gd name="T5" fmla="*/ 134 h 227"/>
                <a:gd name="T6" fmla="*/ 83 w 218"/>
                <a:gd name="T7" fmla="*/ 142 h 227"/>
                <a:gd name="T8" fmla="*/ 75 w 218"/>
                <a:gd name="T9" fmla="*/ 75 h 227"/>
                <a:gd name="T10" fmla="*/ 142 w 218"/>
                <a:gd name="T11" fmla="*/ 84 h 227"/>
                <a:gd name="T12" fmla="*/ 142 w 218"/>
                <a:gd name="T13" fmla="*/ 0 h 227"/>
                <a:gd name="T14" fmla="*/ 158 w 218"/>
                <a:gd name="T15" fmla="*/ 17 h 227"/>
                <a:gd name="T16" fmla="*/ 217 w 218"/>
                <a:gd name="T17" fmla="*/ 176 h 227"/>
                <a:gd name="T18" fmla="*/ 175 w 218"/>
                <a:gd name="T19" fmla="*/ 22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227">
                  <a:moveTo>
                    <a:pt x="175" y="226"/>
                  </a:moveTo>
                  <a:lnTo>
                    <a:pt x="16" y="151"/>
                  </a:lnTo>
                  <a:lnTo>
                    <a:pt x="0" y="134"/>
                  </a:lnTo>
                  <a:lnTo>
                    <a:pt x="83" y="142"/>
                  </a:lnTo>
                  <a:lnTo>
                    <a:pt x="75" y="75"/>
                  </a:lnTo>
                  <a:lnTo>
                    <a:pt x="142" y="84"/>
                  </a:lnTo>
                  <a:lnTo>
                    <a:pt x="142" y="0"/>
                  </a:lnTo>
                  <a:lnTo>
                    <a:pt x="158" y="17"/>
                  </a:lnTo>
                  <a:lnTo>
                    <a:pt x="217" y="176"/>
                  </a:lnTo>
                  <a:lnTo>
                    <a:pt x="175" y="226"/>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61" name="Freeform 428"/>
            <p:cNvSpPr>
              <a:spLocks noChangeArrowheads="1"/>
            </p:cNvSpPr>
            <p:nvPr/>
          </p:nvSpPr>
          <p:spPr bwMode="auto">
            <a:xfrm>
              <a:off x="5749925" y="43656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grpSp>
      <p:sp>
        <p:nvSpPr>
          <p:cNvPr id="76" name="文本框 75"/>
          <p:cNvSpPr txBox="1"/>
          <p:nvPr/>
        </p:nvSpPr>
        <p:spPr>
          <a:xfrm>
            <a:off x="803241" y="305847"/>
            <a:ext cx="3381830" cy="460375"/>
          </a:xfrm>
          <a:prstGeom prst="rect">
            <a:avLst/>
          </a:prstGeom>
          <a:noFill/>
        </p:spPr>
        <p:txBody>
          <a:bodyPr wrap="square" rtlCol="0">
            <a:spAutoFit/>
            <a:scene3d>
              <a:camera prst="orthographicFront"/>
              <a:lightRig rig="threePt" dir="t"/>
            </a:scene3d>
            <a:sp3d contourW="12700"/>
          </a:bodyPr>
          <a:lstStyle/>
          <a:p>
            <a:r>
              <a:rPr sz="2400" b="1" dirty="0">
                <a:solidFill>
                  <a:schemeClr val="tx1">
                    <a:lumMod val="75000"/>
                    <a:lumOff val="25000"/>
                  </a:schemeClr>
                </a:solidFill>
                <a:latin typeface="+mj-ea"/>
                <a:ea typeface="+mj-ea"/>
              </a:rPr>
              <a:t>项目优势分析</a:t>
            </a:r>
            <a:endParaRPr lang="zh-CN" altLang="en-US" sz="2400" b="1" dirty="0">
              <a:solidFill>
                <a:schemeClr val="tx1">
                  <a:lumMod val="75000"/>
                  <a:lumOff val="25000"/>
                </a:schemeClr>
              </a:solidFill>
              <a:latin typeface="+mj-ea"/>
              <a:ea typeface="+mj-ea"/>
            </a:endParaRPr>
          </a:p>
        </p:txBody>
      </p:sp>
      <p:sp>
        <p:nvSpPr>
          <p:cNvPr id="2" name="TextBox 48"/>
          <p:cNvSpPr txBox="1"/>
          <p:nvPr>
            <p:custDataLst>
              <p:tags r:id="rId2"/>
            </p:custDataLst>
          </p:nvPr>
        </p:nvSpPr>
        <p:spPr>
          <a:xfrm>
            <a:off x="821055" y="695960"/>
            <a:ext cx="8018145" cy="3537585"/>
          </a:xfrm>
          <a:prstGeom prst="rect">
            <a:avLst/>
          </a:prstGeom>
          <a:noFill/>
        </p:spPr>
        <p:txBody>
          <a:bodyPr wrap="square" rIns="108000" bIns="27000" numCol="1" spcCol="360000" rtlCol="0">
            <a:noAutofit/>
          </a:bodyPr>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需求定位准确</a:t>
            </a:r>
            <a:endParaRPr lang="zh-CN" altLang="en-US" b="1" dirty="0">
              <a:solidFill>
                <a:prstClr val="black">
                  <a:lumMod val="75000"/>
                  <a:lumOff val="25000"/>
                </a:prstClr>
              </a:solidFill>
              <a:ea typeface="+mn-lt"/>
              <a:cs typeface="+mn-ea"/>
              <a:sym typeface="+mn-ea"/>
            </a:endParaRPr>
          </a:p>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现在市场上的数据标注系统尚且不多，金融科技公司能有效利用起来的更是少之又少，手动处理工作量大，效率低下，因此此处需求空缺严重，需要填补。本项目则恰当的满足了金融科技公司处理大量繁琐数据标注时效率不高的痛点。</a:t>
            </a:r>
            <a:endParaRPr lang="zh-CN" altLang="en-US" b="1" dirty="0">
              <a:solidFill>
                <a:prstClr val="black">
                  <a:lumMod val="75000"/>
                  <a:lumOff val="25000"/>
                </a:prstClr>
              </a:solidFill>
              <a:ea typeface="+mn-lt"/>
              <a:cs typeface="+mn-ea"/>
              <a:sym typeface="+mn-ea"/>
            </a:endParaRPr>
          </a:p>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强大的数据标注能力：</a:t>
            </a:r>
            <a:endParaRPr lang="zh-CN" altLang="en-US" b="1" dirty="0">
              <a:solidFill>
                <a:prstClr val="black">
                  <a:lumMod val="75000"/>
                  <a:lumOff val="25000"/>
                </a:prstClr>
              </a:solidFill>
              <a:ea typeface="+mn-lt"/>
              <a:cs typeface="+mn-ea"/>
              <a:sym typeface="+mn-ea"/>
            </a:endParaRPr>
          </a:p>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项目专注于解决使得标注过程更加高效、准确和可靠的难题，这对于金融文档中广泛标注分析数据是至关重要的。通过设计强大的信息识别和精确标注，项目能够准确地从复杂的数据结构中提取关键信息进行标注。</a:t>
            </a:r>
            <a:endParaRPr lang="zh-CN" altLang="en-US" b="1" dirty="0">
              <a:solidFill>
                <a:prstClr val="black">
                  <a:lumMod val="75000"/>
                  <a:lumOff val="25000"/>
                </a:prstClr>
              </a:solidFill>
              <a:ea typeface="+mn-lt"/>
              <a:cs typeface="+mn-ea"/>
              <a:sym typeface="+mn-ea"/>
            </a:endParaRPr>
          </a:p>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实时性和高效性： </a:t>
            </a:r>
            <a:endParaRPr lang="zh-CN" altLang="en-US" b="1" dirty="0">
              <a:solidFill>
                <a:prstClr val="black">
                  <a:lumMod val="75000"/>
                  <a:lumOff val="25000"/>
                </a:prstClr>
              </a:solidFill>
              <a:ea typeface="+mn-lt"/>
              <a:cs typeface="+mn-ea"/>
              <a:sym typeface="+mn-ea"/>
            </a:endParaRPr>
          </a:p>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金融行业对信息实时性的要求意味着项目需要具备高效的处理能力。通过优化算法和系统设计，确保在短时间内标注大量数据，满足金融领域对实时性的严格要求。</a:t>
            </a:r>
            <a:endParaRPr lang="zh-CN" altLang="en-US" b="1" dirty="0">
              <a:solidFill>
                <a:prstClr val="black">
                  <a:lumMod val="75000"/>
                  <a:lumOff val="25000"/>
                </a:prstClr>
              </a:solidFill>
              <a:ea typeface="+mn-lt"/>
              <a:cs typeface="+mn-ea"/>
              <a:sym typeface="+mn-ea"/>
            </a:endParaRPr>
          </a:p>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机器学习模型泛化性：</a:t>
            </a:r>
            <a:endParaRPr lang="zh-CN" altLang="en-US" b="1" dirty="0">
              <a:solidFill>
                <a:prstClr val="black">
                  <a:lumMod val="75000"/>
                  <a:lumOff val="25000"/>
                </a:prstClr>
              </a:solidFill>
              <a:ea typeface="+mn-lt"/>
              <a:cs typeface="+mn-ea"/>
              <a:sym typeface="+mn-ea"/>
            </a:endParaRPr>
          </a:p>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项目对抽取模型的要求包括高泛化性，即使在面对新的文档结构和内容时也能保持准确性。这种泛化性能够使项目适应金融行业不断变化的数据和文档格式，为未来的应用提供了可靠的基础。</a:t>
            </a:r>
            <a:endParaRPr lang="zh-CN" altLang="en-US" b="1" dirty="0">
              <a:solidFill>
                <a:prstClr val="black">
                  <a:lumMod val="75000"/>
                  <a:lumOff val="25000"/>
                </a:prstClr>
              </a:solidFill>
              <a:ea typeface="+mn-l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childTnLst>
                          </p:cTn>
                        </p:par>
                        <p:par>
                          <p:cTn id="15" fill="hold">
                            <p:stCondLst>
                              <p:cond delay="1000"/>
                            </p:stCondLst>
                            <p:childTnLst>
                              <p:par>
                                <p:cTn id="16" presetID="26" presetClass="emph" presetSubtype="0" fill="hold" nodeType="afterEffect">
                                  <p:stCondLst>
                                    <p:cond delay="0"/>
                                  </p:stCondLst>
                                  <p:childTnLst>
                                    <p:animEffect transition="out" filter="fade">
                                      <p:cBhvr>
                                        <p:cTn id="17" dur="500" tmFilter="0, 0; .2, .5; .8, .5; 1, 0"/>
                                        <p:tgtEl>
                                          <p:spTgt spid="35"/>
                                        </p:tgtEl>
                                      </p:cBhvr>
                                    </p:animEffect>
                                    <p:animScale>
                                      <p:cBhvr>
                                        <p:cTn id="18" dur="250" autoRev="1" fill="hold"/>
                                        <p:tgtEl>
                                          <p:spTgt spid="35"/>
                                        </p:tgtEl>
                                      </p:cBhvr>
                                      <p:by x="105000" y="105000"/>
                                    </p:animScale>
                                  </p:childTnLst>
                                </p:cTn>
                              </p:par>
                              <p:par>
                                <p:cTn id="19" presetID="42" presetClass="entr" presetSubtype="0" fill="hold" grpId="0" nodeType="withEffect">
                                  <p:stCondLst>
                                    <p:cond delay="800"/>
                                  </p:stCondLst>
                                  <p:iterate type="lt">
                                    <p:tmPct val="10000"/>
                                  </p:iterate>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1997679" y="1748037"/>
            <a:ext cx="1256753" cy="1256753"/>
          </a:xfrm>
          <a:prstGeom prst="ellipse">
            <a:avLst/>
          </a:prstGeom>
          <a:solidFill>
            <a:schemeClr val="bg1"/>
          </a:solidFill>
          <a:ln>
            <a:noFill/>
          </a:ln>
          <a:effectLst>
            <a:outerShdw blurRad="2921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Impact" panose="020B0806030902050204" pitchFamily="34" charset="0"/>
            </a:endParaRPr>
          </a:p>
        </p:txBody>
      </p:sp>
      <p:sp>
        <p:nvSpPr>
          <p:cNvPr id="28" name="文本框 27"/>
          <p:cNvSpPr txBox="1"/>
          <p:nvPr/>
        </p:nvSpPr>
        <p:spPr>
          <a:xfrm>
            <a:off x="3702673" y="1748037"/>
            <a:ext cx="3838792" cy="706755"/>
          </a:xfrm>
          <a:prstGeom prst="rect">
            <a:avLst/>
          </a:prstGeom>
          <a:noFill/>
        </p:spPr>
        <p:txBody>
          <a:bodyPr wrap="square" rtlCol="0">
            <a:spAutoFit/>
            <a:scene3d>
              <a:camera prst="orthographicFront"/>
              <a:lightRig rig="threePt" dir="t"/>
            </a:scene3d>
            <a:sp3d contourW="12700"/>
          </a:bodyPr>
          <a:lstStyle/>
          <a:p>
            <a:r>
              <a:rPr lang="zh-CN" altLang="en-US" sz="4000" b="1" dirty="0">
                <a:solidFill>
                  <a:schemeClr val="tx1">
                    <a:lumMod val="75000"/>
                    <a:lumOff val="25000"/>
                  </a:schemeClr>
                </a:solidFill>
              </a:rPr>
              <a:t>创新点</a:t>
            </a:r>
            <a:endParaRPr lang="zh-CN" altLang="en-US" sz="4000" b="1" dirty="0">
              <a:solidFill>
                <a:schemeClr val="tx1">
                  <a:lumMod val="75000"/>
                  <a:lumOff val="25000"/>
                </a:schemeClr>
              </a:solidFill>
            </a:endParaRPr>
          </a:p>
        </p:txBody>
      </p:sp>
      <p:sp>
        <p:nvSpPr>
          <p:cNvPr id="30" name="文本框 29"/>
          <p:cNvSpPr txBox="1"/>
          <p:nvPr/>
        </p:nvSpPr>
        <p:spPr>
          <a:xfrm>
            <a:off x="1997679" y="1914748"/>
            <a:ext cx="1256753" cy="923330"/>
          </a:xfrm>
          <a:prstGeom prst="rect">
            <a:avLst/>
          </a:prstGeom>
          <a:noFill/>
        </p:spPr>
        <p:txBody>
          <a:bodyPr wrap="square" rtlCol="0">
            <a:spAutoFit/>
            <a:scene3d>
              <a:camera prst="orthographicFront"/>
              <a:lightRig rig="threePt" dir="t"/>
            </a:scene3d>
            <a:sp3d contourW="12700"/>
          </a:bodyPr>
          <a:lstStyle/>
          <a:p>
            <a:pPr algn="ctr"/>
            <a:r>
              <a:rPr lang="en-US" altLang="zh-CN" sz="5400" b="1" dirty="0">
                <a:solidFill>
                  <a:schemeClr val="accent1"/>
                </a:solidFill>
                <a:latin typeface="Impact" panose="020B0806030902050204" pitchFamily="34" charset="0"/>
              </a:rPr>
              <a:t>04</a:t>
            </a:r>
            <a:endParaRPr lang="zh-CN" altLang="en-US" sz="5400" b="1" dirty="0">
              <a:solidFill>
                <a:schemeClr val="accent1"/>
              </a:solidFill>
              <a:latin typeface="Impact" panose="020B0806030902050204" pitchFamily="34" charset="0"/>
            </a:endParaRPr>
          </a:p>
        </p:txBody>
      </p:sp>
      <p:pic>
        <p:nvPicPr>
          <p:cNvPr id="31" name="图片 3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1415" y="2687578"/>
            <a:ext cx="4050900" cy="2455923"/>
          </a:xfrm>
          <a:prstGeom prst="rect">
            <a:avLst/>
          </a:prstGeom>
        </p:spPr>
      </p:pic>
      <p:pic>
        <p:nvPicPr>
          <p:cNvPr id="32" name="图片 3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flipH="1">
            <a:off x="5093100" y="0"/>
            <a:ext cx="4050900" cy="245592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0-#ppt_w/2"/>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childTnLst>
                          </p:cTn>
                        </p:par>
                        <p:par>
                          <p:cTn id="23" fill="hold">
                            <p:stCondLst>
                              <p:cond delay="500"/>
                            </p:stCondLst>
                            <p:childTnLst>
                              <p:par>
                                <p:cTn id="24" presetID="2" presetClass="entr" presetSubtype="2"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1+#ppt_w/2"/>
                                          </p:val>
                                        </p:tav>
                                        <p:tav tm="100000">
                                          <p:val>
                                            <p:strVal val="#ppt_x"/>
                                          </p:val>
                                        </p:tav>
                                      </p:tavLst>
                                    </p:anim>
                                    <p:anim calcmode="lin" valueType="num">
                                      <p:cBhvr additive="base">
                                        <p:cTn id="27"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1872343" y="2235200"/>
            <a:ext cx="2025381" cy="529772"/>
            <a:chOff x="1152658" y="3631764"/>
            <a:chExt cx="3309783" cy="856558"/>
          </a:xfrm>
        </p:grpSpPr>
        <p:sp>
          <p:nvSpPr>
            <p:cNvPr id="50" name="椭圆 49"/>
            <p:cNvSpPr/>
            <p:nvPr/>
          </p:nvSpPr>
          <p:spPr>
            <a:xfrm>
              <a:off x="1152658" y="3631764"/>
              <a:ext cx="856558" cy="856558"/>
            </a:xfrm>
            <a:prstGeom prst="ellipse">
              <a:avLst/>
            </a:prstGeom>
            <a:solidFill>
              <a:schemeClr val="bg1"/>
            </a:solidFill>
            <a:ln w="2857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400" b="1" dirty="0">
                  <a:solidFill>
                    <a:schemeClr val="tx1">
                      <a:lumMod val="75000"/>
                      <a:lumOff val="25000"/>
                    </a:schemeClr>
                  </a:solidFill>
                </a:rPr>
                <a:t>1</a:t>
              </a:r>
              <a:endParaRPr lang="zh-CN" altLang="en-US" sz="2400" b="1" dirty="0">
                <a:solidFill>
                  <a:schemeClr val="tx1">
                    <a:lumMod val="75000"/>
                    <a:lumOff val="25000"/>
                  </a:schemeClr>
                </a:solidFill>
              </a:endParaRPr>
            </a:p>
          </p:txBody>
        </p:sp>
        <p:sp>
          <p:nvSpPr>
            <p:cNvPr id="53" name="文本框 4"/>
            <p:cNvSpPr txBox="1"/>
            <p:nvPr/>
          </p:nvSpPr>
          <p:spPr>
            <a:xfrm>
              <a:off x="2171228" y="3631764"/>
              <a:ext cx="2291213" cy="744354"/>
            </a:xfrm>
            <a:prstGeom prst="rect">
              <a:avLst/>
            </a:prstGeom>
            <a:noFill/>
          </p:spPr>
          <p:txBody>
            <a:bodyPr wrap="none" rtlCol="0">
              <a:spAutoFit/>
              <a:scene3d>
                <a:camera prst="orthographicFront"/>
                <a:lightRig rig="threePt" dir="t"/>
              </a:scene3d>
              <a:sp3d contourW="12700">
                <a:contourClr>
                  <a:schemeClr val="bg1"/>
                </a:contourClr>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tx1">
                      <a:lumMod val="75000"/>
                      <a:lumOff val="25000"/>
                    </a:schemeClr>
                  </a:solidFill>
                  <a:latin typeface="+mn-ea"/>
                </a:rPr>
                <a:t>项目</a:t>
              </a:r>
              <a:r>
                <a:rPr lang="zh-CN" altLang="en-US" sz="2400" b="1" dirty="0">
                  <a:solidFill>
                    <a:schemeClr val="tx1">
                      <a:lumMod val="75000"/>
                      <a:lumOff val="25000"/>
                    </a:schemeClr>
                  </a:solidFill>
                  <a:latin typeface="+mn-ea"/>
                </a:rPr>
                <a:t>介绍</a:t>
              </a:r>
              <a:endParaRPr lang="zh-CN" altLang="en-US" sz="2400" b="1" dirty="0">
                <a:solidFill>
                  <a:schemeClr val="tx1">
                    <a:lumMod val="75000"/>
                    <a:lumOff val="25000"/>
                  </a:schemeClr>
                </a:solidFill>
                <a:latin typeface="+mn-ea"/>
              </a:endParaRPr>
            </a:p>
          </p:txBody>
        </p:sp>
      </p:grpSp>
      <p:grpSp>
        <p:nvGrpSpPr>
          <p:cNvPr id="55" name="组合 54"/>
          <p:cNvGrpSpPr/>
          <p:nvPr/>
        </p:nvGrpSpPr>
        <p:grpSpPr>
          <a:xfrm>
            <a:off x="1872343" y="3257187"/>
            <a:ext cx="2025381" cy="529772"/>
            <a:chOff x="1152658" y="3631764"/>
            <a:chExt cx="3309783" cy="856558"/>
          </a:xfrm>
        </p:grpSpPr>
        <p:sp>
          <p:nvSpPr>
            <p:cNvPr id="56" name="椭圆 55"/>
            <p:cNvSpPr/>
            <p:nvPr/>
          </p:nvSpPr>
          <p:spPr>
            <a:xfrm>
              <a:off x="1152658" y="3631764"/>
              <a:ext cx="856558" cy="856558"/>
            </a:xfrm>
            <a:prstGeom prst="ellipse">
              <a:avLst/>
            </a:prstGeom>
            <a:solidFill>
              <a:schemeClr val="bg1"/>
            </a:solidFill>
            <a:ln w="28575">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400" b="1" dirty="0">
                  <a:solidFill>
                    <a:schemeClr val="tx1">
                      <a:lumMod val="75000"/>
                      <a:lumOff val="25000"/>
                    </a:schemeClr>
                  </a:solidFill>
                </a:rPr>
                <a:t>3</a:t>
              </a:r>
              <a:endParaRPr lang="zh-CN" altLang="en-US" sz="2400" b="1" dirty="0">
                <a:solidFill>
                  <a:schemeClr val="tx1">
                    <a:lumMod val="75000"/>
                    <a:lumOff val="25000"/>
                  </a:schemeClr>
                </a:solidFill>
              </a:endParaRPr>
            </a:p>
          </p:txBody>
        </p:sp>
        <p:sp>
          <p:nvSpPr>
            <p:cNvPr id="59" name="文本框 13"/>
            <p:cNvSpPr txBox="1"/>
            <p:nvPr/>
          </p:nvSpPr>
          <p:spPr>
            <a:xfrm>
              <a:off x="2171228" y="3631764"/>
              <a:ext cx="2291213" cy="744354"/>
            </a:xfrm>
            <a:prstGeom prst="rect">
              <a:avLst/>
            </a:prstGeom>
            <a:noFill/>
          </p:spPr>
          <p:txBody>
            <a:bodyPr wrap="none" rtlCol="0">
              <a:spAutoFit/>
              <a:scene3d>
                <a:camera prst="orthographicFront"/>
                <a:lightRig rig="threePt" dir="t"/>
              </a:scene3d>
              <a:sp3d contourW="12700">
                <a:contourClr>
                  <a:schemeClr val="bg1"/>
                </a:contourClr>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dirty="0">
                  <a:solidFill>
                    <a:schemeClr val="tx1">
                      <a:lumMod val="75000"/>
                      <a:lumOff val="25000"/>
                    </a:schemeClr>
                  </a:solidFill>
                  <a:latin typeface="+mn-ea"/>
                  <a:sym typeface="+mn-ea"/>
                </a:rPr>
                <a:t>核心内容</a:t>
              </a:r>
              <a:endParaRPr lang="zh-CN" altLang="en-US" sz="2400" b="1" dirty="0">
                <a:solidFill>
                  <a:schemeClr val="tx1">
                    <a:lumMod val="75000"/>
                    <a:lumOff val="25000"/>
                  </a:schemeClr>
                </a:solidFill>
                <a:latin typeface="+mn-ea"/>
              </a:endParaRPr>
            </a:p>
          </p:txBody>
        </p:sp>
      </p:grpSp>
      <p:grpSp>
        <p:nvGrpSpPr>
          <p:cNvPr id="61" name="组合 60"/>
          <p:cNvGrpSpPr/>
          <p:nvPr/>
        </p:nvGrpSpPr>
        <p:grpSpPr>
          <a:xfrm>
            <a:off x="5173457" y="2235200"/>
            <a:ext cx="2025381" cy="529772"/>
            <a:chOff x="1152658" y="3631764"/>
            <a:chExt cx="3309783" cy="856558"/>
          </a:xfrm>
        </p:grpSpPr>
        <p:sp>
          <p:nvSpPr>
            <p:cNvPr id="62" name="椭圆 61"/>
            <p:cNvSpPr/>
            <p:nvPr/>
          </p:nvSpPr>
          <p:spPr>
            <a:xfrm>
              <a:off x="1152658" y="3631764"/>
              <a:ext cx="856558" cy="856558"/>
            </a:xfrm>
            <a:prstGeom prst="ellipse">
              <a:avLst/>
            </a:prstGeom>
            <a:solidFill>
              <a:schemeClr val="bg1"/>
            </a:solidFill>
            <a:ln w="2857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dirty="0">
                  <a:solidFill>
                    <a:schemeClr val="tx1">
                      <a:lumMod val="75000"/>
                      <a:lumOff val="25000"/>
                    </a:schemeClr>
                  </a:solidFill>
                </a:rPr>
                <a:t>2</a:t>
              </a:r>
              <a:endParaRPr lang="zh-CN" altLang="en-US" sz="2400" b="1" dirty="0">
                <a:solidFill>
                  <a:schemeClr val="tx1">
                    <a:lumMod val="75000"/>
                    <a:lumOff val="25000"/>
                  </a:schemeClr>
                </a:solidFill>
              </a:endParaRPr>
            </a:p>
          </p:txBody>
        </p:sp>
        <p:sp>
          <p:nvSpPr>
            <p:cNvPr id="65" name="文本框 19"/>
            <p:cNvSpPr txBox="1"/>
            <p:nvPr/>
          </p:nvSpPr>
          <p:spPr>
            <a:xfrm>
              <a:off x="2171228" y="3631764"/>
              <a:ext cx="2291213" cy="744354"/>
            </a:xfrm>
            <a:prstGeom prst="rect">
              <a:avLst/>
            </a:prstGeom>
            <a:noFill/>
          </p:spPr>
          <p:txBody>
            <a:bodyPr wrap="none" rtlCol="0">
              <a:spAutoFit/>
              <a:scene3d>
                <a:camera prst="orthographicFront"/>
                <a:lightRig rig="threePt" dir="t"/>
              </a:scene3d>
              <a:sp3d contourW="12700">
                <a:contourClr>
                  <a:schemeClr val="bg1"/>
                </a:contourClr>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dirty="0">
                  <a:solidFill>
                    <a:schemeClr val="tx1">
                      <a:lumMod val="75000"/>
                      <a:lumOff val="25000"/>
                    </a:schemeClr>
                  </a:solidFill>
                  <a:latin typeface="+mn-ea"/>
                </a:rPr>
                <a:t>项目</a:t>
              </a:r>
              <a:r>
                <a:rPr lang="zh-CN" altLang="en-US" sz="2400" b="1" dirty="0">
                  <a:solidFill>
                    <a:schemeClr val="tx1">
                      <a:lumMod val="75000"/>
                      <a:lumOff val="25000"/>
                    </a:schemeClr>
                  </a:solidFill>
                  <a:latin typeface="+mn-ea"/>
                  <a:sym typeface="+mn-ea"/>
                </a:rPr>
                <a:t>思路</a:t>
              </a:r>
              <a:endParaRPr lang="zh-CN" altLang="en-US" sz="2400" b="1" dirty="0">
                <a:solidFill>
                  <a:schemeClr val="tx1">
                    <a:lumMod val="75000"/>
                    <a:lumOff val="25000"/>
                  </a:schemeClr>
                </a:solidFill>
                <a:latin typeface="+mn-ea"/>
              </a:endParaRPr>
            </a:p>
          </p:txBody>
        </p:sp>
      </p:grpSp>
      <p:grpSp>
        <p:nvGrpSpPr>
          <p:cNvPr id="67" name="组合 66"/>
          <p:cNvGrpSpPr/>
          <p:nvPr/>
        </p:nvGrpSpPr>
        <p:grpSpPr>
          <a:xfrm>
            <a:off x="5173457" y="3258457"/>
            <a:ext cx="1720581" cy="529772"/>
            <a:chOff x="1152658" y="3631764"/>
            <a:chExt cx="2811693" cy="856558"/>
          </a:xfrm>
        </p:grpSpPr>
        <p:sp>
          <p:nvSpPr>
            <p:cNvPr id="68" name="椭圆 67"/>
            <p:cNvSpPr/>
            <p:nvPr/>
          </p:nvSpPr>
          <p:spPr>
            <a:xfrm>
              <a:off x="1152658" y="3631764"/>
              <a:ext cx="856558" cy="856558"/>
            </a:xfrm>
            <a:prstGeom prst="ellipse">
              <a:avLst/>
            </a:prstGeom>
            <a:solidFill>
              <a:schemeClr val="bg1"/>
            </a:solidFill>
            <a:ln w="28575">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400" b="1" dirty="0">
                  <a:solidFill>
                    <a:schemeClr val="tx1">
                      <a:lumMod val="75000"/>
                      <a:lumOff val="25000"/>
                    </a:schemeClr>
                  </a:solidFill>
                </a:rPr>
                <a:t>4</a:t>
              </a:r>
              <a:endParaRPr lang="zh-CN" altLang="en-US" sz="2400" b="1" dirty="0">
                <a:solidFill>
                  <a:schemeClr val="tx1">
                    <a:lumMod val="75000"/>
                    <a:lumOff val="25000"/>
                  </a:schemeClr>
                </a:solidFill>
              </a:endParaRPr>
            </a:p>
          </p:txBody>
        </p:sp>
        <p:sp>
          <p:nvSpPr>
            <p:cNvPr id="71" name="文本框 25"/>
            <p:cNvSpPr txBox="1"/>
            <p:nvPr/>
          </p:nvSpPr>
          <p:spPr>
            <a:xfrm>
              <a:off x="2171228" y="3631764"/>
              <a:ext cx="1793123" cy="744354"/>
            </a:xfrm>
            <a:prstGeom prst="rect">
              <a:avLst/>
            </a:prstGeom>
            <a:noFill/>
          </p:spPr>
          <p:txBody>
            <a:bodyPr wrap="none" rtlCol="0">
              <a:spAutoFit/>
              <a:scene3d>
                <a:camera prst="orthographicFront"/>
                <a:lightRig rig="threePt" dir="t"/>
              </a:scene3d>
              <a:sp3d contourW="12700">
                <a:contourClr>
                  <a:schemeClr val="bg1"/>
                </a:contourClr>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tx1">
                      <a:lumMod val="75000"/>
                      <a:lumOff val="25000"/>
                    </a:schemeClr>
                  </a:solidFill>
                  <a:latin typeface="+mn-ea"/>
                </a:rPr>
                <a:t>创新点</a:t>
              </a:r>
              <a:endParaRPr lang="zh-CN" altLang="en-US" sz="2400" b="1" dirty="0">
                <a:solidFill>
                  <a:schemeClr val="tx1">
                    <a:lumMod val="75000"/>
                    <a:lumOff val="25000"/>
                  </a:schemeClr>
                </a:solidFill>
                <a:latin typeface="+mn-ea"/>
              </a:endParaRPr>
            </a:p>
          </p:txBody>
        </p:sp>
      </p:grpSp>
      <p:grpSp>
        <p:nvGrpSpPr>
          <p:cNvPr id="73" name="组合 72"/>
          <p:cNvGrpSpPr/>
          <p:nvPr/>
        </p:nvGrpSpPr>
        <p:grpSpPr>
          <a:xfrm>
            <a:off x="1841785" y="965722"/>
            <a:ext cx="3331672" cy="707886"/>
            <a:chOff x="1209808" y="1955511"/>
            <a:chExt cx="5850624" cy="1013329"/>
          </a:xfrm>
        </p:grpSpPr>
        <p:sp>
          <p:nvSpPr>
            <p:cNvPr id="74" name="文本框 73"/>
            <p:cNvSpPr txBox="1"/>
            <p:nvPr/>
          </p:nvSpPr>
          <p:spPr>
            <a:xfrm>
              <a:off x="1209808" y="1955511"/>
              <a:ext cx="2125868" cy="1013329"/>
            </a:xfrm>
            <a:prstGeom prst="rect">
              <a:avLst/>
            </a:prstGeom>
            <a:noFill/>
          </p:spPr>
          <p:txBody>
            <a:bodyPr wrap="none" rtlCol="0">
              <a:spAutoFit/>
              <a:scene3d>
                <a:camera prst="orthographicFront"/>
                <a:lightRig rig="threePt" dir="t"/>
              </a:scene3d>
              <a:sp3d contourW="12700">
                <a:contourClr>
                  <a:schemeClr val="bg1"/>
                </a:contourClr>
              </a:sp3d>
            </a:bodyPr>
            <a:lstStyle>
              <a:defPPr>
                <a:defRPr lang="zh-CN"/>
              </a:defPPr>
              <a:lvl1pPr marR="0" lvl="0" indent="0" fontAlgn="auto">
                <a:lnSpc>
                  <a:spcPct val="100000"/>
                </a:lnSpc>
                <a:spcBef>
                  <a:spcPts val="0"/>
                </a:spcBef>
                <a:spcAft>
                  <a:spcPts val="0"/>
                </a:spcAft>
                <a:buClrTx/>
                <a:buSzTx/>
                <a:buFontTx/>
                <a:buNone/>
                <a:defRPr kumimoji="0" sz="3200" b="1" i="0" u="none" strike="noStrike" cap="none" spc="0" normalizeH="0" baseline="0">
                  <a:ln>
                    <a:noFill/>
                  </a:ln>
                  <a:solidFill>
                    <a:srgbClr val="778495">
                      <a:lumMod val="50000"/>
                    </a:srgbClr>
                  </a:solidFill>
                  <a:effectLst/>
                  <a:uLnTx/>
                  <a:uFillTx/>
                  <a:latin typeface="Arial" panose="020B0604020202020204"/>
                  <a:ea typeface="微软雅黑" panose="020B0503020204020204" pitchFamily="34" charset="-122"/>
                </a:defRPr>
              </a:lvl1pPr>
              <a:lvl2pPr>
                <a:defRPr/>
              </a:lvl2pPr>
              <a:lvl3pPr>
                <a:defRPr/>
              </a:lvl3pPr>
              <a:lvl4pPr>
                <a:defRPr/>
              </a:lvl4pPr>
              <a:lvl5pPr>
                <a:defRPr/>
              </a:lvl5pPr>
              <a:lvl6pPr>
                <a:defRPr/>
              </a:lvl6pPr>
              <a:lvl7pPr>
                <a:defRPr/>
              </a:lvl7pPr>
              <a:lvl8pPr>
                <a:defRPr/>
              </a:lvl8pPr>
              <a:lvl9pPr>
                <a:defRPr/>
              </a:lvl9pPr>
            </a:lstStyle>
            <a:p>
              <a:r>
                <a:rPr lang="zh-CN" altLang="en-US" sz="4000" dirty="0">
                  <a:solidFill>
                    <a:schemeClr val="accent1"/>
                  </a:solidFill>
                  <a:latin typeface="+mn-ea"/>
                  <a:ea typeface="+mn-ea"/>
                </a:rPr>
                <a:t>目录</a:t>
              </a:r>
              <a:endParaRPr lang="zh-CN" altLang="en-US" sz="4000" dirty="0">
                <a:solidFill>
                  <a:schemeClr val="accent1"/>
                </a:solidFill>
                <a:latin typeface="+mn-ea"/>
                <a:ea typeface="+mn-ea"/>
              </a:endParaRPr>
            </a:p>
          </p:txBody>
        </p:sp>
        <p:cxnSp>
          <p:nvCxnSpPr>
            <p:cNvPr id="75" name="直接连接符 74"/>
            <p:cNvCxnSpPr/>
            <p:nvPr/>
          </p:nvCxnSpPr>
          <p:spPr>
            <a:xfrm>
              <a:off x="3630219" y="2461682"/>
              <a:ext cx="0" cy="333744"/>
            </a:xfrm>
            <a:prstGeom prst="line">
              <a:avLst/>
            </a:prstGeom>
            <a:ln w="19050">
              <a:solidFill>
                <a:srgbClr val="EC008C"/>
              </a:solidFill>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046495" y="2307973"/>
              <a:ext cx="3013937" cy="660867"/>
            </a:xfrm>
            <a:prstGeom prst="rect">
              <a:avLst/>
            </a:prstGeom>
            <a:noFill/>
          </p:spPr>
          <p:txBody>
            <a:bodyPr wrap="none" rtlCol="0">
              <a:spAutoFit/>
              <a:scene3d>
                <a:camera prst="orthographicFront"/>
                <a:lightRig rig="threePt" dir="t"/>
              </a:scene3d>
              <a:sp3d contourW="12700">
                <a:contourClr>
                  <a:schemeClr val="bg1"/>
                </a:contourClr>
              </a:sp3d>
            </a:bodyPr>
            <a:lstStyle>
              <a:defPPr>
                <a:defRPr lang="zh-CN"/>
              </a:defPPr>
              <a:lvl1pPr marR="0" lvl="0" indent="0" fontAlgn="auto">
                <a:lnSpc>
                  <a:spcPct val="100000"/>
                </a:lnSpc>
                <a:spcBef>
                  <a:spcPts val="0"/>
                </a:spcBef>
                <a:spcAft>
                  <a:spcPts val="0"/>
                </a:spcAft>
                <a:buClrTx/>
                <a:buSzTx/>
                <a:buFontTx/>
                <a:buNone/>
                <a:defRPr kumimoji="0" sz="3200" b="1" i="0" u="none" strike="noStrike" cap="none" spc="0" normalizeH="0" baseline="0">
                  <a:ln>
                    <a:noFill/>
                  </a:ln>
                  <a:solidFill>
                    <a:srgbClr val="778495">
                      <a:lumMod val="50000"/>
                    </a:srgbClr>
                  </a:solidFill>
                  <a:effectLst/>
                  <a:uLnTx/>
                  <a:uFillTx/>
                  <a:latin typeface="Arial" panose="020B0604020202020204"/>
                  <a:ea typeface="微软雅黑" panose="020B0503020204020204" pitchFamily="34" charset="-122"/>
                </a:defRPr>
              </a:lvl1pPr>
              <a:lvl2pPr>
                <a:defRPr/>
              </a:lvl2pPr>
              <a:lvl3pPr>
                <a:defRPr/>
              </a:lvl3pPr>
              <a:lvl4pPr>
                <a:defRPr/>
              </a:lvl4pPr>
              <a:lvl5pPr>
                <a:defRPr/>
              </a:lvl5pPr>
              <a:lvl6pPr>
                <a:defRPr/>
              </a:lvl6pPr>
              <a:lvl7pPr>
                <a:defRPr/>
              </a:lvl7pPr>
              <a:lvl8pPr>
                <a:defRPr/>
              </a:lvl8pPr>
              <a:lvl9pPr>
                <a:defRPr/>
              </a:lvl9pPr>
            </a:lstStyle>
            <a:p>
              <a:r>
                <a:rPr lang="en-US" altLang="zh-CN" sz="2400" dirty="0">
                  <a:solidFill>
                    <a:schemeClr val="bg1">
                      <a:lumMod val="50000"/>
                    </a:schemeClr>
                  </a:solidFill>
                  <a:latin typeface="+mn-ea"/>
                  <a:ea typeface="+mn-ea"/>
                </a:rPr>
                <a:t>CONENTS</a:t>
              </a:r>
              <a:endParaRPr lang="zh-CN" altLang="en-US" sz="2400" dirty="0">
                <a:solidFill>
                  <a:schemeClr val="bg1">
                    <a:lumMod val="50000"/>
                  </a:schemeClr>
                </a:solidFill>
                <a:latin typeface="+mn-ea"/>
                <a:ea typeface="+mn-ea"/>
              </a:endParaRPr>
            </a:p>
          </p:txBody>
        </p:sp>
      </p:grpSp>
      <p:pic>
        <p:nvPicPr>
          <p:cNvPr id="77" name="图片 76"/>
          <p:cNvPicPr>
            <a:picLocks noChangeAspect="1"/>
          </p:cNvPicPr>
          <p:nvPr/>
        </p:nvPicPr>
        <p:blipFill rotWithShape="1">
          <a:blip r:embed="rId1" cstate="print">
            <a:extLst>
              <a:ext uri="{28A0092B-C50C-407E-A947-70E740481C1C}">
                <a14:useLocalDpi xmlns:a14="http://schemas.microsoft.com/office/drawing/2010/main" val="0"/>
              </a:ext>
            </a:extLst>
          </a:blip>
          <a:srcRect r="59408"/>
          <a:stretch>
            <a:fillRect/>
          </a:stretch>
        </p:blipFill>
        <p:spPr>
          <a:xfrm flipH="1">
            <a:off x="0" y="110702"/>
            <a:ext cx="1279025" cy="513436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0-#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fill="hold"/>
                                        <p:tgtEl>
                                          <p:spTgt spid="73"/>
                                        </p:tgtEl>
                                        <p:attrNameLst>
                                          <p:attrName>ppt_x</p:attrName>
                                        </p:attrNameLst>
                                      </p:cBhvr>
                                      <p:tavLst>
                                        <p:tav tm="0">
                                          <p:val>
                                            <p:strVal val="0-#ppt_w/2"/>
                                          </p:val>
                                        </p:tav>
                                        <p:tav tm="100000">
                                          <p:val>
                                            <p:strVal val="#ppt_x"/>
                                          </p:val>
                                        </p:tav>
                                      </p:tavLst>
                                    </p:anim>
                                    <p:anim calcmode="lin" valueType="num">
                                      <p:cBhvr additive="base">
                                        <p:cTn id="13" dur="500" fill="hold"/>
                                        <p:tgtEl>
                                          <p:spTgt spid="7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1000"/>
                                        <p:tgtEl>
                                          <p:spTgt spid="49"/>
                                        </p:tgtEl>
                                        <p:attrNameLst>
                                          <p:attrName>ppt_x</p:attrName>
                                        </p:attrNameLst>
                                      </p:cBhvr>
                                      <p:tavLst>
                                        <p:tav tm="0">
                                          <p:val>
                                            <p:strVal val="#ppt_x-#ppt_w*1.125000"/>
                                          </p:val>
                                        </p:tav>
                                        <p:tav tm="100000">
                                          <p:val>
                                            <p:strVal val="#ppt_x"/>
                                          </p:val>
                                        </p:tav>
                                      </p:tavLst>
                                    </p:anim>
                                    <p:animEffect transition="in" filter="wipe(right)">
                                      <p:cBhvr>
                                        <p:cTn id="18" dur="1000"/>
                                        <p:tgtEl>
                                          <p:spTgt spid="49"/>
                                        </p:tgtEl>
                                      </p:cBhvr>
                                    </p:animEffect>
                                  </p:childTnLst>
                                </p:cTn>
                              </p:par>
                              <p:par>
                                <p:cTn id="19" presetID="12" presetClass="entr" presetSubtype="8" fill="hold" nodeType="with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additive="base">
                                        <p:cTn id="21" dur="1000"/>
                                        <p:tgtEl>
                                          <p:spTgt spid="55"/>
                                        </p:tgtEl>
                                        <p:attrNameLst>
                                          <p:attrName>ppt_x</p:attrName>
                                        </p:attrNameLst>
                                      </p:cBhvr>
                                      <p:tavLst>
                                        <p:tav tm="0">
                                          <p:val>
                                            <p:strVal val="#ppt_x-#ppt_w*1.125000"/>
                                          </p:val>
                                        </p:tav>
                                        <p:tav tm="100000">
                                          <p:val>
                                            <p:strVal val="#ppt_x"/>
                                          </p:val>
                                        </p:tav>
                                      </p:tavLst>
                                    </p:anim>
                                    <p:animEffect transition="in" filter="wipe(right)">
                                      <p:cBhvr>
                                        <p:cTn id="22" dur="1000"/>
                                        <p:tgtEl>
                                          <p:spTgt spid="55"/>
                                        </p:tgtEl>
                                      </p:cBhvr>
                                    </p:animEffect>
                                  </p:childTnLst>
                                </p:cTn>
                              </p:par>
                              <p:par>
                                <p:cTn id="23" presetID="12" presetClass="entr" presetSubtype="8" fill="hold" nodeType="withEffect">
                                  <p:stCondLst>
                                    <p:cond delay="0"/>
                                  </p:stCondLst>
                                  <p:childTnLst>
                                    <p:set>
                                      <p:cBhvr>
                                        <p:cTn id="24" dur="1" fill="hold">
                                          <p:stCondLst>
                                            <p:cond delay="0"/>
                                          </p:stCondLst>
                                        </p:cTn>
                                        <p:tgtEl>
                                          <p:spTgt spid="61"/>
                                        </p:tgtEl>
                                        <p:attrNameLst>
                                          <p:attrName>style.visibility</p:attrName>
                                        </p:attrNameLst>
                                      </p:cBhvr>
                                      <p:to>
                                        <p:strVal val="visible"/>
                                      </p:to>
                                    </p:set>
                                    <p:anim calcmode="lin" valueType="num">
                                      <p:cBhvr additive="base">
                                        <p:cTn id="25" dur="1000"/>
                                        <p:tgtEl>
                                          <p:spTgt spid="61"/>
                                        </p:tgtEl>
                                        <p:attrNameLst>
                                          <p:attrName>ppt_x</p:attrName>
                                        </p:attrNameLst>
                                      </p:cBhvr>
                                      <p:tavLst>
                                        <p:tav tm="0">
                                          <p:val>
                                            <p:strVal val="#ppt_x-#ppt_w*1.125000"/>
                                          </p:val>
                                        </p:tav>
                                        <p:tav tm="100000">
                                          <p:val>
                                            <p:strVal val="#ppt_x"/>
                                          </p:val>
                                        </p:tav>
                                      </p:tavLst>
                                    </p:anim>
                                    <p:animEffect transition="in" filter="wipe(right)">
                                      <p:cBhvr>
                                        <p:cTn id="26" dur="1000"/>
                                        <p:tgtEl>
                                          <p:spTgt spid="61"/>
                                        </p:tgtEl>
                                      </p:cBhvr>
                                    </p:animEffect>
                                  </p:childTnLst>
                                </p:cTn>
                              </p:par>
                              <p:par>
                                <p:cTn id="27" presetID="12" presetClass="entr" presetSubtype="8" fill="hold" nodeType="withEffect">
                                  <p:stCondLst>
                                    <p:cond delay="0"/>
                                  </p:stCondLst>
                                  <p:childTnLst>
                                    <p:set>
                                      <p:cBhvr>
                                        <p:cTn id="28" dur="1" fill="hold">
                                          <p:stCondLst>
                                            <p:cond delay="0"/>
                                          </p:stCondLst>
                                        </p:cTn>
                                        <p:tgtEl>
                                          <p:spTgt spid="67"/>
                                        </p:tgtEl>
                                        <p:attrNameLst>
                                          <p:attrName>style.visibility</p:attrName>
                                        </p:attrNameLst>
                                      </p:cBhvr>
                                      <p:to>
                                        <p:strVal val="visible"/>
                                      </p:to>
                                    </p:set>
                                    <p:anim calcmode="lin" valueType="num">
                                      <p:cBhvr additive="base">
                                        <p:cTn id="29" dur="1000"/>
                                        <p:tgtEl>
                                          <p:spTgt spid="67"/>
                                        </p:tgtEl>
                                        <p:attrNameLst>
                                          <p:attrName>ppt_x</p:attrName>
                                        </p:attrNameLst>
                                      </p:cBhvr>
                                      <p:tavLst>
                                        <p:tav tm="0">
                                          <p:val>
                                            <p:strVal val="#ppt_x-#ppt_w*1.125000"/>
                                          </p:val>
                                        </p:tav>
                                        <p:tav tm="100000">
                                          <p:val>
                                            <p:strVal val="#ppt_x"/>
                                          </p:val>
                                        </p:tav>
                                      </p:tavLst>
                                    </p:anim>
                                    <p:animEffect transition="in" filter="wipe(right)">
                                      <p:cBhvr>
                                        <p:cTn id="30" dur="1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1" y="0"/>
            <a:ext cx="2177494" cy="1190171"/>
          </a:xfrm>
          <a:prstGeom prst="rect">
            <a:avLst/>
          </a:prstGeom>
        </p:spPr>
      </p:pic>
      <p:grpSp>
        <p:nvGrpSpPr>
          <p:cNvPr id="35" name="组合 34"/>
          <p:cNvGrpSpPr/>
          <p:nvPr/>
        </p:nvGrpSpPr>
        <p:grpSpPr>
          <a:xfrm>
            <a:off x="347345" y="842645"/>
            <a:ext cx="473710" cy="439420"/>
            <a:chOff x="1142022" y="2334802"/>
            <a:chExt cx="1577278" cy="1577690"/>
          </a:xfrm>
        </p:grpSpPr>
        <p:sp>
          <p:nvSpPr>
            <p:cNvPr id="36" name="Oval 89"/>
            <p:cNvSpPr/>
            <p:nvPr/>
          </p:nvSpPr>
          <p:spPr>
            <a:xfrm>
              <a:off x="1142022" y="2334802"/>
              <a:ext cx="1577278" cy="1577690"/>
            </a:xfrm>
            <a:prstGeom prst="ellipse">
              <a:avLst/>
            </a:prstGeom>
            <a:solidFill>
              <a:srgbClr val="15117B"/>
            </a:solidFill>
            <a:ln>
              <a:noFill/>
            </a:ln>
            <a:effectLst/>
          </p:spPr>
          <p:style>
            <a:lnRef idx="1">
              <a:schemeClr val="accent1"/>
            </a:lnRef>
            <a:fillRef idx="3">
              <a:schemeClr val="accent1"/>
            </a:fillRef>
            <a:effectRef idx="2">
              <a:schemeClr val="accent1"/>
            </a:effectRef>
            <a:fontRef idx="minor">
              <a:schemeClr val="lt1"/>
            </a:fontRef>
          </p:style>
          <p:txBody>
            <a:bodyPr lIns="182889" tIns="91445" rIns="182889" bIns="91445" rtlCol="0" anchor="ctr"/>
            <a:lstStyle/>
            <a:p>
              <a:pPr algn="ctr">
                <a:lnSpc>
                  <a:spcPct val="130000"/>
                </a:lnSpc>
                <a:defRPr/>
              </a:pPr>
              <a:endParaRPr lang="en-US" dirty="0">
                <a:solidFill>
                  <a:prstClr val="white"/>
                </a:solidFill>
                <a:ea typeface="方正黑体简体" panose="02010601030101010101" pitchFamily="2" charset="-122"/>
                <a:cs typeface="+mn-lt"/>
                <a:sym typeface="+mn-lt"/>
              </a:endParaRPr>
            </a:p>
          </p:txBody>
        </p:sp>
        <p:sp>
          <p:nvSpPr>
            <p:cNvPr id="37" name="Freeform 16"/>
            <p:cNvSpPr>
              <a:spLocks noChangeArrowheads="1"/>
            </p:cNvSpPr>
            <p:nvPr/>
          </p:nvSpPr>
          <p:spPr bwMode="auto">
            <a:xfrm>
              <a:off x="1622651" y="2640346"/>
              <a:ext cx="599175" cy="941234"/>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solidFill>
            <a:ln>
              <a:noFill/>
            </a:ln>
            <a:effectLst/>
          </p:spPr>
          <p:txBody>
            <a:bodyPr wrap="none" lIns="182889" tIns="91445" rIns="182889" bIns="91445"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grpSp>
      <p:grpSp>
        <p:nvGrpSpPr>
          <p:cNvPr id="50" name="Group 4698"/>
          <p:cNvGrpSpPr/>
          <p:nvPr/>
        </p:nvGrpSpPr>
        <p:grpSpPr bwMode="auto">
          <a:xfrm rot="0">
            <a:off x="5866765" y="1997710"/>
            <a:ext cx="342900" cy="336550"/>
            <a:chOff x="5427663" y="4046537"/>
            <a:chExt cx="395287" cy="387350"/>
          </a:xfrm>
          <a:solidFill>
            <a:schemeClr val="bg1"/>
          </a:solidFill>
        </p:grpSpPr>
        <p:sp>
          <p:nvSpPr>
            <p:cNvPr id="51" name="Freeform 418"/>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 name="T46" fmla="*/ 301 w 520"/>
                <a:gd name="T47" fmla="*/ 75 h 511"/>
                <a:gd name="T48" fmla="*/ 301 w 520"/>
                <a:gd name="T49"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close/>
                  <a:moveTo>
                    <a:pt x="301" y="75"/>
                  </a:moveTo>
                  <a:lnTo>
                    <a:pt x="301" y="75"/>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2" name="Freeform 419"/>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3" name="Freeform 420"/>
            <p:cNvSpPr>
              <a:spLocks noChangeArrowheads="1"/>
            </p:cNvSpPr>
            <p:nvPr/>
          </p:nvSpPr>
          <p:spPr bwMode="auto">
            <a:xfrm>
              <a:off x="5743575" y="40735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4" name="Freeform 421"/>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 name="T54" fmla="*/ 451 w 569"/>
                <a:gd name="T55" fmla="*/ 158 h 569"/>
                <a:gd name="T56" fmla="*/ 451 w 569"/>
                <a:gd name="T57"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close/>
                  <a:moveTo>
                    <a:pt x="451" y="158"/>
                  </a:moveTo>
                  <a:lnTo>
                    <a:pt x="451" y="158"/>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5" name="Freeform 422"/>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6" name="Freeform 423"/>
            <p:cNvSpPr>
              <a:spLocks noChangeArrowheads="1"/>
            </p:cNvSpPr>
            <p:nvPr/>
          </p:nvSpPr>
          <p:spPr bwMode="auto">
            <a:xfrm>
              <a:off x="5591175" y="4286249"/>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7" name="Freeform 424"/>
            <p:cNvSpPr>
              <a:spLocks noChangeArrowheads="1"/>
            </p:cNvSpPr>
            <p:nvPr/>
          </p:nvSpPr>
          <p:spPr bwMode="auto">
            <a:xfrm>
              <a:off x="5473700" y="4070349"/>
              <a:ext cx="312738" cy="319088"/>
            </a:xfrm>
            <a:custGeom>
              <a:avLst/>
              <a:gdLst>
                <a:gd name="T0" fmla="*/ 318 w 870"/>
                <a:gd name="T1" fmla="*/ 142 h 887"/>
                <a:gd name="T2" fmla="*/ 167 w 870"/>
                <a:gd name="T3" fmla="*/ 0 h 887"/>
                <a:gd name="T4" fmla="*/ 0 w 870"/>
                <a:gd name="T5" fmla="*/ 167 h 887"/>
                <a:gd name="T6" fmla="*/ 142 w 870"/>
                <a:gd name="T7" fmla="*/ 317 h 887"/>
                <a:gd name="T8" fmla="*/ 594 w 870"/>
                <a:gd name="T9" fmla="*/ 760 h 887"/>
                <a:gd name="T10" fmla="*/ 869 w 870"/>
                <a:gd name="T11" fmla="*/ 886 h 887"/>
                <a:gd name="T12" fmla="*/ 769 w 870"/>
                <a:gd name="T13" fmla="*/ 601 h 887"/>
                <a:gd name="T14" fmla="*/ 318 w 870"/>
                <a:gd name="T15" fmla="*/ 142 h 887"/>
                <a:gd name="T16" fmla="*/ 117 w 870"/>
                <a:gd name="T17" fmla="*/ 225 h 887"/>
                <a:gd name="T18" fmla="*/ 58 w 870"/>
                <a:gd name="T19" fmla="*/ 167 h 887"/>
                <a:gd name="T20" fmla="*/ 167 w 870"/>
                <a:gd name="T21" fmla="*/ 58 h 887"/>
                <a:gd name="T22" fmla="*/ 226 w 870"/>
                <a:gd name="T23" fmla="*/ 116 h 887"/>
                <a:gd name="T24" fmla="*/ 117 w 870"/>
                <a:gd name="T25" fmla="*/ 225 h 887"/>
                <a:gd name="T26" fmla="*/ 769 w 870"/>
                <a:gd name="T27" fmla="*/ 819 h 887"/>
                <a:gd name="T28" fmla="*/ 610 w 870"/>
                <a:gd name="T29" fmla="*/ 744 h 887"/>
                <a:gd name="T30" fmla="*/ 594 w 870"/>
                <a:gd name="T31" fmla="*/ 727 h 887"/>
                <a:gd name="T32" fmla="*/ 677 w 870"/>
                <a:gd name="T33" fmla="*/ 735 h 887"/>
                <a:gd name="T34" fmla="*/ 669 w 870"/>
                <a:gd name="T35" fmla="*/ 668 h 887"/>
                <a:gd name="T36" fmla="*/ 736 w 870"/>
                <a:gd name="T37" fmla="*/ 677 h 887"/>
                <a:gd name="T38" fmla="*/ 736 w 870"/>
                <a:gd name="T39" fmla="*/ 593 h 887"/>
                <a:gd name="T40" fmla="*/ 752 w 870"/>
                <a:gd name="T41" fmla="*/ 610 h 887"/>
                <a:gd name="T42" fmla="*/ 811 w 870"/>
                <a:gd name="T43" fmla="*/ 769 h 887"/>
                <a:gd name="T44" fmla="*/ 769 w 870"/>
                <a:gd name="T45" fmla="*/ 819 h 887"/>
                <a:gd name="T46" fmla="*/ 769 w 870"/>
                <a:gd name="T47" fmla="*/ 819 h 887"/>
                <a:gd name="T48" fmla="*/ 769 w 870"/>
                <a:gd name="T49" fmla="*/ 819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0" h="887">
                  <a:moveTo>
                    <a:pt x="318" y="142"/>
                  </a:moveTo>
                  <a:lnTo>
                    <a:pt x="167" y="0"/>
                  </a:lnTo>
                  <a:lnTo>
                    <a:pt x="0" y="167"/>
                  </a:lnTo>
                  <a:lnTo>
                    <a:pt x="142" y="317"/>
                  </a:lnTo>
                  <a:lnTo>
                    <a:pt x="594" y="760"/>
                  </a:lnTo>
                  <a:lnTo>
                    <a:pt x="869" y="886"/>
                  </a:lnTo>
                  <a:lnTo>
                    <a:pt x="769" y="601"/>
                  </a:lnTo>
                  <a:lnTo>
                    <a:pt x="318" y="142"/>
                  </a:lnTo>
                  <a:close/>
                  <a:moveTo>
                    <a:pt x="117" y="225"/>
                  </a:moveTo>
                  <a:lnTo>
                    <a:pt x="58" y="167"/>
                  </a:lnTo>
                  <a:lnTo>
                    <a:pt x="167" y="58"/>
                  </a:lnTo>
                  <a:lnTo>
                    <a:pt x="226" y="116"/>
                  </a:lnTo>
                  <a:lnTo>
                    <a:pt x="117" y="225"/>
                  </a:lnTo>
                  <a:close/>
                  <a:moveTo>
                    <a:pt x="769" y="819"/>
                  </a:moveTo>
                  <a:lnTo>
                    <a:pt x="610" y="744"/>
                  </a:lnTo>
                  <a:lnTo>
                    <a:pt x="594" y="727"/>
                  </a:lnTo>
                  <a:lnTo>
                    <a:pt x="677" y="735"/>
                  </a:lnTo>
                  <a:lnTo>
                    <a:pt x="669" y="668"/>
                  </a:lnTo>
                  <a:lnTo>
                    <a:pt x="736" y="677"/>
                  </a:lnTo>
                  <a:lnTo>
                    <a:pt x="736" y="593"/>
                  </a:lnTo>
                  <a:lnTo>
                    <a:pt x="752" y="610"/>
                  </a:lnTo>
                  <a:lnTo>
                    <a:pt x="811" y="769"/>
                  </a:lnTo>
                  <a:lnTo>
                    <a:pt x="769" y="819"/>
                  </a:lnTo>
                  <a:close/>
                  <a:moveTo>
                    <a:pt x="769" y="819"/>
                  </a:moveTo>
                  <a:lnTo>
                    <a:pt x="769" y="819"/>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8" name="Freeform 425"/>
            <p:cNvSpPr>
              <a:spLocks noChangeArrowheads="1"/>
            </p:cNvSpPr>
            <p:nvPr/>
          </p:nvSpPr>
          <p:spPr bwMode="auto">
            <a:xfrm>
              <a:off x="5473700" y="4070349"/>
              <a:ext cx="312738" cy="319088"/>
            </a:xfrm>
            <a:custGeom>
              <a:avLst/>
              <a:gdLst>
                <a:gd name="T0" fmla="*/ 318 w 870"/>
                <a:gd name="T1" fmla="*/ 142 h 887"/>
                <a:gd name="T2" fmla="*/ 318 w 870"/>
                <a:gd name="T3" fmla="*/ 142 h 887"/>
                <a:gd name="T4" fmla="*/ 167 w 870"/>
                <a:gd name="T5" fmla="*/ 0 h 887"/>
                <a:gd name="T6" fmla="*/ 0 w 870"/>
                <a:gd name="T7" fmla="*/ 167 h 887"/>
                <a:gd name="T8" fmla="*/ 142 w 870"/>
                <a:gd name="T9" fmla="*/ 317 h 887"/>
                <a:gd name="T10" fmla="*/ 142 w 870"/>
                <a:gd name="T11" fmla="*/ 317 h 887"/>
                <a:gd name="T12" fmla="*/ 594 w 870"/>
                <a:gd name="T13" fmla="*/ 760 h 887"/>
                <a:gd name="T14" fmla="*/ 869 w 870"/>
                <a:gd name="T15" fmla="*/ 886 h 887"/>
                <a:gd name="T16" fmla="*/ 769 w 870"/>
                <a:gd name="T17" fmla="*/ 601 h 887"/>
                <a:gd name="T18" fmla="*/ 318 w 870"/>
                <a:gd name="T19" fmla="*/ 14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0" h="887">
                  <a:moveTo>
                    <a:pt x="318" y="142"/>
                  </a:moveTo>
                  <a:lnTo>
                    <a:pt x="318" y="142"/>
                  </a:lnTo>
                  <a:lnTo>
                    <a:pt x="167" y="0"/>
                  </a:lnTo>
                  <a:lnTo>
                    <a:pt x="0" y="167"/>
                  </a:lnTo>
                  <a:lnTo>
                    <a:pt x="142" y="317"/>
                  </a:lnTo>
                  <a:lnTo>
                    <a:pt x="142" y="317"/>
                  </a:lnTo>
                  <a:lnTo>
                    <a:pt x="594" y="760"/>
                  </a:lnTo>
                  <a:lnTo>
                    <a:pt x="869" y="886"/>
                  </a:lnTo>
                  <a:lnTo>
                    <a:pt x="769" y="601"/>
                  </a:lnTo>
                  <a:lnTo>
                    <a:pt x="318" y="142"/>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9" name="Freeform 426"/>
            <p:cNvSpPr>
              <a:spLocks noChangeArrowheads="1"/>
            </p:cNvSpPr>
            <p:nvPr/>
          </p:nvSpPr>
          <p:spPr bwMode="auto">
            <a:xfrm>
              <a:off x="5494338" y="4090987"/>
              <a:ext cx="60325" cy="60325"/>
            </a:xfrm>
            <a:custGeom>
              <a:avLst/>
              <a:gdLst>
                <a:gd name="T0" fmla="*/ 59 w 169"/>
                <a:gd name="T1" fmla="*/ 167 h 168"/>
                <a:gd name="T2" fmla="*/ 0 w 169"/>
                <a:gd name="T3" fmla="*/ 109 h 168"/>
                <a:gd name="T4" fmla="*/ 109 w 169"/>
                <a:gd name="T5" fmla="*/ 0 h 168"/>
                <a:gd name="T6" fmla="*/ 168 w 169"/>
                <a:gd name="T7" fmla="*/ 58 h 168"/>
                <a:gd name="T8" fmla="*/ 59 w 169"/>
                <a:gd name="T9" fmla="*/ 167 h 168"/>
              </a:gdLst>
              <a:ahLst/>
              <a:cxnLst>
                <a:cxn ang="0">
                  <a:pos x="T0" y="T1"/>
                </a:cxn>
                <a:cxn ang="0">
                  <a:pos x="T2" y="T3"/>
                </a:cxn>
                <a:cxn ang="0">
                  <a:pos x="T4" y="T5"/>
                </a:cxn>
                <a:cxn ang="0">
                  <a:pos x="T6" y="T7"/>
                </a:cxn>
                <a:cxn ang="0">
                  <a:pos x="T8" y="T9"/>
                </a:cxn>
              </a:cxnLst>
              <a:rect l="0" t="0" r="r" b="b"/>
              <a:pathLst>
                <a:path w="169" h="168">
                  <a:moveTo>
                    <a:pt x="59" y="167"/>
                  </a:moveTo>
                  <a:lnTo>
                    <a:pt x="0" y="109"/>
                  </a:lnTo>
                  <a:lnTo>
                    <a:pt x="109" y="0"/>
                  </a:lnTo>
                  <a:lnTo>
                    <a:pt x="168" y="58"/>
                  </a:lnTo>
                  <a:lnTo>
                    <a:pt x="59" y="167"/>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60" name="Freeform 427"/>
            <p:cNvSpPr>
              <a:spLocks noChangeArrowheads="1"/>
            </p:cNvSpPr>
            <p:nvPr/>
          </p:nvSpPr>
          <p:spPr bwMode="auto">
            <a:xfrm>
              <a:off x="5688013" y="4283074"/>
              <a:ext cx="77787" cy="80963"/>
            </a:xfrm>
            <a:custGeom>
              <a:avLst/>
              <a:gdLst>
                <a:gd name="T0" fmla="*/ 175 w 218"/>
                <a:gd name="T1" fmla="*/ 226 h 227"/>
                <a:gd name="T2" fmla="*/ 16 w 218"/>
                <a:gd name="T3" fmla="*/ 151 h 227"/>
                <a:gd name="T4" fmla="*/ 0 w 218"/>
                <a:gd name="T5" fmla="*/ 134 h 227"/>
                <a:gd name="T6" fmla="*/ 83 w 218"/>
                <a:gd name="T7" fmla="*/ 142 h 227"/>
                <a:gd name="T8" fmla="*/ 75 w 218"/>
                <a:gd name="T9" fmla="*/ 75 h 227"/>
                <a:gd name="T10" fmla="*/ 142 w 218"/>
                <a:gd name="T11" fmla="*/ 84 h 227"/>
                <a:gd name="T12" fmla="*/ 142 w 218"/>
                <a:gd name="T13" fmla="*/ 0 h 227"/>
                <a:gd name="T14" fmla="*/ 158 w 218"/>
                <a:gd name="T15" fmla="*/ 17 h 227"/>
                <a:gd name="T16" fmla="*/ 217 w 218"/>
                <a:gd name="T17" fmla="*/ 176 h 227"/>
                <a:gd name="T18" fmla="*/ 175 w 218"/>
                <a:gd name="T19" fmla="*/ 22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227">
                  <a:moveTo>
                    <a:pt x="175" y="226"/>
                  </a:moveTo>
                  <a:lnTo>
                    <a:pt x="16" y="151"/>
                  </a:lnTo>
                  <a:lnTo>
                    <a:pt x="0" y="134"/>
                  </a:lnTo>
                  <a:lnTo>
                    <a:pt x="83" y="142"/>
                  </a:lnTo>
                  <a:lnTo>
                    <a:pt x="75" y="75"/>
                  </a:lnTo>
                  <a:lnTo>
                    <a:pt x="142" y="84"/>
                  </a:lnTo>
                  <a:lnTo>
                    <a:pt x="142" y="0"/>
                  </a:lnTo>
                  <a:lnTo>
                    <a:pt x="158" y="17"/>
                  </a:lnTo>
                  <a:lnTo>
                    <a:pt x="217" y="176"/>
                  </a:lnTo>
                  <a:lnTo>
                    <a:pt x="175" y="226"/>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61" name="Freeform 428"/>
            <p:cNvSpPr>
              <a:spLocks noChangeArrowheads="1"/>
            </p:cNvSpPr>
            <p:nvPr/>
          </p:nvSpPr>
          <p:spPr bwMode="auto">
            <a:xfrm>
              <a:off x="5749925" y="43656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grpSp>
      <p:sp>
        <p:nvSpPr>
          <p:cNvPr id="76" name="文本框 75"/>
          <p:cNvSpPr txBox="1"/>
          <p:nvPr/>
        </p:nvSpPr>
        <p:spPr>
          <a:xfrm>
            <a:off x="803241" y="305847"/>
            <a:ext cx="3381830" cy="460375"/>
          </a:xfrm>
          <a:prstGeom prst="rect">
            <a:avLst/>
          </a:prstGeom>
          <a:noFill/>
        </p:spPr>
        <p:txBody>
          <a:bodyPr wrap="square" rtlCol="0">
            <a:spAutoFit/>
            <a:scene3d>
              <a:camera prst="orthographicFront"/>
              <a:lightRig rig="threePt" dir="t"/>
            </a:scene3d>
            <a:sp3d contourW="12700"/>
          </a:bodyPr>
          <a:lstStyle/>
          <a:p>
            <a:r>
              <a:rPr sz="2400" b="1" dirty="0">
                <a:solidFill>
                  <a:schemeClr val="tx1">
                    <a:lumMod val="75000"/>
                    <a:lumOff val="25000"/>
                  </a:schemeClr>
                </a:solidFill>
                <a:latin typeface="+mj-ea"/>
                <a:ea typeface="+mj-ea"/>
              </a:rPr>
              <a:t>创新点</a:t>
            </a:r>
            <a:endParaRPr lang="zh-CN" altLang="en-US" sz="2400" b="1" dirty="0">
              <a:solidFill>
                <a:schemeClr val="tx1">
                  <a:lumMod val="75000"/>
                  <a:lumOff val="25000"/>
                </a:schemeClr>
              </a:solidFill>
              <a:latin typeface="+mj-ea"/>
              <a:ea typeface="+mj-ea"/>
            </a:endParaRPr>
          </a:p>
        </p:txBody>
      </p:sp>
      <p:sp>
        <p:nvSpPr>
          <p:cNvPr id="2" name="TextBox 48"/>
          <p:cNvSpPr txBox="1"/>
          <p:nvPr>
            <p:custDataLst>
              <p:tags r:id="rId2"/>
            </p:custDataLst>
          </p:nvPr>
        </p:nvSpPr>
        <p:spPr>
          <a:xfrm>
            <a:off x="821055" y="842645"/>
            <a:ext cx="8018145" cy="3537585"/>
          </a:xfrm>
          <a:prstGeom prst="rect">
            <a:avLst/>
          </a:prstGeom>
          <a:noFill/>
        </p:spPr>
        <p:txBody>
          <a:bodyPr wrap="square" rIns="108000" bIns="27000" numCol="1" spcCol="360000" rtlCol="0">
            <a:noAutofit/>
          </a:bodyPr>
          <a:p>
            <a:pPr indent="0" algn="l" fontAlgn="auto">
              <a:lnSpc>
                <a:spcPct val="150000"/>
              </a:lnSpc>
              <a:buNone/>
              <a:defRPr/>
            </a:pPr>
            <a:r>
              <a:rPr lang="zh-CN" altLang="en-US" b="1" dirty="0">
                <a:solidFill>
                  <a:prstClr val="black">
                    <a:lumMod val="75000"/>
                    <a:lumOff val="25000"/>
                  </a:prstClr>
                </a:solidFill>
                <a:ea typeface="+mn-lt"/>
                <a:cs typeface="+mn-ea"/>
                <a:sym typeface="+mn-ea"/>
              </a:rPr>
              <a:t>1. 自动标注和半自动标注：</a:t>
            </a:r>
            <a:endParaRPr lang="zh-CN" altLang="en-US" b="1" dirty="0">
              <a:solidFill>
                <a:prstClr val="black">
                  <a:lumMod val="75000"/>
                  <a:lumOff val="25000"/>
                </a:prstClr>
              </a:solidFill>
              <a:ea typeface="+mn-lt"/>
              <a:cs typeface="+mn-ea"/>
              <a:sym typeface="+mn-ea"/>
            </a:endParaRPr>
          </a:p>
          <a:p>
            <a:pPr indent="0" algn="l" fontAlgn="auto">
              <a:lnSpc>
                <a:spcPct val="150000"/>
              </a:lnSpc>
              <a:buNone/>
              <a:defRPr/>
            </a:pPr>
            <a:r>
              <a:rPr lang="zh-CN" altLang="en-US" b="1" dirty="0">
                <a:solidFill>
                  <a:prstClr val="black">
                    <a:lumMod val="75000"/>
                    <a:lumOff val="25000"/>
                  </a:prstClr>
                </a:solidFill>
                <a:ea typeface="+mn-lt"/>
                <a:cs typeface="+mn-ea"/>
                <a:sym typeface="+mn-ea"/>
              </a:rPr>
              <a:t>     引入机器学习算法实现数据的自动标注，并提供半自动标注工具以加速标注过程。</a:t>
            </a:r>
            <a:endParaRPr lang="zh-CN" altLang="en-US" b="1" dirty="0">
              <a:solidFill>
                <a:prstClr val="black">
                  <a:lumMod val="75000"/>
                  <a:lumOff val="25000"/>
                </a:prstClr>
              </a:solidFill>
              <a:ea typeface="+mn-lt"/>
              <a:cs typeface="+mn-ea"/>
              <a:sym typeface="+mn-ea"/>
            </a:endParaRPr>
          </a:p>
          <a:p>
            <a:pPr indent="0" algn="l" fontAlgn="auto">
              <a:lnSpc>
                <a:spcPct val="150000"/>
              </a:lnSpc>
              <a:buNone/>
              <a:defRPr/>
            </a:pPr>
            <a:r>
              <a:rPr lang="zh-CN" altLang="en-US" b="1" dirty="0">
                <a:solidFill>
                  <a:prstClr val="black">
                    <a:lumMod val="75000"/>
                    <a:lumOff val="25000"/>
                  </a:prstClr>
                </a:solidFill>
                <a:ea typeface="+mn-lt"/>
                <a:cs typeface="+mn-ea"/>
                <a:sym typeface="+mn-ea"/>
              </a:rPr>
              <a:t>2. 多模态数据标注：</a:t>
            </a:r>
            <a:endParaRPr lang="zh-CN" altLang="en-US" b="1" dirty="0">
              <a:solidFill>
                <a:prstClr val="black">
                  <a:lumMod val="75000"/>
                  <a:lumOff val="25000"/>
                </a:prstClr>
              </a:solidFill>
              <a:ea typeface="+mn-lt"/>
              <a:cs typeface="+mn-ea"/>
              <a:sym typeface="+mn-ea"/>
            </a:endParaRPr>
          </a:p>
          <a:p>
            <a:pPr indent="0" algn="l" fontAlgn="auto">
              <a:lnSpc>
                <a:spcPct val="150000"/>
              </a:lnSpc>
              <a:buNone/>
              <a:defRPr/>
            </a:pPr>
            <a:r>
              <a:rPr lang="zh-CN" altLang="en-US" b="1" dirty="0">
                <a:solidFill>
                  <a:prstClr val="black">
                    <a:lumMod val="75000"/>
                    <a:lumOff val="25000"/>
                  </a:prstClr>
                </a:solidFill>
                <a:ea typeface="+mn-lt"/>
                <a:cs typeface="+mn-ea"/>
                <a:sym typeface="+mn-ea"/>
              </a:rPr>
              <a:t>    支持图像、文本等多种数据类型的标注，以满足不同领域和任务的需求，让标注人员能够有效地处理不同类型的信息。</a:t>
            </a:r>
            <a:endParaRPr lang="zh-CN" altLang="en-US" b="1" dirty="0">
              <a:solidFill>
                <a:prstClr val="black">
                  <a:lumMod val="75000"/>
                  <a:lumOff val="25000"/>
                </a:prstClr>
              </a:solidFill>
              <a:ea typeface="+mn-lt"/>
              <a:cs typeface="+mn-ea"/>
              <a:sym typeface="+mn-ea"/>
            </a:endParaRPr>
          </a:p>
          <a:p>
            <a:pPr indent="0" algn="l" fontAlgn="auto">
              <a:lnSpc>
                <a:spcPct val="150000"/>
              </a:lnSpc>
              <a:buNone/>
              <a:defRPr/>
            </a:pPr>
            <a:r>
              <a:rPr lang="zh-CN" altLang="en-US" b="1" dirty="0">
                <a:solidFill>
                  <a:prstClr val="black">
                    <a:lumMod val="75000"/>
                    <a:lumOff val="25000"/>
                  </a:prstClr>
                </a:solidFill>
                <a:ea typeface="+mn-lt"/>
                <a:cs typeface="+mn-ea"/>
                <a:sym typeface="+mn-ea"/>
              </a:rPr>
              <a:t>3. 标签的不确定性处理：</a:t>
            </a:r>
            <a:endParaRPr lang="zh-CN" altLang="en-US" b="1" dirty="0">
              <a:solidFill>
                <a:prstClr val="black">
                  <a:lumMod val="75000"/>
                  <a:lumOff val="25000"/>
                </a:prstClr>
              </a:solidFill>
              <a:ea typeface="+mn-lt"/>
              <a:cs typeface="+mn-ea"/>
              <a:sym typeface="+mn-ea"/>
            </a:endParaRPr>
          </a:p>
          <a:p>
            <a:pPr indent="0" algn="l" fontAlgn="auto">
              <a:lnSpc>
                <a:spcPct val="150000"/>
              </a:lnSpc>
              <a:buNone/>
              <a:defRPr/>
            </a:pPr>
            <a:r>
              <a:rPr lang="zh-CN" altLang="en-US" b="1" dirty="0">
                <a:solidFill>
                  <a:prstClr val="black">
                    <a:lumMod val="75000"/>
                    <a:lumOff val="25000"/>
                  </a:prstClr>
                </a:solidFill>
                <a:ea typeface="+mn-lt"/>
                <a:cs typeface="+mn-ea"/>
                <a:sym typeface="+mn-ea"/>
              </a:rPr>
              <a:t>    支持对标签的不确定性建模，特别是在模糊或困难情况下，使系统能够更灵活地处理标注结果。</a:t>
            </a:r>
            <a:endParaRPr lang="zh-CN" altLang="en-US" b="1" dirty="0">
              <a:solidFill>
                <a:prstClr val="black">
                  <a:lumMod val="75000"/>
                  <a:lumOff val="25000"/>
                </a:prstClr>
              </a:solidFill>
              <a:ea typeface="+mn-lt"/>
              <a:cs typeface="+mn-ea"/>
              <a:sym typeface="+mn-ea"/>
            </a:endParaRPr>
          </a:p>
          <a:p>
            <a:pPr indent="0" algn="l" fontAlgn="auto">
              <a:lnSpc>
                <a:spcPct val="150000"/>
              </a:lnSpc>
              <a:buNone/>
              <a:defRPr/>
            </a:pPr>
            <a:r>
              <a:rPr lang="zh-CN" altLang="en-US" b="1" dirty="0">
                <a:solidFill>
                  <a:prstClr val="black">
                    <a:lumMod val="75000"/>
                    <a:lumOff val="25000"/>
                  </a:prstClr>
                </a:solidFill>
                <a:ea typeface="+mn-lt"/>
                <a:cs typeface="+mn-ea"/>
                <a:sym typeface="+mn-lt"/>
              </a:rPr>
              <a:t>4. 元学习和主动学习：</a:t>
            </a:r>
            <a:endParaRPr lang="zh-CN" altLang="en-US" b="1" dirty="0">
              <a:solidFill>
                <a:prstClr val="black">
                  <a:lumMod val="75000"/>
                  <a:lumOff val="25000"/>
                </a:prstClr>
              </a:solidFill>
              <a:ea typeface="+mn-lt"/>
              <a:cs typeface="+mn-ea"/>
              <a:sym typeface="+mn-lt"/>
            </a:endParaRPr>
          </a:p>
          <a:p>
            <a:pPr indent="0" algn="l" fontAlgn="auto">
              <a:lnSpc>
                <a:spcPct val="150000"/>
              </a:lnSpc>
              <a:buNone/>
              <a:defRPr/>
            </a:pPr>
            <a:r>
              <a:rPr lang="zh-CN" altLang="en-US" b="1" dirty="0">
                <a:solidFill>
                  <a:prstClr val="black">
                    <a:lumMod val="75000"/>
                    <a:lumOff val="25000"/>
                  </a:prstClr>
                </a:solidFill>
                <a:ea typeface="+mn-lt"/>
                <a:cs typeface="+mn-ea"/>
                <a:sym typeface="+mn-lt"/>
              </a:rPr>
              <a:t>      在之后的功能中打算利用元学习算法，通过标注人员的反馈不断改进模型，以更好地适应新的标注任务。并引入主动学习，让系统能够主动选择最具信息量的样本，以降低标注的成本。同时提供标注人员之间的反馈机制，以不断改进标注准确性和效率。</a:t>
            </a:r>
            <a:endParaRPr lang="zh-CN" altLang="en-US" b="1" dirty="0">
              <a:solidFill>
                <a:prstClr val="black">
                  <a:lumMod val="75000"/>
                  <a:lumOff val="25000"/>
                </a:prstClr>
              </a:solidFill>
              <a:ea typeface="+mn-lt"/>
              <a:cs typeface="+mn-ea"/>
              <a:sym typeface="+mn-lt"/>
            </a:endParaRPr>
          </a:p>
          <a:p>
            <a:pPr indent="0" algn="l" fontAlgn="auto">
              <a:lnSpc>
                <a:spcPct val="150000"/>
              </a:lnSpc>
              <a:buNone/>
              <a:defRPr/>
            </a:pPr>
            <a:endParaRPr lang="zh-CN" altLang="en-US" b="1" dirty="0">
              <a:solidFill>
                <a:prstClr val="black">
                  <a:lumMod val="75000"/>
                  <a:lumOff val="25000"/>
                </a:prstClr>
              </a:solidFill>
              <a:ea typeface="+mn-l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childTnLst>
                          </p:cTn>
                        </p:par>
                        <p:par>
                          <p:cTn id="15" fill="hold">
                            <p:stCondLst>
                              <p:cond delay="1000"/>
                            </p:stCondLst>
                            <p:childTnLst>
                              <p:par>
                                <p:cTn id="16" presetID="26" presetClass="emph" presetSubtype="0" fill="hold" nodeType="afterEffect">
                                  <p:stCondLst>
                                    <p:cond delay="0"/>
                                  </p:stCondLst>
                                  <p:childTnLst>
                                    <p:animEffect transition="out" filter="fade">
                                      <p:cBhvr>
                                        <p:cTn id="17" dur="500" tmFilter="0, 0; .2, .5; .8, .5; 1, 0"/>
                                        <p:tgtEl>
                                          <p:spTgt spid="35"/>
                                        </p:tgtEl>
                                      </p:cBhvr>
                                    </p:animEffect>
                                    <p:animScale>
                                      <p:cBhvr>
                                        <p:cTn id="18" dur="250" autoRev="1" fill="hold"/>
                                        <p:tgtEl>
                                          <p:spTgt spid="35"/>
                                        </p:tgtEl>
                                      </p:cBhvr>
                                      <p:by x="105000" y="105000"/>
                                    </p:animScale>
                                  </p:childTnLst>
                                </p:cTn>
                              </p:par>
                              <p:par>
                                <p:cTn id="19" presetID="42" presetClass="entr" presetSubtype="0" fill="hold" grpId="0" nodeType="withEffect">
                                  <p:stCondLst>
                                    <p:cond delay="800"/>
                                  </p:stCondLst>
                                  <p:iterate type="lt">
                                    <p:tmPct val="10000"/>
                                  </p:iterate>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1" y="0"/>
            <a:ext cx="2177494" cy="1190171"/>
          </a:xfrm>
          <a:prstGeom prst="rect">
            <a:avLst/>
          </a:prstGeom>
        </p:spPr>
      </p:pic>
      <p:grpSp>
        <p:nvGrpSpPr>
          <p:cNvPr id="35" name="组合 34"/>
          <p:cNvGrpSpPr/>
          <p:nvPr/>
        </p:nvGrpSpPr>
        <p:grpSpPr>
          <a:xfrm>
            <a:off x="347345" y="842645"/>
            <a:ext cx="473710" cy="439420"/>
            <a:chOff x="1142022" y="2334802"/>
            <a:chExt cx="1577278" cy="1577690"/>
          </a:xfrm>
        </p:grpSpPr>
        <p:sp>
          <p:nvSpPr>
            <p:cNvPr id="36" name="Oval 89"/>
            <p:cNvSpPr/>
            <p:nvPr/>
          </p:nvSpPr>
          <p:spPr>
            <a:xfrm>
              <a:off x="1142022" y="2334802"/>
              <a:ext cx="1577278" cy="1577690"/>
            </a:xfrm>
            <a:prstGeom prst="ellipse">
              <a:avLst/>
            </a:prstGeom>
            <a:solidFill>
              <a:srgbClr val="15117B"/>
            </a:solidFill>
            <a:ln>
              <a:noFill/>
            </a:ln>
            <a:effectLst/>
          </p:spPr>
          <p:style>
            <a:lnRef idx="1">
              <a:schemeClr val="accent1"/>
            </a:lnRef>
            <a:fillRef idx="3">
              <a:schemeClr val="accent1"/>
            </a:fillRef>
            <a:effectRef idx="2">
              <a:schemeClr val="accent1"/>
            </a:effectRef>
            <a:fontRef idx="minor">
              <a:schemeClr val="lt1"/>
            </a:fontRef>
          </p:style>
          <p:txBody>
            <a:bodyPr lIns="182889" tIns="91445" rIns="182889" bIns="91445" rtlCol="0" anchor="ctr"/>
            <a:lstStyle/>
            <a:p>
              <a:pPr algn="ctr">
                <a:lnSpc>
                  <a:spcPct val="130000"/>
                </a:lnSpc>
                <a:defRPr/>
              </a:pPr>
              <a:endParaRPr lang="en-US" dirty="0">
                <a:solidFill>
                  <a:prstClr val="white"/>
                </a:solidFill>
                <a:ea typeface="方正黑体简体" panose="02010601030101010101" pitchFamily="2" charset="-122"/>
                <a:cs typeface="+mn-lt"/>
                <a:sym typeface="+mn-lt"/>
              </a:endParaRPr>
            </a:p>
          </p:txBody>
        </p:sp>
        <p:sp>
          <p:nvSpPr>
            <p:cNvPr id="37" name="Freeform 16"/>
            <p:cNvSpPr>
              <a:spLocks noChangeArrowheads="1"/>
            </p:cNvSpPr>
            <p:nvPr/>
          </p:nvSpPr>
          <p:spPr bwMode="auto">
            <a:xfrm>
              <a:off x="1622651" y="2640346"/>
              <a:ext cx="599175" cy="941234"/>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solidFill>
            <a:ln>
              <a:noFill/>
            </a:ln>
            <a:effectLst/>
          </p:spPr>
          <p:txBody>
            <a:bodyPr wrap="none" lIns="182889" tIns="91445" rIns="182889" bIns="91445"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grpSp>
      <p:grpSp>
        <p:nvGrpSpPr>
          <p:cNvPr id="50" name="Group 4698"/>
          <p:cNvGrpSpPr/>
          <p:nvPr/>
        </p:nvGrpSpPr>
        <p:grpSpPr bwMode="auto">
          <a:xfrm rot="0">
            <a:off x="5866765" y="1997710"/>
            <a:ext cx="342900" cy="336550"/>
            <a:chOff x="5427663" y="4046537"/>
            <a:chExt cx="395287" cy="387350"/>
          </a:xfrm>
          <a:solidFill>
            <a:schemeClr val="bg1"/>
          </a:solidFill>
        </p:grpSpPr>
        <p:sp>
          <p:nvSpPr>
            <p:cNvPr id="51" name="Freeform 418"/>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 name="T46" fmla="*/ 301 w 520"/>
                <a:gd name="T47" fmla="*/ 75 h 511"/>
                <a:gd name="T48" fmla="*/ 301 w 520"/>
                <a:gd name="T49"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close/>
                  <a:moveTo>
                    <a:pt x="301" y="75"/>
                  </a:moveTo>
                  <a:lnTo>
                    <a:pt x="301" y="75"/>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2" name="Freeform 419"/>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3" name="Freeform 420"/>
            <p:cNvSpPr>
              <a:spLocks noChangeArrowheads="1"/>
            </p:cNvSpPr>
            <p:nvPr/>
          </p:nvSpPr>
          <p:spPr bwMode="auto">
            <a:xfrm>
              <a:off x="5743575" y="40735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4" name="Freeform 421"/>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 name="T54" fmla="*/ 451 w 569"/>
                <a:gd name="T55" fmla="*/ 158 h 569"/>
                <a:gd name="T56" fmla="*/ 451 w 569"/>
                <a:gd name="T57"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close/>
                  <a:moveTo>
                    <a:pt x="451" y="158"/>
                  </a:moveTo>
                  <a:lnTo>
                    <a:pt x="451" y="158"/>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5" name="Freeform 422"/>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6" name="Freeform 423"/>
            <p:cNvSpPr>
              <a:spLocks noChangeArrowheads="1"/>
            </p:cNvSpPr>
            <p:nvPr/>
          </p:nvSpPr>
          <p:spPr bwMode="auto">
            <a:xfrm>
              <a:off x="5591175" y="4286249"/>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7" name="Freeform 424"/>
            <p:cNvSpPr>
              <a:spLocks noChangeArrowheads="1"/>
            </p:cNvSpPr>
            <p:nvPr/>
          </p:nvSpPr>
          <p:spPr bwMode="auto">
            <a:xfrm>
              <a:off x="5473700" y="4070349"/>
              <a:ext cx="312738" cy="319088"/>
            </a:xfrm>
            <a:custGeom>
              <a:avLst/>
              <a:gdLst>
                <a:gd name="T0" fmla="*/ 318 w 870"/>
                <a:gd name="T1" fmla="*/ 142 h 887"/>
                <a:gd name="T2" fmla="*/ 167 w 870"/>
                <a:gd name="T3" fmla="*/ 0 h 887"/>
                <a:gd name="T4" fmla="*/ 0 w 870"/>
                <a:gd name="T5" fmla="*/ 167 h 887"/>
                <a:gd name="T6" fmla="*/ 142 w 870"/>
                <a:gd name="T7" fmla="*/ 317 h 887"/>
                <a:gd name="T8" fmla="*/ 594 w 870"/>
                <a:gd name="T9" fmla="*/ 760 h 887"/>
                <a:gd name="T10" fmla="*/ 869 w 870"/>
                <a:gd name="T11" fmla="*/ 886 h 887"/>
                <a:gd name="T12" fmla="*/ 769 w 870"/>
                <a:gd name="T13" fmla="*/ 601 h 887"/>
                <a:gd name="T14" fmla="*/ 318 w 870"/>
                <a:gd name="T15" fmla="*/ 142 h 887"/>
                <a:gd name="T16" fmla="*/ 117 w 870"/>
                <a:gd name="T17" fmla="*/ 225 h 887"/>
                <a:gd name="T18" fmla="*/ 58 w 870"/>
                <a:gd name="T19" fmla="*/ 167 h 887"/>
                <a:gd name="T20" fmla="*/ 167 w 870"/>
                <a:gd name="T21" fmla="*/ 58 h 887"/>
                <a:gd name="T22" fmla="*/ 226 w 870"/>
                <a:gd name="T23" fmla="*/ 116 h 887"/>
                <a:gd name="T24" fmla="*/ 117 w 870"/>
                <a:gd name="T25" fmla="*/ 225 h 887"/>
                <a:gd name="T26" fmla="*/ 769 w 870"/>
                <a:gd name="T27" fmla="*/ 819 h 887"/>
                <a:gd name="T28" fmla="*/ 610 w 870"/>
                <a:gd name="T29" fmla="*/ 744 h 887"/>
                <a:gd name="T30" fmla="*/ 594 w 870"/>
                <a:gd name="T31" fmla="*/ 727 h 887"/>
                <a:gd name="T32" fmla="*/ 677 w 870"/>
                <a:gd name="T33" fmla="*/ 735 h 887"/>
                <a:gd name="T34" fmla="*/ 669 w 870"/>
                <a:gd name="T35" fmla="*/ 668 h 887"/>
                <a:gd name="T36" fmla="*/ 736 w 870"/>
                <a:gd name="T37" fmla="*/ 677 h 887"/>
                <a:gd name="T38" fmla="*/ 736 w 870"/>
                <a:gd name="T39" fmla="*/ 593 h 887"/>
                <a:gd name="T40" fmla="*/ 752 w 870"/>
                <a:gd name="T41" fmla="*/ 610 h 887"/>
                <a:gd name="T42" fmla="*/ 811 w 870"/>
                <a:gd name="T43" fmla="*/ 769 h 887"/>
                <a:gd name="T44" fmla="*/ 769 w 870"/>
                <a:gd name="T45" fmla="*/ 819 h 887"/>
                <a:gd name="T46" fmla="*/ 769 w 870"/>
                <a:gd name="T47" fmla="*/ 819 h 887"/>
                <a:gd name="T48" fmla="*/ 769 w 870"/>
                <a:gd name="T49" fmla="*/ 819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0" h="887">
                  <a:moveTo>
                    <a:pt x="318" y="142"/>
                  </a:moveTo>
                  <a:lnTo>
                    <a:pt x="167" y="0"/>
                  </a:lnTo>
                  <a:lnTo>
                    <a:pt x="0" y="167"/>
                  </a:lnTo>
                  <a:lnTo>
                    <a:pt x="142" y="317"/>
                  </a:lnTo>
                  <a:lnTo>
                    <a:pt x="594" y="760"/>
                  </a:lnTo>
                  <a:lnTo>
                    <a:pt x="869" y="886"/>
                  </a:lnTo>
                  <a:lnTo>
                    <a:pt x="769" y="601"/>
                  </a:lnTo>
                  <a:lnTo>
                    <a:pt x="318" y="142"/>
                  </a:lnTo>
                  <a:close/>
                  <a:moveTo>
                    <a:pt x="117" y="225"/>
                  </a:moveTo>
                  <a:lnTo>
                    <a:pt x="58" y="167"/>
                  </a:lnTo>
                  <a:lnTo>
                    <a:pt x="167" y="58"/>
                  </a:lnTo>
                  <a:lnTo>
                    <a:pt x="226" y="116"/>
                  </a:lnTo>
                  <a:lnTo>
                    <a:pt x="117" y="225"/>
                  </a:lnTo>
                  <a:close/>
                  <a:moveTo>
                    <a:pt x="769" y="819"/>
                  </a:moveTo>
                  <a:lnTo>
                    <a:pt x="610" y="744"/>
                  </a:lnTo>
                  <a:lnTo>
                    <a:pt x="594" y="727"/>
                  </a:lnTo>
                  <a:lnTo>
                    <a:pt x="677" y="735"/>
                  </a:lnTo>
                  <a:lnTo>
                    <a:pt x="669" y="668"/>
                  </a:lnTo>
                  <a:lnTo>
                    <a:pt x="736" y="677"/>
                  </a:lnTo>
                  <a:lnTo>
                    <a:pt x="736" y="593"/>
                  </a:lnTo>
                  <a:lnTo>
                    <a:pt x="752" y="610"/>
                  </a:lnTo>
                  <a:lnTo>
                    <a:pt x="811" y="769"/>
                  </a:lnTo>
                  <a:lnTo>
                    <a:pt x="769" y="819"/>
                  </a:lnTo>
                  <a:close/>
                  <a:moveTo>
                    <a:pt x="769" y="819"/>
                  </a:moveTo>
                  <a:lnTo>
                    <a:pt x="769" y="819"/>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8" name="Freeform 425"/>
            <p:cNvSpPr>
              <a:spLocks noChangeArrowheads="1"/>
            </p:cNvSpPr>
            <p:nvPr/>
          </p:nvSpPr>
          <p:spPr bwMode="auto">
            <a:xfrm>
              <a:off x="5473700" y="4070349"/>
              <a:ext cx="312738" cy="319088"/>
            </a:xfrm>
            <a:custGeom>
              <a:avLst/>
              <a:gdLst>
                <a:gd name="T0" fmla="*/ 318 w 870"/>
                <a:gd name="T1" fmla="*/ 142 h 887"/>
                <a:gd name="T2" fmla="*/ 318 w 870"/>
                <a:gd name="T3" fmla="*/ 142 h 887"/>
                <a:gd name="T4" fmla="*/ 167 w 870"/>
                <a:gd name="T5" fmla="*/ 0 h 887"/>
                <a:gd name="T6" fmla="*/ 0 w 870"/>
                <a:gd name="T7" fmla="*/ 167 h 887"/>
                <a:gd name="T8" fmla="*/ 142 w 870"/>
                <a:gd name="T9" fmla="*/ 317 h 887"/>
                <a:gd name="T10" fmla="*/ 142 w 870"/>
                <a:gd name="T11" fmla="*/ 317 h 887"/>
                <a:gd name="T12" fmla="*/ 594 w 870"/>
                <a:gd name="T13" fmla="*/ 760 h 887"/>
                <a:gd name="T14" fmla="*/ 869 w 870"/>
                <a:gd name="T15" fmla="*/ 886 h 887"/>
                <a:gd name="T16" fmla="*/ 769 w 870"/>
                <a:gd name="T17" fmla="*/ 601 h 887"/>
                <a:gd name="T18" fmla="*/ 318 w 870"/>
                <a:gd name="T19" fmla="*/ 14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0" h="887">
                  <a:moveTo>
                    <a:pt x="318" y="142"/>
                  </a:moveTo>
                  <a:lnTo>
                    <a:pt x="318" y="142"/>
                  </a:lnTo>
                  <a:lnTo>
                    <a:pt x="167" y="0"/>
                  </a:lnTo>
                  <a:lnTo>
                    <a:pt x="0" y="167"/>
                  </a:lnTo>
                  <a:lnTo>
                    <a:pt x="142" y="317"/>
                  </a:lnTo>
                  <a:lnTo>
                    <a:pt x="142" y="317"/>
                  </a:lnTo>
                  <a:lnTo>
                    <a:pt x="594" y="760"/>
                  </a:lnTo>
                  <a:lnTo>
                    <a:pt x="869" y="886"/>
                  </a:lnTo>
                  <a:lnTo>
                    <a:pt x="769" y="601"/>
                  </a:lnTo>
                  <a:lnTo>
                    <a:pt x="318" y="142"/>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9" name="Freeform 426"/>
            <p:cNvSpPr>
              <a:spLocks noChangeArrowheads="1"/>
            </p:cNvSpPr>
            <p:nvPr/>
          </p:nvSpPr>
          <p:spPr bwMode="auto">
            <a:xfrm>
              <a:off x="5494338" y="4090987"/>
              <a:ext cx="60325" cy="60325"/>
            </a:xfrm>
            <a:custGeom>
              <a:avLst/>
              <a:gdLst>
                <a:gd name="T0" fmla="*/ 59 w 169"/>
                <a:gd name="T1" fmla="*/ 167 h 168"/>
                <a:gd name="T2" fmla="*/ 0 w 169"/>
                <a:gd name="T3" fmla="*/ 109 h 168"/>
                <a:gd name="T4" fmla="*/ 109 w 169"/>
                <a:gd name="T5" fmla="*/ 0 h 168"/>
                <a:gd name="T6" fmla="*/ 168 w 169"/>
                <a:gd name="T7" fmla="*/ 58 h 168"/>
                <a:gd name="T8" fmla="*/ 59 w 169"/>
                <a:gd name="T9" fmla="*/ 167 h 168"/>
              </a:gdLst>
              <a:ahLst/>
              <a:cxnLst>
                <a:cxn ang="0">
                  <a:pos x="T0" y="T1"/>
                </a:cxn>
                <a:cxn ang="0">
                  <a:pos x="T2" y="T3"/>
                </a:cxn>
                <a:cxn ang="0">
                  <a:pos x="T4" y="T5"/>
                </a:cxn>
                <a:cxn ang="0">
                  <a:pos x="T6" y="T7"/>
                </a:cxn>
                <a:cxn ang="0">
                  <a:pos x="T8" y="T9"/>
                </a:cxn>
              </a:cxnLst>
              <a:rect l="0" t="0" r="r" b="b"/>
              <a:pathLst>
                <a:path w="169" h="168">
                  <a:moveTo>
                    <a:pt x="59" y="167"/>
                  </a:moveTo>
                  <a:lnTo>
                    <a:pt x="0" y="109"/>
                  </a:lnTo>
                  <a:lnTo>
                    <a:pt x="109" y="0"/>
                  </a:lnTo>
                  <a:lnTo>
                    <a:pt x="168" y="58"/>
                  </a:lnTo>
                  <a:lnTo>
                    <a:pt x="59" y="167"/>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60" name="Freeform 427"/>
            <p:cNvSpPr>
              <a:spLocks noChangeArrowheads="1"/>
            </p:cNvSpPr>
            <p:nvPr/>
          </p:nvSpPr>
          <p:spPr bwMode="auto">
            <a:xfrm>
              <a:off x="5688013" y="4283074"/>
              <a:ext cx="77787" cy="80963"/>
            </a:xfrm>
            <a:custGeom>
              <a:avLst/>
              <a:gdLst>
                <a:gd name="T0" fmla="*/ 175 w 218"/>
                <a:gd name="T1" fmla="*/ 226 h 227"/>
                <a:gd name="T2" fmla="*/ 16 w 218"/>
                <a:gd name="T3" fmla="*/ 151 h 227"/>
                <a:gd name="T4" fmla="*/ 0 w 218"/>
                <a:gd name="T5" fmla="*/ 134 h 227"/>
                <a:gd name="T6" fmla="*/ 83 w 218"/>
                <a:gd name="T7" fmla="*/ 142 h 227"/>
                <a:gd name="T8" fmla="*/ 75 w 218"/>
                <a:gd name="T9" fmla="*/ 75 h 227"/>
                <a:gd name="T10" fmla="*/ 142 w 218"/>
                <a:gd name="T11" fmla="*/ 84 h 227"/>
                <a:gd name="T12" fmla="*/ 142 w 218"/>
                <a:gd name="T13" fmla="*/ 0 h 227"/>
                <a:gd name="T14" fmla="*/ 158 w 218"/>
                <a:gd name="T15" fmla="*/ 17 h 227"/>
                <a:gd name="T16" fmla="*/ 217 w 218"/>
                <a:gd name="T17" fmla="*/ 176 h 227"/>
                <a:gd name="T18" fmla="*/ 175 w 218"/>
                <a:gd name="T19" fmla="*/ 22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227">
                  <a:moveTo>
                    <a:pt x="175" y="226"/>
                  </a:moveTo>
                  <a:lnTo>
                    <a:pt x="16" y="151"/>
                  </a:lnTo>
                  <a:lnTo>
                    <a:pt x="0" y="134"/>
                  </a:lnTo>
                  <a:lnTo>
                    <a:pt x="83" y="142"/>
                  </a:lnTo>
                  <a:lnTo>
                    <a:pt x="75" y="75"/>
                  </a:lnTo>
                  <a:lnTo>
                    <a:pt x="142" y="84"/>
                  </a:lnTo>
                  <a:lnTo>
                    <a:pt x="142" y="0"/>
                  </a:lnTo>
                  <a:lnTo>
                    <a:pt x="158" y="17"/>
                  </a:lnTo>
                  <a:lnTo>
                    <a:pt x="217" y="176"/>
                  </a:lnTo>
                  <a:lnTo>
                    <a:pt x="175" y="226"/>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61" name="Freeform 428"/>
            <p:cNvSpPr>
              <a:spLocks noChangeArrowheads="1"/>
            </p:cNvSpPr>
            <p:nvPr/>
          </p:nvSpPr>
          <p:spPr bwMode="auto">
            <a:xfrm>
              <a:off x="5749925" y="43656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grpSp>
      <p:sp>
        <p:nvSpPr>
          <p:cNvPr id="76" name="文本框 75"/>
          <p:cNvSpPr txBox="1"/>
          <p:nvPr/>
        </p:nvSpPr>
        <p:spPr>
          <a:xfrm>
            <a:off x="803241" y="305847"/>
            <a:ext cx="3381830" cy="460375"/>
          </a:xfrm>
          <a:prstGeom prst="rect">
            <a:avLst/>
          </a:prstGeom>
          <a:noFill/>
        </p:spPr>
        <p:txBody>
          <a:bodyPr wrap="square" rtlCol="0">
            <a:spAutoFit/>
            <a:scene3d>
              <a:camera prst="orthographicFront"/>
              <a:lightRig rig="threePt" dir="t"/>
            </a:scene3d>
            <a:sp3d contourW="12700"/>
          </a:bodyPr>
          <a:lstStyle/>
          <a:p>
            <a:r>
              <a:rPr sz="2400" b="1" dirty="0">
                <a:solidFill>
                  <a:schemeClr val="tx1">
                    <a:lumMod val="75000"/>
                    <a:lumOff val="25000"/>
                  </a:schemeClr>
                </a:solidFill>
                <a:latin typeface="+mj-ea"/>
                <a:ea typeface="+mj-ea"/>
              </a:rPr>
              <a:t>创新点</a:t>
            </a:r>
            <a:endParaRPr lang="zh-CN" altLang="en-US" sz="2400" b="1" dirty="0">
              <a:solidFill>
                <a:schemeClr val="tx1">
                  <a:lumMod val="75000"/>
                  <a:lumOff val="25000"/>
                </a:schemeClr>
              </a:solidFill>
              <a:latin typeface="+mj-ea"/>
              <a:ea typeface="+mj-ea"/>
            </a:endParaRPr>
          </a:p>
        </p:txBody>
      </p:sp>
      <p:sp>
        <p:nvSpPr>
          <p:cNvPr id="2" name="TextBox 48"/>
          <p:cNvSpPr txBox="1"/>
          <p:nvPr>
            <p:custDataLst>
              <p:tags r:id="rId2"/>
            </p:custDataLst>
          </p:nvPr>
        </p:nvSpPr>
        <p:spPr>
          <a:xfrm>
            <a:off x="882650" y="842645"/>
            <a:ext cx="8018145" cy="3537585"/>
          </a:xfrm>
          <a:prstGeom prst="rect">
            <a:avLst/>
          </a:prstGeom>
          <a:noFill/>
        </p:spPr>
        <p:txBody>
          <a:bodyPr wrap="square" rIns="108000" bIns="27000" numCol="1" spcCol="360000" rtlCol="0">
            <a:noAutofit/>
          </a:bodyPr>
          <a:p>
            <a:pPr indent="0" algn="l" fontAlgn="auto">
              <a:lnSpc>
                <a:spcPct val="150000"/>
              </a:lnSpc>
              <a:buNone/>
              <a:defRPr/>
            </a:pPr>
            <a:r>
              <a:rPr lang="zh-CN" altLang="en-US" b="1" dirty="0">
                <a:solidFill>
                  <a:prstClr val="black">
                    <a:lumMod val="75000"/>
                    <a:lumOff val="25000"/>
                  </a:prstClr>
                </a:solidFill>
                <a:ea typeface="+mn-lt"/>
                <a:cs typeface="+mn-ea"/>
                <a:sym typeface="+mn-ea"/>
              </a:rPr>
              <a:t>5. 安全和隐私保护：</a:t>
            </a:r>
            <a:endParaRPr lang="zh-CN" altLang="en-US" b="1" dirty="0">
              <a:solidFill>
                <a:prstClr val="black">
                  <a:lumMod val="75000"/>
                  <a:lumOff val="25000"/>
                </a:prstClr>
              </a:solidFill>
              <a:ea typeface="+mn-lt"/>
              <a:cs typeface="+mn-ea"/>
              <a:sym typeface="+mn-ea"/>
            </a:endParaRPr>
          </a:p>
          <a:p>
            <a:pPr indent="0" algn="l" fontAlgn="auto">
              <a:lnSpc>
                <a:spcPct val="150000"/>
              </a:lnSpc>
              <a:buNone/>
              <a:defRPr/>
            </a:pPr>
            <a:r>
              <a:rPr lang="zh-CN" altLang="en-US" b="1" dirty="0">
                <a:solidFill>
                  <a:prstClr val="black">
                    <a:lumMod val="75000"/>
                    <a:lumOff val="25000"/>
                  </a:prstClr>
                </a:solidFill>
                <a:ea typeface="+mn-lt"/>
                <a:cs typeface="+mn-ea"/>
                <a:sym typeface="+mn-ea"/>
              </a:rPr>
              <a:t>      采取措施保护敏感信息，例如对图像中的个人身份进行模糊处理。 遵循隐私法规，确保用户数据的安全性和隐私保护。</a:t>
            </a:r>
            <a:endParaRPr lang="zh-CN" altLang="en-US" b="1" dirty="0">
              <a:solidFill>
                <a:prstClr val="black">
                  <a:lumMod val="75000"/>
                  <a:lumOff val="25000"/>
                </a:prstClr>
              </a:solidFill>
              <a:ea typeface="+mn-lt"/>
              <a:cs typeface="+mn-ea"/>
              <a:sym typeface="+mn-ea"/>
            </a:endParaRPr>
          </a:p>
          <a:p>
            <a:pPr indent="0" algn="l" fontAlgn="auto">
              <a:lnSpc>
                <a:spcPct val="150000"/>
              </a:lnSpc>
              <a:buNone/>
              <a:defRPr/>
            </a:pPr>
            <a:r>
              <a:rPr lang="zh-CN" altLang="en-US" b="1" dirty="0">
                <a:solidFill>
                  <a:prstClr val="black">
                    <a:lumMod val="75000"/>
                    <a:lumOff val="25000"/>
                  </a:prstClr>
                </a:solidFill>
                <a:ea typeface="+mn-lt"/>
                <a:cs typeface="+mn-ea"/>
                <a:sym typeface="+mn-ea"/>
              </a:rPr>
              <a:t>6. 开放性和可扩展性：</a:t>
            </a:r>
            <a:endParaRPr lang="zh-CN" altLang="en-US" b="1" dirty="0">
              <a:solidFill>
                <a:prstClr val="black">
                  <a:lumMod val="75000"/>
                  <a:lumOff val="25000"/>
                </a:prstClr>
              </a:solidFill>
              <a:ea typeface="+mn-lt"/>
              <a:cs typeface="+mn-ea"/>
              <a:sym typeface="+mn-ea"/>
            </a:endParaRPr>
          </a:p>
          <a:p>
            <a:pPr indent="0" algn="l" fontAlgn="auto">
              <a:lnSpc>
                <a:spcPct val="150000"/>
              </a:lnSpc>
              <a:buNone/>
              <a:defRPr/>
            </a:pPr>
            <a:r>
              <a:rPr lang="zh-CN" altLang="en-US" b="1" dirty="0">
                <a:solidFill>
                  <a:prstClr val="black">
                    <a:lumMod val="75000"/>
                    <a:lumOff val="25000"/>
                  </a:prstClr>
                </a:solidFill>
                <a:ea typeface="+mn-lt"/>
                <a:cs typeface="+mn-ea"/>
                <a:sym typeface="+mn-ea"/>
              </a:rPr>
              <a:t>      提供API和插件系统，使得其他应用能够方便地集成和扩展标注平台的功能。支持自定义标注任务和工作流，以适应不同行业和应用领域的需求。</a:t>
            </a:r>
            <a:endParaRPr lang="zh-CN" altLang="en-US" b="1" dirty="0">
              <a:solidFill>
                <a:prstClr val="black">
                  <a:lumMod val="75000"/>
                  <a:lumOff val="25000"/>
                </a:prstClr>
              </a:solidFill>
              <a:ea typeface="+mn-l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childTnLst>
                          </p:cTn>
                        </p:par>
                        <p:par>
                          <p:cTn id="15" fill="hold">
                            <p:stCondLst>
                              <p:cond delay="1000"/>
                            </p:stCondLst>
                            <p:childTnLst>
                              <p:par>
                                <p:cTn id="16" presetID="26" presetClass="emph" presetSubtype="0" fill="hold" nodeType="afterEffect">
                                  <p:stCondLst>
                                    <p:cond delay="0"/>
                                  </p:stCondLst>
                                  <p:childTnLst>
                                    <p:animEffect transition="out" filter="fade">
                                      <p:cBhvr>
                                        <p:cTn id="17" dur="500" tmFilter="0, 0; .2, .5; .8, .5; 1, 0"/>
                                        <p:tgtEl>
                                          <p:spTgt spid="35"/>
                                        </p:tgtEl>
                                      </p:cBhvr>
                                    </p:animEffect>
                                    <p:animScale>
                                      <p:cBhvr>
                                        <p:cTn id="18" dur="250" autoRev="1" fill="hold"/>
                                        <p:tgtEl>
                                          <p:spTgt spid="35"/>
                                        </p:tgtEl>
                                      </p:cBhvr>
                                      <p:by x="105000" y="105000"/>
                                    </p:animScale>
                                  </p:childTnLst>
                                </p:cTn>
                              </p:par>
                              <p:par>
                                <p:cTn id="19" presetID="42" presetClass="entr" presetSubtype="0" fill="hold" grpId="0" nodeType="withEffect">
                                  <p:stCondLst>
                                    <p:cond delay="800"/>
                                  </p:stCondLst>
                                  <p:iterate type="lt">
                                    <p:tmPct val="10000"/>
                                  </p:iterate>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809038" y="1617079"/>
            <a:ext cx="3438525" cy="1106805"/>
          </a:xfrm>
          <a:prstGeom prst="rect">
            <a:avLst/>
          </a:prstGeom>
          <a:noFill/>
        </p:spPr>
        <p:txBody>
          <a:bodyPr wrap="none" rtlCol="0">
            <a:spAutoFit/>
            <a:scene3d>
              <a:camera prst="orthographicFront"/>
              <a:lightRig rig="threePt" dir="t"/>
            </a:scene3d>
            <a:sp3d contourW="12700"/>
          </a:bodyPr>
          <a:lstStyle/>
          <a:p>
            <a:pPr algn="ctr"/>
            <a:r>
              <a:rPr lang="en-US" altLang="zh-CN" sz="6600" b="1" dirty="0">
                <a:solidFill>
                  <a:schemeClr val="tx1">
                    <a:lumMod val="75000"/>
                    <a:lumOff val="25000"/>
                  </a:schemeClr>
                </a:solidFill>
                <a:latin typeface="+mn-ea"/>
              </a:rPr>
              <a:t>Thanks </a:t>
            </a:r>
            <a:endParaRPr lang="en-US" altLang="zh-CN" sz="6600" b="1" dirty="0">
              <a:solidFill>
                <a:schemeClr val="tx1">
                  <a:lumMod val="75000"/>
                  <a:lumOff val="25000"/>
                </a:schemeClr>
              </a:solidFill>
              <a:latin typeface="+mn-ea"/>
            </a:endParaRPr>
          </a:p>
        </p:txBody>
      </p:sp>
      <p:sp>
        <p:nvSpPr>
          <p:cNvPr id="10" name="椭圆 71"/>
          <p:cNvSpPr/>
          <p:nvPr/>
        </p:nvSpPr>
        <p:spPr>
          <a:xfrm>
            <a:off x="6235065" y="4385945"/>
            <a:ext cx="116205" cy="135255"/>
          </a:xfrm>
          <a:custGeom>
            <a:avLst/>
            <a:gdLst>
              <a:gd name="connsiteX0" fmla="*/ 303775 w 607639"/>
              <a:gd name="connsiteY0" fmla="*/ 525007 h 606722"/>
              <a:gd name="connsiteX1" fmla="*/ 315710 w 607639"/>
              <a:gd name="connsiteY1" fmla="*/ 536902 h 606722"/>
              <a:gd name="connsiteX2" fmla="*/ 315710 w 607639"/>
              <a:gd name="connsiteY2" fmla="*/ 552347 h 606722"/>
              <a:gd name="connsiteX3" fmla="*/ 303775 w 607639"/>
              <a:gd name="connsiteY3" fmla="*/ 564241 h 606722"/>
              <a:gd name="connsiteX4" fmla="*/ 291929 w 607639"/>
              <a:gd name="connsiteY4" fmla="*/ 552347 h 606722"/>
              <a:gd name="connsiteX5" fmla="*/ 291929 w 607639"/>
              <a:gd name="connsiteY5" fmla="*/ 536902 h 606722"/>
              <a:gd name="connsiteX6" fmla="*/ 303775 w 607639"/>
              <a:gd name="connsiteY6" fmla="*/ 525007 h 606722"/>
              <a:gd name="connsiteX7" fmla="*/ 429885 w 607639"/>
              <a:gd name="connsiteY7" fmla="*/ 509483 h 606722"/>
              <a:gd name="connsiteX8" fmla="*/ 441811 w 607639"/>
              <a:gd name="connsiteY8" fmla="*/ 521409 h 606722"/>
              <a:gd name="connsiteX9" fmla="*/ 429885 w 607639"/>
              <a:gd name="connsiteY9" fmla="*/ 533335 h 606722"/>
              <a:gd name="connsiteX10" fmla="*/ 417959 w 607639"/>
              <a:gd name="connsiteY10" fmla="*/ 521409 h 606722"/>
              <a:gd name="connsiteX11" fmla="*/ 429885 w 607639"/>
              <a:gd name="connsiteY11" fmla="*/ 509483 h 606722"/>
              <a:gd name="connsiteX12" fmla="*/ 177720 w 607639"/>
              <a:gd name="connsiteY12" fmla="*/ 509483 h 606722"/>
              <a:gd name="connsiteX13" fmla="*/ 189611 w 607639"/>
              <a:gd name="connsiteY13" fmla="*/ 521409 h 606722"/>
              <a:gd name="connsiteX14" fmla="*/ 177720 w 607639"/>
              <a:gd name="connsiteY14" fmla="*/ 533335 h 606722"/>
              <a:gd name="connsiteX15" fmla="*/ 165829 w 607639"/>
              <a:gd name="connsiteY15" fmla="*/ 521409 h 606722"/>
              <a:gd name="connsiteX16" fmla="*/ 177720 w 607639"/>
              <a:gd name="connsiteY16" fmla="*/ 509483 h 606722"/>
              <a:gd name="connsiteX17" fmla="*/ 522185 w 607639"/>
              <a:gd name="connsiteY17" fmla="*/ 417324 h 606722"/>
              <a:gd name="connsiteX18" fmla="*/ 534111 w 607639"/>
              <a:gd name="connsiteY18" fmla="*/ 429250 h 606722"/>
              <a:gd name="connsiteX19" fmla="*/ 522185 w 607639"/>
              <a:gd name="connsiteY19" fmla="*/ 441176 h 606722"/>
              <a:gd name="connsiteX20" fmla="*/ 510259 w 607639"/>
              <a:gd name="connsiteY20" fmla="*/ 429250 h 606722"/>
              <a:gd name="connsiteX21" fmla="*/ 522185 w 607639"/>
              <a:gd name="connsiteY21" fmla="*/ 417324 h 606722"/>
              <a:gd name="connsiteX22" fmla="*/ 85420 w 607639"/>
              <a:gd name="connsiteY22" fmla="*/ 417324 h 606722"/>
              <a:gd name="connsiteX23" fmla="*/ 97311 w 607639"/>
              <a:gd name="connsiteY23" fmla="*/ 429250 h 606722"/>
              <a:gd name="connsiteX24" fmla="*/ 85420 w 607639"/>
              <a:gd name="connsiteY24" fmla="*/ 441176 h 606722"/>
              <a:gd name="connsiteX25" fmla="*/ 73529 w 607639"/>
              <a:gd name="connsiteY25" fmla="*/ 429250 h 606722"/>
              <a:gd name="connsiteX26" fmla="*/ 85420 w 607639"/>
              <a:gd name="connsiteY26" fmla="*/ 417324 h 606722"/>
              <a:gd name="connsiteX27" fmla="*/ 537643 w 607639"/>
              <a:gd name="connsiteY27" fmla="*/ 291506 h 606722"/>
              <a:gd name="connsiteX28" fmla="*/ 555628 w 607639"/>
              <a:gd name="connsiteY28" fmla="*/ 291506 h 606722"/>
              <a:gd name="connsiteX29" fmla="*/ 567558 w 607639"/>
              <a:gd name="connsiteY29" fmla="*/ 303316 h 606722"/>
              <a:gd name="connsiteX30" fmla="*/ 555628 w 607639"/>
              <a:gd name="connsiteY30" fmla="*/ 315216 h 606722"/>
              <a:gd name="connsiteX31" fmla="*/ 537643 w 607639"/>
              <a:gd name="connsiteY31" fmla="*/ 315216 h 606722"/>
              <a:gd name="connsiteX32" fmla="*/ 525713 w 607639"/>
              <a:gd name="connsiteY32" fmla="*/ 303316 h 606722"/>
              <a:gd name="connsiteX33" fmla="*/ 537643 w 607639"/>
              <a:gd name="connsiteY33" fmla="*/ 291506 h 606722"/>
              <a:gd name="connsiteX34" fmla="*/ 51991 w 607639"/>
              <a:gd name="connsiteY34" fmla="*/ 291506 h 606722"/>
              <a:gd name="connsiteX35" fmla="*/ 69946 w 607639"/>
              <a:gd name="connsiteY35" fmla="*/ 291506 h 606722"/>
              <a:gd name="connsiteX36" fmla="*/ 81856 w 607639"/>
              <a:gd name="connsiteY36" fmla="*/ 303316 h 606722"/>
              <a:gd name="connsiteX37" fmla="*/ 69946 w 607639"/>
              <a:gd name="connsiteY37" fmla="*/ 315216 h 606722"/>
              <a:gd name="connsiteX38" fmla="*/ 51991 w 607639"/>
              <a:gd name="connsiteY38" fmla="*/ 315216 h 606722"/>
              <a:gd name="connsiteX39" fmla="*/ 40081 w 607639"/>
              <a:gd name="connsiteY39" fmla="*/ 303316 h 606722"/>
              <a:gd name="connsiteX40" fmla="*/ 51991 w 607639"/>
              <a:gd name="connsiteY40" fmla="*/ 291506 h 606722"/>
              <a:gd name="connsiteX41" fmla="*/ 412608 w 607639"/>
              <a:gd name="connsiteY41" fmla="*/ 222096 h 606722"/>
              <a:gd name="connsiteX42" fmla="*/ 345491 w 607639"/>
              <a:gd name="connsiteY42" fmla="*/ 334245 h 606722"/>
              <a:gd name="connsiteX43" fmla="*/ 412608 w 607639"/>
              <a:gd name="connsiteY43" fmla="*/ 334245 h 606722"/>
              <a:gd name="connsiteX44" fmla="*/ 427651 w 607639"/>
              <a:gd name="connsiteY44" fmla="*/ 167533 h 606722"/>
              <a:gd name="connsiteX45" fmla="*/ 436375 w 607639"/>
              <a:gd name="connsiteY45" fmla="*/ 178996 h 606722"/>
              <a:gd name="connsiteX46" fmla="*/ 436375 w 607639"/>
              <a:gd name="connsiteY46" fmla="*/ 334245 h 606722"/>
              <a:gd name="connsiteX47" fmla="*/ 469399 w 607639"/>
              <a:gd name="connsiteY47" fmla="*/ 334245 h 606722"/>
              <a:gd name="connsiteX48" fmla="*/ 481327 w 607639"/>
              <a:gd name="connsiteY48" fmla="*/ 346153 h 606722"/>
              <a:gd name="connsiteX49" fmla="*/ 469399 w 607639"/>
              <a:gd name="connsiteY49" fmla="*/ 357973 h 606722"/>
              <a:gd name="connsiteX50" fmla="*/ 436375 w 607639"/>
              <a:gd name="connsiteY50" fmla="*/ 357973 h 606722"/>
              <a:gd name="connsiteX51" fmla="*/ 436375 w 607639"/>
              <a:gd name="connsiteY51" fmla="*/ 427733 h 606722"/>
              <a:gd name="connsiteX52" fmla="*/ 424536 w 607639"/>
              <a:gd name="connsiteY52" fmla="*/ 439552 h 606722"/>
              <a:gd name="connsiteX53" fmla="*/ 412608 w 607639"/>
              <a:gd name="connsiteY53" fmla="*/ 427733 h 606722"/>
              <a:gd name="connsiteX54" fmla="*/ 412608 w 607639"/>
              <a:gd name="connsiteY54" fmla="*/ 357973 h 606722"/>
              <a:gd name="connsiteX55" fmla="*/ 324573 w 607639"/>
              <a:gd name="connsiteY55" fmla="*/ 357973 h 606722"/>
              <a:gd name="connsiteX56" fmla="*/ 314158 w 607639"/>
              <a:gd name="connsiteY56" fmla="*/ 352019 h 606722"/>
              <a:gd name="connsiteX57" fmla="*/ 314336 w 607639"/>
              <a:gd name="connsiteY57" fmla="*/ 340022 h 606722"/>
              <a:gd name="connsiteX58" fmla="*/ 414299 w 607639"/>
              <a:gd name="connsiteY58" fmla="*/ 172953 h 606722"/>
              <a:gd name="connsiteX59" fmla="*/ 427651 w 607639"/>
              <a:gd name="connsiteY59" fmla="*/ 167533 h 606722"/>
              <a:gd name="connsiteX60" fmla="*/ 216270 w 607639"/>
              <a:gd name="connsiteY60" fmla="*/ 167099 h 606722"/>
              <a:gd name="connsiteX61" fmla="*/ 290518 w 607639"/>
              <a:gd name="connsiteY61" fmla="*/ 241210 h 606722"/>
              <a:gd name="connsiteX62" fmla="*/ 242978 w 607639"/>
              <a:gd name="connsiteY62" fmla="*/ 355754 h 606722"/>
              <a:gd name="connsiteX63" fmla="*/ 182707 w 607639"/>
              <a:gd name="connsiteY63" fmla="*/ 415825 h 606722"/>
              <a:gd name="connsiteX64" fmla="*/ 278588 w 607639"/>
              <a:gd name="connsiteY64" fmla="*/ 415825 h 606722"/>
              <a:gd name="connsiteX65" fmla="*/ 290518 w 607639"/>
              <a:gd name="connsiteY65" fmla="*/ 427734 h 606722"/>
              <a:gd name="connsiteX66" fmla="*/ 278588 w 607639"/>
              <a:gd name="connsiteY66" fmla="*/ 439552 h 606722"/>
              <a:gd name="connsiteX67" fmla="*/ 154040 w 607639"/>
              <a:gd name="connsiteY67" fmla="*/ 439552 h 606722"/>
              <a:gd name="connsiteX68" fmla="*/ 143001 w 607639"/>
              <a:gd name="connsiteY68" fmla="*/ 432265 h 606722"/>
              <a:gd name="connsiteX69" fmla="*/ 145582 w 607639"/>
              <a:gd name="connsiteY69" fmla="*/ 419292 h 606722"/>
              <a:gd name="connsiteX70" fmla="*/ 226152 w 607639"/>
              <a:gd name="connsiteY70" fmla="*/ 338959 h 606722"/>
              <a:gd name="connsiteX71" fmla="*/ 266659 w 607639"/>
              <a:gd name="connsiteY71" fmla="*/ 241210 h 606722"/>
              <a:gd name="connsiteX72" fmla="*/ 216270 w 607639"/>
              <a:gd name="connsiteY72" fmla="*/ 190914 h 606722"/>
              <a:gd name="connsiteX73" fmla="*/ 165880 w 607639"/>
              <a:gd name="connsiteY73" fmla="*/ 241210 h 606722"/>
              <a:gd name="connsiteX74" fmla="*/ 154040 w 607639"/>
              <a:gd name="connsiteY74" fmla="*/ 253029 h 606722"/>
              <a:gd name="connsiteX75" fmla="*/ 142110 w 607639"/>
              <a:gd name="connsiteY75" fmla="*/ 241210 h 606722"/>
              <a:gd name="connsiteX76" fmla="*/ 216270 w 607639"/>
              <a:gd name="connsiteY76" fmla="*/ 167099 h 606722"/>
              <a:gd name="connsiteX77" fmla="*/ 522185 w 607639"/>
              <a:gd name="connsiteY77" fmla="*/ 165547 h 606722"/>
              <a:gd name="connsiteX78" fmla="*/ 534111 w 607639"/>
              <a:gd name="connsiteY78" fmla="*/ 177438 h 606722"/>
              <a:gd name="connsiteX79" fmla="*/ 522185 w 607639"/>
              <a:gd name="connsiteY79" fmla="*/ 189329 h 606722"/>
              <a:gd name="connsiteX80" fmla="*/ 510259 w 607639"/>
              <a:gd name="connsiteY80" fmla="*/ 177438 h 606722"/>
              <a:gd name="connsiteX81" fmla="*/ 522185 w 607639"/>
              <a:gd name="connsiteY81" fmla="*/ 165547 h 606722"/>
              <a:gd name="connsiteX82" fmla="*/ 85420 w 607639"/>
              <a:gd name="connsiteY82" fmla="*/ 165547 h 606722"/>
              <a:gd name="connsiteX83" fmla="*/ 97311 w 607639"/>
              <a:gd name="connsiteY83" fmla="*/ 177438 h 606722"/>
              <a:gd name="connsiteX84" fmla="*/ 85420 w 607639"/>
              <a:gd name="connsiteY84" fmla="*/ 189329 h 606722"/>
              <a:gd name="connsiteX85" fmla="*/ 73529 w 607639"/>
              <a:gd name="connsiteY85" fmla="*/ 177438 h 606722"/>
              <a:gd name="connsiteX86" fmla="*/ 85420 w 607639"/>
              <a:gd name="connsiteY86" fmla="*/ 165547 h 606722"/>
              <a:gd name="connsiteX87" fmla="*/ 429885 w 607639"/>
              <a:gd name="connsiteY87" fmla="*/ 73388 h 606722"/>
              <a:gd name="connsiteX88" fmla="*/ 441811 w 607639"/>
              <a:gd name="connsiteY88" fmla="*/ 85279 h 606722"/>
              <a:gd name="connsiteX89" fmla="*/ 429885 w 607639"/>
              <a:gd name="connsiteY89" fmla="*/ 97170 h 606722"/>
              <a:gd name="connsiteX90" fmla="*/ 417959 w 607639"/>
              <a:gd name="connsiteY90" fmla="*/ 85279 h 606722"/>
              <a:gd name="connsiteX91" fmla="*/ 429885 w 607639"/>
              <a:gd name="connsiteY91" fmla="*/ 73388 h 606722"/>
              <a:gd name="connsiteX92" fmla="*/ 177720 w 607639"/>
              <a:gd name="connsiteY92" fmla="*/ 73388 h 606722"/>
              <a:gd name="connsiteX93" fmla="*/ 189611 w 607639"/>
              <a:gd name="connsiteY93" fmla="*/ 85279 h 606722"/>
              <a:gd name="connsiteX94" fmla="*/ 177720 w 607639"/>
              <a:gd name="connsiteY94" fmla="*/ 97170 h 606722"/>
              <a:gd name="connsiteX95" fmla="*/ 165829 w 607639"/>
              <a:gd name="connsiteY95" fmla="*/ 85279 h 606722"/>
              <a:gd name="connsiteX96" fmla="*/ 177720 w 607639"/>
              <a:gd name="connsiteY96" fmla="*/ 73388 h 606722"/>
              <a:gd name="connsiteX97" fmla="*/ 303775 w 607639"/>
              <a:gd name="connsiteY97" fmla="*/ 42480 h 606722"/>
              <a:gd name="connsiteX98" fmla="*/ 315710 w 607639"/>
              <a:gd name="connsiteY98" fmla="*/ 54396 h 606722"/>
              <a:gd name="connsiteX99" fmla="*/ 315710 w 607639"/>
              <a:gd name="connsiteY99" fmla="*/ 69869 h 606722"/>
              <a:gd name="connsiteX100" fmla="*/ 303775 w 607639"/>
              <a:gd name="connsiteY100" fmla="*/ 81785 h 606722"/>
              <a:gd name="connsiteX101" fmla="*/ 291929 w 607639"/>
              <a:gd name="connsiteY101" fmla="*/ 69869 h 606722"/>
              <a:gd name="connsiteX102" fmla="*/ 291929 w 607639"/>
              <a:gd name="connsiteY102" fmla="*/ 54396 h 606722"/>
              <a:gd name="connsiteX103" fmla="*/ 303775 w 607639"/>
              <a:gd name="connsiteY103" fmla="*/ 42480 h 606722"/>
              <a:gd name="connsiteX104" fmla="*/ 303775 w 607639"/>
              <a:gd name="connsiteY104" fmla="*/ 0 h 606722"/>
              <a:gd name="connsiteX105" fmla="*/ 537058 w 607639"/>
              <a:gd name="connsiteY105" fmla="*/ 108956 h 606722"/>
              <a:gd name="connsiteX106" fmla="*/ 537058 w 607639"/>
              <a:gd name="connsiteY106" fmla="*/ 93048 h 606722"/>
              <a:gd name="connsiteX107" fmla="*/ 548895 w 607639"/>
              <a:gd name="connsiteY107" fmla="*/ 81139 h 606722"/>
              <a:gd name="connsiteX108" fmla="*/ 560822 w 607639"/>
              <a:gd name="connsiteY108" fmla="*/ 93048 h 606722"/>
              <a:gd name="connsiteX109" fmla="*/ 560822 w 607639"/>
              <a:gd name="connsiteY109" fmla="*/ 138994 h 606722"/>
              <a:gd name="connsiteX110" fmla="*/ 548895 w 607639"/>
              <a:gd name="connsiteY110" fmla="*/ 150903 h 606722"/>
              <a:gd name="connsiteX111" fmla="*/ 502880 w 607639"/>
              <a:gd name="connsiteY111" fmla="*/ 150903 h 606722"/>
              <a:gd name="connsiteX112" fmla="*/ 490953 w 607639"/>
              <a:gd name="connsiteY112" fmla="*/ 138994 h 606722"/>
              <a:gd name="connsiteX113" fmla="*/ 502880 w 607639"/>
              <a:gd name="connsiteY113" fmla="*/ 127174 h 606722"/>
              <a:gd name="connsiteX114" fmla="*/ 521126 w 607639"/>
              <a:gd name="connsiteY114" fmla="*/ 127174 h 606722"/>
              <a:gd name="connsiteX115" fmla="*/ 303775 w 607639"/>
              <a:gd name="connsiteY115" fmla="*/ 23728 h 606722"/>
              <a:gd name="connsiteX116" fmla="*/ 23764 w 607639"/>
              <a:gd name="connsiteY116" fmla="*/ 303316 h 606722"/>
              <a:gd name="connsiteX117" fmla="*/ 303775 w 607639"/>
              <a:gd name="connsiteY117" fmla="*/ 582905 h 606722"/>
              <a:gd name="connsiteX118" fmla="*/ 583786 w 607639"/>
              <a:gd name="connsiteY118" fmla="*/ 303316 h 606722"/>
              <a:gd name="connsiteX119" fmla="*/ 573906 w 607639"/>
              <a:gd name="connsiteY119" fmla="*/ 229376 h 606722"/>
              <a:gd name="connsiteX120" fmla="*/ 582273 w 607639"/>
              <a:gd name="connsiteY120" fmla="*/ 214801 h 606722"/>
              <a:gd name="connsiteX121" fmla="*/ 596869 w 607639"/>
              <a:gd name="connsiteY121" fmla="*/ 223066 h 606722"/>
              <a:gd name="connsiteX122" fmla="*/ 607639 w 607639"/>
              <a:gd name="connsiteY122" fmla="*/ 303316 h 606722"/>
              <a:gd name="connsiteX123" fmla="*/ 303775 w 607639"/>
              <a:gd name="connsiteY123" fmla="*/ 606722 h 606722"/>
              <a:gd name="connsiteX124" fmla="*/ 0 w 607639"/>
              <a:gd name="connsiteY124" fmla="*/ 303316 h 606722"/>
              <a:gd name="connsiteX125" fmla="*/ 303775 w 607639"/>
              <a:gd name="connsiteY12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607639" h="606722">
                <a:moveTo>
                  <a:pt x="303775" y="525007"/>
                </a:moveTo>
                <a:cubicBezTo>
                  <a:pt x="310366" y="525007"/>
                  <a:pt x="315710" y="530333"/>
                  <a:pt x="315710" y="536902"/>
                </a:cubicBezTo>
                <a:lnTo>
                  <a:pt x="315710" y="552347"/>
                </a:lnTo>
                <a:cubicBezTo>
                  <a:pt x="315710" y="558915"/>
                  <a:pt x="310366" y="564241"/>
                  <a:pt x="303775" y="564241"/>
                </a:cubicBezTo>
                <a:cubicBezTo>
                  <a:pt x="297184" y="564241"/>
                  <a:pt x="291929" y="558915"/>
                  <a:pt x="291929" y="552347"/>
                </a:cubicBezTo>
                <a:lnTo>
                  <a:pt x="291929" y="536902"/>
                </a:lnTo>
                <a:cubicBezTo>
                  <a:pt x="291929" y="530333"/>
                  <a:pt x="297184" y="525007"/>
                  <a:pt x="303775" y="525007"/>
                </a:cubicBezTo>
                <a:close/>
                <a:moveTo>
                  <a:pt x="429885" y="509483"/>
                </a:moveTo>
                <a:cubicBezTo>
                  <a:pt x="436472" y="509483"/>
                  <a:pt x="441811" y="514822"/>
                  <a:pt x="441811" y="521409"/>
                </a:cubicBezTo>
                <a:cubicBezTo>
                  <a:pt x="441811" y="527996"/>
                  <a:pt x="436472" y="533335"/>
                  <a:pt x="429885" y="533335"/>
                </a:cubicBezTo>
                <a:cubicBezTo>
                  <a:pt x="423298" y="533335"/>
                  <a:pt x="417959" y="527996"/>
                  <a:pt x="417959" y="521409"/>
                </a:cubicBezTo>
                <a:cubicBezTo>
                  <a:pt x="417959" y="514822"/>
                  <a:pt x="423298" y="509483"/>
                  <a:pt x="429885" y="509483"/>
                </a:cubicBezTo>
                <a:close/>
                <a:moveTo>
                  <a:pt x="177720" y="509483"/>
                </a:moveTo>
                <a:cubicBezTo>
                  <a:pt x="184287" y="509483"/>
                  <a:pt x="189611" y="514822"/>
                  <a:pt x="189611" y="521409"/>
                </a:cubicBezTo>
                <a:cubicBezTo>
                  <a:pt x="189611" y="527996"/>
                  <a:pt x="184287" y="533335"/>
                  <a:pt x="177720" y="533335"/>
                </a:cubicBezTo>
                <a:cubicBezTo>
                  <a:pt x="171153" y="533335"/>
                  <a:pt x="165829" y="527996"/>
                  <a:pt x="165829" y="521409"/>
                </a:cubicBezTo>
                <a:cubicBezTo>
                  <a:pt x="165829" y="514822"/>
                  <a:pt x="171153" y="509483"/>
                  <a:pt x="177720" y="509483"/>
                </a:cubicBezTo>
                <a:close/>
                <a:moveTo>
                  <a:pt x="522185" y="417324"/>
                </a:moveTo>
                <a:cubicBezTo>
                  <a:pt x="528772" y="417324"/>
                  <a:pt x="534111" y="422663"/>
                  <a:pt x="534111" y="429250"/>
                </a:cubicBezTo>
                <a:cubicBezTo>
                  <a:pt x="534111" y="435837"/>
                  <a:pt x="528772" y="441176"/>
                  <a:pt x="522185" y="441176"/>
                </a:cubicBezTo>
                <a:cubicBezTo>
                  <a:pt x="515598" y="441176"/>
                  <a:pt x="510259" y="435837"/>
                  <a:pt x="510259" y="429250"/>
                </a:cubicBezTo>
                <a:cubicBezTo>
                  <a:pt x="510259" y="422663"/>
                  <a:pt x="515598" y="417324"/>
                  <a:pt x="522185" y="417324"/>
                </a:cubicBezTo>
                <a:close/>
                <a:moveTo>
                  <a:pt x="85420" y="417324"/>
                </a:moveTo>
                <a:cubicBezTo>
                  <a:pt x="91987" y="417324"/>
                  <a:pt x="97311" y="422663"/>
                  <a:pt x="97311" y="429250"/>
                </a:cubicBezTo>
                <a:cubicBezTo>
                  <a:pt x="97311" y="435837"/>
                  <a:pt x="91987" y="441176"/>
                  <a:pt x="85420" y="441176"/>
                </a:cubicBezTo>
                <a:cubicBezTo>
                  <a:pt x="78853" y="441176"/>
                  <a:pt x="73529" y="435837"/>
                  <a:pt x="73529" y="429250"/>
                </a:cubicBezTo>
                <a:cubicBezTo>
                  <a:pt x="73529" y="422663"/>
                  <a:pt x="78853" y="417324"/>
                  <a:pt x="85420" y="417324"/>
                </a:cubicBezTo>
                <a:close/>
                <a:moveTo>
                  <a:pt x="537643" y="291506"/>
                </a:moveTo>
                <a:lnTo>
                  <a:pt x="555628" y="291506"/>
                </a:lnTo>
                <a:cubicBezTo>
                  <a:pt x="562216" y="291506"/>
                  <a:pt x="567558" y="296745"/>
                  <a:pt x="567558" y="303316"/>
                </a:cubicBezTo>
                <a:cubicBezTo>
                  <a:pt x="567558" y="309888"/>
                  <a:pt x="562216" y="315216"/>
                  <a:pt x="555628" y="315216"/>
                </a:cubicBezTo>
                <a:lnTo>
                  <a:pt x="537643" y="315216"/>
                </a:lnTo>
                <a:cubicBezTo>
                  <a:pt x="531055" y="315216"/>
                  <a:pt x="525713" y="309888"/>
                  <a:pt x="525713" y="303316"/>
                </a:cubicBezTo>
                <a:cubicBezTo>
                  <a:pt x="525713" y="296745"/>
                  <a:pt x="531055" y="291506"/>
                  <a:pt x="537643" y="291506"/>
                </a:cubicBezTo>
                <a:close/>
                <a:moveTo>
                  <a:pt x="51991" y="291506"/>
                </a:moveTo>
                <a:lnTo>
                  <a:pt x="69946" y="291506"/>
                </a:lnTo>
                <a:cubicBezTo>
                  <a:pt x="76523" y="291506"/>
                  <a:pt x="81856" y="296745"/>
                  <a:pt x="81856" y="303316"/>
                </a:cubicBezTo>
                <a:cubicBezTo>
                  <a:pt x="81856" y="309888"/>
                  <a:pt x="76523" y="315216"/>
                  <a:pt x="69946" y="315216"/>
                </a:cubicBezTo>
                <a:lnTo>
                  <a:pt x="51991" y="315216"/>
                </a:lnTo>
                <a:cubicBezTo>
                  <a:pt x="45414" y="315216"/>
                  <a:pt x="40081" y="309888"/>
                  <a:pt x="40081" y="303316"/>
                </a:cubicBezTo>
                <a:cubicBezTo>
                  <a:pt x="40081" y="296745"/>
                  <a:pt x="45414" y="291506"/>
                  <a:pt x="51991" y="291506"/>
                </a:cubicBezTo>
                <a:close/>
                <a:moveTo>
                  <a:pt x="412608" y="222096"/>
                </a:moveTo>
                <a:lnTo>
                  <a:pt x="345491" y="334245"/>
                </a:lnTo>
                <a:lnTo>
                  <a:pt x="412608" y="334245"/>
                </a:lnTo>
                <a:close/>
                <a:moveTo>
                  <a:pt x="427651" y="167533"/>
                </a:moveTo>
                <a:cubicBezTo>
                  <a:pt x="432814" y="168954"/>
                  <a:pt x="436375" y="173664"/>
                  <a:pt x="436375" y="178996"/>
                </a:cubicBezTo>
                <a:lnTo>
                  <a:pt x="436375" y="334245"/>
                </a:lnTo>
                <a:lnTo>
                  <a:pt x="469399" y="334245"/>
                </a:lnTo>
                <a:cubicBezTo>
                  <a:pt x="475986" y="334245"/>
                  <a:pt x="481327" y="339577"/>
                  <a:pt x="481327" y="346153"/>
                </a:cubicBezTo>
                <a:cubicBezTo>
                  <a:pt x="481327" y="352641"/>
                  <a:pt x="475986" y="357973"/>
                  <a:pt x="469399" y="357973"/>
                </a:cubicBezTo>
                <a:lnTo>
                  <a:pt x="436375" y="357973"/>
                </a:lnTo>
                <a:lnTo>
                  <a:pt x="436375" y="427733"/>
                </a:lnTo>
                <a:cubicBezTo>
                  <a:pt x="436375" y="434220"/>
                  <a:pt x="431123" y="439552"/>
                  <a:pt x="424536" y="439552"/>
                </a:cubicBezTo>
                <a:cubicBezTo>
                  <a:pt x="417949" y="439552"/>
                  <a:pt x="412608" y="434220"/>
                  <a:pt x="412608" y="427733"/>
                </a:cubicBezTo>
                <a:lnTo>
                  <a:pt x="412608" y="357973"/>
                </a:lnTo>
                <a:lnTo>
                  <a:pt x="324573" y="357973"/>
                </a:lnTo>
                <a:cubicBezTo>
                  <a:pt x="320300" y="357973"/>
                  <a:pt x="316295" y="355662"/>
                  <a:pt x="314158" y="352019"/>
                </a:cubicBezTo>
                <a:cubicBezTo>
                  <a:pt x="312111" y="348286"/>
                  <a:pt x="312111" y="343665"/>
                  <a:pt x="314336" y="340022"/>
                </a:cubicBezTo>
                <a:lnTo>
                  <a:pt x="414299" y="172953"/>
                </a:lnTo>
                <a:cubicBezTo>
                  <a:pt x="417059" y="168332"/>
                  <a:pt x="422489" y="166111"/>
                  <a:pt x="427651" y="167533"/>
                </a:cubicBezTo>
                <a:close/>
                <a:moveTo>
                  <a:pt x="216270" y="167099"/>
                </a:moveTo>
                <a:cubicBezTo>
                  <a:pt x="257222" y="167099"/>
                  <a:pt x="290518" y="200333"/>
                  <a:pt x="290518" y="241210"/>
                </a:cubicBezTo>
                <a:cubicBezTo>
                  <a:pt x="290518" y="284486"/>
                  <a:pt x="273603" y="325097"/>
                  <a:pt x="242978" y="355754"/>
                </a:cubicBezTo>
                <a:lnTo>
                  <a:pt x="182707" y="415825"/>
                </a:lnTo>
                <a:lnTo>
                  <a:pt x="278588" y="415825"/>
                </a:lnTo>
                <a:cubicBezTo>
                  <a:pt x="285176" y="415825"/>
                  <a:pt x="290518" y="421158"/>
                  <a:pt x="290518" y="427734"/>
                </a:cubicBezTo>
                <a:cubicBezTo>
                  <a:pt x="290518" y="434220"/>
                  <a:pt x="285176" y="439552"/>
                  <a:pt x="278588" y="439552"/>
                </a:cubicBezTo>
                <a:lnTo>
                  <a:pt x="154040" y="439552"/>
                </a:lnTo>
                <a:cubicBezTo>
                  <a:pt x="149232" y="439552"/>
                  <a:pt x="144870" y="436709"/>
                  <a:pt x="143001" y="432265"/>
                </a:cubicBezTo>
                <a:cubicBezTo>
                  <a:pt x="141131" y="427822"/>
                  <a:pt x="142199" y="422668"/>
                  <a:pt x="145582" y="419292"/>
                </a:cubicBezTo>
                <a:lnTo>
                  <a:pt x="226152" y="338959"/>
                </a:lnTo>
                <a:cubicBezTo>
                  <a:pt x="252236" y="312834"/>
                  <a:pt x="266659" y="278088"/>
                  <a:pt x="266659" y="241210"/>
                </a:cubicBezTo>
                <a:cubicBezTo>
                  <a:pt x="266659" y="213485"/>
                  <a:pt x="244046" y="190914"/>
                  <a:pt x="216270" y="190914"/>
                </a:cubicBezTo>
                <a:cubicBezTo>
                  <a:pt x="188493" y="190914"/>
                  <a:pt x="165880" y="213485"/>
                  <a:pt x="165880" y="241210"/>
                </a:cubicBezTo>
                <a:cubicBezTo>
                  <a:pt x="165880" y="247786"/>
                  <a:pt x="160539" y="253029"/>
                  <a:pt x="154040" y="253029"/>
                </a:cubicBezTo>
                <a:cubicBezTo>
                  <a:pt x="147452" y="253029"/>
                  <a:pt x="142110" y="247786"/>
                  <a:pt x="142110" y="241210"/>
                </a:cubicBezTo>
                <a:cubicBezTo>
                  <a:pt x="142110" y="200333"/>
                  <a:pt x="175406" y="167099"/>
                  <a:pt x="216270" y="167099"/>
                </a:cubicBezTo>
                <a:close/>
                <a:moveTo>
                  <a:pt x="522185" y="165547"/>
                </a:moveTo>
                <a:cubicBezTo>
                  <a:pt x="528772" y="165547"/>
                  <a:pt x="534111" y="170871"/>
                  <a:pt x="534111" y="177438"/>
                </a:cubicBezTo>
                <a:cubicBezTo>
                  <a:pt x="534111" y="184005"/>
                  <a:pt x="528772" y="189329"/>
                  <a:pt x="522185" y="189329"/>
                </a:cubicBezTo>
                <a:cubicBezTo>
                  <a:pt x="515598" y="189329"/>
                  <a:pt x="510259" y="184005"/>
                  <a:pt x="510259" y="177438"/>
                </a:cubicBezTo>
                <a:cubicBezTo>
                  <a:pt x="510259" y="170871"/>
                  <a:pt x="515598" y="165547"/>
                  <a:pt x="522185" y="165547"/>
                </a:cubicBezTo>
                <a:close/>
                <a:moveTo>
                  <a:pt x="85420" y="165547"/>
                </a:moveTo>
                <a:cubicBezTo>
                  <a:pt x="91987" y="165547"/>
                  <a:pt x="97311" y="170871"/>
                  <a:pt x="97311" y="177438"/>
                </a:cubicBezTo>
                <a:cubicBezTo>
                  <a:pt x="97311" y="184005"/>
                  <a:pt x="91987" y="189329"/>
                  <a:pt x="85420" y="189329"/>
                </a:cubicBezTo>
                <a:cubicBezTo>
                  <a:pt x="78853" y="189329"/>
                  <a:pt x="73529" y="184005"/>
                  <a:pt x="73529" y="177438"/>
                </a:cubicBezTo>
                <a:cubicBezTo>
                  <a:pt x="73529" y="170871"/>
                  <a:pt x="78853" y="165547"/>
                  <a:pt x="85420" y="165547"/>
                </a:cubicBezTo>
                <a:close/>
                <a:moveTo>
                  <a:pt x="429885" y="73388"/>
                </a:moveTo>
                <a:cubicBezTo>
                  <a:pt x="436472" y="73388"/>
                  <a:pt x="441811" y="78712"/>
                  <a:pt x="441811" y="85279"/>
                </a:cubicBezTo>
                <a:cubicBezTo>
                  <a:pt x="441811" y="91846"/>
                  <a:pt x="436472" y="97170"/>
                  <a:pt x="429885" y="97170"/>
                </a:cubicBezTo>
                <a:cubicBezTo>
                  <a:pt x="423298" y="97170"/>
                  <a:pt x="417959" y="91846"/>
                  <a:pt x="417959" y="85279"/>
                </a:cubicBezTo>
                <a:cubicBezTo>
                  <a:pt x="417959" y="78712"/>
                  <a:pt x="423298" y="73388"/>
                  <a:pt x="429885" y="73388"/>
                </a:cubicBezTo>
                <a:close/>
                <a:moveTo>
                  <a:pt x="177720" y="73388"/>
                </a:moveTo>
                <a:cubicBezTo>
                  <a:pt x="184287" y="73388"/>
                  <a:pt x="189611" y="78712"/>
                  <a:pt x="189611" y="85279"/>
                </a:cubicBezTo>
                <a:cubicBezTo>
                  <a:pt x="189611" y="91846"/>
                  <a:pt x="184287" y="97170"/>
                  <a:pt x="177720" y="97170"/>
                </a:cubicBezTo>
                <a:cubicBezTo>
                  <a:pt x="171153" y="97170"/>
                  <a:pt x="165829" y="91846"/>
                  <a:pt x="165829" y="85279"/>
                </a:cubicBezTo>
                <a:cubicBezTo>
                  <a:pt x="165829" y="78712"/>
                  <a:pt x="171153" y="73388"/>
                  <a:pt x="177720" y="73388"/>
                </a:cubicBezTo>
                <a:close/>
                <a:moveTo>
                  <a:pt x="303775" y="42480"/>
                </a:moveTo>
                <a:cubicBezTo>
                  <a:pt x="310366" y="42480"/>
                  <a:pt x="315710" y="47815"/>
                  <a:pt x="315710" y="54396"/>
                </a:cubicBezTo>
                <a:lnTo>
                  <a:pt x="315710" y="69869"/>
                </a:lnTo>
                <a:cubicBezTo>
                  <a:pt x="315710" y="76449"/>
                  <a:pt x="310366" y="81785"/>
                  <a:pt x="303775" y="81785"/>
                </a:cubicBezTo>
                <a:cubicBezTo>
                  <a:pt x="297184" y="81785"/>
                  <a:pt x="291929" y="76449"/>
                  <a:pt x="291929" y="69869"/>
                </a:cubicBezTo>
                <a:lnTo>
                  <a:pt x="291929" y="54396"/>
                </a:lnTo>
                <a:cubicBezTo>
                  <a:pt x="291929" y="47815"/>
                  <a:pt x="297184" y="42480"/>
                  <a:pt x="303775" y="42480"/>
                </a:cubicBezTo>
                <a:close/>
                <a:moveTo>
                  <a:pt x="303775" y="0"/>
                </a:moveTo>
                <a:cubicBezTo>
                  <a:pt x="394204" y="0"/>
                  <a:pt x="479560" y="40347"/>
                  <a:pt x="537058" y="108956"/>
                </a:cubicBezTo>
                <a:lnTo>
                  <a:pt x="537058" y="93048"/>
                </a:lnTo>
                <a:cubicBezTo>
                  <a:pt x="537058" y="86471"/>
                  <a:pt x="542309" y="81139"/>
                  <a:pt x="548895" y="81139"/>
                </a:cubicBezTo>
                <a:cubicBezTo>
                  <a:pt x="555482" y="81139"/>
                  <a:pt x="560822" y="86471"/>
                  <a:pt x="560822" y="93048"/>
                </a:cubicBezTo>
                <a:lnTo>
                  <a:pt x="560822" y="138994"/>
                </a:lnTo>
                <a:cubicBezTo>
                  <a:pt x="560822" y="145570"/>
                  <a:pt x="555482" y="150903"/>
                  <a:pt x="548895" y="150903"/>
                </a:cubicBezTo>
                <a:lnTo>
                  <a:pt x="502880" y="150903"/>
                </a:lnTo>
                <a:cubicBezTo>
                  <a:pt x="496293" y="150903"/>
                  <a:pt x="490953" y="145570"/>
                  <a:pt x="490953" y="138994"/>
                </a:cubicBezTo>
                <a:cubicBezTo>
                  <a:pt x="490953" y="132417"/>
                  <a:pt x="496293" y="127174"/>
                  <a:pt x="502880" y="127174"/>
                </a:cubicBezTo>
                <a:lnTo>
                  <a:pt x="521126" y="127174"/>
                </a:lnTo>
                <a:cubicBezTo>
                  <a:pt x="468168" y="62032"/>
                  <a:pt x="388419" y="23728"/>
                  <a:pt x="303775" y="23728"/>
                </a:cubicBezTo>
                <a:cubicBezTo>
                  <a:pt x="149440" y="23728"/>
                  <a:pt x="23764" y="149214"/>
                  <a:pt x="23764" y="303316"/>
                </a:cubicBezTo>
                <a:cubicBezTo>
                  <a:pt x="23764" y="457508"/>
                  <a:pt x="149440" y="582905"/>
                  <a:pt x="303775" y="582905"/>
                </a:cubicBezTo>
                <a:cubicBezTo>
                  <a:pt x="458199" y="582905"/>
                  <a:pt x="583786" y="457508"/>
                  <a:pt x="583786" y="303316"/>
                </a:cubicBezTo>
                <a:cubicBezTo>
                  <a:pt x="583786" y="278255"/>
                  <a:pt x="580492" y="253371"/>
                  <a:pt x="573906" y="229376"/>
                </a:cubicBezTo>
                <a:cubicBezTo>
                  <a:pt x="572126" y="223066"/>
                  <a:pt x="575864" y="216489"/>
                  <a:pt x="582273" y="214801"/>
                </a:cubicBezTo>
                <a:cubicBezTo>
                  <a:pt x="588592" y="213023"/>
                  <a:pt x="595089" y="216756"/>
                  <a:pt x="596869" y="223066"/>
                </a:cubicBezTo>
                <a:cubicBezTo>
                  <a:pt x="603990" y="249194"/>
                  <a:pt x="607639" y="276122"/>
                  <a:pt x="607639" y="303316"/>
                </a:cubicBezTo>
                <a:cubicBezTo>
                  <a:pt x="607639" y="470572"/>
                  <a:pt x="471283" y="606722"/>
                  <a:pt x="303775" y="606722"/>
                </a:cubicBezTo>
                <a:cubicBezTo>
                  <a:pt x="136267" y="606722"/>
                  <a:pt x="0" y="470572"/>
                  <a:pt x="0" y="303316"/>
                </a:cubicBezTo>
                <a:cubicBezTo>
                  <a:pt x="0" y="136061"/>
                  <a:pt x="136267" y="0"/>
                  <a:pt x="30377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scene3d>
              <a:camera prst="orthographicFront"/>
              <a:lightRig rig="threePt" dir="t"/>
            </a:scene3d>
            <a:sp3d contourW="127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800">
              <a:solidFill>
                <a:schemeClr val="tx1">
                  <a:lumMod val="65000"/>
                  <a:lumOff val="35000"/>
                </a:schemeClr>
              </a:solidFill>
              <a:latin typeface="+mn-ea"/>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1413" y="2902857"/>
            <a:ext cx="3695810" cy="2240644"/>
          </a:xfrm>
          <a:prstGeom prst="rect">
            <a:avLst/>
          </a:prstGeom>
        </p:spPr>
      </p:pic>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flipH="1">
            <a:off x="5448190" y="0"/>
            <a:ext cx="3695810" cy="22406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1997679" y="1748037"/>
            <a:ext cx="1256753" cy="1256753"/>
          </a:xfrm>
          <a:prstGeom prst="ellipse">
            <a:avLst/>
          </a:prstGeom>
          <a:solidFill>
            <a:schemeClr val="bg1"/>
          </a:solidFill>
          <a:ln>
            <a:noFill/>
          </a:ln>
          <a:effectLst>
            <a:outerShdw blurRad="2921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Impact" panose="020B0806030902050204" pitchFamily="34" charset="0"/>
            </a:endParaRPr>
          </a:p>
        </p:txBody>
      </p:sp>
      <p:sp>
        <p:nvSpPr>
          <p:cNvPr id="28" name="文本框 27"/>
          <p:cNvSpPr txBox="1"/>
          <p:nvPr/>
        </p:nvSpPr>
        <p:spPr>
          <a:xfrm>
            <a:off x="3702673" y="1748037"/>
            <a:ext cx="3838792" cy="706755"/>
          </a:xfrm>
          <a:prstGeom prst="rect">
            <a:avLst/>
          </a:prstGeom>
          <a:noFill/>
        </p:spPr>
        <p:txBody>
          <a:bodyPr wrap="square" rtlCol="0">
            <a:spAutoFit/>
            <a:scene3d>
              <a:camera prst="orthographicFront"/>
              <a:lightRig rig="threePt" dir="t"/>
            </a:scene3d>
            <a:sp3d contourW="12700"/>
          </a:bodyPr>
          <a:lstStyle/>
          <a:p>
            <a:r>
              <a:rPr lang="zh-CN" altLang="en-US" sz="4000" b="1" dirty="0">
                <a:solidFill>
                  <a:schemeClr val="tx1">
                    <a:lumMod val="75000"/>
                    <a:lumOff val="25000"/>
                  </a:schemeClr>
                </a:solidFill>
              </a:rPr>
              <a:t>项目</a:t>
            </a:r>
            <a:r>
              <a:rPr lang="zh-CN" altLang="en-US" sz="4000" b="1" dirty="0">
                <a:solidFill>
                  <a:schemeClr val="tx1">
                    <a:lumMod val="75000"/>
                    <a:lumOff val="25000"/>
                  </a:schemeClr>
                </a:solidFill>
              </a:rPr>
              <a:t>介绍</a:t>
            </a:r>
            <a:endParaRPr lang="zh-CN" altLang="en-US" sz="4000" b="1" dirty="0">
              <a:solidFill>
                <a:schemeClr val="tx1">
                  <a:lumMod val="75000"/>
                  <a:lumOff val="25000"/>
                </a:schemeClr>
              </a:solidFill>
            </a:endParaRPr>
          </a:p>
        </p:txBody>
      </p:sp>
      <p:sp>
        <p:nvSpPr>
          <p:cNvPr id="30" name="文本框 29"/>
          <p:cNvSpPr txBox="1"/>
          <p:nvPr/>
        </p:nvSpPr>
        <p:spPr>
          <a:xfrm>
            <a:off x="1997679" y="1956545"/>
            <a:ext cx="1256753" cy="923330"/>
          </a:xfrm>
          <a:prstGeom prst="rect">
            <a:avLst/>
          </a:prstGeom>
          <a:noFill/>
        </p:spPr>
        <p:txBody>
          <a:bodyPr wrap="square" rtlCol="0">
            <a:spAutoFit/>
            <a:scene3d>
              <a:camera prst="orthographicFront"/>
              <a:lightRig rig="threePt" dir="t"/>
            </a:scene3d>
            <a:sp3d contourW="12700"/>
          </a:bodyPr>
          <a:lstStyle/>
          <a:p>
            <a:pPr algn="ctr"/>
            <a:r>
              <a:rPr lang="en-US" altLang="zh-CN" sz="5400" b="1" dirty="0">
                <a:solidFill>
                  <a:schemeClr val="accent1"/>
                </a:solidFill>
                <a:latin typeface="Impact" panose="020B0806030902050204" pitchFamily="34" charset="0"/>
              </a:rPr>
              <a:t>01</a:t>
            </a:r>
            <a:endParaRPr lang="zh-CN" altLang="en-US" sz="5400" b="1" dirty="0">
              <a:solidFill>
                <a:schemeClr val="accent1"/>
              </a:solidFill>
              <a:latin typeface="Impact" panose="020B0806030902050204" pitchFamily="34" charset="0"/>
            </a:endParaRPr>
          </a:p>
        </p:txBody>
      </p:sp>
      <p:pic>
        <p:nvPicPr>
          <p:cNvPr id="31" name="图片 3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1415" y="2687578"/>
            <a:ext cx="4050900" cy="2455923"/>
          </a:xfrm>
          <a:prstGeom prst="rect">
            <a:avLst/>
          </a:prstGeom>
        </p:spPr>
      </p:pic>
      <p:pic>
        <p:nvPicPr>
          <p:cNvPr id="32" name="图片 3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flipH="1">
            <a:off x="5093100" y="0"/>
            <a:ext cx="4050900" cy="2455923"/>
          </a:xfrm>
          <a:prstGeom prst="rect">
            <a:avLst/>
          </a:prstGeom>
        </p:spPr>
      </p:pic>
      <p:sp>
        <p:nvSpPr>
          <p:cNvPr id="33" name="矩形 32"/>
          <p:cNvSpPr/>
          <p:nvPr/>
        </p:nvSpPr>
        <p:spPr>
          <a:xfrm>
            <a:off x="3645777" y="2536093"/>
            <a:ext cx="2044985" cy="386080"/>
          </a:xfrm>
          <a:prstGeom prst="rect">
            <a:avLst/>
          </a:prstGeom>
        </p:spPr>
        <p:txBody>
          <a:bodyPr wrap="square">
            <a:spAutoFit/>
            <a:scene3d>
              <a:camera prst="orthographicFront"/>
              <a:lightRig rig="threePt" dir="t"/>
            </a:scene3d>
            <a:sp3d contourW="12700"/>
          </a:bodyPr>
          <a:lstStyle/>
          <a:p>
            <a:pPr marL="285750" indent="-285750">
              <a:lnSpc>
                <a:spcPct val="120000"/>
              </a:lnSpc>
              <a:buFont typeface="Wingdings" panose="05000000000000000000" pitchFamily="2" charset="2"/>
              <a:buChar char="ü"/>
            </a:pPr>
            <a:r>
              <a:rPr lang="zh-CN" altLang="en-US" sz="1600" dirty="0">
                <a:solidFill>
                  <a:schemeClr val="tx1">
                    <a:lumMod val="75000"/>
                    <a:lumOff val="25000"/>
                  </a:schemeClr>
                </a:solidFill>
              </a:rPr>
              <a:t>项目背景</a:t>
            </a:r>
            <a:endParaRPr lang="zh-CN" altLang="en-US" sz="1600" dirty="0">
              <a:solidFill>
                <a:schemeClr val="tx1">
                  <a:lumMod val="75000"/>
                  <a:lumOff val="25000"/>
                </a:schemeClr>
              </a:solidFill>
            </a:endParaRPr>
          </a:p>
        </p:txBody>
      </p:sp>
      <p:sp>
        <p:nvSpPr>
          <p:cNvPr id="34" name="矩形 33"/>
          <p:cNvSpPr/>
          <p:nvPr/>
        </p:nvSpPr>
        <p:spPr>
          <a:xfrm>
            <a:off x="5565173" y="2536093"/>
            <a:ext cx="2044985" cy="386080"/>
          </a:xfrm>
          <a:prstGeom prst="rect">
            <a:avLst/>
          </a:prstGeom>
        </p:spPr>
        <p:txBody>
          <a:bodyPr wrap="square">
            <a:spAutoFit/>
            <a:scene3d>
              <a:camera prst="orthographicFront"/>
              <a:lightRig rig="threePt" dir="t"/>
            </a:scene3d>
            <a:sp3d contourW="12700"/>
          </a:bodyPr>
          <a:lstStyle/>
          <a:p>
            <a:pPr marL="285750" indent="-285750">
              <a:lnSpc>
                <a:spcPct val="120000"/>
              </a:lnSpc>
              <a:buFont typeface="Wingdings" panose="05000000000000000000" pitchFamily="2" charset="2"/>
              <a:buChar char="ü"/>
            </a:pPr>
            <a:r>
              <a:rPr lang="zh-CN" altLang="en-US" sz="1600" dirty="0">
                <a:solidFill>
                  <a:schemeClr val="tx1">
                    <a:lumMod val="75000"/>
                    <a:lumOff val="25000"/>
                  </a:schemeClr>
                </a:solidFill>
              </a:rPr>
              <a:t>项目重要性</a:t>
            </a:r>
            <a:endParaRPr lang="zh-CN" altLang="en-US" sz="16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0-#ppt_w/2"/>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childTnLst>
                          </p:cTn>
                        </p:par>
                        <p:par>
                          <p:cTn id="23" fill="hold">
                            <p:stCondLst>
                              <p:cond delay="500"/>
                            </p:stCondLst>
                            <p:childTnLst>
                              <p:par>
                                <p:cTn id="24" presetID="2" presetClass="entr" presetSubtype="2"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1+#ppt_w/2"/>
                                          </p:val>
                                        </p:tav>
                                        <p:tav tm="100000">
                                          <p:val>
                                            <p:strVal val="#ppt_x"/>
                                          </p:val>
                                        </p:tav>
                                      </p:tavLst>
                                    </p:anim>
                                    <p:anim calcmode="lin" valueType="num">
                                      <p:cBhvr additive="base">
                                        <p:cTn id="27"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additive="base">
                                        <p:cTn id="32" dur="500" fill="hold"/>
                                        <p:tgtEl>
                                          <p:spTgt spid="33"/>
                                        </p:tgtEl>
                                        <p:attrNameLst>
                                          <p:attrName>ppt_x</p:attrName>
                                        </p:attrNameLst>
                                      </p:cBhvr>
                                      <p:tavLst>
                                        <p:tav tm="0">
                                          <p:val>
                                            <p:strVal val="#ppt_x"/>
                                          </p:val>
                                        </p:tav>
                                        <p:tav tm="100000">
                                          <p:val>
                                            <p:strVal val="#ppt_x"/>
                                          </p:val>
                                        </p:tav>
                                      </p:tavLst>
                                    </p:anim>
                                    <p:anim calcmode="lin" valueType="num">
                                      <p:cBhvr additive="base">
                                        <p:cTn id="33" dur="500" fill="hold"/>
                                        <p:tgtEl>
                                          <p:spTgt spid="33"/>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additive="base">
                                        <p:cTn id="36" dur="500" fill="hold"/>
                                        <p:tgtEl>
                                          <p:spTgt spid="34"/>
                                        </p:tgtEl>
                                        <p:attrNameLst>
                                          <p:attrName>ppt_x</p:attrName>
                                        </p:attrNameLst>
                                      </p:cBhvr>
                                      <p:tavLst>
                                        <p:tav tm="0">
                                          <p:val>
                                            <p:strVal val="#ppt_x"/>
                                          </p:val>
                                        </p:tav>
                                        <p:tav tm="100000">
                                          <p:val>
                                            <p:strVal val="#ppt_x"/>
                                          </p:val>
                                        </p:tav>
                                      </p:tavLst>
                                    </p:anim>
                                    <p:anim calcmode="lin" valueType="num">
                                      <p:cBhvr additive="base">
                                        <p:cTn id="37"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p:bldP spid="30" grpId="0"/>
      <p:bldP spid="33" grpId="0"/>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1" y="0"/>
            <a:ext cx="2177494" cy="1190171"/>
          </a:xfrm>
          <a:prstGeom prst="rect">
            <a:avLst/>
          </a:prstGeom>
        </p:spPr>
      </p:pic>
      <p:grpSp>
        <p:nvGrpSpPr>
          <p:cNvPr id="35" name="组合 34"/>
          <p:cNvGrpSpPr/>
          <p:nvPr/>
        </p:nvGrpSpPr>
        <p:grpSpPr>
          <a:xfrm>
            <a:off x="347345" y="842645"/>
            <a:ext cx="473710" cy="439420"/>
            <a:chOff x="1142022" y="2334802"/>
            <a:chExt cx="1577278" cy="1577690"/>
          </a:xfrm>
        </p:grpSpPr>
        <p:sp>
          <p:nvSpPr>
            <p:cNvPr id="36" name="Oval 89"/>
            <p:cNvSpPr/>
            <p:nvPr/>
          </p:nvSpPr>
          <p:spPr>
            <a:xfrm>
              <a:off x="1142022" y="2334802"/>
              <a:ext cx="1577278" cy="1577690"/>
            </a:xfrm>
            <a:prstGeom prst="ellipse">
              <a:avLst/>
            </a:prstGeom>
            <a:solidFill>
              <a:srgbClr val="15117B"/>
            </a:solidFill>
            <a:ln>
              <a:noFill/>
            </a:ln>
            <a:effectLst/>
          </p:spPr>
          <p:style>
            <a:lnRef idx="1">
              <a:schemeClr val="accent1"/>
            </a:lnRef>
            <a:fillRef idx="3">
              <a:schemeClr val="accent1"/>
            </a:fillRef>
            <a:effectRef idx="2">
              <a:schemeClr val="accent1"/>
            </a:effectRef>
            <a:fontRef idx="minor">
              <a:schemeClr val="lt1"/>
            </a:fontRef>
          </p:style>
          <p:txBody>
            <a:bodyPr lIns="182889" tIns="91445" rIns="182889" bIns="91445" rtlCol="0" anchor="ctr"/>
            <a:lstStyle/>
            <a:p>
              <a:pPr algn="ctr">
                <a:lnSpc>
                  <a:spcPct val="130000"/>
                </a:lnSpc>
                <a:defRPr/>
              </a:pPr>
              <a:endParaRPr lang="en-US" dirty="0">
                <a:solidFill>
                  <a:prstClr val="white"/>
                </a:solidFill>
                <a:ea typeface="方正黑体简体" panose="02010601030101010101" pitchFamily="2" charset="-122"/>
                <a:cs typeface="+mn-lt"/>
                <a:sym typeface="+mn-lt"/>
              </a:endParaRPr>
            </a:p>
          </p:txBody>
        </p:sp>
        <p:sp>
          <p:nvSpPr>
            <p:cNvPr id="37" name="Freeform 16"/>
            <p:cNvSpPr>
              <a:spLocks noChangeArrowheads="1"/>
            </p:cNvSpPr>
            <p:nvPr/>
          </p:nvSpPr>
          <p:spPr bwMode="auto">
            <a:xfrm>
              <a:off x="1622651" y="2640346"/>
              <a:ext cx="599175" cy="941234"/>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solidFill>
            <a:ln>
              <a:noFill/>
            </a:ln>
            <a:effectLst/>
          </p:spPr>
          <p:txBody>
            <a:bodyPr wrap="none" lIns="182889" tIns="91445" rIns="182889" bIns="91445"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grpSp>
      <p:grpSp>
        <p:nvGrpSpPr>
          <p:cNvPr id="50" name="Group 4698"/>
          <p:cNvGrpSpPr/>
          <p:nvPr/>
        </p:nvGrpSpPr>
        <p:grpSpPr bwMode="auto">
          <a:xfrm rot="0">
            <a:off x="5866765" y="1997710"/>
            <a:ext cx="342900" cy="336550"/>
            <a:chOff x="5427663" y="4046537"/>
            <a:chExt cx="395287" cy="387350"/>
          </a:xfrm>
          <a:solidFill>
            <a:schemeClr val="bg1"/>
          </a:solidFill>
        </p:grpSpPr>
        <p:sp>
          <p:nvSpPr>
            <p:cNvPr id="51" name="Freeform 418"/>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 name="T46" fmla="*/ 301 w 520"/>
                <a:gd name="T47" fmla="*/ 75 h 511"/>
                <a:gd name="T48" fmla="*/ 301 w 520"/>
                <a:gd name="T49"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close/>
                  <a:moveTo>
                    <a:pt x="301" y="75"/>
                  </a:moveTo>
                  <a:lnTo>
                    <a:pt x="301" y="75"/>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2" name="Freeform 419"/>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3" name="Freeform 420"/>
            <p:cNvSpPr>
              <a:spLocks noChangeArrowheads="1"/>
            </p:cNvSpPr>
            <p:nvPr/>
          </p:nvSpPr>
          <p:spPr bwMode="auto">
            <a:xfrm>
              <a:off x="5743575" y="40735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4" name="Freeform 421"/>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 name="T54" fmla="*/ 451 w 569"/>
                <a:gd name="T55" fmla="*/ 158 h 569"/>
                <a:gd name="T56" fmla="*/ 451 w 569"/>
                <a:gd name="T57"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close/>
                  <a:moveTo>
                    <a:pt x="451" y="158"/>
                  </a:moveTo>
                  <a:lnTo>
                    <a:pt x="451" y="158"/>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5" name="Freeform 422"/>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6" name="Freeform 423"/>
            <p:cNvSpPr>
              <a:spLocks noChangeArrowheads="1"/>
            </p:cNvSpPr>
            <p:nvPr/>
          </p:nvSpPr>
          <p:spPr bwMode="auto">
            <a:xfrm>
              <a:off x="5591175" y="4286249"/>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7" name="Freeform 424"/>
            <p:cNvSpPr>
              <a:spLocks noChangeArrowheads="1"/>
            </p:cNvSpPr>
            <p:nvPr/>
          </p:nvSpPr>
          <p:spPr bwMode="auto">
            <a:xfrm>
              <a:off x="5473700" y="4070349"/>
              <a:ext cx="312738" cy="319088"/>
            </a:xfrm>
            <a:custGeom>
              <a:avLst/>
              <a:gdLst>
                <a:gd name="T0" fmla="*/ 318 w 870"/>
                <a:gd name="T1" fmla="*/ 142 h 887"/>
                <a:gd name="T2" fmla="*/ 167 w 870"/>
                <a:gd name="T3" fmla="*/ 0 h 887"/>
                <a:gd name="T4" fmla="*/ 0 w 870"/>
                <a:gd name="T5" fmla="*/ 167 h 887"/>
                <a:gd name="T6" fmla="*/ 142 w 870"/>
                <a:gd name="T7" fmla="*/ 317 h 887"/>
                <a:gd name="T8" fmla="*/ 594 w 870"/>
                <a:gd name="T9" fmla="*/ 760 h 887"/>
                <a:gd name="T10" fmla="*/ 869 w 870"/>
                <a:gd name="T11" fmla="*/ 886 h 887"/>
                <a:gd name="T12" fmla="*/ 769 w 870"/>
                <a:gd name="T13" fmla="*/ 601 h 887"/>
                <a:gd name="T14" fmla="*/ 318 w 870"/>
                <a:gd name="T15" fmla="*/ 142 h 887"/>
                <a:gd name="T16" fmla="*/ 117 w 870"/>
                <a:gd name="T17" fmla="*/ 225 h 887"/>
                <a:gd name="T18" fmla="*/ 58 w 870"/>
                <a:gd name="T19" fmla="*/ 167 h 887"/>
                <a:gd name="T20" fmla="*/ 167 w 870"/>
                <a:gd name="T21" fmla="*/ 58 h 887"/>
                <a:gd name="T22" fmla="*/ 226 w 870"/>
                <a:gd name="T23" fmla="*/ 116 h 887"/>
                <a:gd name="T24" fmla="*/ 117 w 870"/>
                <a:gd name="T25" fmla="*/ 225 h 887"/>
                <a:gd name="T26" fmla="*/ 769 w 870"/>
                <a:gd name="T27" fmla="*/ 819 h 887"/>
                <a:gd name="T28" fmla="*/ 610 w 870"/>
                <a:gd name="T29" fmla="*/ 744 h 887"/>
                <a:gd name="T30" fmla="*/ 594 w 870"/>
                <a:gd name="T31" fmla="*/ 727 h 887"/>
                <a:gd name="T32" fmla="*/ 677 w 870"/>
                <a:gd name="T33" fmla="*/ 735 h 887"/>
                <a:gd name="T34" fmla="*/ 669 w 870"/>
                <a:gd name="T35" fmla="*/ 668 h 887"/>
                <a:gd name="T36" fmla="*/ 736 w 870"/>
                <a:gd name="T37" fmla="*/ 677 h 887"/>
                <a:gd name="T38" fmla="*/ 736 w 870"/>
                <a:gd name="T39" fmla="*/ 593 h 887"/>
                <a:gd name="T40" fmla="*/ 752 w 870"/>
                <a:gd name="T41" fmla="*/ 610 h 887"/>
                <a:gd name="T42" fmla="*/ 811 w 870"/>
                <a:gd name="T43" fmla="*/ 769 h 887"/>
                <a:gd name="T44" fmla="*/ 769 w 870"/>
                <a:gd name="T45" fmla="*/ 819 h 887"/>
                <a:gd name="T46" fmla="*/ 769 w 870"/>
                <a:gd name="T47" fmla="*/ 819 h 887"/>
                <a:gd name="T48" fmla="*/ 769 w 870"/>
                <a:gd name="T49" fmla="*/ 819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0" h="887">
                  <a:moveTo>
                    <a:pt x="318" y="142"/>
                  </a:moveTo>
                  <a:lnTo>
                    <a:pt x="167" y="0"/>
                  </a:lnTo>
                  <a:lnTo>
                    <a:pt x="0" y="167"/>
                  </a:lnTo>
                  <a:lnTo>
                    <a:pt x="142" y="317"/>
                  </a:lnTo>
                  <a:lnTo>
                    <a:pt x="594" y="760"/>
                  </a:lnTo>
                  <a:lnTo>
                    <a:pt x="869" y="886"/>
                  </a:lnTo>
                  <a:lnTo>
                    <a:pt x="769" y="601"/>
                  </a:lnTo>
                  <a:lnTo>
                    <a:pt x="318" y="142"/>
                  </a:lnTo>
                  <a:close/>
                  <a:moveTo>
                    <a:pt x="117" y="225"/>
                  </a:moveTo>
                  <a:lnTo>
                    <a:pt x="58" y="167"/>
                  </a:lnTo>
                  <a:lnTo>
                    <a:pt x="167" y="58"/>
                  </a:lnTo>
                  <a:lnTo>
                    <a:pt x="226" y="116"/>
                  </a:lnTo>
                  <a:lnTo>
                    <a:pt x="117" y="225"/>
                  </a:lnTo>
                  <a:close/>
                  <a:moveTo>
                    <a:pt x="769" y="819"/>
                  </a:moveTo>
                  <a:lnTo>
                    <a:pt x="610" y="744"/>
                  </a:lnTo>
                  <a:lnTo>
                    <a:pt x="594" y="727"/>
                  </a:lnTo>
                  <a:lnTo>
                    <a:pt x="677" y="735"/>
                  </a:lnTo>
                  <a:lnTo>
                    <a:pt x="669" y="668"/>
                  </a:lnTo>
                  <a:lnTo>
                    <a:pt x="736" y="677"/>
                  </a:lnTo>
                  <a:lnTo>
                    <a:pt x="736" y="593"/>
                  </a:lnTo>
                  <a:lnTo>
                    <a:pt x="752" y="610"/>
                  </a:lnTo>
                  <a:lnTo>
                    <a:pt x="811" y="769"/>
                  </a:lnTo>
                  <a:lnTo>
                    <a:pt x="769" y="819"/>
                  </a:lnTo>
                  <a:close/>
                  <a:moveTo>
                    <a:pt x="769" y="819"/>
                  </a:moveTo>
                  <a:lnTo>
                    <a:pt x="769" y="819"/>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8" name="Freeform 425"/>
            <p:cNvSpPr>
              <a:spLocks noChangeArrowheads="1"/>
            </p:cNvSpPr>
            <p:nvPr/>
          </p:nvSpPr>
          <p:spPr bwMode="auto">
            <a:xfrm>
              <a:off x="5473700" y="4070349"/>
              <a:ext cx="312738" cy="319088"/>
            </a:xfrm>
            <a:custGeom>
              <a:avLst/>
              <a:gdLst>
                <a:gd name="T0" fmla="*/ 318 w 870"/>
                <a:gd name="T1" fmla="*/ 142 h 887"/>
                <a:gd name="T2" fmla="*/ 318 w 870"/>
                <a:gd name="T3" fmla="*/ 142 h 887"/>
                <a:gd name="T4" fmla="*/ 167 w 870"/>
                <a:gd name="T5" fmla="*/ 0 h 887"/>
                <a:gd name="T6" fmla="*/ 0 w 870"/>
                <a:gd name="T7" fmla="*/ 167 h 887"/>
                <a:gd name="T8" fmla="*/ 142 w 870"/>
                <a:gd name="T9" fmla="*/ 317 h 887"/>
                <a:gd name="T10" fmla="*/ 142 w 870"/>
                <a:gd name="T11" fmla="*/ 317 h 887"/>
                <a:gd name="T12" fmla="*/ 594 w 870"/>
                <a:gd name="T13" fmla="*/ 760 h 887"/>
                <a:gd name="T14" fmla="*/ 869 w 870"/>
                <a:gd name="T15" fmla="*/ 886 h 887"/>
                <a:gd name="T16" fmla="*/ 769 w 870"/>
                <a:gd name="T17" fmla="*/ 601 h 887"/>
                <a:gd name="T18" fmla="*/ 318 w 870"/>
                <a:gd name="T19" fmla="*/ 14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0" h="887">
                  <a:moveTo>
                    <a:pt x="318" y="142"/>
                  </a:moveTo>
                  <a:lnTo>
                    <a:pt x="318" y="142"/>
                  </a:lnTo>
                  <a:lnTo>
                    <a:pt x="167" y="0"/>
                  </a:lnTo>
                  <a:lnTo>
                    <a:pt x="0" y="167"/>
                  </a:lnTo>
                  <a:lnTo>
                    <a:pt x="142" y="317"/>
                  </a:lnTo>
                  <a:lnTo>
                    <a:pt x="142" y="317"/>
                  </a:lnTo>
                  <a:lnTo>
                    <a:pt x="594" y="760"/>
                  </a:lnTo>
                  <a:lnTo>
                    <a:pt x="869" y="886"/>
                  </a:lnTo>
                  <a:lnTo>
                    <a:pt x="769" y="601"/>
                  </a:lnTo>
                  <a:lnTo>
                    <a:pt x="318" y="142"/>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9" name="Freeform 426"/>
            <p:cNvSpPr>
              <a:spLocks noChangeArrowheads="1"/>
            </p:cNvSpPr>
            <p:nvPr/>
          </p:nvSpPr>
          <p:spPr bwMode="auto">
            <a:xfrm>
              <a:off x="5494338" y="4090987"/>
              <a:ext cx="60325" cy="60325"/>
            </a:xfrm>
            <a:custGeom>
              <a:avLst/>
              <a:gdLst>
                <a:gd name="T0" fmla="*/ 59 w 169"/>
                <a:gd name="T1" fmla="*/ 167 h 168"/>
                <a:gd name="T2" fmla="*/ 0 w 169"/>
                <a:gd name="T3" fmla="*/ 109 h 168"/>
                <a:gd name="T4" fmla="*/ 109 w 169"/>
                <a:gd name="T5" fmla="*/ 0 h 168"/>
                <a:gd name="T6" fmla="*/ 168 w 169"/>
                <a:gd name="T7" fmla="*/ 58 h 168"/>
                <a:gd name="T8" fmla="*/ 59 w 169"/>
                <a:gd name="T9" fmla="*/ 167 h 168"/>
              </a:gdLst>
              <a:ahLst/>
              <a:cxnLst>
                <a:cxn ang="0">
                  <a:pos x="T0" y="T1"/>
                </a:cxn>
                <a:cxn ang="0">
                  <a:pos x="T2" y="T3"/>
                </a:cxn>
                <a:cxn ang="0">
                  <a:pos x="T4" y="T5"/>
                </a:cxn>
                <a:cxn ang="0">
                  <a:pos x="T6" y="T7"/>
                </a:cxn>
                <a:cxn ang="0">
                  <a:pos x="T8" y="T9"/>
                </a:cxn>
              </a:cxnLst>
              <a:rect l="0" t="0" r="r" b="b"/>
              <a:pathLst>
                <a:path w="169" h="168">
                  <a:moveTo>
                    <a:pt x="59" y="167"/>
                  </a:moveTo>
                  <a:lnTo>
                    <a:pt x="0" y="109"/>
                  </a:lnTo>
                  <a:lnTo>
                    <a:pt x="109" y="0"/>
                  </a:lnTo>
                  <a:lnTo>
                    <a:pt x="168" y="58"/>
                  </a:lnTo>
                  <a:lnTo>
                    <a:pt x="59" y="167"/>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60" name="Freeform 427"/>
            <p:cNvSpPr>
              <a:spLocks noChangeArrowheads="1"/>
            </p:cNvSpPr>
            <p:nvPr/>
          </p:nvSpPr>
          <p:spPr bwMode="auto">
            <a:xfrm>
              <a:off x="5688013" y="4283074"/>
              <a:ext cx="77787" cy="80963"/>
            </a:xfrm>
            <a:custGeom>
              <a:avLst/>
              <a:gdLst>
                <a:gd name="T0" fmla="*/ 175 w 218"/>
                <a:gd name="T1" fmla="*/ 226 h 227"/>
                <a:gd name="T2" fmla="*/ 16 w 218"/>
                <a:gd name="T3" fmla="*/ 151 h 227"/>
                <a:gd name="T4" fmla="*/ 0 w 218"/>
                <a:gd name="T5" fmla="*/ 134 h 227"/>
                <a:gd name="T6" fmla="*/ 83 w 218"/>
                <a:gd name="T7" fmla="*/ 142 h 227"/>
                <a:gd name="T8" fmla="*/ 75 w 218"/>
                <a:gd name="T9" fmla="*/ 75 h 227"/>
                <a:gd name="T10" fmla="*/ 142 w 218"/>
                <a:gd name="T11" fmla="*/ 84 h 227"/>
                <a:gd name="T12" fmla="*/ 142 w 218"/>
                <a:gd name="T13" fmla="*/ 0 h 227"/>
                <a:gd name="T14" fmla="*/ 158 w 218"/>
                <a:gd name="T15" fmla="*/ 17 h 227"/>
                <a:gd name="T16" fmla="*/ 217 w 218"/>
                <a:gd name="T17" fmla="*/ 176 h 227"/>
                <a:gd name="T18" fmla="*/ 175 w 218"/>
                <a:gd name="T19" fmla="*/ 22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227">
                  <a:moveTo>
                    <a:pt x="175" y="226"/>
                  </a:moveTo>
                  <a:lnTo>
                    <a:pt x="16" y="151"/>
                  </a:lnTo>
                  <a:lnTo>
                    <a:pt x="0" y="134"/>
                  </a:lnTo>
                  <a:lnTo>
                    <a:pt x="83" y="142"/>
                  </a:lnTo>
                  <a:lnTo>
                    <a:pt x="75" y="75"/>
                  </a:lnTo>
                  <a:lnTo>
                    <a:pt x="142" y="84"/>
                  </a:lnTo>
                  <a:lnTo>
                    <a:pt x="142" y="0"/>
                  </a:lnTo>
                  <a:lnTo>
                    <a:pt x="158" y="17"/>
                  </a:lnTo>
                  <a:lnTo>
                    <a:pt x="217" y="176"/>
                  </a:lnTo>
                  <a:lnTo>
                    <a:pt x="175" y="226"/>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61" name="Freeform 428"/>
            <p:cNvSpPr>
              <a:spLocks noChangeArrowheads="1"/>
            </p:cNvSpPr>
            <p:nvPr/>
          </p:nvSpPr>
          <p:spPr bwMode="auto">
            <a:xfrm>
              <a:off x="5749925" y="43656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grpSp>
      <p:sp>
        <p:nvSpPr>
          <p:cNvPr id="76" name="文本框 75"/>
          <p:cNvSpPr txBox="1"/>
          <p:nvPr/>
        </p:nvSpPr>
        <p:spPr>
          <a:xfrm>
            <a:off x="803241" y="305847"/>
            <a:ext cx="3381830" cy="460375"/>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75000"/>
                    <a:lumOff val="25000"/>
                  </a:schemeClr>
                </a:solidFill>
                <a:latin typeface="+mj-ea"/>
                <a:ea typeface="+mj-ea"/>
              </a:rPr>
              <a:t>项目</a:t>
            </a:r>
            <a:r>
              <a:rPr lang="zh-CN" altLang="en-US" sz="2400" b="1" dirty="0">
                <a:solidFill>
                  <a:schemeClr val="tx1">
                    <a:lumMod val="75000"/>
                    <a:lumOff val="25000"/>
                  </a:schemeClr>
                </a:solidFill>
                <a:latin typeface="+mj-ea"/>
                <a:ea typeface="+mj-ea"/>
              </a:rPr>
              <a:t>背景</a:t>
            </a:r>
            <a:endParaRPr lang="zh-CN" altLang="en-US" sz="2400" b="1" dirty="0">
              <a:solidFill>
                <a:schemeClr val="tx1">
                  <a:lumMod val="75000"/>
                  <a:lumOff val="25000"/>
                </a:schemeClr>
              </a:solidFill>
              <a:latin typeface="+mj-ea"/>
              <a:ea typeface="+mj-ea"/>
            </a:endParaRPr>
          </a:p>
        </p:txBody>
      </p:sp>
      <p:sp>
        <p:nvSpPr>
          <p:cNvPr id="2" name="TextBox 48"/>
          <p:cNvSpPr txBox="1"/>
          <p:nvPr>
            <p:custDataLst>
              <p:tags r:id="rId2"/>
            </p:custDataLst>
          </p:nvPr>
        </p:nvSpPr>
        <p:spPr>
          <a:xfrm>
            <a:off x="1115060" y="766445"/>
            <a:ext cx="6474460" cy="3537585"/>
          </a:xfrm>
          <a:prstGeom prst="rect">
            <a:avLst/>
          </a:prstGeom>
          <a:noFill/>
        </p:spPr>
        <p:txBody>
          <a:bodyPr wrap="square" rIns="108000" bIns="27000" numCol="1" spcCol="360000" rtlCol="0">
            <a:noAutofit/>
          </a:bodyPr>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迅速发展的人工智能技术需要大量标注数据进行训练。</a:t>
            </a:r>
            <a:endParaRPr lang="zh-CN" altLang="en-US" b="1" dirty="0">
              <a:solidFill>
                <a:prstClr val="black">
                  <a:lumMod val="75000"/>
                  <a:lumOff val="25000"/>
                </a:prstClr>
              </a:solidFill>
              <a:ea typeface="+mn-lt"/>
              <a:cs typeface="+mn-ea"/>
            </a:endParaRPr>
          </a:p>
          <a:p>
            <a:pPr indent="0" algn="l" fontAlgn="auto">
              <a:lnSpc>
                <a:spcPct val="150000"/>
              </a:lnSpc>
              <a:buFont typeface="Arial" panose="020B0604020202020204" pitchFamily="34" charset="0"/>
              <a:buNone/>
              <a:defRPr/>
            </a:pPr>
            <a:r>
              <a:rPr lang="en-US" altLang="zh-CN" b="1" dirty="0">
                <a:solidFill>
                  <a:prstClr val="black">
                    <a:lumMod val="75000"/>
                    <a:lumOff val="25000"/>
                  </a:prstClr>
                </a:solidFill>
                <a:ea typeface="+mn-lt"/>
                <a:cs typeface="+mn-ea"/>
                <a:sym typeface="+mn-ea"/>
              </a:rPr>
              <a:t>      </a:t>
            </a:r>
            <a:r>
              <a:rPr lang="zh-CN" altLang="en-US" b="1" dirty="0">
                <a:solidFill>
                  <a:prstClr val="black">
                    <a:lumMod val="75000"/>
                    <a:lumOff val="25000"/>
                  </a:prstClr>
                </a:solidFill>
                <a:ea typeface="+mn-lt"/>
                <a:cs typeface="+mn-ea"/>
                <a:sym typeface="+mn-ea"/>
              </a:rPr>
              <a:t>随着人工智能技术的迅速发展，越来越多的领域需要使用文本和图片数据进行训练和优化，例如自然语言处理、计算机视觉等领域。例如，在自然语言处理领域，机器翻译、情感分析、语音识别等任务都需要使用大量的自然语言数据进行训练；在计算机视觉领域，图像分类、目标检测、人脸识别等任务需要使用大量的图像和视频数据进行训练。</a:t>
            </a:r>
            <a:endParaRPr lang="zh-CN" altLang="en-US" b="1" dirty="0">
              <a:solidFill>
                <a:prstClr val="black">
                  <a:lumMod val="75000"/>
                  <a:lumOff val="25000"/>
                </a:prstClr>
              </a:solidFill>
              <a:ea typeface="+mn-lt"/>
              <a:cs typeface="+mn-ea"/>
            </a:endParaRPr>
          </a:p>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数据标注是繁琐、耗时的任务，需要大量人力和时间。</a:t>
            </a:r>
            <a:endParaRPr lang="zh-CN" altLang="en-US" b="1" dirty="0">
              <a:solidFill>
                <a:prstClr val="black">
                  <a:lumMod val="75000"/>
                  <a:lumOff val="25000"/>
                </a:prstClr>
              </a:solidFill>
              <a:ea typeface="+mn-lt"/>
              <a:cs typeface="+mn-ea"/>
            </a:endParaRPr>
          </a:p>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数据管理分散，存在瓶颈和安全隐患。</a:t>
            </a:r>
            <a:endParaRPr lang="zh-CN" altLang="en-US" b="1" dirty="0">
              <a:solidFill>
                <a:prstClr val="black">
                  <a:lumMod val="75000"/>
                  <a:lumOff val="25000"/>
                </a:prstClr>
              </a:solidFill>
              <a:ea typeface="+mn-lt"/>
              <a:cs typeface="+mn-ea"/>
            </a:endParaRPr>
          </a:p>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为了解决这个问题，数据标注平台应运而生。这些平台可以为研究者和企业提供一个方便、快捷、高效的标注工具，使得标注过程更加高效、准确和可靠。同时，平台也可以提供多种标注方式和标注规范，以确保标注数据的质量和一致性。此外，平台还可以提供数据管理、质量控制、安全保障等方面的支持，以确保标注过程的稳定性和可靠性。</a:t>
            </a:r>
            <a:endParaRPr lang="zh-CN" altLang="en-US" b="1" dirty="0">
              <a:solidFill>
                <a:prstClr val="black">
                  <a:lumMod val="75000"/>
                  <a:lumOff val="25000"/>
                </a:prstClr>
              </a:solidFill>
              <a:ea typeface="+mn-l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childTnLst>
                          </p:cTn>
                        </p:par>
                        <p:par>
                          <p:cTn id="15" fill="hold">
                            <p:stCondLst>
                              <p:cond delay="1000"/>
                            </p:stCondLst>
                            <p:childTnLst>
                              <p:par>
                                <p:cTn id="16" presetID="26" presetClass="emph" presetSubtype="0" fill="hold" nodeType="afterEffect">
                                  <p:stCondLst>
                                    <p:cond delay="0"/>
                                  </p:stCondLst>
                                  <p:childTnLst>
                                    <p:animEffect transition="out" filter="fade">
                                      <p:cBhvr>
                                        <p:cTn id="17" dur="500" tmFilter="0, 0; .2, .5; .8, .5; 1, 0"/>
                                        <p:tgtEl>
                                          <p:spTgt spid="35"/>
                                        </p:tgtEl>
                                      </p:cBhvr>
                                    </p:animEffect>
                                    <p:animScale>
                                      <p:cBhvr>
                                        <p:cTn id="18" dur="250" autoRev="1" fill="hold"/>
                                        <p:tgtEl>
                                          <p:spTgt spid="35"/>
                                        </p:tgtEl>
                                      </p:cBhvr>
                                      <p:by x="105000" y="105000"/>
                                    </p:animScale>
                                  </p:childTnLst>
                                </p:cTn>
                              </p:par>
                              <p:par>
                                <p:cTn id="19" presetID="42" presetClass="entr" presetSubtype="0" fill="hold" grpId="0" nodeType="withEffect">
                                  <p:stCondLst>
                                    <p:cond delay="800"/>
                                  </p:stCondLst>
                                  <p:iterate type="lt">
                                    <p:tmPct val="10000"/>
                                  </p:iterate>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1" y="0"/>
            <a:ext cx="2177494" cy="1190171"/>
          </a:xfrm>
          <a:prstGeom prst="rect">
            <a:avLst/>
          </a:prstGeom>
        </p:spPr>
      </p:pic>
      <p:grpSp>
        <p:nvGrpSpPr>
          <p:cNvPr id="50" name="Group 4698"/>
          <p:cNvGrpSpPr/>
          <p:nvPr/>
        </p:nvGrpSpPr>
        <p:grpSpPr bwMode="auto">
          <a:xfrm rot="0">
            <a:off x="5866765" y="1997710"/>
            <a:ext cx="342900" cy="336550"/>
            <a:chOff x="5427663" y="4046537"/>
            <a:chExt cx="395287" cy="387350"/>
          </a:xfrm>
          <a:solidFill>
            <a:schemeClr val="bg1"/>
          </a:solidFill>
        </p:grpSpPr>
        <p:sp>
          <p:nvSpPr>
            <p:cNvPr id="51" name="Freeform 418"/>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 name="T46" fmla="*/ 301 w 520"/>
                <a:gd name="T47" fmla="*/ 75 h 511"/>
                <a:gd name="T48" fmla="*/ 301 w 520"/>
                <a:gd name="T49"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close/>
                  <a:moveTo>
                    <a:pt x="301" y="75"/>
                  </a:moveTo>
                  <a:lnTo>
                    <a:pt x="301" y="75"/>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2" name="Freeform 419"/>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3" name="Freeform 420"/>
            <p:cNvSpPr>
              <a:spLocks noChangeArrowheads="1"/>
            </p:cNvSpPr>
            <p:nvPr/>
          </p:nvSpPr>
          <p:spPr bwMode="auto">
            <a:xfrm>
              <a:off x="5743575" y="40735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4" name="Freeform 421"/>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 name="T54" fmla="*/ 451 w 569"/>
                <a:gd name="T55" fmla="*/ 158 h 569"/>
                <a:gd name="T56" fmla="*/ 451 w 569"/>
                <a:gd name="T57"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close/>
                  <a:moveTo>
                    <a:pt x="451" y="158"/>
                  </a:moveTo>
                  <a:lnTo>
                    <a:pt x="451" y="158"/>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5" name="Freeform 422"/>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6" name="Freeform 423"/>
            <p:cNvSpPr>
              <a:spLocks noChangeArrowheads="1"/>
            </p:cNvSpPr>
            <p:nvPr/>
          </p:nvSpPr>
          <p:spPr bwMode="auto">
            <a:xfrm>
              <a:off x="5591175" y="4286249"/>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7" name="Freeform 424"/>
            <p:cNvSpPr>
              <a:spLocks noChangeArrowheads="1"/>
            </p:cNvSpPr>
            <p:nvPr/>
          </p:nvSpPr>
          <p:spPr bwMode="auto">
            <a:xfrm>
              <a:off x="5473700" y="4070349"/>
              <a:ext cx="312738" cy="319088"/>
            </a:xfrm>
            <a:custGeom>
              <a:avLst/>
              <a:gdLst>
                <a:gd name="T0" fmla="*/ 318 w 870"/>
                <a:gd name="T1" fmla="*/ 142 h 887"/>
                <a:gd name="T2" fmla="*/ 167 w 870"/>
                <a:gd name="T3" fmla="*/ 0 h 887"/>
                <a:gd name="T4" fmla="*/ 0 w 870"/>
                <a:gd name="T5" fmla="*/ 167 h 887"/>
                <a:gd name="T6" fmla="*/ 142 w 870"/>
                <a:gd name="T7" fmla="*/ 317 h 887"/>
                <a:gd name="T8" fmla="*/ 594 w 870"/>
                <a:gd name="T9" fmla="*/ 760 h 887"/>
                <a:gd name="T10" fmla="*/ 869 w 870"/>
                <a:gd name="T11" fmla="*/ 886 h 887"/>
                <a:gd name="T12" fmla="*/ 769 w 870"/>
                <a:gd name="T13" fmla="*/ 601 h 887"/>
                <a:gd name="T14" fmla="*/ 318 w 870"/>
                <a:gd name="T15" fmla="*/ 142 h 887"/>
                <a:gd name="T16" fmla="*/ 117 w 870"/>
                <a:gd name="T17" fmla="*/ 225 h 887"/>
                <a:gd name="T18" fmla="*/ 58 w 870"/>
                <a:gd name="T19" fmla="*/ 167 h 887"/>
                <a:gd name="T20" fmla="*/ 167 w 870"/>
                <a:gd name="T21" fmla="*/ 58 h 887"/>
                <a:gd name="T22" fmla="*/ 226 w 870"/>
                <a:gd name="T23" fmla="*/ 116 h 887"/>
                <a:gd name="T24" fmla="*/ 117 w 870"/>
                <a:gd name="T25" fmla="*/ 225 h 887"/>
                <a:gd name="T26" fmla="*/ 769 w 870"/>
                <a:gd name="T27" fmla="*/ 819 h 887"/>
                <a:gd name="T28" fmla="*/ 610 w 870"/>
                <a:gd name="T29" fmla="*/ 744 h 887"/>
                <a:gd name="T30" fmla="*/ 594 w 870"/>
                <a:gd name="T31" fmla="*/ 727 h 887"/>
                <a:gd name="T32" fmla="*/ 677 w 870"/>
                <a:gd name="T33" fmla="*/ 735 h 887"/>
                <a:gd name="T34" fmla="*/ 669 w 870"/>
                <a:gd name="T35" fmla="*/ 668 h 887"/>
                <a:gd name="T36" fmla="*/ 736 w 870"/>
                <a:gd name="T37" fmla="*/ 677 h 887"/>
                <a:gd name="T38" fmla="*/ 736 w 870"/>
                <a:gd name="T39" fmla="*/ 593 h 887"/>
                <a:gd name="T40" fmla="*/ 752 w 870"/>
                <a:gd name="T41" fmla="*/ 610 h 887"/>
                <a:gd name="T42" fmla="*/ 811 w 870"/>
                <a:gd name="T43" fmla="*/ 769 h 887"/>
                <a:gd name="T44" fmla="*/ 769 w 870"/>
                <a:gd name="T45" fmla="*/ 819 h 887"/>
                <a:gd name="T46" fmla="*/ 769 w 870"/>
                <a:gd name="T47" fmla="*/ 819 h 887"/>
                <a:gd name="T48" fmla="*/ 769 w 870"/>
                <a:gd name="T49" fmla="*/ 819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0" h="887">
                  <a:moveTo>
                    <a:pt x="318" y="142"/>
                  </a:moveTo>
                  <a:lnTo>
                    <a:pt x="167" y="0"/>
                  </a:lnTo>
                  <a:lnTo>
                    <a:pt x="0" y="167"/>
                  </a:lnTo>
                  <a:lnTo>
                    <a:pt x="142" y="317"/>
                  </a:lnTo>
                  <a:lnTo>
                    <a:pt x="594" y="760"/>
                  </a:lnTo>
                  <a:lnTo>
                    <a:pt x="869" y="886"/>
                  </a:lnTo>
                  <a:lnTo>
                    <a:pt x="769" y="601"/>
                  </a:lnTo>
                  <a:lnTo>
                    <a:pt x="318" y="142"/>
                  </a:lnTo>
                  <a:close/>
                  <a:moveTo>
                    <a:pt x="117" y="225"/>
                  </a:moveTo>
                  <a:lnTo>
                    <a:pt x="58" y="167"/>
                  </a:lnTo>
                  <a:lnTo>
                    <a:pt x="167" y="58"/>
                  </a:lnTo>
                  <a:lnTo>
                    <a:pt x="226" y="116"/>
                  </a:lnTo>
                  <a:lnTo>
                    <a:pt x="117" y="225"/>
                  </a:lnTo>
                  <a:close/>
                  <a:moveTo>
                    <a:pt x="769" y="819"/>
                  </a:moveTo>
                  <a:lnTo>
                    <a:pt x="610" y="744"/>
                  </a:lnTo>
                  <a:lnTo>
                    <a:pt x="594" y="727"/>
                  </a:lnTo>
                  <a:lnTo>
                    <a:pt x="677" y="735"/>
                  </a:lnTo>
                  <a:lnTo>
                    <a:pt x="669" y="668"/>
                  </a:lnTo>
                  <a:lnTo>
                    <a:pt x="736" y="677"/>
                  </a:lnTo>
                  <a:lnTo>
                    <a:pt x="736" y="593"/>
                  </a:lnTo>
                  <a:lnTo>
                    <a:pt x="752" y="610"/>
                  </a:lnTo>
                  <a:lnTo>
                    <a:pt x="811" y="769"/>
                  </a:lnTo>
                  <a:lnTo>
                    <a:pt x="769" y="819"/>
                  </a:lnTo>
                  <a:close/>
                  <a:moveTo>
                    <a:pt x="769" y="819"/>
                  </a:moveTo>
                  <a:lnTo>
                    <a:pt x="769" y="819"/>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8" name="Freeform 425"/>
            <p:cNvSpPr>
              <a:spLocks noChangeArrowheads="1"/>
            </p:cNvSpPr>
            <p:nvPr/>
          </p:nvSpPr>
          <p:spPr bwMode="auto">
            <a:xfrm>
              <a:off x="5473700" y="4070349"/>
              <a:ext cx="312738" cy="319088"/>
            </a:xfrm>
            <a:custGeom>
              <a:avLst/>
              <a:gdLst>
                <a:gd name="T0" fmla="*/ 318 w 870"/>
                <a:gd name="T1" fmla="*/ 142 h 887"/>
                <a:gd name="T2" fmla="*/ 318 w 870"/>
                <a:gd name="T3" fmla="*/ 142 h 887"/>
                <a:gd name="T4" fmla="*/ 167 w 870"/>
                <a:gd name="T5" fmla="*/ 0 h 887"/>
                <a:gd name="T6" fmla="*/ 0 w 870"/>
                <a:gd name="T7" fmla="*/ 167 h 887"/>
                <a:gd name="T8" fmla="*/ 142 w 870"/>
                <a:gd name="T9" fmla="*/ 317 h 887"/>
                <a:gd name="T10" fmla="*/ 142 w 870"/>
                <a:gd name="T11" fmla="*/ 317 h 887"/>
                <a:gd name="T12" fmla="*/ 594 w 870"/>
                <a:gd name="T13" fmla="*/ 760 h 887"/>
                <a:gd name="T14" fmla="*/ 869 w 870"/>
                <a:gd name="T15" fmla="*/ 886 h 887"/>
                <a:gd name="T16" fmla="*/ 769 w 870"/>
                <a:gd name="T17" fmla="*/ 601 h 887"/>
                <a:gd name="T18" fmla="*/ 318 w 870"/>
                <a:gd name="T19" fmla="*/ 14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0" h="887">
                  <a:moveTo>
                    <a:pt x="318" y="142"/>
                  </a:moveTo>
                  <a:lnTo>
                    <a:pt x="318" y="142"/>
                  </a:lnTo>
                  <a:lnTo>
                    <a:pt x="167" y="0"/>
                  </a:lnTo>
                  <a:lnTo>
                    <a:pt x="0" y="167"/>
                  </a:lnTo>
                  <a:lnTo>
                    <a:pt x="142" y="317"/>
                  </a:lnTo>
                  <a:lnTo>
                    <a:pt x="142" y="317"/>
                  </a:lnTo>
                  <a:lnTo>
                    <a:pt x="594" y="760"/>
                  </a:lnTo>
                  <a:lnTo>
                    <a:pt x="869" y="886"/>
                  </a:lnTo>
                  <a:lnTo>
                    <a:pt x="769" y="601"/>
                  </a:lnTo>
                  <a:lnTo>
                    <a:pt x="318" y="142"/>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9" name="Freeform 426"/>
            <p:cNvSpPr>
              <a:spLocks noChangeArrowheads="1"/>
            </p:cNvSpPr>
            <p:nvPr/>
          </p:nvSpPr>
          <p:spPr bwMode="auto">
            <a:xfrm>
              <a:off x="5494338" y="4090987"/>
              <a:ext cx="60325" cy="60325"/>
            </a:xfrm>
            <a:custGeom>
              <a:avLst/>
              <a:gdLst>
                <a:gd name="T0" fmla="*/ 59 w 169"/>
                <a:gd name="T1" fmla="*/ 167 h 168"/>
                <a:gd name="T2" fmla="*/ 0 w 169"/>
                <a:gd name="T3" fmla="*/ 109 h 168"/>
                <a:gd name="T4" fmla="*/ 109 w 169"/>
                <a:gd name="T5" fmla="*/ 0 h 168"/>
                <a:gd name="T6" fmla="*/ 168 w 169"/>
                <a:gd name="T7" fmla="*/ 58 h 168"/>
                <a:gd name="T8" fmla="*/ 59 w 169"/>
                <a:gd name="T9" fmla="*/ 167 h 168"/>
              </a:gdLst>
              <a:ahLst/>
              <a:cxnLst>
                <a:cxn ang="0">
                  <a:pos x="T0" y="T1"/>
                </a:cxn>
                <a:cxn ang="0">
                  <a:pos x="T2" y="T3"/>
                </a:cxn>
                <a:cxn ang="0">
                  <a:pos x="T4" y="T5"/>
                </a:cxn>
                <a:cxn ang="0">
                  <a:pos x="T6" y="T7"/>
                </a:cxn>
                <a:cxn ang="0">
                  <a:pos x="T8" y="T9"/>
                </a:cxn>
              </a:cxnLst>
              <a:rect l="0" t="0" r="r" b="b"/>
              <a:pathLst>
                <a:path w="169" h="168">
                  <a:moveTo>
                    <a:pt x="59" y="167"/>
                  </a:moveTo>
                  <a:lnTo>
                    <a:pt x="0" y="109"/>
                  </a:lnTo>
                  <a:lnTo>
                    <a:pt x="109" y="0"/>
                  </a:lnTo>
                  <a:lnTo>
                    <a:pt x="168" y="58"/>
                  </a:lnTo>
                  <a:lnTo>
                    <a:pt x="59" y="167"/>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60" name="Freeform 427"/>
            <p:cNvSpPr>
              <a:spLocks noChangeArrowheads="1"/>
            </p:cNvSpPr>
            <p:nvPr/>
          </p:nvSpPr>
          <p:spPr bwMode="auto">
            <a:xfrm>
              <a:off x="5688013" y="4283074"/>
              <a:ext cx="77787" cy="80963"/>
            </a:xfrm>
            <a:custGeom>
              <a:avLst/>
              <a:gdLst>
                <a:gd name="T0" fmla="*/ 175 w 218"/>
                <a:gd name="T1" fmla="*/ 226 h 227"/>
                <a:gd name="T2" fmla="*/ 16 w 218"/>
                <a:gd name="T3" fmla="*/ 151 h 227"/>
                <a:gd name="T4" fmla="*/ 0 w 218"/>
                <a:gd name="T5" fmla="*/ 134 h 227"/>
                <a:gd name="T6" fmla="*/ 83 w 218"/>
                <a:gd name="T7" fmla="*/ 142 h 227"/>
                <a:gd name="T8" fmla="*/ 75 w 218"/>
                <a:gd name="T9" fmla="*/ 75 h 227"/>
                <a:gd name="T10" fmla="*/ 142 w 218"/>
                <a:gd name="T11" fmla="*/ 84 h 227"/>
                <a:gd name="T12" fmla="*/ 142 w 218"/>
                <a:gd name="T13" fmla="*/ 0 h 227"/>
                <a:gd name="T14" fmla="*/ 158 w 218"/>
                <a:gd name="T15" fmla="*/ 17 h 227"/>
                <a:gd name="T16" fmla="*/ 217 w 218"/>
                <a:gd name="T17" fmla="*/ 176 h 227"/>
                <a:gd name="T18" fmla="*/ 175 w 218"/>
                <a:gd name="T19" fmla="*/ 22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227">
                  <a:moveTo>
                    <a:pt x="175" y="226"/>
                  </a:moveTo>
                  <a:lnTo>
                    <a:pt x="16" y="151"/>
                  </a:lnTo>
                  <a:lnTo>
                    <a:pt x="0" y="134"/>
                  </a:lnTo>
                  <a:lnTo>
                    <a:pt x="83" y="142"/>
                  </a:lnTo>
                  <a:lnTo>
                    <a:pt x="75" y="75"/>
                  </a:lnTo>
                  <a:lnTo>
                    <a:pt x="142" y="84"/>
                  </a:lnTo>
                  <a:lnTo>
                    <a:pt x="142" y="0"/>
                  </a:lnTo>
                  <a:lnTo>
                    <a:pt x="158" y="17"/>
                  </a:lnTo>
                  <a:lnTo>
                    <a:pt x="217" y="176"/>
                  </a:lnTo>
                  <a:lnTo>
                    <a:pt x="175" y="226"/>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61" name="Freeform 428"/>
            <p:cNvSpPr>
              <a:spLocks noChangeArrowheads="1"/>
            </p:cNvSpPr>
            <p:nvPr/>
          </p:nvSpPr>
          <p:spPr bwMode="auto">
            <a:xfrm>
              <a:off x="5749925" y="43656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grpSp>
      <p:sp>
        <p:nvSpPr>
          <p:cNvPr id="76" name="文本框 75"/>
          <p:cNvSpPr txBox="1"/>
          <p:nvPr/>
        </p:nvSpPr>
        <p:spPr>
          <a:xfrm>
            <a:off x="803241" y="305847"/>
            <a:ext cx="3381830" cy="460375"/>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75000"/>
                    <a:lumOff val="25000"/>
                  </a:schemeClr>
                </a:solidFill>
                <a:latin typeface="+mj-ea"/>
                <a:ea typeface="+mj-ea"/>
              </a:rPr>
              <a:t>项目</a:t>
            </a:r>
            <a:r>
              <a:rPr lang="zh-CN" altLang="en-US" sz="2400" b="1" dirty="0">
                <a:solidFill>
                  <a:schemeClr val="tx1">
                    <a:lumMod val="75000"/>
                    <a:lumOff val="25000"/>
                  </a:schemeClr>
                </a:solidFill>
                <a:latin typeface="+mj-ea"/>
                <a:ea typeface="+mj-ea"/>
              </a:rPr>
              <a:t>重要性</a:t>
            </a:r>
            <a:endParaRPr lang="zh-CN" altLang="en-US" sz="2400" b="1" dirty="0">
              <a:solidFill>
                <a:schemeClr val="tx1">
                  <a:lumMod val="75000"/>
                  <a:lumOff val="25000"/>
                </a:schemeClr>
              </a:solidFill>
              <a:latin typeface="+mj-ea"/>
              <a:ea typeface="+mj-ea"/>
            </a:endParaRPr>
          </a:p>
        </p:txBody>
      </p:sp>
      <p:sp>
        <p:nvSpPr>
          <p:cNvPr id="2" name="TextBox 48"/>
          <p:cNvSpPr txBox="1"/>
          <p:nvPr>
            <p:custDataLst>
              <p:tags r:id="rId2"/>
            </p:custDataLst>
          </p:nvPr>
        </p:nvSpPr>
        <p:spPr>
          <a:xfrm>
            <a:off x="1115060" y="927735"/>
            <a:ext cx="6474460" cy="3537585"/>
          </a:xfrm>
          <a:prstGeom prst="rect">
            <a:avLst/>
          </a:prstGeom>
          <a:noFill/>
        </p:spPr>
        <p:txBody>
          <a:bodyPr wrap="square" rIns="108000" bIns="27000" numCol="1" spcCol="360000" rtlCol="0">
            <a:noAutofit/>
          </a:bodyPr>
          <a:p>
            <a:pPr indent="457200" algn="l" fontAlgn="auto">
              <a:lnSpc>
                <a:spcPct val="150000"/>
              </a:lnSpc>
              <a:defRPr/>
            </a:pPr>
            <a:r>
              <a:rPr lang="zh-CN" altLang="en-US" b="1" dirty="0">
                <a:solidFill>
                  <a:prstClr val="black">
                    <a:lumMod val="75000"/>
                    <a:lumOff val="25000"/>
                  </a:prstClr>
                </a:solidFill>
                <a:ea typeface="+mn-lt"/>
                <a:cs typeface="+mn-ea"/>
                <a:sym typeface="+mn-lt"/>
              </a:rPr>
              <a:t>恒生电子从2018年开始涉足人工智能相关领域，目前公司内已有自然语言处理、图像处理、知识图谱等相关人工智能产品。在这个过程中，积累了大量的金融词库、语料及图片标注等数据，目前这些数据分别由不同的系统管理。随着数据量和业务规模的不断的增长，原有的数据标注方式和管理模式已现瓶颈，我们需要搭建统一的标注平台，制定标准的数据标注流程和规范，对标注数据进行统一的管控，并提供版本控制、用户隔离等机制，以提升相关研究人员的工作效率，并保障数据资产安全。</a:t>
            </a:r>
            <a:endParaRPr lang="zh-CN" altLang="en-US" b="1" dirty="0">
              <a:solidFill>
                <a:prstClr val="black">
                  <a:lumMod val="75000"/>
                  <a:lumOff val="25000"/>
                </a:prstClr>
              </a:solidFill>
              <a:ea typeface="+mn-lt"/>
              <a:cs typeface="+mn-ea"/>
              <a:sym typeface="+mn-lt"/>
            </a:endParaRPr>
          </a:p>
        </p:txBody>
      </p:sp>
      <p:grpSp>
        <p:nvGrpSpPr>
          <p:cNvPr id="43" name="组合 42"/>
          <p:cNvGrpSpPr/>
          <p:nvPr/>
        </p:nvGrpSpPr>
        <p:grpSpPr>
          <a:xfrm>
            <a:off x="427990" y="841375"/>
            <a:ext cx="465455" cy="448310"/>
            <a:chOff x="5200255" y="2322159"/>
            <a:chExt cx="1577278" cy="1577689"/>
          </a:xfrm>
        </p:grpSpPr>
        <p:sp>
          <p:nvSpPr>
            <p:cNvPr id="44" name="Oval 93"/>
            <p:cNvSpPr/>
            <p:nvPr>
              <p:custDataLst>
                <p:tags r:id="rId3"/>
              </p:custDataLst>
            </p:nvPr>
          </p:nvSpPr>
          <p:spPr>
            <a:xfrm>
              <a:off x="5200255" y="2322159"/>
              <a:ext cx="1577278" cy="1577689"/>
            </a:xfrm>
            <a:prstGeom prst="ellipse">
              <a:avLst/>
            </a:prstGeom>
            <a:solidFill>
              <a:srgbClr val="F59500"/>
            </a:solidFill>
            <a:ln>
              <a:noFill/>
            </a:ln>
            <a:effectLst/>
          </p:spPr>
          <p:style>
            <a:lnRef idx="1">
              <a:schemeClr val="accent1"/>
            </a:lnRef>
            <a:fillRef idx="3">
              <a:schemeClr val="accent1"/>
            </a:fillRef>
            <a:effectRef idx="2">
              <a:schemeClr val="accent1"/>
            </a:effectRef>
            <a:fontRef idx="minor">
              <a:schemeClr val="lt1"/>
            </a:fontRef>
          </p:style>
          <p:txBody>
            <a:bodyPr lIns="182889" tIns="91445" rIns="182889" bIns="91445" rtlCol="0" anchor="ctr"/>
            <a:p>
              <a:pPr algn="ctr">
                <a:lnSpc>
                  <a:spcPct val="130000"/>
                </a:lnSpc>
                <a:defRPr/>
              </a:pPr>
              <a:endParaRPr lang="en-US" dirty="0">
                <a:solidFill>
                  <a:prstClr val="white"/>
                </a:solidFill>
                <a:ea typeface="方正黑体简体" panose="02010601030101010101" pitchFamily="2" charset="-122"/>
                <a:cs typeface="+mn-lt"/>
                <a:sym typeface="+mn-lt"/>
              </a:endParaRPr>
            </a:p>
          </p:txBody>
        </p:sp>
        <p:sp>
          <p:nvSpPr>
            <p:cNvPr id="45" name="Freeform 109"/>
            <p:cNvSpPr>
              <a:spLocks noChangeArrowheads="1"/>
            </p:cNvSpPr>
            <p:nvPr>
              <p:custDataLst>
                <p:tags r:id="rId4"/>
              </p:custDataLst>
            </p:nvPr>
          </p:nvSpPr>
          <p:spPr bwMode="auto">
            <a:xfrm>
              <a:off x="5547114" y="2625619"/>
              <a:ext cx="925584" cy="925825"/>
            </a:xfrm>
            <a:custGeom>
              <a:avLst/>
              <a:gdLst>
                <a:gd name="T0" fmla="*/ 552 w 1105"/>
                <a:gd name="T1" fmla="*/ 0 h 1105"/>
                <a:gd name="T2" fmla="*/ 0 w 1105"/>
                <a:gd name="T3" fmla="*/ 552 h 1105"/>
                <a:gd name="T4" fmla="*/ 552 w 1105"/>
                <a:gd name="T5" fmla="*/ 1104 h 1105"/>
                <a:gd name="T6" fmla="*/ 1104 w 1105"/>
                <a:gd name="T7" fmla="*/ 552 h 1105"/>
                <a:gd name="T8" fmla="*/ 552 w 1105"/>
                <a:gd name="T9" fmla="*/ 0 h 1105"/>
                <a:gd name="T10" fmla="*/ 552 w 1105"/>
                <a:gd name="T11" fmla="*/ 1012 h 1105"/>
                <a:gd name="T12" fmla="*/ 84 w 1105"/>
                <a:gd name="T13" fmla="*/ 552 h 1105"/>
                <a:gd name="T14" fmla="*/ 552 w 1105"/>
                <a:gd name="T15" fmla="*/ 84 h 1105"/>
                <a:gd name="T16" fmla="*/ 1012 w 1105"/>
                <a:gd name="T17" fmla="*/ 552 h 1105"/>
                <a:gd name="T18" fmla="*/ 552 w 1105"/>
                <a:gd name="T19" fmla="*/ 1012 h 1105"/>
                <a:gd name="T20" fmla="*/ 836 w 1105"/>
                <a:gd name="T21" fmla="*/ 410 h 1105"/>
                <a:gd name="T22" fmla="*/ 828 w 1105"/>
                <a:gd name="T23" fmla="*/ 452 h 1105"/>
                <a:gd name="T24" fmla="*/ 560 w 1105"/>
                <a:gd name="T25" fmla="*/ 636 h 1105"/>
                <a:gd name="T26" fmla="*/ 544 w 1105"/>
                <a:gd name="T27" fmla="*/ 636 h 1105"/>
                <a:gd name="T28" fmla="*/ 527 w 1105"/>
                <a:gd name="T29" fmla="*/ 636 h 1105"/>
                <a:gd name="T30" fmla="*/ 518 w 1105"/>
                <a:gd name="T31" fmla="*/ 611 h 1105"/>
                <a:gd name="T32" fmla="*/ 518 w 1105"/>
                <a:gd name="T33" fmla="*/ 218 h 1105"/>
                <a:gd name="T34" fmla="*/ 544 w 1105"/>
                <a:gd name="T35" fmla="*/ 184 h 1105"/>
                <a:gd name="T36" fmla="*/ 577 w 1105"/>
                <a:gd name="T37" fmla="*/ 218 h 1105"/>
                <a:gd name="T38" fmla="*/ 577 w 1105"/>
                <a:gd name="T39" fmla="*/ 552 h 1105"/>
                <a:gd name="T40" fmla="*/ 795 w 1105"/>
                <a:gd name="T41" fmla="*/ 402 h 1105"/>
                <a:gd name="T42" fmla="*/ 836 w 1105"/>
                <a:gd name="T43" fmla="*/ 410 h 1105"/>
                <a:gd name="T44" fmla="*/ 836 w 1105"/>
                <a:gd name="T45" fmla="*/ 410 h 1105"/>
                <a:gd name="T46" fmla="*/ 836 w 1105"/>
                <a:gd name="T47" fmla="*/ 410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5" h="1105">
                  <a:moveTo>
                    <a:pt x="552" y="0"/>
                  </a:moveTo>
                  <a:cubicBezTo>
                    <a:pt x="243" y="0"/>
                    <a:pt x="0" y="243"/>
                    <a:pt x="0" y="552"/>
                  </a:cubicBezTo>
                  <a:cubicBezTo>
                    <a:pt x="0" y="853"/>
                    <a:pt x="243" y="1104"/>
                    <a:pt x="552" y="1104"/>
                  </a:cubicBezTo>
                  <a:cubicBezTo>
                    <a:pt x="853" y="1104"/>
                    <a:pt x="1104" y="853"/>
                    <a:pt x="1104" y="552"/>
                  </a:cubicBezTo>
                  <a:cubicBezTo>
                    <a:pt x="1104" y="243"/>
                    <a:pt x="853" y="0"/>
                    <a:pt x="552" y="0"/>
                  </a:cubicBezTo>
                  <a:close/>
                  <a:moveTo>
                    <a:pt x="552" y="1012"/>
                  </a:moveTo>
                  <a:cubicBezTo>
                    <a:pt x="293" y="1012"/>
                    <a:pt x="84" y="803"/>
                    <a:pt x="84" y="552"/>
                  </a:cubicBezTo>
                  <a:cubicBezTo>
                    <a:pt x="84" y="293"/>
                    <a:pt x="293" y="84"/>
                    <a:pt x="552" y="84"/>
                  </a:cubicBezTo>
                  <a:cubicBezTo>
                    <a:pt x="803" y="84"/>
                    <a:pt x="1012" y="293"/>
                    <a:pt x="1012" y="552"/>
                  </a:cubicBezTo>
                  <a:cubicBezTo>
                    <a:pt x="1012" y="803"/>
                    <a:pt x="803" y="1012"/>
                    <a:pt x="552" y="1012"/>
                  </a:cubicBezTo>
                  <a:close/>
                  <a:moveTo>
                    <a:pt x="836" y="410"/>
                  </a:moveTo>
                  <a:cubicBezTo>
                    <a:pt x="845" y="419"/>
                    <a:pt x="845" y="435"/>
                    <a:pt x="828" y="452"/>
                  </a:cubicBezTo>
                  <a:cubicBezTo>
                    <a:pt x="560" y="636"/>
                    <a:pt x="560" y="636"/>
                    <a:pt x="560" y="636"/>
                  </a:cubicBezTo>
                  <a:cubicBezTo>
                    <a:pt x="552" y="636"/>
                    <a:pt x="552" y="636"/>
                    <a:pt x="544" y="636"/>
                  </a:cubicBezTo>
                  <a:cubicBezTo>
                    <a:pt x="544" y="636"/>
                    <a:pt x="535" y="636"/>
                    <a:pt x="527" y="636"/>
                  </a:cubicBezTo>
                  <a:cubicBezTo>
                    <a:pt x="518" y="628"/>
                    <a:pt x="518" y="619"/>
                    <a:pt x="518" y="611"/>
                  </a:cubicBezTo>
                  <a:cubicBezTo>
                    <a:pt x="518" y="218"/>
                    <a:pt x="518" y="218"/>
                    <a:pt x="518" y="218"/>
                  </a:cubicBezTo>
                  <a:cubicBezTo>
                    <a:pt x="518" y="201"/>
                    <a:pt x="527" y="184"/>
                    <a:pt x="544" y="184"/>
                  </a:cubicBezTo>
                  <a:cubicBezTo>
                    <a:pt x="560" y="184"/>
                    <a:pt x="577" y="201"/>
                    <a:pt x="577" y="218"/>
                  </a:cubicBezTo>
                  <a:cubicBezTo>
                    <a:pt x="577" y="552"/>
                    <a:pt x="577" y="552"/>
                    <a:pt x="577" y="552"/>
                  </a:cubicBezTo>
                  <a:cubicBezTo>
                    <a:pt x="795" y="402"/>
                    <a:pt x="795" y="402"/>
                    <a:pt x="795" y="402"/>
                  </a:cubicBezTo>
                  <a:cubicBezTo>
                    <a:pt x="811" y="393"/>
                    <a:pt x="828" y="393"/>
                    <a:pt x="836" y="410"/>
                  </a:cubicBezTo>
                  <a:close/>
                  <a:moveTo>
                    <a:pt x="836" y="410"/>
                  </a:moveTo>
                  <a:lnTo>
                    <a:pt x="836" y="410"/>
                  </a:lnTo>
                  <a:close/>
                </a:path>
              </a:pathLst>
            </a:custGeom>
            <a:solidFill>
              <a:schemeClr val="bg1"/>
            </a:solidFill>
            <a:ln>
              <a:noFill/>
            </a:ln>
            <a:effectLst/>
          </p:spPr>
          <p:txBody>
            <a:bodyPr wrap="none" lIns="182889" tIns="91445" rIns="182889" bIns="91445" anchor="ctr"/>
            <a:p>
              <a:pPr>
                <a:lnSpc>
                  <a:spcPct val="130000"/>
                </a:lnSpc>
                <a:defRPr/>
              </a:pPr>
              <a:endParaRPr lang="en-US" dirty="0">
                <a:solidFill>
                  <a:prstClr val="black"/>
                </a:solidFill>
                <a:ea typeface="方正黑体简体" panose="02010601030101010101" pitchFamily="2" charset="-122"/>
                <a:cs typeface="+mn-lt"/>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800"/>
                                  </p:stCondLst>
                                  <p:iterate type="lt">
                                    <p:tmPct val="10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23799"/>
                            </p:stCondLst>
                            <p:childTnLst>
                              <p:par>
                                <p:cTn id="15" presetID="53" presetClass="entr" presetSubtype="16"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p:cTn id="17" dur="500" fill="hold"/>
                                        <p:tgtEl>
                                          <p:spTgt spid="43"/>
                                        </p:tgtEl>
                                        <p:attrNameLst>
                                          <p:attrName>ppt_w</p:attrName>
                                        </p:attrNameLst>
                                      </p:cBhvr>
                                      <p:tavLst>
                                        <p:tav tm="0">
                                          <p:val>
                                            <p:fltVal val="0"/>
                                          </p:val>
                                        </p:tav>
                                        <p:tav tm="100000">
                                          <p:val>
                                            <p:strVal val="#ppt_w"/>
                                          </p:val>
                                        </p:tav>
                                      </p:tavLst>
                                    </p:anim>
                                    <p:anim calcmode="lin" valueType="num">
                                      <p:cBhvr>
                                        <p:cTn id="18" dur="500" fill="hold"/>
                                        <p:tgtEl>
                                          <p:spTgt spid="43"/>
                                        </p:tgtEl>
                                        <p:attrNameLst>
                                          <p:attrName>ppt_h</p:attrName>
                                        </p:attrNameLst>
                                      </p:cBhvr>
                                      <p:tavLst>
                                        <p:tav tm="0">
                                          <p:val>
                                            <p:fltVal val="0"/>
                                          </p:val>
                                        </p:tav>
                                        <p:tav tm="100000">
                                          <p:val>
                                            <p:strVal val="#ppt_h"/>
                                          </p:val>
                                        </p:tav>
                                      </p:tavLst>
                                    </p:anim>
                                    <p:animEffect transition="in" filter="fade">
                                      <p:cBhvr>
                                        <p:cTn id="19" dur="500"/>
                                        <p:tgtEl>
                                          <p:spTgt spid="43"/>
                                        </p:tgtEl>
                                      </p:cBhvr>
                                    </p:animEffect>
                                  </p:childTnLst>
                                </p:cTn>
                              </p:par>
                              <p:par>
                                <p:cTn id="20" presetID="26" presetClass="emph" presetSubtype="0" fill="hold" nodeType="withEffect">
                                  <p:stCondLst>
                                    <p:cond delay="500"/>
                                  </p:stCondLst>
                                  <p:childTnLst>
                                    <p:animEffect transition="out" filter="fade">
                                      <p:cBhvr>
                                        <p:cTn id="21" dur="500" tmFilter="0, 0; .2, .5; .8, .5; 1, 0"/>
                                        <p:tgtEl>
                                          <p:spTgt spid="43"/>
                                        </p:tgtEl>
                                      </p:cBhvr>
                                    </p:animEffect>
                                    <p:animScale>
                                      <p:cBhvr>
                                        <p:cTn id="22" dur="250" autoRev="1" fill="hold"/>
                                        <p:tgtEl>
                                          <p:spTgt spid="4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1997679" y="1748037"/>
            <a:ext cx="1256753" cy="1256753"/>
          </a:xfrm>
          <a:prstGeom prst="ellipse">
            <a:avLst/>
          </a:prstGeom>
          <a:solidFill>
            <a:schemeClr val="bg1"/>
          </a:solidFill>
          <a:ln>
            <a:noFill/>
          </a:ln>
          <a:effectLst>
            <a:outerShdw blurRad="2921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Impact" panose="020B0806030902050204" pitchFamily="34" charset="0"/>
            </a:endParaRPr>
          </a:p>
        </p:txBody>
      </p:sp>
      <p:sp>
        <p:nvSpPr>
          <p:cNvPr id="28" name="文本框 27"/>
          <p:cNvSpPr txBox="1"/>
          <p:nvPr/>
        </p:nvSpPr>
        <p:spPr>
          <a:xfrm>
            <a:off x="3702673" y="1748037"/>
            <a:ext cx="3838792" cy="706755"/>
          </a:xfrm>
          <a:prstGeom prst="rect">
            <a:avLst/>
          </a:prstGeom>
          <a:noFill/>
        </p:spPr>
        <p:txBody>
          <a:bodyPr wrap="square" rtlCol="0">
            <a:spAutoFit/>
            <a:scene3d>
              <a:camera prst="orthographicFront"/>
              <a:lightRig rig="threePt" dir="t"/>
            </a:scene3d>
            <a:sp3d contourW="12700"/>
          </a:bodyPr>
          <a:lstStyle/>
          <a:p>
            <a:r>
              <a:rPr lang="zh-CN" altLang="en-US" sz="4000" b="1" dirty="0">
                <a:solidFill>
                  <a:schemeClr val="tx1">
                    <a:lumMod val="75000"/>
                    <a:lumOff val="25000"/>
                  </a:schemeClr>
                </a:solidFill>
              </a:rPr>
              <a:t>思路</a:t>
            </a:r>
            <a:endParaRPr lang="zh-CN" altLang="en-US" sz="4000" b="1" dirty="0">
              <a:solidFill>
                <a:schemeClr val="tx1">
                  <a:lumMod val="75000"/>
                  <a:lumOff val="25000"/>
                </a:schemeClr>
              </a:solidFill>
            </a:endParaRPr>
          </a:p>
        </p:txBody>
      </p:sp>
      <p:sp>
        <p:nvSpPr>
          <p:cNvPr id="30" name="文本框 29"/>
          <p:cNvSpPr txBox="1"/>
          <p:nvPr/>
        </p:nvSpPr>
        <p:spPr>
          <a:xfrm>
            <a:off x="1997679" y="1914748"/>
            <a:ext cx="1256753" cy="923330"/>
          </a:xfrm>
          <a:prstGeom prst="rect">
            <a:avLst/>
          </a:prstGeom>
          <a:noFill/>
        </p:spPr>
        <p:txBody>
          <a:bodyPr wrap="square" rtlCol="0">
            <a:spAutoFit/>
            <a:scene3d>
              <a:camera prst="orthographicFront"/>
              <a:lightRig rig="threePt" dir="t"/>
            </a:scene3d>
            <a:sp3d contourW="12700"/>
          </a:bodyPr>
          <a:lstStyle/>
          <a:p>
            <a:pPr algn="ctr"/>
            <a:r>
              <a:rPr lang="en-US" altLang="zh-CN" sz="5400" b="1" dirty="0">
                <a:solidFill>
                  <a:schemeClr val="accent1"/>
                </a:solidFill>
                <a:latin typeface="Impact" panose="020B0806030902050204" pitchFamily="34" charset="0"/>
              </a:rPr>
              <a:t>02</a:t>
            </a:r>
            <a:endParaRPr lang="zh-CN" altLang="en-US" sz="5400" b="1" dirty="0">
              <a:solidFill>
                <a:schemeClr val="accent1"/>
              </a:solidFill>
              <a:latin typeface="Impact" panose="020B0806030902050204" pitchFamily="34" charset="0"/>
            </a:endParaRPr>
          </a:p>
        </p:txBody>
      </p:sp>
      <p:pic>
        <p:nvPicPr>
          <p:cNvPr id="31" name="图片 3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1415" y="2687578"/>
            <a:ext cx="4050900" cy="2455923"/>
          </a:xfrm>
          <a:prstGeom prst="rect">
            <a:avLst/>
          </a:prstGeom>
        </p:spPr>
      </p:pic>
      <p:pic>
        <p:nvPicPr>
          <p:cNvPr id="32" name="图片 3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flipH="1">
            <a:off x="5093100" y="0"/>
            <a:ext cx="4050900" cy="2455923"/>
          </a:xfrm>
          <a:prstGeom prst="rect">
            <a:avLst/>
          </a:prstGeom>
        </p:spPr>
      </p:pic>
      <p:sp>
        <p:nvSpPr>
          <p:cNvPr id="33" name="矩形 32"/>
          <p:cNvSpPr/>
          <p:nvPr/>
        </p:nvSpPr>
        <p:spPr>
          <a:xfrm>
            <a:off x="3645777" y="2536093"/>
            <a:ext cx="2044985" cy="386080"/>
          </a:xfrm>
          <a:prstGeom prst="rect">
            <a:avLst/>
          </a:prstGeom>
        </p:spPr>
        <p:txBody>
          <a:bodyPr wrap="square">
            <a:spAutoFit/>
            <a:scene3d>
              <a:camera prst="orthographicFront"/>
              <a:lightRig rig="threePt" dir="t"/>
            </a:scene3d>
            <a:sp3d contourW="12700"/>
          </a:bodyPr>
          <a:lstStyle/>
          <a:p>
            <a:pPr marL="285750" indent="-285750">
              <a:lnSpc>
                <a:spcPct val="120000"/>
              </a:lnSpc>
              <a:buFont typeface="Wingdings" panose="05000000000000000000" pitchFamily="2" charset="2"/>
              <a:buChar char="ü"/>
            </a:pPr>
            <a:r>
              <a:rPr lang="zh-CN" altLang="en-US" sz="1600" dirty="0">
                <a:solidFill>
                  <a:schemeClr val="tx1">
                    <a:lumMod val="75000"/>
                    <a:lumOff val="25000"/>
                  </a:schemeClr>
                </a:solidFill>
                <a:sym typeface="+mn-ea"/>
              </a:rPr>
              <a:t>项目计划</a:t>
            </a:r>
            <a:endParaRPr lang="zh-CN" altLang="en-US" sz="1600" dirty="0">
              <a:solidFill>
                <a:schemeClr val="tx1">
                  <a:lumMod val="75000"/>
                  <a:lumOff val="25000"/>
                </a:schemeClr>
              </a:solidFill>
            </a:endParaRPr>
          </a:p>
        </p:txBody>
      </p:sp>
      <p:sp>
        <p:nvSpPr>
          <p:cNvPr id="34" name="矩形 33"/>
          <p:cNvSpPr/>
          <p:nvPr/>
        </p:nvSpPr>
        <p:spPr>
          <a:xfrm>
            <a:off x="5565173" y="2536093"/>
            <a:ext cx="2044985" cy="386080"/>
          </a:xfrm>
          <a:prstGeom prst="rect">
            <a:avLst/>
          </a:prstGeom>
        </p:spPr>
        <p:txBody>
          <a:bodyPr wrap="square">
            <a:spAutoFit/>
            <a:scene3d>
              <a:camera prst="orthographicFront"/>
              <a:lightRig rig="threePt" dir="t"/>
            </a:scene3d>
            <a:sp3d contourW="12700"/>
          </a:bodyPr>
          <a:lstStyle/>
          <a:p>
            <a:pPr marL="285750" indent="-285750" algn="l">
              <a:lnSpc>
                <a:spcPct val="120000"/>
              </a:lnSpc>
              <a:buClrTx/>
              <a:buSzTx/>
              <a:buFont typeface="Wingdings" panose="05000000000000000000" pitchFamily="2" charset="2"/>
              <a:buChar char="ü"/>
            </a:pPr>
            <a:r>
              <a:rPr lang="zh-CN" altLang="en-US" sz="1600" dirty="0">
                <a:solidFill>
                  <a:schemeClr val="tx1">
                    <a:lumMod val="75000"/>
                    <a:lumOff val="25000"/>
                  </a:schemeClr>
                </a:solidFill>
                <a:sym typeface="+mn-ea"/>
              </a:rPr>
              <a:t>沟通计划</a:t>
            </a:r>
            <a:endParaRPr lang="zh-CN" altLang="en-US" sz="1600" dirty="0">
              <a:solidFill>
                <a:schemeClr val="tx1">
                  <a:lumMod val="75000"/>
                  <a:lumOff val="25000"/>
                </a:schemeClr>
              </a:solidFill>
            </a:endParaRPr>
          </a:p>
        </p:txBody>
      </p:sp>
      <p:sp>
        <p:nvSpPr>
          <p:cNvPr id="35" name="矩形 34"/>
          <p:cNvSpPr/>
          <p:nvPr/>
        </p:nvSpPr>
        <p:spPr>
          <a:xfrm>
            <a:off x="3645777" y="3004790"/>
            <a:ext cx="2044985" cy="386080"/>
          </a:xfrm>
          <a:prstGeom prst="rect">
            <a:avLst/>
          </a:prstGeom>
        </p:spPr>
        <p:txBody>
          <a:bodyPr wrap="square">
            <a:spAutoFit/>
            <a:scene3d>
              <a:camera prst="orthographicFront"/>
              <a:lightRig rig="threePt" dir="t"/>
            </a:scene3d>
            <a:sp3d contourW="12700"/>
          </a:bodyPr>
          <a:lstStyle/>
          <a:p>
            <a:pPr marL="285750" indent="-285750" algn="l">
              <a:lnSpc>
                <a:spcPct val="120000"/>
              </a:lnSpc>
              <a:buClrTx/>
              <a:buSzTx/>
              <a:buFont typeface="Wingdings" panose="05000000000000000000" pitchFamily="2" charset="2"/>
              <a:buChar char="ü"/>
            </a:pPr>
            <a:r>
              <a:rPr lang="zh-CN" altLang="en-US" sz="1600" dirty="0">
                <a:solidFill>
                  <a:schemeClr val="tx1">
                    <a:lumMod val="75000"/>
                    <a:lumOff val="25000"/>
                  </a:schemeClr>
                </a:solidFill>
                <a:sym typeface="+mn-ea"/>
              </a:rPr>
              <a:t>平台的解决方案</a:t>
            </a:r>
            <a:endParaRPr lang="zh-CN" altLang="en-US" sz="1600" dirty="0">
              <a:solidFill>
                <a:schemeClr val="tx1">
                  <a:lumMod val="75000"/>
                  <a:lumOff val="25000"/>
                </a:schemeClr>
              </a:solidFill>
            </a:endParaRPr>
          </a:p>
        </p:txBody>
      </p:sp>
      <p:sp>
        <p:nvSpPr>
          <p:cNvPr id="36" name="矩形 35"/>
          <p:cNvSpPr/>
          <p:nvPr/>
        </p:nvSpPr>
        <p:spPr>
          <a:xfrm>
            <a:off x="5565173" y="3004790"/>
            <a:ext cx="2044985" cy="386080"/>
          </a:xfrm>
          <a:prstGeom prst="rect">
            <a:avLst/>
          </a:prstGeom>
        </p:spPr>
        <p:txBody>
          <a:bodyPr wrap="square">
            <a:spAutoFit/>
            <a:scene3d>
              <a:camera prst="orthographicFront"/>
              <a:lightRig rig="threePt" dir="t"/>
            </a:scene3d>
            <a:sp3d contourW="12700"/>
          </a:bodyPr>
          <a:lstStyle/>
          <a:p>
            <a:pPr marL="285750" indent="-285750" algn="l">
              <a:lnSpc>
                <a:spcPct val="120000"/>
              </a:lnSpc>
              <a:buClrTx/>
              <a:buSzTx/>
              <a:buFont typeface="Wingdings" panose="05000000000000000000" pitchFamily="2" charset="2"/>
              <a:buChar char="ü"/>
            </a:pPr>
            <a:r>
              <a:rPr lang="zh-CN" altLang="en-US" sz="1600" dirty="0">
                <a:solidFill>
                  <a:schemeClr val="tx1">
                    <a:lumMod val="75000"/>
                    <a:lumOff val="25000"/>
                  </a:schemeClr>
                </a:solidFill>
                <a:sym typeface="+mn-ea"/>
              </a:rPr>
              <a:t>技术堆栈建议</a:t>
            </a:r>
            <a:endParaRPr lang="zh-CN" altLang="en-US" sz="16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0-#ppt_w/2"/>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childTnLst>
                          </p:cTn>
                        </p:par>
                        <p:par>
                          <p:cTn id="23" fill="hold">
                            <p:stCondLst>
                              <p:cond delay="500"/>
                            </p:stCondLst>
                            <p:childTnLst>
                              <p:par>
                                <p:cTn id="24" presetID="2" presetClass="entr" presetSubtype="2"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1+#ppt_w/2"/>
                                          </p:val>
                                        </p:tav>
                                        <p:tav tm="100000">
                                          <p:val>
                                            <p:strVal val="#ppt_x"/>
                                          </p:val>
                                        </p:tav>
                                      </p:tavLst>
                                    </p:anim>
                                    <p:anim calcmode="lin" valueType="num">
                                      <p:cBhvr additive="base">
                                        <p:cTn id="27"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additive="base">
                                        <p:cTn id="32" dur="500" fill="hold"/>
                                        <p:tgtEl>
                                          <p:spTgt spid="33"/>
                                        </p:tgtEl>
                                        <p:attrNameLst>
                                          <p:attrName>ppt_x</p:attrName>
                                        </p:attrNameLst>
                                      </p:cBhvr>
                                      <p:tavLst>
                                        <p:tav tm="0">
                                          <p:val>
                                            <p:strVal val="#ppt_x"/>
                                          </p:val>
                                        </p:tav>
                                        <p:tav tm="100000">
                                          <p:val>
                                            <p:strVal val="#ppt_x"/>
                                          </p:val>
                                        </p:tav>
                                      </p:tavLst>
                                    </p:anim>
                                    <p:anim calcmode="lin" valueType="num">
                                      <p:cBhvr additive="base">
                                        <p:cTn id="33" dur="500" fill="hold"/>
                                        <p:tgtEl>
                                          <p:spTgt spid="33"/>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additive="base">
                                        <p:cTn id="36" dur="500" fill="hold"/>
                                        <p:tgtEl>
                                          <p:spTgt spid="34"/>
                                        </p:tgtEl>
                                        <p:attrNameLst>
                                          <p:attrName>ppt_x</p:attrName>
                                        </p:attrNameLst>
                                      </p:cBhvr>
                                      <p:tavLst>
                                        <p:tav tm="0">
                                          <p:val>
                                            <p:strVal val="#ppt_x"/>
                                          </p:val>
                                        </p:tav>
                                        <p:tav tm="100000">
                                          <p:val>
                                            <p:strVal val="#ppt_x"/>
                                          </p:val>
                                        </p:tav>
                                      </p:tavLst>
                                    </p:anim>
                                    <p:anim calcmode="lin" valueType="num">
                                      <p:cBhvr additive="base">
                                        <p:cTn id="37" dur="500" fill="hold"/>
                                        <p:tgtEl>
                                          <p:spTgt spid="34"/>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cBhvr additive="base">
                                        <p:cTn id="44" dur="500" fill="hold"/>
                                        <p:tgtEl>
                                          <p:spTgt spid="36"/>
                                        </p:tgtEl>
                                        <p:attrNameLst>
                                          <p:attrName>ppt_x</p:attrName>
                                        </p:attrNameLst>
                                      </p:cBhvr>
                                      <p:tavLst>
                                        <p:tav tm="0">
                                          <p:val>
                                            <p:strVal val="#ppt_x"/>
                                          </p:val>
                                        </p:tav>
                                        <p:tav tm="100000">
                                          <p:val>
                                            <p:strVal val="#ppt_x"/>
                                          </p:val>
                                        </p:tav>
                                      </p:tavLst>
                                    </p:anim>
                                    <p:anim calcmode="lin" valueType="num">
                                      <p:cBhvr additive="base">
                                        <p:cTn id="45"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p:bldP spid="30" grpId="0"/>
      <p:bldP spid="33" grpId="0"/>
      <p:bldP spid="34" grpId="0"/>
      <p:bldP spid="35"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1" y="0"/>
            <a:ext cx="2177494" cy="1190171"/>
          </a:xfrm>
          <a:prstGeom prst="rect">
            <a:avLst/>
          </a:prstGeom>
        </p:spPr>
      </p:pic>
      <p:grpSp>
        <p:nvGrpSpPr>
          <p:cNvPr id="35" name="组合 34"/>
          <p:cNvGrpSpPr/>
          <p:nvPr/>
        </p:nvGrpSpPr>
        <p:grpSpPr>
          <a:xfrm>
            <a:off x="347345" y="842645"/>
            <a:ext cx="473710" cy="439420"/>
            <a:chOff x="1142022" y="2334802"/>
            <a:chExt cx="1577278" cy="1577690"/>
          </a:xfrm>
        </p:grpSpPr>
        <p:sp>
          <p:nvSpPr>
            <p:cNvPr id="36" name="Oval 89"/>
            <p:cNvSpPr/>
            <p:nvPr/>
          </p:nvSpPr>
          <p:spPr>
            <a:xfrm>
              <a:off x="1142022" y="2334802"/>
              <a:ext cx="1577278" cy="1577690"/>
            </a:xfrm>
            <a:prstGeom prst="ellipse">
              <a:avLst/>
            </a:prstGeom>
            <a:solidFill>
              <a:srgbClr val="15117B"/>
            </a:solidFill>
            <a:ln>
              <a:noFill/>
            </a:ln>
            <a:effectLst/>
          </p:spPr>
          <p:style>
            <a:lnRef idx="1">
              <a:schemeClr val="accent1"/>
            </a:lnRef>
            <a:fillRef idx="3">
              <a:schemeClr val="accent1"/>
            </a:fillRef>
            <a:effectRef idx="2">
              <a:schemeClr val="accent1"/>
            </a:effectRef>
            <a:fontRef idx="minor">
              <a:schemeClr val="lt1"/>
            </a:fontRef>
          </p:style>
          <p:txBody>
            <a:bodyPr lIns="182889" tIns="91445" rIns="182889" bIns="91445" rtlCol="0" anchor="ctr"/>
            <a:lstStyle/>
            <a:p>
              <a:pPr algn="ctr">
                <a:lnSpc>
                  <a:spcPct val="130000"/>
                </a:lnSpc>
                <a:defRPr/>
              </a:pPr>
              <a:endParaRPr lang="en-US" dirty="0">
                <a:solidFill>
                  <a:prstClr val="white"/>
                </a:solidFill>
                <a:ea typeface="方正黑体简体" panose="02010601030101010101" pitchFamily="2" charset="-122"/>
                <a:cs typeface="+mn-lt"/>
                <a:sym typeface="+mn-lt"/>
              </a:endParaRPr>
            </a:p>
          </p:txBody>
        </p:sp>
        <p:sp>
          <p:nvSpPr>
            <p:cNvPr id="37" name="Freeform 16"/>
            <p:cNvSpPr>
              <a:spLocks noChangeArrowheads="1"/>
            </p:cNvSpPr>
            <p:nvPr/>
          </p:nvSpPr>
          <p:spPr bwMode="auto">
            <a:xfrm>
              <a:off x="1622651" y="2640346"/>
              <a:ext cx="599175" cy="941234"/>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solidFill>
            <a:ln>
              <a:noFill/>
            </a:ln>
            <a:effectLst/>
          </p:spPr>
          <p:txBody>
            <a:bodyPr wrap="none" lIns="182889" tIns="91445" rIns="182889" bIns="91445"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grpSp>
      <p:grpSp>
        <p:nvGrpSpPr>
          <p:cNvPr id="50" name="Group 4698"/>
          <p:cNvGrpSpPr/>
          <p:nvPr/>
        </p:nvGrpSpPr>
        <p:grpSpPr bwMode="auto">
          <a:xfrm rot="0">
            <a:off x="5866765" y="1997710"/>
            <a:ext cx="342900" cy="336550"/>
            <a:chOff x="5427663" y="4046537"/>
            <a:chExt cx="395287" cy="387350"/>
          </a:xfrm>
          <a:solidFill>
            <a:schemeClr val="bg1"/>
          </a:solidFill>
        </p:grpSpPr>
        <p:sp>
          <p:nvSpPr>
            <p:cNvPr id="51" name="Freeform 418"/>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 name="T46" fmla="*/ 301 w 520"/>
                <a:gd name="T47" fmla="*/ 75 h 511"/>
                <a:gd name="T48" fmla="*/ 301 w 520"/>
                <a:gd name="T49"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close/>
                  <a:moveTo>
                    <a:pt x="301" y="75"/>
                  </a:moveTo>
                  <a:lnTo>
                    <a:pt x="301" y="75"/>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2" name="Freeform 419"/>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3" name="Freeform 420"/>
            <p:cNvSpPr>
              <a:spLocks noChangeArrowheads="1"/>
            </p:cNvSpPr>
            <p:nvPr/>
          </p:nvSpPr>
          <p:spPr bwMode="auto">
            <a:xfrm>
              <a:off x="5743575" y="40735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4" name="Freeform 421"/>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 name="T54" fmla="*/ 451 w 569"/>
                <a:gd name="T55" fmla="*/ 158 h 569"/>
                <a:gd name="T56" fmla="*/ 451 w 569"/>
                <a:gd name="T57"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close/>
                  <a:moveTo>
                    <a:pt x="451" y="158"/>
                  </a:moveTo>
                  <a:lnTo>
                    <a:pt x="451" y="158"/>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5" name="Freeform 422"/>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6" name="Freeform 423"/>
            <p:cNvSpPr>
              <a:spLocks noChangeArrowheads="1"/>
            </p:cNvSpPr>
            <p:nvPr/>
          </p:nvSpPr>
          <p:spPr bwMode="auto">
            <a:xfrm>
              <a:off x="5591175" y="4286249"/>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7" name="Freeform 424"/>
            <p:cNvSpPr>
              <a:spLocks noChangeArrowheads="1"/>
            </p:cNvSpPr>
            <p:nvPr/>
          </p:nvSpPr>
          <p:spPr bwMode="auto">
            <a:xfrm>
              <a:off x="5473700" y="4070349"/>
              <a:ext cx="312738" cy="319088"/>
            </a:xfrm>
            <a:custGeom>
              <a:avLst/>
              <a:gdLst>
                <a:gd name="T0" fmla="*/ 318 w 870"/>
                <a:gd name="T1" fmla="*/ 142 h 887"/>
                <a:gd name="T2" fmla="*/ 167 w 870"/>
                <a:gd name="T3" fmla="*/ 0 h 887"/>
                <a:gd name="T4" fmla="*/ 0 w 870"/>
                <a:gd name="T5" fmla="*/ 167 h 887"/>
                <a:gd name="T6" fmla="*/ 142 w 870"/>
                <a:gd name="T7" fmla="*/ 317 h 887"/>
                <a:gd name="T8" fmla="*/ 594 w 870"/>
                <a:gd name="T9" fmla="*/ 760 h 887"/>
                <a:gd name="T10" fmla="*/ 869 w 870"/>
                <a:gd name="T11" fmla="*/ 886 h 887"/>
                <a:gd name="T12" fmla="*/ 769 w 870"/>
                <a:gd name="T13" fmla="*/ 601 h 887"/>
                <a:gd name="T14" fmla="*/ 318 w 870"/>
                <a:gd name="T15" fmla="*/ 142 h 887"/>
                <a:gd name="T16" fmla="*/ 117 w 870"/>
                <a:gd name="T17" fmla="*/ 225 h 887"/>
                <a:gd name="T18" fmla="*/ 58 w 870"/>
                <a:gd name="T19" fmla="*/ 167 h 887"/>
                <a:gd name="T20" fmla="*/ 167 w 870"/>
                <a:gd name="T21" fmla="*/ 58 h 887"/>
                <a:gd name="T22" fmla="*/ 226 w 870"/>
                <a:gd name="T23" fmla="*/ 116 h 887"/>
                <a:gd name="T24" fmla="*/ 117 w 870"/>
                <a:gd name="T25" fmla="*/ 225 h 887"/>
                <a:gd name="T26" fmla="*/ 769 w 870"/>
                <a:gd name="T27" fmla="*/ 819 h 887"/>
                <a:gd name="T28" fmla="*/ 610 w 870"/>
                <a:gd name="T29" fmla="*/ 744 h 887"/>
                <a:gd name="T30" fmla="*/ 594 w 870"/>
                <a:gd name="T31" fmla="*/ 727 h 887"/>
                <a:gd name="T32" fmla="*/ 677 w 870"/>
                <a:gd name="T33" fmla="*/ 735 h 887"/>
                <a:gd name="T34" fmla="*/ 669 w 870"/>
                <a:gd name="T35" fmla="*/ 668 h 887"/>
                <a:gd name="T36" fmla="*/ 736 w 870"/>
                <a:gd name="T37" fmla="*/ 677 h 887"/>
                <a:gd name="T38" fmla="*/ 736 w 870"/>
                <a:gd name="T39" fmla="*/ 593 h 887"/>
                <a:gd name="T40" fmla="*/ 752 w 870"/>
                <a:gd name="T41" fmla="*/ 610 h 887"/>
                <a:gd name="T42" fmla="*/ 811 w 870"/>
                <a:gd name="T43" fmla="*/ 769 h 887"/>
                <a:gd name="T44" fmla="*/ 769 w 870"/>
                <a:gd name="T45" fmla="*/ 819 h 887"/>
                <a:gd name="T46" fmla="*/ 769 w 870"/>
                <a:gd name="T47" fmla="*/ 819 h 887"/>
                <a:gd name="T48" fmla="*/ 769 w 870"/>
                <a:gd name="T49" fmla="*/ 819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0" h="887">
                  <a:moveTo>
                    <a:pt x="318" y="142"/>
                  </a:moveTo>
                  <a:lnTo>
                    <a:pt x="167" y="0"/>
                  </a:lnTo>
                  <a:lnTo>
                    <a:pt x="0" y="167"/>
                  </a:lnTo>
                  <a:lnTo>
                    <a:pt x="142" y="317"/>
                  </a:lnTo>
                  <a:lnTo>
                    <a:pt x="594" y="760"/>
                  </a:lnTo>
                  <a:lnTo>
                    <a:pt x="869" y="886"/>
                  </a:lnTo>
                  <a:lnTo>
                    <a:pt x="769" y="601"/>
                  </a:lnTo>
                  <a:lnTo>
                    <a:pt x="318" y="142"/>
                  </a:lnTo>
                  <a:close/>
                  <a:moveTo>
                    <a:pt x="117" y="225"/>
                  </a:moveTo>
                  <a:lnTo>
                    <a:pt x="58" y="167"/>
                  </a:lnTo>
                  <a:lnTo>
                    <a:pt x="167" y="58"/>
                  </a:lnTo>
                  <a:lnTo>
                    <a:pt x="226" y="116"/>
                  </a:lnTo>
                  <a:lnTo>
                    <a:pt x="117" y="225"/>
                  </a:lnTo>
                  <a:close/>
                  <a:moveTo>
                    <a:pt x="769" y="819"/>
                  </a:moveTo>
                  <a:lnTo>
                    <a:pt x="610" y="744"/>
                  </a:lnTo>
                  <a:lnTo>
                    <a:pt x="594" y="727"/>
                  </a:lnTo>
                  <a:lnTo>
                    <a:pt x="677" y="735"/>
                  </a:lnTo>
                  <a:lnTo>
                    <a:pt x="669" y="668"/>
                  </a:lnTo>
                  <a:lnTo>
                    <a:pt x="736" y="677"/>
                  </a:lnTo>
                  <a:lnTo>
                    <a:pt x="736" y="593"/>
                  </a:lnTo>
                  <a:lnTo>
                    <a:pt x="752" y="610"/>
                  </a:lnTo>
                  <a:lnTo>
                    <a:pt x="811" y="769"/>
                  </a:lnTo>
                  <a:lnTo>
                    <a:pt x="769" y="819"/>
                  </a:lnTo>
                  <a:close/>
                  <a:moveTo>
                    <a:pt x="769" y="819"/>
                  </a:moveTo>
                  <a:lnTo>
                    <a:pt x="769" y="819"/>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8" name="Freeform 425"/>
            <p:cNvSpPr>
              <a:spLocks noChangeArrowheads="1"/>
            </p:cNvSpPr>
            <p:nvPr/>
          </p:nvSpPr>
          <p:spPr bwMode="auto">
            <a:xfrm>
              <a:off x="5473700" y="4070349"/>
              <a:ext cx="312738" cy="319088"/>
            </a:xfrm>
            <a:custGeom>
              <a:avLst/>
              <a:gdLst>
                <a:gd name="T0" fmla="*/ 318 w 870"/>
                <a:gd name="T1" fmla="*/ 142 h 887"/>
                <a:gd name="T2" fmla="*/ 318 w 870"/>
                <a:gd name="T3" fmla="*/ 142 h 887"/>
                <a:gd name="T4" fmla="*/ 167 w 870"/>
                <a:gd name="T5" fmla="*/ 0 h 887"/>
                <a:gd name="T6" fmla="*/ 0 w 870"/>
                <a:gd name="T7" fmla="*/ 167 h 887"/>
                <a:gd name="T8" fmla="*/ 142 w 870"/>
                <a:gd name="T9" fmla="*/ 317 h 887"/>
                <a:gd name="T10" fmla="*/ 142 w 870"/>
                <a:gd name="T11" fmla="*/ 317 h 887"/>
                <a:gd name="T12" fmla="*/ 594 w 870"/>
                <a:gd name="T13" fmla="*/ 760 h 887"/>
                <a:gd name="T14" fmla="*/ 869 w 870"/>
                <a:gd name="T15" fmla="*/ 886 h 887"/>
                <a:gd name="T16" fmla="*/ 769 w 870"/>
                <a:gd name="T17" fmla="*/ 601 h 887"/>
                <a:gd name="T18" fmla="*/ 318 w 870"/>
                <a:gd name="T19" fmla="*/ 14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0" h="887">
                  <a:moveTo>
                    <a:pt x="318" y="142"/>
                  </a:moveTo>
                  <a:lnTo>
                    <a:pt x="318" y="142"/>
                  </a:lnTo>
                  <a:lnTo>
                    <a:pt x="167" y="0"/>
                  </a:lnTo>
                  <a:lnTo>
                    <a:pt x="0" y="167"/>
                  </a:lnTo>
                  <a:lnTo>
                    <a:pt x="142" y="317"/>
                  </a:lnTo>
                  <a:lnTo>
                    <a:pt x="142" y="317"/>
                  </a:lnTo>
                  <a:lnTo>
                    <a:pt x="594" y="760"/>
                  </a:lnTo>
                  <a:lnTo>
                    <a:pt x="869" y="886"/>
                  </a:lnTo>
                  <a:lnTo>
                    <a:pt x="769" y="601"/>
                  </a:lnTo>
                  <a:lnTo>
                    <a:pt x="318" y="142"/>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9" name="Freeform 426"/>
            <p:cNvSpPr>
              <a:spLocks noChangeArrowheads="1"/>
            </p:cNvSpPr>
            <p:nvPr/>
          </p:nvSpPr>
          <p:spPr bwMode="auto">
            <a:xfrm>
              <a:off x="5494338" y="4090987"/>
              <a:ext cx="60325" cy="60325"/>
            </a:xfrm>
            <a:custGeom>
              <a:avLst/>
              <a:gdLst>
                <a:gd name="T0" fmla="*/ 59 w 169"/>
                <a:gd name="T1" fmla="*/ 167 h 168"/>
                <a:gd name="T2" fmla="*/ 0 w 169"/>
                <a:gd name="T3" fmla="*/ 109 h 168"/>
                <a:gd name="T4" fmla="*/ 109 w 169"/>
                <a:gd name="T5" fmla="*/ 0 h 168"/>
                <a:gd name="T6" fmla="*/ 168 w 169"/>
                <a:gd name="T7" fmla="*/ 58 h 168"/>
                <a:gd name="T8" fmla="*/ 59 w 169"/>
                <a:gd name="T9" fmla="*/ 167 h 168"/>
              </a:gdLst>
              <a:ahLst/>
              <a:cxnLst>
                <a:cxn ang="0">
                  <a:pos x="T0" y="T1"/>
                </a:cxn>
                <a:cxn ang="0">
                  <a:pos x="T2" y="T3"/>
                </a:cxn>
                <a:cxn ang="0">
                  <a:pos x="T4" y="T5"/>
                </a:cxn>
                <a:cxn ang="0">
                  <a:pos x="T6" y="T7"/>
                </a:cxn>
                <a:cxn ang="0">
                  <a:pos x="T8" y="T9"/>
                </a:cxn>
              </a:cxnLst>
              <a:rect l="0" t="0" r="r" b="b"/>
              <a:pathLst>
                <a:path w="169" h="168">
                  <a:moveTo>
                    <a:pt x="59" y="167"/>
                  </a:moveTo>
                  <a:lnTo>
                    <a:pt x="0" y="109"/>
                  </a:lnTo>
                  <a:lnTo>
                    <a:pt x="109" y="0"/>
                  </a:lnTo>
                  <a:lnTo>
                    <a:pt x="168" y="58"/>
                  </a:lnTo>
                  <a:lnTo>
                    <a:pt x="59" y="167"/>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60" name="Freeform 427"/>
            <p:cNvSpPr>
              <a:spLocks noChangeArrowheads="1"/>
            </p:cNvSpPr>
            <p:nvPr/>
          </p:nvSpPr>
          <p:spPr bwMode="auto">
            <a:xfrm>
              <a:off x="5688013" y="4283074"/>
              <a:ext cx="77787" cy="80963"/>
            </a:xfrm>
            <a:custGeom>
              <a:avLst/>
              <a:gdLst>
                <a:gd name="T0" fmla="*/ 175 w 218"/>
                <a:gd name="T1" fmla="*/ 226 h 227"/>
                <a:gd name="T2" fmla="*/ 16 w 218"/>
                <a:gd name="T3" fmla="*/ 151 h 227"/>
                <a:gd name="T4" fmla="*/ 0 w 218"/>
                <a:gd name="T5" fmla="*/ 134 h 227"/>
                <a:gd name="T6" fmla="*/ 83 w 218"/>
                <a:gd name="T7" fmla="*/ 142 h 227"/>
                <a:gd name="T8" fmla="*/ 75 w 218"/>
                <a:gd name="T9" fmla="*/ 75 h 227"/>
                <a:gd name="T10" fmla="*/ 142 w 218"/>
                <a:gd name="T11" fmla="*/ 84 h 227"/>
                <a:gd name="T12" fmla="*/ 142 w 218"/>
                <a:gd name="T13" fmla="*/ 0 h 227"/>
                <a:gd name="T14" fmla="*/ 158 w 218"/>
                <a:gd name="T15" fmla="*/ 17 h 227"/>
                <a:gd name="T16" fmla="*/ 217 w 218"/>
                <a:gd name="T17" fmla="*/ 176 h 227"/>
                <a:gd name="T18" fmla="*/ 175 w 218"/>
                <a:gd name="T19" fmla="*/ 22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227">
                  <a:moveTo>
                    <a:pt x="175" y="226"/>
                  </a:moveTo>
                  <a:lnTo>
                    <a:pt x="16" y="151"/>
                  </a:lnTo>
                  <a:lnTo>
                    <a:pt x="0" y="134"/>
                  </a:lnTo>
                  <a:lnTo>
                    <a:pt x="83" y="142"/>
                  </a:lnTo>
                  <a:lnTo>
                    <a:pt x="75" y="75"/>
                  </a:lnTo>
                  <a:lnTo>
                    <a:pt x="142" y="84"/>
                  </a:lnTo>
                  <a:lnTo>
                    <a:pt x="142" y="0"/>
                  </a:lnTo>
                  <a:lnTo>
                    <a:pt x="158" y="17"/>
                  </a:lnTo>
                  <a:lnTo>
                    <a:pt x="217" y="176"/>
                  </a:lnTo>
                  <a:lnTo>
                    <a:pt x="175" y="226"/>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61" name="Freeform 428"/>
            <p:cNvSpPr>
              <a:spLocks noChangeArrowheads="1"/>
            </p:cNvSpPr>
            <p:nvPr/>
          </p:nvSpPr>
          <p:spPr bwMode="auto">
            <a:xfrm>
              <a:off x="5749925" y="43656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grpSp>
      <p:sp>
        <p:nvSpPr>
          <p:cNvPr id="76" name="文本框 75"/>
          <p:cNvSpPr txBox="1"/>
          <p:nvPr/>
        </p:nvSpPr>
        <p:spPr>
          <a:xfrm>
            <a:off x="803241" y="305847"/>
            <a:ext cx="3381830" cy="460375"/>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75000"/>
                    <a:lumOff val="25000"/>
                  </a:schemeClr>
                </a:solidFill>
                <a:latin typeface="+mj-ea"/>
                <a:ea typeface="+mj-ea"/>
              </a:rPr>
              <a:t>项目计划</a:t>
            </a:r>
            <a:r>
              <a:rPr lang="en-US" altLang="zh-CN" sz="2400" b="1" dirty="0">
                <a:solidFill>
                  <a:schemeClr val="tx1">
                    <a:lumMod val="75000"/>
                    <a:lumOff val="25000"/>
                  </a:schemeClr>
                </a:solidFill>
                <a:latin typeface="+mj-ea"/>
                <a:ea typeface="+mj-ea"/>
              </a:rPr>
              <a:t>+</a:t>
            </a:r>
            <a:r>
              <a:rPr lang="zh-CN" altLang="en-US" sz="2400" b="1" dirty="0">
                <a:solidFill>
                  <a:schemeClr val="tx1">
                    <a:lumMod val="75000"/>
                    <a:lumOff val="25000"/>
                  </a:schemeClr>
                </a:solidFill>
                <a:latin typeface="+mj-ea"/>
                <a:ea typeface="+mj-ea"/>
              </a:rPr>
              <a:t>沟通</a:t>
            </a:r>
            <a:r>
              <a:rPr lang="zh-CN" altLang="en-US" sz="2400" b="1" dirty="0">
                <a:solidFill>
                  <a:schemeClr val="tx1">
                    <a:lumMod val="75000"/>
                    <a:lumOff val="25000"/>
                  </a:schemeClr>
                </a:solidFill>
                <a:latin typeface="+mj-ea"/>
                <a:ea typeface="+mj-ea"/>
              </a:rPr>
              <a:t>计划</a:t>
            </a:r>
            <a:endParaRPr lang="zh-CN" altLang="en-US" sz="2400" b="1" dirty="0">
              <a:solidFill>
                <a:schemeClr val="tx1">
                  <a:lumMod val="75000"/>
                  <a:lumOff val="25000"/>
                </a:schemeClr>
              </a:solidFill>
              <a:latin typeface="+mj-ea"/>
              <a:ea typeface="+mj-ea"/>
            </a:endParaRPr>
          </a:p>
        </p:txBody>
      </p:sp>
      <p:sp>
        <p:nvSpPr>
          <p:cNvPr id="2" name="TextBox 48"/>
          <p:cNvSpPr txBox="1"/>
          <p:nvPr>
            <p:custDataLst>
              <p:tags r:id="rId2"/>
            </p:custDataLst>
          </p:nvPr>
        </p:nvSpPr>
        <p:spPr>
          <a:xfrm>
            <a:off x="1115060" y="927735"/>
            <a:ext cx="6474460" cy="3537585"/>
          </a:xfrm>
          <a:prstGeom prst="rect">
            <a:avLst/>
          </a:prstGeom>
          <a:noFill/>
        </p:spPr>
        <p:txBody>
          <a:bodyPr wrap="square" rIns="108000" bIns="27000" numCol="1" spcCol="360000" rtlCol="0">
            <a:noAutofit/>
          </a:bodyPr>
          <a:p>
            <a:pPr indent="457200" algn="l" fontAlgn="auto">
              <a:lnSpc>
                <a:spcPct val="150000"/>
              </a:lnSpc>
              <a:defRPr/>
            </a:pPr>
            <a:r>
              <a:rPr lang="zh-CN" altLang="en-US" b="1" dirty="0">
                <a:solidFill>
                  <a:prstClr val="black">
                    <a:lumMod val="75000"/>
                    <a:lumOff val="25000"/>
                  </a:prstClr>
                </a:solidFill>
                <a:ea typeface="+mn-lt"/>
                <a:cs typeface="+mn-ea"/>
                <a:sym typeface="+mn-ea"/>
              </a:rPr>
              <a:t>启动、需求分析、设计、开发、测试、部署、项目收尾等阶段。</a:t>
            </a:r>
            <a:br>
              <a:rPr lang="zh-CN" altLang="en-US" b="1" dirty="0">
                <a:solidFill>
                  <a:prstClr val="black">
                    <a:lumMod val="75000"/>
                    <a:lumOff val="25000"/>
                  </a:prstClr>
                </a:solidFill>
                <a:ea typeface="+mn-lt"/>
                <a:cs typeface="+mn-ea"/>
                <a:sym typeface="+mn-ea"/>
              </a:rPr>
            </a:br>
            <a:r>
              <a:rPr lang="zh-CN" altLang="en-US" b="1" dirty="0">
                <a:solidFill>
                  <a:prstClr val="black">
                    <a:lumMod val="75000"/>
                    <a:lumOff val="25000"/>
                  </a:prstClr>
                </a:solidFill>
                <a:ea typeface="+mn-lt"/>
                <a:cs typeface="+mn-ea"/>
                <a:sym typeface="+mn-ea"/>
              </a:rPr>
              <a:t>各阶段目标、关键活动、输出物清晰定义。</a:t>
            </a:r>
            <a:br>
              <a:rPr lang="zh-CN" altLang="en-US" b="1" dirty="0">
                <a:solidFill>
                  <a:prstClr val="black">
                    <a:lumMod val="75000"/>
                    <a:lumOff val="25000"/>
                  </a:prstClr>
                </a:solidFill>
                <a:ea typeface="+mn-lt"/>
                <a:cs typeface="+mn-ea"/>
                <a:sym typeface="+mn-ea"/>
              </a:rPr>
            </a:br>
            <a:r>
              <a:rPr lang="zh-CN" altLang="en-US" b="1" dirty="0">
                <a:solidFill>
                  <a:prstClr val="black">
                    <a:lumMod val="75000"/>
                    <a:lumOff val="25000"/>
                  </a:prstClr>
                </a:solidFill>
                <a:ea typeface="+mn-lt"/>
                <a:cs typeface="+mn-ea"/>
                <a:sym typeface="+mn-ea"/>
              </a:rPr>
              <a:t>项目管理策略：</a:t>
            </a:r>
            <a:br>
              <a:rPr lang="zh-CN" altLang="en-US" b="1" dirty="0">
                <a:solidFill>
                  <a:prstClr val="black">
                    <a:lumMod val="75000"/>
                    <a:lumOff val="25000"/>
                  </a:prstClr>
                </a:solidFill>
                <a:ea typeface="+mn-lt"/>
                <a:cs typeface="+mn-ea"/>
                <a:sym typeface="+mn-ea"/>
              </a:rPr>
            </a:br>
            <a:r>
              <a:rPr lang="zh-CN" altLang="en-US" b="1" dirty="0">
                <a:solidFill>
                  <a:prstClr val="black">
                    <a:lumMod val="75000"/>
                    <a:lumOff val="25000"/>
                  </a:prstClr>
                </a:solidFill>
                <a:ea typeface="+mn-lt"/>
                <a:cs typeface="+mn-ea"/>
                <a:sym typeface="+mn-ea"/>
              </a:rPr>
              <a:t>团队结构与角色明确，包括项目负责人、技术负责人、客户关系经理。职责分配、协作方式、进度管理、风险管理、文档管理等策略明确。</a:t>
            </a:r>
            <a:endParaRPr lang="zh-CN" altLang="en-US" b="1" dirty="0">
              <a:solidFill>
                <a:prstClr val="black">
                  <a:lumMod val="75000"/>
                  <a:lumOff val="25000"/>
                </a:prstClr>
              </a:solidFill>
              <a:ea typeface="+mn-lt"/>
              <a:cs typeface="+mn-ea"/>
              <a:sym typeface="+mn-ea"/>
            </a:endParaRPr>
          </a:p>
          <a:p>
            <a:pPr indent="457200" algn="l" fontAlgn="auto">
              <a:lnSpc>
                <a:spcPct val="150000"/>
              </a:lnSpc>
              <a:defRPr/>
            </a:pPr>
            <a:endParaRPr lang="zh-CN" altLang="en-US" b="1" dirty="0">
              <a:solidFill>
                <a:prstClr val="black">
                  <a:lumMod val="75000"/>
                  <a:lumOff val="25000"/>
                </a:prstClr>
              </a:solidFill>
              <a:ea typeface="+mn-lt"/>
              <a:cs typeface="+mn-ea"/>
              <a:sym typeface="+mn-lt"/>
            </a:endParaRPr>
          </a:p>
          <a:p>
            <a:pPr indent="457200" algn="l" fontAlgn="auto">
              <a:lnSpc>
                <a:spcPct val="150000"/>
              </a:lnSpc>
              <a:defRPr/>
            </a:pPr>
            <a:r>
              <a:rPr lang="zh-CN" altLang="en-US" b="1" dirty="0">
                <a:solidFill>
                  <a:prstClr val="black">
                    <a:lumMod val="75000"/>
                    <a:lumOff val="25000"/>
                  </a:prstClr>
                </a:solidFill>
                <a:ea typeface="+mn-lt"/>
                <a:cs typeface="+mn-ea"/>
                <a:sym typeface="+mn-lt"/>
              </a:rPr>
              <a:t>沟通目标包括及时传递信息、促进协作、解决问题。</a:t>
            </a:r>
            <a:endParaRPr lang="zh-CN" altLang="en-US" b="1" dirty="0">
              <a:solidFill>
                <a:prstClr val="black">
                  <a:lumMod val="75000"/>
                  <a:lumOff val="25000"/>
                </a:prstClr>
              </a:solidFill>
              <a:ea typeface="+mn-lt"/>
              <a:cs typeface="+mn-ea"/>
              <a:sym typeface="+mn-lt"/>
            </a:endParaRPr>
          </a:p>
          <a:p>
            <a:pPr indent="457200" algn="l" fontAlgn="auto">
              <a:lnSpc>
                <a:spcPct val="150000"/>
              </a:lnSpc>
              <a:defRPr/>
            </a:pPr>
            <a:r>
              <a:rPr lang="zh-CN" altLang="en-US" b="1" dirty="0">
                <a:solidFill>
                  <a:prstClr val="black">
                    <a:lumMod val="75000"/>
                    <a:lumOff val="25000"/>
                  </a:prstClr>
                </a:solidFill>
                <a:ea typeface="+mn-lt"/>
                <a:cs typeface="+mn-ea"/>
                <a:sym typeface="+mn-lt"/>
              </a:rPr>
              <a:t>多种沟通方式和工具的使用，包括会议、微信群、项目管理工具、电子邮件。</a:t>
            </a:r>
            <a:endParaRPr lang="zh-CN" altLang="en-US" b="1" dirty="0">
              <a:solidFill>
                <a:prstClr val="black">
                  <a:lumMod val="75000"/>
                  <a:lumOff val="25000"/>
                </a:prstClr>
              </a:solidFill>
              <a:ea typeface="+mn-lt"/>
              <a:cs typeface="+mn-ea"/>
              <a:sym typeface="+mn-lt"/>
            </a:endParaRPr>
          </a:p>
          <a:p>
            <a:pPr indent="457200" algn="l" fontAlgn="auto">
              <a:lnSpc>
                <a:spcPct val="150000"/>
              </a:lnSpc>
              <a:defRPr/>
            </a:pPr>
            <a:r>
              <a:rPr lang="zh-CN" altLang="en-US" b="1" dirty="0">
                <a:solidFill>
                  <a:prstClr val="black">
                    <a:lumMod val="75000"/>
                    <a:lumOff val="25000"/>
                  </a:prstClr>
                </a:solidFill>
                <a:ea typeface="+mn-lt"/>
                <a:cs typeface="+mn-ea"/>
                <a:sym typeface="+mn-lt"/>
              </a:rPr>
              <a:t>定期的会议和报告，保持团队和利益相关者的更新。</a:t>
            </a:r>
            <a:endParaRPr lang="zh-CN" altLang="en-US" b="1" dirty="0">
              <a:solidFill>
                <a:prstClr val="black">
                  <a:lumMod val="75000"/>
                  <a:lumOff val="25000"/>
                </a:prstClr>
              </a:solidFill>
              <a:ea typeface="+mn-lt"/>
              <a:cs typeface="+mn-ea"/>
              <a:sym typeface="+mn-lt"/>
            </a:endParaRPr>
          </a:p>
          <a:p>
            <a:pPr indent="457200" algn="l" fontAlgn="auto">
              <a:lnSpc>
                <a:spcPct val="150000"/>
              </a:lnSpc>
              <a:defRPr/>
            </a:pPr>
            <a:r>
              <a:rPr lang="zh-CN" altLang="en-US" b="1" dirty="0">
                <a:solidFill>
                  <a:prstClr val="black">
                    <a:lumMod val="75000"/>
                    <a:lumOff val="25000"/>
                  </a:prstClr>
                </a:solidFill>
                <a:ea typeface="+mn-lt"/>
                <a:cs typeface="+mn-ea"/>
                <a:sym typeface="+mn-lt"/>
              </a:rPr>
              <a:t>这个方案的核心在于构建一个全面的、高效的数据标注平台，以满足企业在人工智能领域中对大规模文本和图像数据标注的需求。同时，通过明确定义的项目计划、管理策略和沟通计划，确保项目的有序推进和成功实施。</a:t>
            </a:r>
            <a:endParaRPr lang="zh-CN" altLang="en-US" b="1" dirty="0">
              <a:solidFill>
                <a:prstClr val="black">
                  <a:lumMod val="75000"/>
                  <a:lumOff val="25000"/>
                </a:prstClr>
              </a:solidFill>
              <a:ea typeface="+mn-l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childTnLst>
                          </p:cTn>
                        </p:par>
                        <p:par>
                          <p:cTn id="15" fill="hold">
                            <p:stCondLst>
                              <p:cond delay="1000"/>
                            </p:stCondLst>
                            <p:childTnLst>
                              <p:par>
                                <p:cTn id="16" presetID="26" presetClass="emph" presetSubtype="0" fill="hold" nodeType="afterEffect">
                                  <p:stCondLst>
                                    <p:cond delay="0"/>
                                  </p:stCondLst>
                                  <p:childTnLst>
                                    <p:animEffect transition="out" filter="fade">
                                      <p:cBhvr>
                                        <p:cTn id="17" dur="500" tmFilter="0, 0; .2, .5; .8, .5; 1, 0"/>
                                        <p:tgtEl>
                                          <p:spTgt spid="35"/>
                                        </p:tgtEl>
                                      </p:cBhvr>
                                    </p:animEffect>
                                    <p:animScale>
                                      <p:cBhvr>
                                        <p:cTn id="18" dur="250" autoRev="1" fill="hold"/>
                                        <p:tgtEl>
                                          <p:spTgt spid="35"/>
                                        </p:tgtEl>
                                      </p:cBhvr>
                                      <p:by x="105000" y="105000"/>
                                    </p:animScale>
                                  </p:childTnLst>
                                </p:cTn>
                              </p:par>
                              <p:par>
                                <p:cTn id="19" presetID="42" presetClass="entr" presetSubtype="0" fill="hold" grpId="0" nodeType="withEffect">
                                  <p:stCondLst>
                                    <p:cond delay="800"/>
                                  </p:stCondLst>
                                  <p:iterate type="lt">
                                    <p:tmPct val="10000"/>
                                  </p:iterate>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1" y="0"/>
            <a:ext cx="2177494" cy="1190171"/>
          </a:xfrm>
          <a:prstGeom prst="rect">
            <a:avLst/>
          </a:prstGeom>
        </p:spPr>
      </p:pic>
      <p:grpSp>
        <p:nvGrpSpPr>
          <p:cNvPr id="35" name="组合 34"/>
          <p:cNvGrpSpPr/>
          <p:nvPr/>
        </p:nvGrpSpPr>
        <p:grpSpPr>
          <a:xfrm>
            <a:off x="347345" y="842645"/>
            <a:ext cx="473710" cy="439420"/>
            <a:chOff x="1142022" y="2334802"/>
            <a:chExt cx="1577278" cy="1577690"/>
          </a:xfrm>
        </p:grpSpPr>
        <p:sp>
          <p:nvSpPr>
            <p:cNvPr id="36" name="Oval 89"/>
            <p:cNvSpPr/>
            <p:nvPr/>
          </p:nvSpPr>
          <p:spPr>
            <a:xfrm>
              <a:off x="1142022" y="2334802"/>
              <a:ext cx="1577278" cy="1577690"/>
            </a:xfrm>
            <a:prstGeom prst="ellipse">
              <a:avLst/>
            </a:prstGeom>
            <a:solidFill>
              <a:srgbClr val="15117B"/>
            </a:solidFill>
            <a:ln>
              <a:noFill/>
            </a:ln>
            <a:effectLst/>
          </p:spPr>
          <p:style>
            <a:lnRef idx="1">
              <a:schemeClr val="accent1"/>
            </a:lnRef>
            <a:fillRef idx="3">
              <a:schemeClr val="accent1"/>
            </a:fillRef>
            <a:effectRef idx="2">
              <a:schemeClr val="accent1"/>
            </a:effectRef>
            <a:fontRef idx="minor">
              <a:schemeClr val="lt1"/>
            </a:fontRef>
          </p:style>
          <p:txBody>
            <a:bodyPr lIns="182889" tIns="91445" rIns="182889" bIns="91445" rtlCol="0" anchor="ctr"/>
            <a:lstStyle/>
            <a:p>
              <a:pPr algn="ctr">
                <a:lnSpc>
                  <a:spcPct val="130000"/>
                </a:lnSpc>
                <a:defRPr/>
              </a:pPr>
              <a:endParaRPr lang="en-US" dirty="0">
                <a:solidFill>
                  <a:prstClr val="white"/>
                </a:solidFill>
                <a:ea typeface="方正黑体简体" panose="02010601030101010101" pitchFamily="2" charset="-122"/>
                <a:cs typeface="+mn-lt"/>
                <a:sym typeface="+mn-lt"/>
              </a:endParaRPr>
            </a:p>
          </p:txBody>
        </p:sp>
        <p:sp>
          <p:nvSpPr>
            <p:cNvPr id="37" name="Freeform 16"/>
            <p:cNvSpPr>
              <a:spLocks noChangeArrowheads="1"/>
            </p:cNvSpPr>
            <p:nvPr/>
          </p:nvSpPr>
          <p:spPr bwMode="auto">
            <a:xfrm>
              <a:off x="1622651" y="2640346"/>
              <a:ext cx="599175" cy="941234"/>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solidFill>
            <a:ln>
              <a:noFill/>
            </a:ln>
            <a:effectLst/>
          </p:spPr>
          <p:txBody>
            <a:bodyPr wrap="none" lIns="182889" tIns="91445" rIns="182889" bIns="91445"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grpSp>
      <p:grpSp>
        <p:nvGrpSpPr>
          <p:cNvPr id="50" name="Group 4698"/>
          <p:cNvGrpSpPr/>
          <p:nvPr/>
        </p:nvGrpSpPr>
        <p:grpSpPr bwMode="auto">
          <a:xfrm rot="0">
            <a:off x="5866765" y="1997710"/>
            <a:ext cx="342900" cy="336550"/>
            <a:chOff x="5427663" y="4046537"/>
            <a:chExt cx="395287" cy="387350"/>
          </a:xfrm>
          <a:solidFill>
            <a:schemeClr val="bg1"/>
          </a:solidFill>
        </p:grpSpPr>
        <p:sp>
          <p:nvSpPr>
            <p:cNvPr id="51" name="Freeform 418"/>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 name="T46" fmla="*/ 301 w 520"/>
                <a:gd name="T47" fmla="*/ 75 h 511"/>
                <a:gd name="T48" fmla="*/ 301 w 520"/>
                <a:gd name="T49"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close/>
                  <a:moveTo>
                    <a:pt x="301" y="75"/>
                  </a:moveTo>
                  <a:lnTo>
                    <a:pt x="301" y="75"/>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2" name="Freeform 419"/>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3" name="Freeform 420"/>
            <p:cNvSpPr>
              <a:spLocks noChangeArrowheads="1"/>
            </p:cNvSpPr>
            <p:nvPr/>
          </p:nvSpPr>
          <p:spPr bwMode="auto">
            <a:xfrm>
              <a:off x="5743575" y="40735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4" name="Freeform 421"/>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 name="T54" fmla="*/ 451 w 569"/>
                <a:gd name="T55" fmla="*/ 158 h 569"/>
                <a:gd name="T56" fmla="*/ 451 w 569"/>
                <a:gd name="T57"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close/>
                  <a:moveTo>
                    <a:pt x="451" y="158"/>
                  </a:moveTo>
                  <a:lnTo>
                    <a:pt x="451" y="158"/>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5" name="Freeform 422"/>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6" name="Freeform 423"/>
            <p:cNvSpPr>
              <a:spLocks noChangeArrowheads="1"/>
            </p:cNvSpPr>
            <p:nvPr/>
          </p:nvSpPr>
          <p:spPr bwMode="auto">
            <a:xfrm>
              <a:off x="5591175" y="4286249"/>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7" name="Freeform 424"/>
            <p:cNvSpPr>
              <a:spLocks noChangeArrowheads="1"/>
            </p:cNvSpPr>
            <p:nvPr/>
          </p:nvSpPr>
          <p:spPr bwMode="auto">
            <a:xfrm>
              <a:off x="5473700" y="4070349"/>
              <a:ext cx="312738" cy="319088"/>
            </a:xfrm>
            <a:custGeom>
              <a:avLst/>
              <a:gdLst>
                <a:gd name="T0" fmla="*/ 318 w 870"/>
                <a:gd name="T1" fmla="*/ 142 h 887"/>
                <a:gd name="T2" fmla="*/ 167 w 870"/>
                <a:gd name="T3" fmla="*/ 0 h 887"/>
                <a:gd name="T4" fmla="*/ 0 w 870"/>
                <a:gd name="T5" fmla="*/ 167 h 887"/>
                <a:gd name="T6" fmla="*/ 142 w 870"/>
                <a:gd name="T7" fmla="*/ 317 h 887"/>
                <a:gd name="T8" fmla="*/ 594 w 870"/>
                <a:gd name="T9" fmla="*/ 760 h 887"/>
                <a:gd name="T10" fmla="*/ 869 w 870"/>
                <a:gd name="T11" fmla="*/ 886 h 887"/>
                <a:gd name="T12" fmla="*/ 769 w 870"/>
                <a:gd name="T13" fmla="*/ 601 h 887"/>
                <a:gd name="T14" fmla="*/ 318 w 870"/>
                <a:gd name="T15" fmla="*/ 142 h 887"/>
                <a:gd name="T16" fmla="*/ 117 w 870"/>
                <a:gd name="T17" fmla="*/ 225 h 887"/>
                <a:gd name="T18" fmla="*/ 58 w 870"/>
                <a:gd name="T19" fmla="*/ 167 h 887"/>
                <a:gd name="T20" fmla="*/ 167 w 870"/>
                <a:gd name="T21" fmla="*/ 58 h 887"/>
                <a:gd name="T22" fmla="*/ 226 w 870"/>
                <a:gd name="T23" fmla="*/ 116 h 887"/>
                <a:gd name="T24" fmla="*/ 117 w 870"/>
                <a:gd name="T25" fmla="*/ 225 h 887"/>
                <a:gd name="T26" fmla="*/ 769 w 870"/>
                <a:gd name="T27" fmla="*/ 819 h 887"/>
                <a:gd name="T28" fmla="*/ 610 w 870"/>
                <a:gd name="T29" fmla="*/ 744 h 887"/>
                <a:gd name="T30" fmla="*/ 594 w 870"/>
                <a:gd name="T31" fmla="*/ 727 h 887"/>
                <a:gd name="T32" fmla="*/ 677 w 870"/>
                <a:gd name="T33" fmla="*/ 735 h 887"/>
                <a:gd name="T34" fmla="*/ 669 w 870"/>
                <a:gd name="T35" fmla="*/ 668 h 887"/>
                <a:gd name="T36" fmla="*/ 736 w 870"/>
                <a:gd name="T37" fmla="*/ 677 h 887"/>
                <a:gd name="T38" fmla="*/ 736 w 870"/>
                <a:gd name="T39" fmla="*/ 593 h 887"/>
                <a:gd name="T40" fmla="*/ 752 w 870"/>
                <a:gd name="T41" fmla="*/ 610 h 887"/>
                <a:gd name="T42" fmla="*/ 811 w 870"/>
                <a:gd name="T43" fmla="*/ 769 h 887"/>
                <a:gd name="T44" fmla="*/ 769 w 870"/>
                <a:gd name="T45" fmla="*/ 819 h 887"/>
                <a:gd name="T46" fmla="*/ 769 w 870"/>
                <a:gd name="T47" fmla="*/ 819 h 887"/>
                <a:gd name="T48" fmla="*/ 769 w 870"/>
                <a:gd name="T49" fmla="*/ 819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0" h="887">
                  <a:moveTo>
                    <a:pt x="318" y="142"/>
                  </a:moveTo>
                  <a:lnTo>
                    <a:pt x="167" y="0"/>
                  </a:lnTo>
                  <a:lnTo>
                    <a:pt x="0" y="167"/>
                  </a:lnTo>
                  <a:lnTo>
                    <a:pt x="142" y="317"/>
                  </a:lnTo>
                  <a:lnTo>
                    <a:pt x="594" y="760"/>
                  </a:lnTo>
                  <a:lnTo>
                    <a:pt x="869" y="886"/>
                  </a:lnTo>
                  <a:lnTo>
                    <a:pt x="769" y="601"/>
                  </a:lnTo>
                  <a:lnTo>
                    <a:pt x="318" y="142"/>
                  </a:lnTo>
                  <a:close/>
                  <a:moveTo>
                    <a:pt x="117" y="225"/>
                  </a:moveTo>
                  <a:lnTo>
                    <a:pt x="58" y="167"/>
                  </a:lnTo>
                  <a:lnTo>
                    <a:pt x="167" y="58"/>
                  </a:lnTo>
                  <a:lnTo>
                    <a:pt x="226" y="116"/>
                  </a:lnTo>
                  <a:lnTo>
                    <a:pt x="117" y="225"/>
                  </a:lnTo>
                  <a:close/>
                  <a:moveTo>
                    <a:pt x="769" y="819"/>
                  </a:moveTo>
                  <a:lnTo>
                    <a:pt x="610" y="744"/>
                  </a:lnTo>
                  <a:lnTo>
                    <a:pt x="594" y="727"/>
                  </a:lnTo>
                  <a:lnTo>
                    <a:pt x="677" y="735"/>
                  </a:lnTo>
                  <a:lnTo>
                    <a:pt x="669" y="668"/>
                  </a:lnTo>
                  <a:lnTo>
                    <a:pt x="736" y="677"/>
                  </a:lnTo>
                  <a:lnTo>
                    <a:pt x="736" y="593"/>
                  </a:lnTo>
                  <a:lnTo>
                    <a:pt x="752" y="610"/>
                  </a:lnTo>
                  <a:lnTo>
                    <a:pt x="811" y="769"/>
                  </a:lnTo>
                  <a:lnTo>
                    <a:pt x="769" y="819"/>
                  </a:lnTo>
                  <a:close/>
                  <a:moveTo>
                    <a:pt x="769" y="819"/>
                  </a:moveTo>
                  <a:lnTo>
                    <a:pt x="769" y="819"/>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8" name="Freeform 425"/>
            <p:cNvSpPr>
              <a:spLocks noChangeArrowheads="1"/>
            </p:cNvSpPr>
            <p:nvPr/>
          </p:nvSpPr>
          <p:spPr bwMode="auto">
            <a:xfrm>
              <a:off x="5473700" y="4070349"/>
              <a:ext cx="312738" cy="319088"/>
            </a:xfrm>
            <a:custGeom>
              <a:avLst/>
              <a:gdLst>
                <a:gd name="T0" fmla="*/ 318 w 870"/>
                <a:gd name="T1" fmla="*/ 142 h 887"/>
                <a:gd name="T2" fmla="*/ 318 w 870"/>
                <a:gd name="T3" fmla="*/ 142 h 887"/>
                <a:gd name="T4" fmla="*/ 167 w 870"/>
                <a:gd name="T5" fmla="*/ 0 h 887"/>
                <a:gd name="T6" fmla="*/ 0 w 870"/>
                <a:gd name="T7" fmla="*/ 167 h 887"/>
                <a:gd name="T8" fmla="*/ 142 w 870"/>
                <a:gd name="T9" fmla="*/ 317 h 887"/>
                <a:gd name="T10" fmla="*/ 142 w 870"/>
                <a:gd name="T11" fmla="*/ 317 h 887"/>
                <a:gd name="T12" fmla="*/ 594 w 870"/>
                <a:gd name="T13" fmla="*/ 760 h 887"/>
                <a:gd name="T14" fmla="*/ 869 w 870"/>
                <a:gd name="T15" fmla="*/ 886 h 887"/>
                <a:gd name="T16" fmla="*/ 769 w 870"/>
                <a:gd name="T17" fmla="*/ 601 h 887"/>
                <a:gd name="T18" fmla="*/ 318 w 870"/>
                <a:gd name="T19" fmla="*/ 14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0" h="887">
                  <a:moveTo>
                    <a:pt x="318" y="142"/>
                  </a:moveTo>
                  <a:lnTo>
                    <a:pt x="318" y="142"/>
                  </a:lnTo>
                  <a:lnTo>
                    <a:pt x="167" y="0"/>
                  </a:lnTo>
                  <a:lnTo>
                    <a:pt x="0" y="167"/>
                  </a:lnTo>
                  <a:lnTo>
                    <a:pt x="142" y="317"/>
                  </a:lnTo>
                  <a:lnTo>
                    <a:pt x="142" y="317"/>
                  </a:lnTo>
                  <a:lnTo>
                    <a:pt x="594" y="760"/>
                  </a:lnTo>
                  <a:lnTo>
                    <a:pt x="869" y="886"/>
                  </a:lnTo>
                  <a:lnTo>
                    <a:pt x="769" y="601"/>
                  </a:lnTo>
                  <a:lnTo>
                    <a:pt x="318" y="142"/>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9" name="Freeform 426"/>
            <p:cNvSpPr>
              <a:spLocks noChangeArrowheads="1"/>
            </p:cNvSpPr>
            <p:nvPr/>
          </p:nvSpPr>
          <p:spPr bwMode="auto">
            <a:xfrm>
              <a:off x="5494338" y="4090987"/>
              <a:ext cx="60325" cy="60325"/>
            </a:xfrm>
            <a:custGeom>
              <a:avLst/>
              <a:gdLst>
                <a:gd name="T0" fmla="*/ 59 w 169"/>
                <a:gd name="T1" fmla="*/ 167 h 168"/>
                <a:gd name="T2" fmla="*/ 0 w 169"/>
                <a:gd name="T3" fmla="*/ 109 h 168"/>
                <a:gd name="T4" fmla="*/ 109 w 169"/>
                <a:gd name="T5" fmla="*/ 0 h 168"/>
                <a:gd name="T6" fmla="*/ 168 w 169"/>
                <a:gd name="T7" fmla="*/ 58 h 168"/>
                <a:gd name="T8" fmla="*/ 59 w 169"/>
                <a:gd name="T9" fmla="*/ 167 h 168"/>
              </a:gdLst>
              <a:ahLst/>
              <a:cxnLst>
                <a:cxn ang="0">
                  <a:pos x="T0" y="T1"/>
                </a:cxn>
                <a:cxn ang="0">
                  <a:pos x="T2" y="T3"/>
                </a:cxn>
                <a:cxn ang="0">
                  <a:pos x="T4" y="T5"/>
                </a:cxn>
                <a:cxn ang="0">
                  <a:pos x="T6" y="T7"/>
                </a:cxn>
                <a:cxn ang="0">
                  <a:pos x="T8" y="T9"/>
                </a:cxn>
              </a:cxnLst>
              <a:rect l="0" t="0" r="r" b="b"/>
              <a:pathLst>
                <a:path w="169" h="168">
                  <a:moveTo>
                    <a:pt x="59" y="167"/>
                  </a:moveTo>
                  <a:lnTo>
                    <a:pt x="0" y="109"/>
                  </a:lnTo>
                  <a:lnTo>
                    <a:pt x="109" y="0"/>
                  </a:lnTo>
                  <a:lnTo>
                    <a:pt x="168" y="58"/>
                  </a:lnTo>
                  <a:lnTo>
                    <a:pt x="59" y="167"/>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60" name="Freeform 427"/>
            <p:cNvSpPr>
              <a:spLocks noChangeArrowheads="1"/>
            </p:cNvSpPr>
            <p:nvPr/>
          </p:nvSpPr>
          <p:spPr bwMode="auto">
            <a:xfrm>
              <a:off x="5688013" y="4283074"/>
              <a:ext cx="77787" cy="80963"/>
            </a:xfrm>
            <a:custGeom>
              <a:avLst/>
              <a:gdLst>
                <a:gd name="T0" fmla="*/ 175 w 218"/>
                <a:gd name="T1" fmla="*/ 226 h 227"/>
                <a:gd name="T2" fmla="*/ 16 w 218"/>
                <a:gd name="T3" fmla="*/ 151 h 227"/>
                <a:gd name="T4" fmla="*/ 0 w 218"/>
                <a:gd name="T5" fmla="*/ 134 h 227"/>
                <a:gd name="T6" fmla="*/ 83 w 218"/>
                <a:gd name="T7" fmla="*/ 142 h 227"/>
                <a:gd name="T8" fmla="*/ 75 w 218"/>
                <a:gd name="T9" fmla="*/ 75 h 227"/>
                <a:gd name="T10" fmla="*/ 142 w 218"/>
                <a:gd name="T11" fmla="*/ 84 h 227"/>
                <a:gd name="T12" fmla="*/ 142 w 218"/>
                <a:gd name="T13" fmla="*/ 0 h 227"/>
                <a:gd name="T14" fmla="*/ 158 w 218"/>
                <a:gd name="T15" fmla="*/ 17 h 227"/>
                <a:gd name="T16" fmla="*/ 217 w 218"/>
                <a:gd name="T17" fmla="*/ 176 h 227"/>
                <a:gd name="T18" fmla="*/ 175 w 218"/>
                <a:gd name="T19" fmla="*/ 22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227">
                  <a:moveTo>
                    <a:pt x="175" y="226"/>
                  </a:moveTo>
                  <a:lnTo>
                    <a:pt x="16" y="151"/>
                  </a:lnTo>
                  <a:lnTo>
                    <a:pt x="0" y="134"/>
                  </a:lnTo>
                  <a:lnTo>
                    <a:pt x="83" y="142"/>
                  </a:lnTo>
                  <a:lnTo>
                    <a:pt x="75" y="75"/>
                  </a:lnTo>
                  <a:lnTo>
                    <a:pt x="142" y="84"/>
                  </a:lnTo>
                  <a:lnTo>
                    <a:pt x="142" y="0"/>
                  </a:lnTo>
                  <a:lnTo>
                    <a:pt x="158" y="17"/>
                  </a:lnTo>
                  <a:lnTo>
                    <a:pt x="217" y="176"/>
                  </a:lnTo>
                  <a:lnTo>
                    <a:pt x="175" y="226"/>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61" name="Freeform 428"/>
            <p:cNvSpPr>
              <a:spLocks noChangeArrowheads="1"/>
            </p:cNvSpPr>
            <p:nvPr/>
          </p:nvSpPr>
          <p:spPr bwMode="auto">
            <a:xfrm>
              <a:off x="5749925" y="43656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grpSp>
      <p:sp>
        <p:nvSpPr>
          <p:cNvPr id="76" name="文本框 75"/>
          <p:cNvSpPr txBox="1"/>
          <p:nvPr/>
        </p:nvSpPr>
        <p:spPr>
          <a:xfrm>
            <a:off x="803241" y="305847"/>
            <a:ext cx="3381830" cy="460375"/>
          </a:xfrm>
          <a:prstGeom prst="rect">
            <a:avLst/>
          </a:prstGeom>
          <a:noFill/>
        </p:spPr>
        <p:txBody>
          <a:bodyPr wrap="square" rtlCol="0">
            <a:spAutoFit/>
            <a:scene3d>
              <a:camera prst="orthographicFront"/>
              <a:lightRig rig="threePt" dir="t"/>
            </a:scene3d>
            <a:sp3d contourW="12700"/>
          </a:bodyPr>
          <a:lstStyle/>
          <a:p>
            <a:r>
              <a:rPr sz="2400" b="1" dirty="0">
                <a:solidFill>
                  <a:schemeClr val="tx1">
                    <a:lumMod val="75000"/>
                    <a:lumOff val="25000"/>
                  </a:schemeClr>
                </a:solidFill>
                <a:latin typeface="+mj-ea"/>
                <a:ea typeface="+mj-ea"/>
              </a:rPr>
              <a:t>平台的解决方案</a:t>
            </a:r>
            <a:endParaRPr lang="zh-CN" altLang="en-US" sz="2400" b="1" dirty="0">
              <a:solidFill>
                <a:schemeClr val="tx1">
                  <a:lumMod val="75000"/>
                  <a:lumOff val="25000"/>
                </a:schemeClr>
              </a:solidFill>
              <a:latin typeface="+mj-ea"/>
              <a:ea typeface="+mj-ea"/>
            </a:endParaRPr>
          </a:p>
        </p:txBody>
      </p:sp>
      <p:sp>
        <p:nvSpPr>
          <p:cNvPr id="2" name="TextBox 48"/>
          <p:cNvSpPr txBox="1"/>
          <p:nvPr>
            <p:custDataLst>
              <p:tags r:id="rId2"/>
            </p:custDataLst>
          </p:nvPr>
        </p:nvSpPr>
        <p:spPr>
          <a:xfrm>
            <a:off x="1115060" y="766445"/>
            <a:ext cx="6474460" cy="3537585"/>
          </a:xfrm>
          <a:prstGeom prst="rect">
            <a:avLst/>
          </a:prstGeom>
          <a:noFill/>
        </p:spPr>
        <p:txBody>
          <a:bodyPr wrap="square" rIns="108000" bIns="27000" numCol="1" spcCol="360000" rtlCol="0">
            <a:noAutofit/>
          </a:bodyPr>
          <a:p>
            <a:pPr indent="457200" algn="l" fontAlgn="auto">
              <a:lnSpc>
                <a:spcPct val="150000"/>
              </a:lnSpc>
              <a:defRPr/>
            </a:pPr>
            <a:r>
              <a:rPr lang="zh-CN" altLang="en-US" b="1" dirty="0">
                <a:solidFill>
                  <a:prstClr val="black">
                    <a:lumMod val="75000"/>
                    <a:lumOff val="25000"/>
                  </a:prstClr>
                </a:solidFill>
                <a:ea typeface="+mn-lt"/>
                <a:cs typeface="+mn-ea"/>
                <a:sym typeface="+mn-ea"/>
              </a:rPr>
              <a:t>搭建一个统一的数据标注平台。</a:t>
            </a:r>
            <a:endParaRPr lang="zh-CN" altLang="en-US" b="1" dirty="0">
              <a:solidFill>
                <a:prstClr val="black">
                  <a:lumMod val="75000"/>
                  <a:lumOff val="25000"/>
                </a:prstClr>
              </a:solidFill>
              <a:ea typeface="+mn-lt"/>
              <a:cs typeface="+mn-ea"/>
              <a:sym typeface="+mn-ea"/>
            </a:endParaRPr>
          </a:p>
          <a:p>
            <a:pPr indent="457200" algn="l" fontAlgn="auto">
              <a:lnSpc>
                <a:spcPct val="150000"/>
              </a:lnSpc>
              <a:defRPr/>
            </a:pPr>
            <a:r>
              <a:rPr lang="zh-CN" altLang="en-US" b="1" dirty="0">
                <a:solidFill>
                  <a:prstClr val="black">
                    <a:lumMod val="75000"/>
                    <a:lumOff val="25000"/>
                  </a:prstClr>
                </a:solidFill>
                <a:ea typeface="+mn-lt"/>
                <a:cs typeface="+mn-ea"/>
                <a:sym typeface="+mn-ea"/>
              </a:rPr>
              <a:t>提供方便、快捷、高效的标注工具。</a:t>
            </a:r>
            <a:endParaRPr lang="zh-CN" altLang="en-US" b="1" dirty="0">
              <a:solidFill>
                <a:prstClr val="black">
                  <a:lumMod val="75000"/>
                  <a:lumOff val="25000"/>
                </a:prstClr>
              </a:solidFill>
              <a:ea typeface="+mn-lt"/>
              <a:cs typeface="+mn-ea"/>
              <a:sym typeface="+mn-ea"/>
            </a:endParaRPr>
          </a:p>
          <a:p>
            <a:pPr indent="457200" algn="l" fontAlgn="auto">
              <a:lnSpc>
                <a:spcPct val="150000"/>
              </a:lnSpc>
              <a:defRPr/>
            </a:pPr>
            <a:r>
              <a:rPr lang="zh-CN" altLang="en-US" b="1" dirty="0">
                <a:solidFill>
                  <a:prstClr val="black">
                    <a:lumMod val="75000"/>
                    <a:lumOff val="25000"/>
                  </a:prstClr>
                </a:solidFill>
                <a:ea typeface="+mn-lt"/>
                <a:cs typeface="+mn-ea"/>
                <a:sym typeface="+mn-ea"/>
              </a:rPr>
              <a:t>提供数据管理、质量控制、安全保障等支持。</a:t>
            </a:r>
            <a:endParaRPr lang="zh-CN" altLang="en-US" b="1" dirty="0">
              <a:solidFill>
                <a:prstClr val="black">
                  <a:lumMod val="75000"/>
                  <a:lumOff val="25000"/>
                </a:prstClr>
              </a:solidFill>
              <a:ea typeface="+mn-lt"/>
              <a:cs typeface="+mn-ea"/>
              <a:sym typeface="+mn-ea"/>
            </a:endParaRPr>
          </a:p>
          <a:p>
            <a:pPr indent="457200" algn="l" fontAlgn="auto">
              <a:lnSpc>
                <a:spcPct val="150000"/>
              </a:lnSpc>
              <a:defRPr/>
            </a:pPr>
            <a:endParaRPr lang="zh-CN" altLang="en-US" b="1" dirty="0">
              <a:solidFill>
                <a:prstClr val="black">
                  <a:lumMod val="75000"/>
                  <a:lumOff val="25000"/>
                </a:prstClr>
              </a:solidFill>
              <a:ea typeface="+mn-lt"/>
              <a:cs typeface="+mn-ea"/>
              <a:sym typeface="+mn-ea"/>
            </a:endParaRPr>
          </a:p>
          <a:p>
            <a:pPr indent="457200" algn="l" fontAlgn="auto">
              <a:lnSpc>
                <a:spcPct val="150000"/>
              </a:lnSpc>
              <a:defRPr/>
            </a:pPr>
            <a:endParaRPr lang="zh-CN" altLang="en-US" b="1" dirty="0">
              <a:solidFill>
                <a:prstClr val="black">
                  <a:lumMod val="75000"/>
                  <a:lumOff val="25000"/>
                </a:prstClr>
              </a:solidFill>
              <a:ea typeface="+mn-lt"/>
              <a:cs typeface="+mn-ea"/>
              <a:sym typeface="+mn-ea"/>
            </a:endParaRPr>
          </a:p>
          <a:p>
            <a:pPr indent="457200" algn="l" fontAlgn="auto">
              <a:lnSpc>
                <a:spcPct val="150000"/>
              </a:lnSpc>
              <a:defRPr/>
            </a:pPr>
            <a:r>
              <a:rPr lang="zh-CN" altLang="en-US" b="1" dirty="0">
                <a:solidFill>
                  <a:prstClr val="black">
                    <a:lumMod val="75000"/>
                    <a:lumOff val="25000"/>
                  </a:prstClr>
                </a:solidFill>
                <a:ea typeface="+mn-lt"/>
                <a:cs typeface="+mn-ea"/>
                <a:sym typeface="+mn-lt"/>
              </a:rPr>
              <a:t>预期成果：</a:t>
            </a:r>
            <a:endParaRPr lang="zh-CN" altLang="en-US" b="1" dirty="0">
              <a:solidFill>
                <a:prstClr val="black">
                  <a:lumMod val="75000"/>
                  <a:lumOff val="25000"/>
                </a:prstClr>
              </a:solidFill>
              <a:ea typeface="+mn-lt"/>
              <a:cs typeface="+mn-ea"/>
              <a:sym typeface="+mn-lt"/>
            </a:endParaRPr>
          </a:p>
          <a:p>
            <a:pPr indent="457200" algn="l" fontAlgn="auto">
              <a:lnSpc>
                <a:spcPct val="150000"/>
              </a:lnSpc>
              <a:defRPr/>
            </a:pPr>
            <a:r>
              <a:rPr lang="zh-CN" altLang="en-US" b="1" dirty="0">
                <a:solidFill>
                  <a:prstClr val="black">
                    <a:lumMod val="75000"/>
                    <a:lumOff val="25000"/>
                  </a:prstClr>
                </a:solidFill>
                <a:ea typeface="+mn-lt"/>
                <a:cs typeface="+mn-ea"/>
                <a:sym typeface="+mn-lt"/>
              </a:rPr>
              <a:t>成功构建数据标注平台，管理大规模文本和图像数据。</a:t>
            </a:r>
            <a:endParaRPr lang="zh-CN" altLang="en-US" b="1" dirty="0">
              <a:solidFill>
                <a:prstClr val="black">
                  <a:lumMod val="75000"/>
                  <a:lumOff val="25000"/>
                </a:prstClr>
              </a:solidFill>
              <a:ea typeface="+mn-lt"/>
              <a:cs typeface="+mn-ea"/>
              <a:sym typeface="+mn-lt"/>
            </a:endParaRPr>
          </a:p>
          <a:p>
            <a:pPr indent="457200" algn="l" fontAlgn="auto">
              <a:lnSpc>
                <a:spcPct val="150000"/>
              </a:lnSpc>
              <a:defRPr/>
            </a:pPr>
            <a:r>
              <a:rPr lang="zh-CN" altLang="en-US" b="1" dirty="0">
                <a:solidFill>
                  <a:prstClr val="black">
                    <a:lumMod val="75000"/>
                    <a:lumOff val="25000"/>
                  </a:prstClr>
                </a:solidFill>
                <a:ea typeface="+mn-lt"/>
                <a:cs typeface="+mn-ea"/>
                <a:sym typeface="+mn-lt"/>
              </a:rPr>
              <a:t>实现高效的数据导入、管理、导出。</a:t>
            </a:r>
            <a:endParaRPr lang="zh-CN" altLang="en-US" b="1" dirty="0">
              <a:solidFill>
                <a:prstClr val="black">
                  <a:lumMod val="75000"/>
                  <a:lumOff val="25000"/>
                </a:prstClr>
              </a:solidFill>
              <a:ea typeface="+mn-lt"/>
              <a:cs typeface="+mn-ea"/>
              <a:sym typeface="+mn-lt"/>
            </a:endParaRPr>
          </a:p>
          <a:p>
            <a:pPr indent="457200" algn="l" fontAlgn="auto">
              <a:lnSpc>
                <a:spcPct val="150000"/>
              </a:lnSpc>
              <a:defRPr/>
            </a:pPr>
            <a:r>
              <a:rPr lang="zh-CN" altLang="en-US" b="1" dirty="0">
                <a:solidFill>
                  <a:prstClr val="black">
                    <a:lumMod val="75000"/>
                    <a:lumOff val="25000"/>
                  </a:prstClr>
                </a:solidFill>
                <a:ea typeface="+mn-lt"/>
                <a:cs typeface="+mn-ea"/>
                <a:sym typeface="+mn-lt"/>
              </a:rPr>
              <a:t>提供准确的标注结果，用于训练和优化AI模型。</a:t>
            </a:r>
            <a:endParaRPr lang="zh-CN" altLang="en-US" b="1" dirty="0">
              <a:solidFill>
                <a:prstClr val="black">
                  <a:lumMod val="75000"/>
                  <a:lumOff val="25000"/>
                </a:prstClr>
              </a:solidFill>
              <a:ea typeface="+mn-l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childTnLst>
                          </p:cTn>
                        </p:par>
                        <p:par>
                          <p:cTn id="15" fill="hold">
                            <p:stCondLst>
                              <p:cond delay="1000"/>
                            </p:stCondLst>
                            <p:childTnLst>
                              <p:par>
                                <p:cTn id="16" presetID="26" presetClass="emph" presetSubtype="0" fill="hold" nodeType="afterEffect">
                                  <p:stCondLst>
                                    <p:cond delay="0"/>
                                  </p:stCondLst>
                                  <p:childTnLst>
                                    <p:animEffect transition="out" filter="fade">
                                      <p:cBhvr>
                                        <p:cTn id="17" dur="500" tmFilter="0, 0; .2, .5; .8, .5; 1, 0"/>
                                        <p:tgtEl>
                                          <p:spTgt spid="35"/>
                                        </p:tgtEl>
                                      </p:cBhvr>
                                    </p:animEffect>
                                    <p:animScale>
                                      <p:cBhvr>
                                        <p:cTn id="18" dur="250" autoRev="1" fill="hold"/>
                                        <p:tgtEl>
                                          <p:spTgt spid="35"/>
                                        </p:tgtEl>
                                      </p:cBhvr>
                                      <p:by x="105000" y="105000"/>
                                    </p:animScale>
                                  </p:childTnLst>
                                </p:cTn>
                              </p:par>
                              <p:par>
                                <p:cTn id="19" presetID="42" presetClass="entr" presetSubtype="0" fill="hold" grpId="0" nodeType="withEffect">
                                  <p:stCondLst>
                                    <p:cond delay="800"/>
                                  </p:stCondLst>
                                  <p:iterate type="lt">
                                    <p:tmPct val="10000"/>
                                  </p:iterate>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1" y="0"/>
            <a:ext cx="2177494" cy="1190171"/>
          </a:xfrm>
          <a:prstGeom prst="rect">
            <a:avLst/>
          </a:prstGeom>
        </p:spPr>
      </p:pic>
      <p:grpSp>
        <p:nvGrpSpPr>
          <p:cNvPr id="35" name="组合 34"/>
          <p:cNvGrpSpPr/>
          <p:nvPr/>
        </p:nvGrpSpPr>
        <p:grpSpPr>
          <a:xfrm>
            <a:off x="347345" y="842645"/>
            <a:ext cx="473710" cy="439420"/>
            <a:chOff x="1142022" y="2334802"/>
            <a:chExt cx="1577278" cy="1577690"/>
          </a:xfrm>
        </p:grpSpPr>
        <p:sp>
          <p:nvSpPr>
            <p:cNvPr id="36" name="Oval 89"/>
            <p:cNvSpPr/>
            <p:nvPr/>
          </p:nvSpPr>
          <p:spPr>
            <a:xfrm>
              <a:off x="1142022" y="2334802"/>
              <a:ext cx="1577278" cy="1577690"/>
            </a:xfrm>
            <a:prstGeom prst="ellipse">
              <a:avLst/>
            </a:prstGeom>
            <a:solidFill>
              <a:srgbClr val="15117B"/>
            </a:solidFill>
            <a:ln>
              <a:noFill/>
            </a:ln>
            <a:effectLst/>
          </p:spPr>
          <p:style>
            <a:lnRef idx="1">
              <a:schemeClr val="accent1"/>
            </a:lnRef>
            <a:fillRef idx="3">
              <a:schemeClr val="accent1"/>
            </a:fillRef>
            <a:effectRef idx="2">
              <a:schemeClr val="accent1"/>
            </a:effectRef>
            <a:fontRef idx="minor">
              <a:schemeClr val="lt1"/>
            </a:fontRef>
          </p:style>
          <p:txBody>
            <a:bodyPr lIns="182889" tIns="91445" rIns="182889" bIns="91445" rtlCol="0" anchor="ctr"/>
            <a:lstStyle/>
            <a:p>
              <a:pPr algn="ctr">
                <a:lnSpc>
                  <a:spcPct val="130000"/>
                </a:lnSpc>
                <a:defRPr/>
              </a:pPr>
              <a:endParaRPr lang="en-US" dirty="0">
                <a:solidFill>
                  <a:prstClr val="white"/>
                </a:solidFill>
                <a:ea typeface="方正黑体简体" panose="02010601030101010101" pitchFamily="2" charset="-122"/>
                <a:cs typeface="+mn-lt"/>
                <a:sym typeface="+mn-lt"/>
              </a:endParaRPr>
            </a:p>
          </p:txBody>
        </p:sp>
        <p:sp>
          <p:nvSpPr>
            <p:cNvPr id="37" name="Freeform 16"/>
            <p:cNvSpPr>
              <a:spLocks noChangeArrowheads="1"/>
            </p:cNvSpPr>
            <p:nvPr/>
          </p:nvSpPr>
          <p:spPr bwMode="auto">
            <a:xfrm>
              <a:off x="1622651" y="2640346"/>
              <a:ext cx="599175" cy="941234"/>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solidFill>
            <a:ln>
              <a:noFill/>
            </a:ln>
            <a:effectLst/>
          </p:spPr>
          <p:txBody>
            <a:bodyPr wrap="none" lIns="182889" tIns="91445" rIns="182889" bIns="91445"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grpSp>
      <p:grpSp>
        <p:nvGrpSpPr>
          <p:cNvPr id="50" name="Group 4698"/>
          <p:cNvGrpSpPr/>
          <p:nvPr/>
        </p:nvGrpSpPr>
        <p:grpSpPr bwMode="auto">
          <a:xfrm rot="0">
            <a:off x="5866765" y="1997710"/>
            <a:ext cx="342900" cy="336550"/>
            <a:chOff x="5427663" y="4046537"/>
            <a:chExt cx="395287" cy="387350"/>
          </a:xfrm>
          <a:solidFill>
            <a:schemeClr val="bg1"/>
          </a:solidFill>
        </p:grpSpPr>
        <p:sp>
          <p:nvSpPr>
            <p:cNvPr id="51" name="Freeform 418"/>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 name="T46" fmla="*/ 301 w 520"/>
                <a:gd name="T47" fmla="*/ 75 h 511"/>
                <a:gd name="T48" fmla="*/ 301 w 520"/>
                <a:gd name="T49"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close/>
                  <a:moveTo>
                    <a:pt x="301" y="75"/>
                  </a:moveTo>
                  <a:lnTo>
                    <a:pt x="301" y="75"/>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2" name="Freeform 419"/>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3" name="Freeform 420"/>
            <p:cNvSpPr>
              <a:spLocks noChangeArrowheads="1"/>
            </p:cNvSpPr>
            <p:nvPr/>
          </p:nvSpPr>
          <p:spPr bwMode="auto">
            <a:xfrm>
              <a:off x="5743575" y="40735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4" name="Freeform 421"/>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 name="T54" fmla="*/ 451 w 569"/>
                <a:gd name="T55" fmla="*/ 158 h 569"/>
                <a:gd name="T56" fmla="*/ 451 w 569"/>
                <a:gd name="T57"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close/>
                  <a:moveTo>
                    <a:pt x="451" y="158"/>
                  </a:moveTo>
                  <a:lnTo>
                    <a:pt x="451" y="158"/>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5" name="Freeform 422"/>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6" name="Freeform 423"/>
            <p:cNvSpPr>
              <a:spLocks noChangeArrowheads="1"/>
            </p:cNvSpPr>
            <p:nvPr/>
          </p:nvSpPr>
          <p:spPr bwMode="auto">
            <a:xfrm>
              <a:off x="5591175" y="4286249"/>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7" name="Freeform 424"/>
            <p:cNvSpPr>
              <a:spLocks noChangeArrowheads="1"/>
            </p:cNvSpPr>
            <p:nvPr/>
          </p:nvSpPr>
          <p:spPr bwMode="auto">
            <a:xfrm>
              <a:off x="5473700" y="4070349"/>
              <a:ext cx="312738" cy="319088"/>
            </a:xfrm>
            <a:custGeom>
              <a:avLst/>
              <a:gdLst>
                <a:gd name="T0" fmla="*/ 318 w 870"/>
                <a:gd name="T1" fmla="*/ 142 h 887"/>
                <a:gd name="T2" fmla="*/ 167 w 870"/>
                <a:gd name="T3" fmla="*/ 0 h 887"/>
                <a:gd name="T4" fmla="*/ 0 w 870"/>
                <a:gd name="T5" fmla="*/ 167 h 887"/>
                <a:gd name="T6" fmla="*/ 142 w 870"/>
                <a:gd name="T7" fmla="*/ 317 h 887"/>
                <a:gd name="T8" fmla="*/ 594 w 870"/>
                <a:gd name="T9" fmla="*/ 760 h 887"/>
                <a:gd name="T10" fmla="*/ 869 w 870"/>
                <a:gd name="T11" fmla="*/ 886 h 887"/>
                <a:gd name="T12" fmla="*/ 769 w 870"/>
                <a:gd name="T13" fmla="*/ 601 h 887"/>
                <a:gd name="T14" fmla="*/ 318 w 870"/>
                <a:gd name="T15" fmla="*/ 142 h 887"/>
                <a:gd name="T16" fmla="*/ 117 w 870"/>
                <a:gd name="T17" fmla="*/ 225 h 887"/>
                <a:gd name="T18" fmla="*/ 58 w 870"/>
                <a:gd name="T19" fmla="*/ 167 h 887"/>
                <a:gd name="T20" fmla="*/ 167 w 870"/>
                <a:gd name="T21" fmla="*/ 58 h 887"/>
                <a:gd name="T22" fmla="*/ 226 w 870"/>
                <a:gd name="T23" fmla="*/ 116 h 887"/>
                <a:gd name="T24" fmla="*/ 117 w 870"/>
                <a:gd name="T25" fmla="*/ 225 h 887"/>
                <a:gd name="T26" fmla="*/ 769 w 870"/>
                <a:gd name="T27" fmla="*/ 819 h 887"/>
                <a:gd name="T28" fmla="*/ 610 w 870"/>
                <a:gd name="T29" fmla="*/ 744 h 887"/>
                <a:gd name="T30" fmla="*/ 594 w 870"/>
                <a:gd name="T31" fmla="*/ 727 h 887"/>
                <a:gd name="T32" fmla="*/ 677 w 870"/>
                <a:gd name="T33" fmla="*/ 735 h 887"/>
                <a:gd name="T34" fmla="*/ 669 w 870"/>
                <a:gd name="T35" fmla="*/ 668 h 887"/>
                <a:gd name="T36" fmla="*/ 736 w 870"/>
                <a:gd name="T37" fmla="*/ 677 h 887"/>
                <a:gd name="T38" fmla="*/ 736 w 870"/>
                <a:gd name="T39" fmla="*/ 593 h 887"/>
                <a:gd name="T40" fmla="*/ 752 w 870"/>
                <a:gd name="T41" fmla="*/ 610 h 887"/>
                <a:gd name="T42" fmla="*/ 811 w 870"/>
                <a:gd name="T43" fmla="*/ 769 h 887"/>
                <a:gd name="T44" fmla="*/ 769 w 870"/>
                <a:gd name="T45" fmla="*/ 819 h 887"/>
                <a:gd name="T46" fmla="*/ 769 w 870"/>
                <a:gd name="T47" fmla="*/ 819 h 887"/>
                <a:gd name="T48" fmla="*/ 769 w 870"/>
                <a:gd name="T49" fmla="*/ 819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0" h="887">
                  <a:moveTo>
                    <a:pt x="318" y="142"/>
                  </a:moveTo>
                  <a:lnTo>
                    <a:pt x="167" y="0"/>
                  </a:lnTo>
                  <a:lnTo>
                    <a:pt x="0" y="167"/>
                  </a:lnTo>
                  <a:lnTo>
                    <a:pt x="142" y="317"/>
                  </a:lnTo>
                  <a:lnTo>
                    <a:pt x="594" y="760"/>
                  </a:lnTo>
                  <a:lnTo>
                    <a:pt x="869" y="886"/>
                  </a:lnTo>
                  <a:lnTo>
                    <a:pt x="769" y="601"/>
                  </a:lnTo>
                  <a:lnTo>
                    <a:pt x="318" y="142"/>
                  </a:lnTo>
                  <a:close/>
                  <a:moveTo>
                    <a:pt x="117" y="225"/>
                  </a:moveTo>
                  <a:lnTo>
                    <a:pt x="58" y="167"/>
                  </a:lnTo>
                  <a:lnTo>
                    <a:pt x="167" y="58"/>
                  </a:lnTo>
                  <a:lnTo>
                    <a:pt x="226" y="116"/>
                  </a:lnTo>
                  <a:lnTo>
                    <a:pt x="117" y="225"/>
                  </a:lnTo>
                  <a:close/>
                  <a:moveTo>
                    <a:pt x="769" y="819"/>
                  </a:moveTo>
                  <a:lnTo>
                    <a:pt x="610" y="744"/>
                  </a:lnTo>
                  <a:lnTo>
                    <a:pt x="594" y="727"/>
                  </a:lnTo>
                  <a:lnTo>
                    <a:pt x="677" y="735"/>
                  </a:lnTo>
                  <a:lnTo>
                    <a:pt x="669" y="668"/>
                  </a:lnTo>
                  <a:lnTo>
                    <a:pt x="736" y="677"/>
                  </a:lnTo>
                  <a:lnTo>
                    <a:pt x="736" y="593"/>
                  </a:lnTo>
                  <a:lnTo>
                    <a:pt x="752" y="610"/>
                  </a:lnTo>
                  <a:lnTo>
                    <a:pt x="811" y="769"/>
                  </a:lnTo>
                  <a:lnTo>
                    <a:pt x="769" y="819"/>
                  </a:lnTo>
                  <a:close/>
                  <a:moveTo>
                    <a:pt x="769" y="819"/>
                  </a:moveTo>
                  <a:lnTo>
                    <a:pt x="769" y="819"/>
                  </a:lnTo>
                  <a:close/>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8" name="Freeform 425"/>
            <p:cNvSpPr>
              <a:spLocks noChangeArrowheads="1"/>
            </p:cNvSpPr>
            <p:nvPr/>
          </p:nvSpPr>
          <p:spPr bwMode="auto">
            <a:xfrm>
              <a:off x="5473700" y="4070349"/>
              <a:ext cx="312738" cy="319088"/>
            </a:xfrm>
            <a:custGeom>
              <a:avLst/>
              <a:gdLst>
                <a:gd name="T0" fmla="*/ 318 w 870"/>
                <a:gd name="T1" fmla="*/ 142 h 887"/>
                <a:gd name="T2" fmla="*/ 318 w 870"/>
                <a:gd name="T3" fmla="*/ 142 h 887"/>
                <a:gd name="T4" fmla="*/ 167 w 870"/>
                <a:gd name="T5" fmla="*/ 0 h 887"/>
                <a:gd name="T6" fmla="*/ 0 w 870"/>
                <a:gd name="T7" fmla="*/ 167 h 887"/>
                <a:gd name="T8" fmla="*/ 142 w 870"/>
                <a:gd name="T9" fmla="*/ 317 h 887"/>
                <a:gd name="T10" fmla="*/ 142 w 870"/>
                <a:gd name="T11" fmla="*/ 317 h 887"/>
                <a:gd name="T12" fmla="*/ 594 w 870"/>
                <a:gd name="T13" fmla="*/ 760 h 887"/>
                <a:gd name="T14" fmla="*/ 869 w 870"/>
                <a:gd name="T15" fmla="*/ 886 h 887"/>
                <a:gd name="T16" fmla="*/ 769 w 870"/>
                <a:gd name="T17" fmla="*/ 601 h 887"/>
                <a:gd name="T18" fmla="*/ 318 w 870"/>
                <a:gd name="T19" fmla="*/ 14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0" h="887">
                  <a:moveTo>
                    <a:pt x="318" y="142"/>
                  </a:moveTo>
                  <a:lnTo>
                    <a:pt x="318" y="142"/>
                  </a:lnTo>
                  <a:lnTo>
                    <a:pt x="167" y="0"/>
                  </a:lnTo>
                  <a:lnTo>
                    <a:pt x="0" y="167"/>
                  </a:lnTo>
                  <a:lnTo>
                    <a:pt x="142" y="317"/>
                  </a:lnTo>
                  <a:lnTo>
                    <a:pt x="142" y="317"/>
                  </a:lnTo>
                  <a:lnTo>
                    <a:pt x="594" y="760"/>
                  </a:lnTo>
                  <a:lnTo>
                    <a:pt x="869" y="886"/>
                  </a:lnTo>
                  <a:lnTo>
                    <a:pt x="769" y="601"/>
                  </a:lnTo>
                  <a:lnTo>
                    <a:pt x="318" y="142"/>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59" name="Freeform 426"/>
            <p:cNvSpPr>
              <a:spLocks noChangeArrowheads="1"/>
            </p:cNvSpPr>
            <p:nvPr/>
          </p:nvSpPr>
          <p:spPr bwMode="auto">
            <a:xfrm>
              <a:off x="5494338" y="4090987"/>
              <a:ext cx="60325" cy="60325"/>
            </a:xfrm>
            <a:custGeom>
              <a:avLst/>
              <a:gdLst>
                <a:gd name="T0" fmla="*/ 59 w 169"/>
                <a:gd name="T1" fmla="*/ 167 h 168"/>
                <a:gd name="T2" fmla="*/ 0 w 169"/>
                <a:gd name="T3" fmla="*/ 109 h 168"/>
                <a:gd name="T4" fmla="*/ 109 w 169"/>
                <a:gd name="T5" fmla="*/ 0 h 168"/>
                <a:gd name="T6" fmla="*/ 168 w 169"/>
                <a:gd name="T7" fmla="*/ 58 h 168"/>
                <a:gd name="T8" fmla="*/ 59 w 169"/>
                <a:gd name="T9" fmla="*/ 167 h 168"/>
              </a:gdLst>
              <a:ahLst/>
              <a:cxnLst>
                <a:cxn ang="0">
                  <a:pos x="T0" y="T1"/>
                </a:cxn>
                <a:cxn ang="0">
                  <a:pos x="T2" y="T3"/>
                </a:cxn>
                <a:cxn ang="0">
                  <a:pos x="T4" y="T5"/>
                </a:cxn>
                <a:cxn ang="0">
                  <a:pos x="T6" y="T7"/>
                </a:cxn>
                <a:cxn ang="0">
                  <a:pos x="T8" y="T9"/>
                </a:cxn>
              </a:cxnLst>
              <a:rect l="0" t="0" r="r" b="b"/>
              <a:pathLst>
                <a:path w="169" h="168">
                  <a:moveTo>
                    <a:pt x="59" y="167"/>
                  </a:moveTo>
                  <a:lnTo>
                    <a:pt x="0" y="109"/>
                  </a:lnTo>
                  <a:lnTo>
                    <a:pt x="109" y="0"/>
                  </a:lnTo>
                  <a:lnTo>
                    <a:pt x="168" y="58"/>
                  </a:lnTo>
                  <a:lnTo>
                    <a:pt x="59" y="167"/>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60" name="Freeform 427"/>
            <p:cNvSpPr>
              <a:spLocks noChangeArrowheads="1"/>
            </p:cNvSpPr>
            <p:nvPr/>
          </p:nvSpPr>
          <p:spPr bwMode="auto">
            <a:xfrm>
              <a:off x="5688013" y="4283074"/>
              <a:ext cx="77787" cy="80963"/>
            </a:xfrm>
            <a:custGeom>
              <a:avLst/>
              <a:gdLst>
                <a:gd name="T0" fmla="*/ 175 w 218"/>
                <a:gd name="T1" fmla="*/ 226 h 227"/>
                <a:gd name="T2" fmla="*/ 16 w 218"/>
                <a:gd name="T3" fmla="*/ 151 h 227"/>
                <a:gd name="T4" fmla="*/ 0 w 218"/>
                <a:gd name="T5" fmla="*/ 134 h 227"/>
                <a:gd name="T6" fmla="*/ 83 w 218"/>
                <a:gd name="T7" fmla="*/ 142 h 227"/>
                <a:gd name="T8" fmla="*/ 75 w 218"/>
                <a:gd name="T9" fmla="*/ 75 h 227"/>
                <a:gd name="T10" fmla="*/ 142 w 218"/>
                <a:gd name="T11" fmla="*/ 84 h 227"/>
                <a:gd name="T12" fmla="*/ 142 w 218"/>
                <a:gd name="T13" fmla="*/ 0 h 227"/>
                <a:gd name="T14" fmla="*/ 158 w 218"/>
                <a:gd name="T15" fmla="*/ 17 h 227"/>
                <a:gd name="T16" fmla="*/ 217 w 218"/>
                <a:gd name="T17" fmla="*/ 176 h 227"/>
                <a:gd name="T18" fmla="*/ 175 w 218"/>
                <a:gd name="T19" fmla="*/ 22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227">
                  <a:moveTo>
                    <a:pt x="175" y="226"/>
                  </a:moveTo>
                  <a:lnTo>
                    <a:pt x="16" y="151"/>
                  </a:lnTo>
                  <a:lnTo>
                    <a:pt x="0" y="134"/>
                  </a:lnTo>
                  <a:lnTo>
                    <a:pt x="83" y="142"/>
                  </a:lnTo>
                  <a:lnTo>
                    <a:pt x="75" y="75"/>
                  </a:lnTo>
                  <a:lnTo>
                    <a:pt x="142" y="84"/>
                  </a:lnTo>
                  <a:lnTo>
                    <a:pt x="142" y="0"/>
                  </a:lnTo>
                  <a:lnTo>
                    <a:pt x="158" y="17"/>
                  </a:lnTo>
                  <a:lnTo>
                    <a:pt x="217" y="176"/>
                  </a:lnTo>
                  <a:lnTo>
                    <a:pt x="175" y="226"/>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sp>
          <p:nvSpPr>
            <p:cNvPr id="61" name="Freeform 428"/>
            <p:cNvSpPr>
              <a:spLocks noChangeArrowheads="1"/>
            </p:cNvSpPr>
            <p:nvPr/>
          </p:nvSpPr>
          <p:spPr bwMode="auto">
            <a:xfrm>
              <a:off x="5749925" y="43656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lnSpc>
                  <a:spcPct val="130000"/>
                </a:lnSpc>
                <a:defRPr/>
              </a:pPr>
              <a:endParaRPr lang="en-US" dirty="0">
                <a:solidFill>
                  <a:prstClr val="black"/>
                </a:solidFill>
                <a:ea typeface="方正黑体简体" panose="02010601030101010101" pitchFamily="2" charset="-122"/>
                <a:cs typeface="+mn-lt"/>
                <a:sym typeface="+mn-lt"/>
              </a:endParaRPr>
            </a:p>
          </p:txBody>
        </p:sp>
      </p:grpSp>
      <p:sp>
        <p:nvSpPr>
          <p:cNvPr id="76" name="文本框 75"/>
          <p:cNvSpPr txBox="1"/>
          <p:nvPr/>
        </p:nvSpPr>
        <p:spPr>
          <a:xfrm>
            <a:off x="803241" y="305847"/>
            <a:ext cx="3381830" cy="460375"/>
          </a:xfrm>
          <a:prstGeom prst="rect">
            <a:avLst/>
          </a:prstGeom>
          <a:noFill/>
        </p:spPr>
        <p:txBody>
          <a:bodyPr wrap="square" rtlCol="0">
            <a:spAutoFit/>
            <a:scene3d>
              <a:camera prst="orthographicFront"/>
              <a:lightRig rig="threePt" dir="t"/>
            </a:scene3d>
            <a:sp3d contourW="12700"/>
          </a:bodyPr>
          <a:lstStyle/>
          <a:p>
            <a:r>
              <a:rPr sz="2400" b="1" dirty="0">
                <a:solidFill>
                  <a:schemeClr val="tx1">
                    <a:lumMod val="75000"/>
                    <a:lumOff val="25000"/>
                  </a:schemeClr>
                </a:solidFill>
                <a:latin typeface="+mj-ea"/>
                <a:ea typeface="+mj-ea"/>
              </a:rPr>
              <a:t>技术堆栈建议</a:t>
            </a:r>
            <a:endParaRPr lang="zh-CN" altLang="en-US" sz="2400" b="1" dirty="0">
              <a:solidFill>
                <a:schemeClr val="tx1">
                  <a:lumMod val="75000"/>
                  <a:lumOff val="25000"/>
                </a:schemeClr>
              </a:solidFill>
              <a:latin typeface="+mj-ea"/>
              <a:ea typeface="+mj-ea"/>
            </a:endParaRPr>
          </a:p>
        </p:txBody>
      </p:sp>
      <p:sp>
        <p:nvSpPr>
          <p:cNvPr id="2" name="TextBox 48"/>
          <p:cNvSpPr txBox="1"/>
          <p:nvPr>
            <p:custDataLst>
              <p:tags r:id="rId2"/>
            </p:custDataLst>
          </p:nvPr>
        </p:nvSpPr>
        <p:spPr>
          <a:xfrm>
            <a:off x="906780" y="927735"/>
            <a:ext cx="6474460" cy="3537585"/>
          </a:xfrm>
          <a:prstGeom prst="rect">
            <a:avLst/>
          </a:prstGeom>
          <a:noFill/>
        </p:spPr>
        <p:txBody>
          <a:bodyPr wrap="square" rIns="108000" bIns="27000" numCol="1" spcCol="360000" rtlCol="0">
            <a:noAutofit/>
          </a:bodyPr>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开发语言：Java/js等</a:t>
            </a:r>
            <a:endParaRPr lang="zh-CN" altLang="en-US" b="1" dirty="0">
              <a:solidFill>
                <a:prstClr val="black">
                  <a:lumMod val="75000"/>
                  <a:lumOff val="25000"/>
                </a:prstClr>
              </a:solidFill>
              <a:ea typeface="+mn-lt"/>
              <a:cs typeface="+mn-ea"/>
              <a:sym typeface="+mn-ea"/>
            </a:endParaRPr>
          </a:p>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系统采用流行的B/S体系结构</a:t>
            </a:r>
            <a:endParaRPr lang="zh-CN" altLang="en-US" b="1" dirty="0">
              <a:solidFill>
                <a:prstClr val="black">
                  <a:lumMod val="75000"/>
                  <a:lumOff val="25000"/>
                </a:prstClr>
              </a:solidFill>
              <a:ea typeface="+mn-lt"/>
              <a:cs typeface="+mn-ea"/>
              <a:sym typeface="+mn-ea"/>
            </a:endParaRPr>
          </a:p>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应用服务器：Tomat / Jetty</a:t>
            </a:r>
            <a:endParaRPr lang="zh-CN" altLang="en-US" b="1" dirty="0">
              <a:solidFill>
                <a:prstClr val="black">
                  <a:lumMod val="75000"/>
                  <a:lumOff val="25000"/>
                </a:prstClr>
              </a:solidFill>
              <a:ea typeface="+mn-lt"/>
              <a:cs typeface="+mn-ea"/>
              <a:sym typeface="+mn-ea"/>
            </a:endParaRPr>
          </a:p>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数据库服务器：mysql</a:t>
            </a:r>
            <a:endParaRPr lang="zh-CN" altLang="en-US" b="1" dirty="0">
              <a:solidFill>
                <a:prstClr val="black">
                  <a:lumMod val="75000"/>
                  <a:lumOff val="25000"/>
                </a:prstClr>
              </a:solidFill>
              <a:ea typeface="+mn-lt"/>
              <a:cs typeface="+mn-ea"/>
              <a:sym typeface="+mn-ea"/>
            </a:endParaRPr>
          </a:p>
          <a:p>
            <a:pPr marL="285750" indent="-285750" algn="l" fontAlgn="auto">
              <a:lnSpc>
                <a:spcPct val="150000"/>
              </a:lnSpc>
              <a:buFont typeface="Arial" panose="020B0604020202020204" pitchFamily="34" charset="0"/>
              <a:buChar char="•"/>
              <a:defRPr/>
            </a:pPr>
            <a:r>
              <a:rPr lang="zh-CN" altLang="en-US" b="1" dirty="0">
                <a:solidFill>
                  <a:prstClr val="black">
                    <a:lumMod val="75000"/>
                    <a:lumOff val="25000"/>
                  </a:prstClr>
                </a:solidFill>
                <a:ea typeface="+mn-lt"/>
                <a:cs typeface="+mn-ea"/>
                <a:sym typeface="+mn-ea"/>
              </a:rPr>
              <a:t>语料文件需要采用分布式文件系统存储，需要支持T级别数据量的语料数据管理。</a:t>
            </a:r>
            <a:endParaRPr lang="zh-CN" altLang="en-US" b="1" dirty="0">
              <a:solidFill>
                <a:prstClr val="black">
                  <a:lumMod val="75000"/>
                  <a:lumOff val="25000"/>
                </a:prstClr>
              </a:solidFill>
              <a:ea typeface="+mn-l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childTnLst>
                          </p:cTn>
                        </p:par>
                        <p:par>
                          <p:cTn id="15" fill="hold">
                            <p:stCondLst>
                              <p:cond delay="1000"/>
                            </p:stCondLst>
                            <p:childTnLst>
                              <p:par>
                                <p:cTn id="16" presetID="26" presetClass="emph" presetSubtype="0" fill="hold" nodeType="afterEffect">
                                  <p:stCondLst>
                                    <p:cond delay="0"/>
                                  </p:stCondLst>
                                  <p:childTnLst>
                                    <p:animEffect transition="out" filter="fade">
                                      <p:cBhvr>
                                        <p:cTn id="17" dur="500" tmFilter="0, 0; .2, .5; .8, .5; 1, 0"/>
                                        <p:tgtEl>
                                          <p:spTgt spid="35"/>
                                        </p:tgtEl>
                                      </p:cBhvr>
                                    </p:animEffect>
                                    <p:animScale>
                                      <p:cBhvr>
                                        <p:cTn id="18" dur="250" autoRev="1" fill="hold"/>
                                        <p:tgtEl>
                                          <p:spTgt spid="35"/>
                                        </p:tgtEl>
                                      </p:cBhvr>
                                      <p:by x="105000" y="105000"/>
                                    </p:animScale>
                                  </p:childTnLst>
                                </p:cTn>
                              </p:par>
                              <p:par>
                                <p:cTn id="19" presetID="42" presetClass="entr" presetSubtype="0" fill="hold" grpId="0" nodeType="withEffect">
                                  <p:stCondLst>
                                    <p:cond delay="800"/>
                                  </p:stCondLst>
                                  <p:iterate type="lt">
                                    <p:tmPct val="10000"/>
                                  </p:iterate>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ISPRING_PRESENTATION_TITLE" val="PowerPoint 演示文稿"/>
  <p:tag name="commondata" val="eyJoZGlkIjoiMGFkZTkzYTMzOTI2YzVjZTg3YTBjYzZlYmFkM2Y3M2Y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包图主题2">
  <a:themeElements>
    <a:clrScheme name="自定义 5">
      <a:dk1>
        <a:sysClr val="windowText" lastClr="000000"/>
      </a:dk1>
      <a:lt1>
        <a:sysClr val="window" lastClr="FFFFFF"/>
      </a:lt1>
      <a:dk2>
        <a:srgbClr val="04617B"/>
      </a:dk2>
      <a:lt2>
        <a:srgbClr val="DBF5F9"/>
      </a:lt2>
      <a:accent1>
        <a:srgbClr val="7030A0"/>
      </a:accent1>
      <a:accent2>
        <a:srgbClr val="00B0F0"/>
      </a:accent2>
      <a:accent3>
        <a:srgbClr val="0BD0D9"/>
      </a:accent3>
      <a:accent4>
        <a:srgbClr val="FFC000"/>
      </a:accent4>
      <a:accent5>
        <a:srgbClr val="FF0000"/>
      </a:accent5>
      <a:accent6>
        <a:srgbClr val="002060"/>
      </a:accent6>
      <a:hlink>
        <a:srgbClr val="E2D700"/>
      </a:hlink>
      <a:folHlink>
        <a:srgbClr val="85DFD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3608</Words>
  <Application>WPS 演示</Application>
  <PresentationFormat>全屏显示(16:9)</PresentationFormat>
  <Paragraphs>180</Paragraphs>
  <Slides>22</Slides>
  <Notes>23</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宋体</vt:lpstr>
      <vt:lpstr>Wingdings</vt:lpstr>
      <vt:lpstr>微软雅黑</vt:lpstr>
      <vt:lpstr>Arial</vt:lpstr>
      <vt:lpstr>Impact</vt:lpstr>
      <vt:lpstr>方正黑体简体</vt:lpstr>
      <vt:lpstr>Arial Unicode MS</vt:lpstr>
      <vt:lpstr>等线</vt:lpstr>
      <vt:lpstr>Calibri</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Kylin</cp:lastModifiedBy>
  <cp:revision>82</cp:revision>
  <dcterms:created xsi:type="dcterms:W3CDTF">2017-10-14T03:34:00Z</dcterms:created>
  <dcterms:modified xsi:type="dcterms:W3CDTF">2023-11-27T16:22:39Z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AC95B13221F344C98CD356E54EBD695A_12</vt:lpwstr>
  </property>
  <property fmtid="{D5CDD505-2E9C-101B-9397-08002B2CF9AE}" pid="3" name="KSOProductBuildVer">
    <vt:lpwstr>2052-12.1.0.15712</vt:lpwstr>
  </property>
</Properties>
</file>