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9BFC-1DCE-498F-9B2B-6F2DE6C38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970F5-18BA-42B0-97AD-EE3F93D0F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CAEE-19F0-4DC1-8166-E4668FB0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7B629-6493-4E03-BEAA-F1F9E1F1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00B20-2E30-4ECD-A088-97EA0569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CE2D-2C5B-4924-8D90-3BD3ABC8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14335-86F1-49AE-A920-63CC78F95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73797-FBB7-477E-AA7A-7842503A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EC732-137E-4DC9-911D-1C4B607F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6F71A-781A-4709-82AF-A8A159E9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A8079-6E36-48CE-9474-E64A880CA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CFF00-731C-464C-8265-7D560D64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3954-A16B-46CC-90E6-3CCF75A2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9F8A-7448-43AF-BCC1-C376D8D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1C201-F8BE-4057-9ADA-E55D00B9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9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6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4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3346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146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344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C668-BD31-4B36-9291-70ACF51B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BBF0E-F101-4B3C-B0A8-90406EC8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DA1D1-31A0-470D-B22E-1A9314C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9FABD-47BC-40F0-9963-B994FE89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B0F8B-5614-416B-8890-6114B9B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02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3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7882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690D8-803F-49E1-B1DF-7371A5D7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F9794-7B5A-4B1B-9E00-2CE3A15B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EA9AB-DB45-4799-90A7-E8D91019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D4386-E14B-4873-916D-1C34AB89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27016-85BA-4990-B717-88247D5D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8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C0B2F-9671-40F0-9326-997EC98D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5847D-9FE2-44D6-9663-EBA78930F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899AD-5DDF-4DF8-835C-47E5912C8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065BB-98F6-426F-B126-DA3E8988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FAEB0-F8A7-46D3-AA2D-974C9E97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371FB-828C-48D7-9A2D-919F17EC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7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BC4F-326B-4174-90D1-32B8B244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BF345-E753-4D63-938D-5F02C16D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2373A-3653-4AA2-930E-C2600D99E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CC71B-F9BC-432E-8266-04577064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7E279-180F-4D87-8F0D-DC11ACB40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78844A-4360-465A-9E4C-80CF77C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E1B25-5ABF-4A52-A009-3B57A563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ED436D-AEAC-427C-B783-408BB980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FE733-8B81-40F8-9B95-A03098E9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8FD0B-47F2-49DC-83BB-B3623E1B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10977-1CD5-4481-8FCA-5BBC93D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029B3-FD66-48B5-ABB5-DEBB5A35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5A84C-34C5-430A-B30E-397D70FD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12444-FE7E-4327-8C9E-0E888A53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D34EB-CD39-4A9F-834D-98AB39C9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8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2A1C7-908C-49DC-BA0C-D3376DD2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82291-F589-4E2D-B0C9-A3A95854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DB3E0-1EDA-40E6-AD3F-0F5ED128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9829B-3BC8-41E9-8189-E58A78C9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324BB-8642-4A1A-A11E-54F878A3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8239C-1799-41B8-9B95-6F3ABB26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2852-08D5-4346-8D9C-6C8B1EF6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824EEF-641B-4A9A-8708-AFF1FCF5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E38F8-F844-4B04-BCDF-876BD865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F097-E31C-4361-82FA-E913F79B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4561B-C03F-421C-8E7D-1B1727F0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B06F2-E3F4-4C04-9CDB-C954581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020929-2277-45D5-AB0F-94FB5F8A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2648D-19C5-4B01-B435-61B758DD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28CEE-9DC7-4FD0-AD7F-8D09AA864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CD03-DD61-461F-B280-70C706DDE00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9944E-3294-4C8B-BA85-794224825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BF1B1-79B9-4843-AEE2-DC3F2BC6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1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专题训练课期末报告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2023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年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11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22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5602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背景：在完成了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层的模块化之后，仍然需要通过手动修改 </a:t>
            </a:r>
            <a:r>
              <a:rPr lang="en-US" altLang="zh-CN" dirty="0" err="1"/>
              <a:t>cargo.toml</a:t>
            </a:r>
            <a:r>
              <a:rPr lang="zh-CN" altLang="en-US" dirty="0"/>
              <a:t> 或者编译指令的方式来进行可选启动，思考是否存在根据给定的应用程序的代码自动启动的方式。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实现方式：通过工具分析应用程序可能用到的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0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若使用静态分析工具，则对于手动调用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的情况，如果直接使用无条件跳转等指令来进行 </a:t>
            </a:r>
            <a:r>
              <a:rPr lang="en-US" altLang="zh-CN" dirty="0" err="1"/>
              <a:t>syscall</a:t>
            </a:r>
            <a:r>
              <a:rPr lang="zh-CN" altLang="en-US" dirty="0"/>
              <a:t>，则无法通过静态分析，而需要依赖执行流才能知道当前调用的 </a:t>
            </a:r>
            <a:r>
              <a:rPr lang="en-US" altLang="zh-CN" dirty="0" err="1"/>
              <a:t>syscall</a:t>
            </a:r>
            <a:r>
              <a:rPr lang="en-US" altLang="zh-CN" dirty="0"/>
              <a:t> id </a:t>
            </a:r>
            <a:r>
              <a:rPr lang="zh-CN" altLang="en-US" dirty="0"/>
              <a:t>是什么，如下列指令：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若使用动态分析工具，面对交互式程序又无法自动到达程序的每一个可达点，所以可能漏过系统调用。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00FFA6-540A-4A26-ABB7-65403BF9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26" y="3880452"/>
            <a:ext cx="5746616" cy="9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7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最后选择静态分析，因为前面提到的那种调用方式其实在编译器是很少会这么写的。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选择静态分析工具，通过 </a:t>
            </a:r>
            <a:r>
              <a:rPr lang="en-US" altLang="zh-CN" dirty="0"/>
              <a:t>rust-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/>
              <a:t>来获取二进制文件的汇编代码，并按照执行顺序（假设不发生跳转）来获取所有的 </a:t>
            </a:r>
            <a:r>
              <a:rPr lang="en-US" altLang="zh-CN" dirty="0" err="1"/>
              <a:t>syscall</a:t>
            </a:r>
            <a:r>
              <a:rPr lang="en-US" altLang="zh-CN" dirty="0"/>
              <a:t> id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通过写一个 </a:t>
            </a:r>
            <a:r>
              <a:rPr lang="en-US" altLang="zh-CN" dirty="0"/>
              <a:t>python </a:t>
            </a:r>
            <a:r>
              <a:rPr lang="zh-CN" altLang="en-US" dirty="0"/>
              <a:t>脚本将对应的 </a:t>
            </a:r>
            <a:r>
              <a:rPr lang="en-US" altLang="zh-CN" dirty="0" err="1"/>
              <a:t>syscall</a:t>
            </a:r>
            <a:r>
              <a:rPr lang="en-US" altLang="zh-CN" dirty="0"/>
              <a:t> id </a:t>
            </a:r>
            <a:r>
              <a:rPr lang="zh-CN" altLang="en-US" dirty="0"/>
              <a:t>转化为对应的 </a:t>
            </a:r>
            <a:r>
              <a:rPr lang="en-US" altLang="zh-CN" dirty="0"/>
              <a:t>features </a:t>
            </a:r>
            <a:r>
              <a:rPr lang="zh-CN" altLang="en-US" dirty="0"/>
              <a:t>列表，并交给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处理，即可完成自动化启动。</a:t>
            </a:r>
          </a:p>
        </p:txBody>
      </p:sp>
    </p:spTree>
    <p:extLst>
      <p:ext uri="{BB962C8B-B14F-4D97-AF65-F5344CB8AC3E}">
        <p14:creationId xmlns:p14="http://schemas.microsoft.com/office/powerpoint/2010/main" val="425382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执行如下指令：</a:t>
            </a:r>
            <a:endParaRPr lang="en-US" altLang="zh-CN" dirty="0"/>
          </a:p>
          <a:p>
            <a:pPr lvl="1"/>
            <a:r>
              <a:rPr lang="en-US" altLang="zh-CN" dirty="0"/>
              <a:t>make A=apps/c/</a:t>
            </a:r>
            <a:r>
              <a:rPr lang="en-US" altLang="zh-CN" dirty="0" err="1"/>
              <a:t>helloworld</a:t>
            </a:r>
            <a:r>
              <a:rPr lang="en-US" altLang="zh-CN" dirty="0"/>
              <a:t> STRUCT=Monolithic LOG=off run</a:t>
            </a:r>
          </a:p>
          <a:p>
            <a:r>
              <a:rPr lang="zh-CN" altLang="en-US" dirty="0"/>
              <a:t>即可完成定制化启动。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查看内核编译指令，确实是按照对应的 </a:t>
            </a:r>
            <a:r>
              <a:rPr lang="en-US" altLang="zh-CN" dirty="0"/>
              <a:t>feature </a:t>
            </a:r>
            <a:r>
              <a:rPr lang="zh-CN" altLang="en-US" dirty="0"/>
              <a:t>启动了，并且没有加入额外的无关 </a:t>
            </a:r>
            <a:r>
              <a:rPr lang="en-US" altLang="zh-CN" dirty="0"/>
              <a:t>feature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464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完成了 </a:t>
            </a:r>
            <a:r>
              <a:rPr lang="en-US" altLang="zh-CN" dirty="0"/>
              <a:t>Starry </a:t>
            </a:r>
            <a:r>
              <a:rPr lang="zh-CN" altLang="en-US" dirty="0"/>
              <a:t>的架构兼容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 </a:t>
            </a:r>
            <a:r>
              <a:rPr lang="en-US" altLang="zh-CN" dirty="0" err="1"/>
              <a:t>Unikernel</a:t>
            </a:r>
            <a:r>
              <a:rPr lang="en-US" altLang="zh-CN" dirty="0"/>
              <a:t> </a:t>
            </a:r>
            <a:r>
              <a:rPr lang="zh-CN" altLang="en-US" dirty="0"/>
              <a:t>定制化的特点和</a:t>
            </a:r>
            <a:r>
              <a:rPr lang="en-US" altLang="zh-CN" dirty="0"/>
              <a:t> Starry </a:t>
            </a:r>
            <a:r>
              <a:rPr lang="zh-CN" altLang="en-US" dirty="0"/>
              <a:t>模块化的优势，实现了初步的编译期定制化宏内核机制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未来可以参考动态链接的思路，做到动态链接内核库，进一步提升灵活性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41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8" y="2353146"/>
            <a:ext cx="10265664" cy="6858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953E-30E5-4CF8-8D78-C22B394E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回顾：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层的划分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从源代码到内核的自动化启动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201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回顾：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/>
        </p:nvSpPr>
        <p:spPr>
          <a:xfrm>
            <a:off x="658109" y="1725613"/>
            <a:ext cx="989511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模块划分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宏内核是否需要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是否拥有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两个标准进行划分：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B9987D-F826-4AE5-99DD-3D803B51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95" y="2672932"/>
            <a:ext cx="4819650" cy="2962077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93242E03-A69D-4401-99B8-2C1F327696EB}"/>
              </a:ext>
            </a:extLst>
          </p:cNvPr>
          <p:cNvSpPr/>
          <p:nvPr/>
        </p:nvSpPr>
        <p:spPr>
          <a:xfrm>
            <a:off x="228306" y="2938144"/>
            <a:ext cx="324439" cy="2659120"/>
          </a:xfrm>
          <a:prstGeom prst="leftBrace">
            <a:avLst>
              <a:gd name="adj1" fmla="val 8333"/>
              <a:gd name="adj2" fmla="val 4925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902CB9-04D5-44E4-9AED-1A684431DB01}"/>
              </a:ext>
            </a:extLst>
          </p:cNvPr>
          <p:cNvSpPr txBox="1"/>
          <p:nvPr/>
        </p:nvSpPr>
        <p:spPr>
          <a:xfrm>
            <a:off x="579438" y="2919125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ArceOS</a:t>
            </a:r>
            <a:r>
              <a:rPr lang="zh-CN" altLang="en-US" dirty="0"/>
              <a:t>中可直接沿用：</a:t>
            </a:r>
            <a:r>
              <a:rPr lang="en-US" altLang="zh-CN" dirty="0"/>
              <a:t>log</a:t>
            </a:r>
            <a:r>
              <a:rPr lang="zh-CN" altLang="en-US" dirty="0"/>
              <a:t>、</a:t>
            </a:r>
            <a:r>
              <a:rPr lang="en-US" altLang="zh-CN" dirty="0"/>
              <a:t>driver</a:t>
            </a:r>
            <a:r>
              <a:rPr lang="zh-CN" altLang="en-US" dirty="0"/>
              <a:t>以及一系列解耦的</a:t>
            </a:r>
            <a:r>
              <a:rPr lang="en-US" altLang="zh-CN" dirty="0"/>
              <a:t>crate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26070-7433-4CEF-B365-85DF41E83114}"/>
              </a:ext>
            </a:extLst>
          </p:cNvPr>
          <p:cNvSpPr txBox="1"/>
          <p:nvPr/>
        </p:nvSpPr>
        <p:spPr>
          <a:xfrm>
            <a:off x="552745" y="4080235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ArceOS</a:t>
            </a:r>
            <a:r>
              <a:rPr lang="zh-CN" altLang="en-US" dirty="0"/>
              <a:t>中需要适配：任务调度、特权级转化等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7B53B4-C1C4-4CF3-A37F-EE9D6687924B}"/>
              </a:ext>
            </a:extLst>
          </p:cNvPr>
          <p:cNvSpPr txBox="1"/>
          <p:nvPr/>
        </p:nvSpPr>
        <p:spPr>
          <a:xfrm>
            <a:off x="552745" y="522793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ArceOS</a:t>
            </a:r>
            <a:r>
              <a:rPr lang="zh-CN" altLang="en-US" dirty="0"/>
              <a:t>中需要添加：地址空间、进程、信号、文件系统、用户库</a:t>
            </a:r>
          </a:p>
        </p:txBody>
      </p:sp>
    </p:spTree>
    <p:extLst>
      <p:ext uri="{BB962C8B-B14F-4D97-AF65-F5344CB8AC3E}">
        <p14:creationId xmlns:p14="http://schemas.microsoft.com/office/powerpoint/2010/main" val="175765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划分宏内核和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所需要的内容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为结构体添加成员域或者额外处理语句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选择不同的分支执行流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回顾：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DF37E-34B0-43BF-92C4-E4690620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465833"/>
            <a:ext cx="5324475" cy="36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2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自选架构启动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语言为例，我们希望通过代码链接到不同的库来启动不同架构的内容。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：晏巨广学长致力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musl-libc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支持，将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代码链接到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上之后，应用程序可以直接调用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宏内核：应用程序和用户库编译为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ELF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文件之后加载到文件镜像，通过汇编指令跳转到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axhal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层，由内核转发到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层来处理。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由于额外实现一个与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接口解耦、用于和用户程序进行编译的库没有太大意义，所以我采用了用户程序直接和本地自带的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用户库编译的方式。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回顾：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17512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6223F8-348B-4E3E-8ED2-AF164205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488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背景：原有的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层包含了内核的几乎所有可选功能，当选用宏内核启动的时候需要对所有可选功能进行实现，这会导致编译与启动均消耗较多时间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计划：根据指定运行的应用程序选择对应的可选功能启动，即定制化内核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实现方式：根据应用程序运行所用到的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功能来决定启动哪些功能。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1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6223F8-348B-4E3E-8ED2-AF164205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488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为了实现这个功能，需要对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层模块做进一步的模块化。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短期目标是按照所需要的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所属的模块，来批量提供这个模块中的所有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（如只要求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open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，可能会同时提供同类的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open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write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未来若有能力，还会继续细化到单个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42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6223F8-348B-4E3E-8ED2-AF164205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488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当前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层的结构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978F11-4013-44DE-ACA9-753297EA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02325"/>
              </p:ext>
            </p:extLst>
          </p:nvPr>
        </p:nvGraphicFramePr>
        <p:xfrm>
          <a:off x="1344612" y="2590120"/>
          <a:ext cx="9502775" cy="322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663">
                  <a:extLst>
                    <a:ext uri="{9D8B030D-6E8A-4147-A177-3AD203B41FA5}">
                      <a16:colId xmlns:a16="http://schemas.microsoft.com/office/drawing/2014/main" val="2897212379"/>
                    </a:ext>
                  </a:extLst>
                </a:gridCol>
                <a:gridCol w="7123112">
                  <a:extLst>
                    <a:ext uri="{9D8B030D-6E8A-4147-A177-3AD203B41FA5}">
                      <a16:colId xmlns:a16="http://schemas.microsoft.com/office/drawing/2014/main" val="1596027078"/>
                    </a:ext>
                  </a:extLst>
                </a:gridCol>
              </a:tblGrid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93911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syscall_utils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提供一些通用的接口与系统调用用到的结构体定义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6876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任务模块，包括进程管理、调度、互斥资源管理等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72929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内存管理模块，包括动态分配堆内存、修改页面权限等操作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48294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网络控制模块，提供 </a:t>
                      </a:r>
                      <a:r>
                        <a:rPr lang="en-US" altLang="zh-CN" dirty="0"/>
                        <a:t>socket </a:t>
                      </a:r>
                      <a:r>
                        <a:rPr lang="zh-CN" altLang="en-US" dirty="0"/>
                        <a:t>等网络相关结构的支持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5868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文件系统对外封装，包括打开、关闭、读写文件等</a:t>
                      </a:r>
                      <a:r>
                        <a:rPr lang="en-US" altLang="zh-CN" dirty="0"/>
                        <a:t>Linux</a:t>
                      </a:r>
                      <a:r>
                        <a:rPr lang="zh-CN" altLang="en-US" dirty="0"/>
                        <a:t>相关语义支持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07700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syscall_entry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系统调用入口，通过不同的 </a:t>
                      </a:r>
                      <a:r>
                        <a:rPr lang="en-US" altLang="zh-CN" dirty="0"/>
                        <a:t>feature </a:t>
                      </a:r>
                      <a:r>
                        <a:rPr lang="zh-CN" altLang="en-US" dirty="0"/>
                        <a:t>启动不同的模块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7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7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启动方式：通过选用不同的</a:t>
            </a:r>
            <a:r>
              <a:rPr lang="en-US" altLang="zh-CN" dirty="0"/>
              <a:t>feature</a:t>
            </a:r>
            <a:r>
              <a:rPr lang="zh-CN" altLang="en-US" dirty="0"/>
              <a:t>启动，可以通过修改 </a:t>
            </a: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zh-CN" altLang="en-US" dirty="0"/>
              <a:t>或者编译指令来选择加入哪些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模块。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每一个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模块下面还有各自的可选功能，比如 </a:t>
            </a:r>
            <a:r>
              <a:rPr lang="en-US" altLang="zh-CN" dirty="0" err="1"/>
              <a:t>syscall_task</a:t>
            </a:r>
            <a:r>
              <a:rPr lang="en-US" altLang="zh-CN" dirty="0"/>
              <a:t> </a:t>
            </a:r>
            <a:r>
              <a:rPr lang="zh-CN" altLang="en-US" dirty="0"/>
              <a:t>模块还带有信号、</a:t>
            </a:r>
            <a:r>
              <a:rPr lang="en-US" altLang="zh-CN" dirty="0" err="1"/>
              <a:t>futex</a:t>
            </a:r>
            <a:r>
              <a:rPr lang="zh-CN" altLang="en-US" dirty="0"/>
              <a:t>等可选功能。</a:t>
            </a:r>
          </a:p>
        </p:txBody>
      </p:sp>
    </p:spTree>
    <p:extLst>
      <p:ext uri="{BB962C8B-B14F-4D97-AF65-F5344CB8AC3E}">
        <p14:creationId xmlns:p14="http://schemas.microsoft.com/office/powerpoint/2010/main" val="101902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华简约主题-扁平-16-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自定义 2">
      <a:majorFont>
        <a:latin typeface="Source Sans 3 Semibold"/>
        <a:ea typeface="黑体"/>
        <a:cs typeface=""/>
      </a:majorFont>
      <a:minorFont>
        <a:latin typeface="Source Sans 3"/>
        <a:ea typeface="黑体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清华简约主题-扁平-16-9" id="{E20B78BF-F016-4DA7-8B92-252F894E31F1}" vid="{4081D2DA-7F99-47D4-9C3B-A13C90D06D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926</Words>
  <Application>Microsoft Office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Source Sans 3</vt:lpstr>
      <vt:lpstr>Source Sans 3 Semibold</vt:lpstr>
      <vt:lpstr>等线</vt:lpstr>
      <vt:lpstr>等线 Light</vt:lpstr>
      <vt:lpstr>华文中宋</vt:lpstr>
      <vt:lpstr>Arial</vt:lpstr>
      <vt:lpstr>Wingdings 2</vt:lpstr>
      <vt:lpstr>Office 主题​​</vt:lpstr>
      <vt:lpstr>清华简约主题-扁平-16-9</vt:lpstr>
      <vt:lpstr>专题训练课期末报告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专题训练课期末报告</dc:title>
  <dc:creator>友捷 郑</dc:creator>
  <cp:lastModifiedBy>友捷 郑</cp:lastModifiedBy>
  <cp:revision>46</cp:revision>
  <dcterms:created xsi:type="dcterms:W3CDTF">2023-11-19T02:13:45Z</dcterms:created>
  <dcterms:modified xsi:type="dcterms:W3CDTF">2023-11-29T05:03:34Z</dcterms:modified>
</cp:coreProperties>
</file>