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545d51c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545d51c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3f288203c0_3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23f288203c0_3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23f288203c0_3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23f288203c0_3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3f288203c0_3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23f288203c0_3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3f288203c0_3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3f288203c0_3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3f288203c0_3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3f288203c0_3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23f288203c0_3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23f288203c0_3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23f288203c0_3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23f288203c0_3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3f288203c0_3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3f288203c0_3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3f288203c0_3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23f288203c0_3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3f288203c0_3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23f288203c0_3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c545d51c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c545d51c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3f288203c0_3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23f288203c0_3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23f288203c0_3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23f288203c0_3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3f288203c0_3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3f288203c0_3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3f288203c0_3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3f288203c0_3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3f288203c0_3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3f288203c0_3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23f288203c0_3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23f288203c0_3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23f288203c0_3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23f288203c0_3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3f288203c0_3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3f288203c0_3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23f288203c0_3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23f288203c0_3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23f288203c0_3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23f288203c0_3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c545d51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c545d51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23f288203c0_3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23f288203c0_3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23f288203c0_3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23f288203c0_3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3f288203c0_3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23f288203c0_3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3f288203c0_3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3f288203c0_3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3f288203c0_3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3f288203c0_3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23f288203c0_3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23f288203c0_3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3f288203c0_3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3f288203c0_3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23f288203c0_3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23f288203c0_3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223d84c045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223d84c045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23f288203c0_3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23f288203c0_3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c545d51c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c545d51c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23f288203c0_3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23f288203c0_3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3f288203c0_3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3f288203c0_3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23f288203c0_3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23f288203c0_3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23f288203c0_3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23f288203c0_3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23f288203c0_3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23f288203c0_3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23f288203c0_3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23f288203c0_3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3f288203c0_3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23f288203c0_3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23f288203c0_3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23f288203c0_3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23f288203c0_3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23f288203c0_3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23f288203c0_3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23f288203c0_3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c545d51c0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c545d51c0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262d36fdd7f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262d36fdd7f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262d36fdd7f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262d36fdd7f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3f288203c0_3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3f288203c0_3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23f288203c0_3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23f288203c0_3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3f288203c0_3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3f288203c0_3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23f288203c0_3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23f288203c0_3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23f288203c0_3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23f288203c0_3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3f288203c0_3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23f288203c0_3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3f288203c0_3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3f288203c0_3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3f288203c0_3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3f288203c0_3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3d84c0458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3d84c0458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23f288203c0_3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23f288203c0_3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23f288203c0_3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23f288203c0_3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23f288203c0_3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23f288203c0_3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23f288203c0_3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23f288203c0_3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23f288203c0_3_1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23f288203c0_3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262d36fdd7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262d36fdd7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23f288203c0_3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23f288203c0_3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23f288203c0_3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23f288203c0_3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23f288203c0_3_1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23f288203c0_3_1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23f288203c0_3_1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23f288203c0_3_1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c60d40db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c60d40db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23f288203c0_3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23f288203c0_3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23f288203c0_3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23f288203c0_3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23f288203c0_3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23f288203c0_3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23f288203c0_3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23f288203c0_3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23f288203c0_3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23f288203c0_3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2435eecd7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2435eecd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2435eecd71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2435eecd71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2435eecd7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2435eecd7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223d84c04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223d84c04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223d84c045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223d84c045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c545d51c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c545d51c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g223d84c045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Google Shape;2614;g223d84c045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223d84c045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223d84c045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223d84c0458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223d84c045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2481f6219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2481f6219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223d84c0458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223d84c045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223d84c0458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223d84c0458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223d84c045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223d84c045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3d84c045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3d84c045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223d84c045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223d84c045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c545d51c0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3c545d51c0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3d84c0458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3d84c045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545d51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545d5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3d84c0458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3d84c0458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3d84c0458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23d84c045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3d84c0458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23d84c0458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3d84c0458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23d84c0458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3d84c0458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3d84c0458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23d84c0458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23d84c0458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23d84c0458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23d84c0458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23d84c0458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23d84c0458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23d84c0458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23d84c0458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23d84c0458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23d84c0458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71c8e87c_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71c8e87c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3c545d51c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3c545d51c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3c545d51c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3c545d51c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171fdd7a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2171fdd7a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3c545d51c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3c545d51c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2171fdd7a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2171fdd7a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2171fdd7a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2171fdd7a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3c545d51c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3c545d51c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3f288203c0_3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3f288203c0_3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23d84c0458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23d84c0458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23d84c0458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23d84c0458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d36fdd7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d36fdd7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23d84c0458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23d84c0458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23d84c0458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23d84c0458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2171fdd7a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2171fdd7a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2171fdd7a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2171fdd7a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2171fdd7a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2171fdd7a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23d84c045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23d84c045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3c545d51c0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3c545d51c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這邊的響應式設計是RWD還是AWD？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3c545d51c0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3c545d51c0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3c545d51c0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3c545d51c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3c545d51c0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3c545d51c0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3d84c045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3d84c045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2171fdd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2171fdd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2171fdd7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2171fdd7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2171fdd7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2171fdd7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2171fdd7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2171fdd7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23d84c0458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23d84c0458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23d84c0458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23d84c0458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23d84c0458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23d84c0458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2171fdd7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2171fdd7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2171fdd7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2171fdd7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2171fdd7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2171fdd7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c60d40db4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c60d40db4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2171fdd7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2171fdd7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23d84c04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23d84c04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2171fdd7a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2171fdd7a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2171fdd7a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2171fdd7a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2171fdd7a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2171fdd7a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2171fdd7a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2171fdd7a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2171fdd7a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2171fdd7a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23d84c045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23d84c045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2171fdd7a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2171fdd7a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23d84c0458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23d84c0458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c545d51c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c545d51c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23d84c0458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23d84c0458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23d84c0458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23d84c0458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23d84c0458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23d84c0458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23d84c0458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23d84c0458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23d84c0458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23d84c0458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23d84c0458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23d84c0458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3f288203c0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3f288203c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3f288203c0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3f288203c0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3f288203c0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23f288203c0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3f288203c0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23f288203c0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c60d40db4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c60d40db4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3f288203c0_3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3f288203c0_3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3f288203c0_3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3f288203c0_3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3f288203c0_3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3f288203c0_3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23d84c04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223d84c04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3f288203c0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3f288203c0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3f288203c0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3f288203c0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3f288203c0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3f288203c0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3f288203c0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3f288203c0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3f288203c0_3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3f288203c0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3f288203c0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3f288203c0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dc048546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dc04854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3f288203c0_3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3f288203c0_3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23f288203c0_3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23f288203c0_3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23f288203c0_3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23f288203c0_3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3f288203c0_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3f288203c0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3f288203c0_3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23f288203c0_3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3f288203c0_3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3f288203c0_3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3f288203c0_3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3f288203c0_3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23f288203c0_3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23f288203c0_3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23f288203c0_3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23f288203c0_3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23f288203c0_3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23f288203c0_3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icons.getbootstrap.com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getbootstrap.com/docs/5.3/components/alerts/#icons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w3.org/2000/svg" TargetMode="External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hyperlink" Target="https://getbootstrap.com/docs/5.3/components/badge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getbootstrap.com/docs/5.3/components/breadcrumb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hyperlink" Target="https://getbootstrap.com/docs/5.3/components/breadcrumb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getbootstrap.com/docs/5.3/components/dropdow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hyperlink" Target="https://getbootstrap.com/docs/5.3/components/dropdow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s://getbootstrap.com/docs/5.3/components/dropdow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s://getbootstrap.com/docs/5.3/components/dropdow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getbootstrap.com/docs/5.3/components/dropdow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etbootstrap.com/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hyperlink" Target="https://getbootstrap.com/docs/5.3/components/button-group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getbootstrap.com/docs/5.3/components/button-group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hyperlink" Target="https://getbootstrap.com/docs/5.3/components/button-group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getbootstrap.com/docs/5.3/components/button-group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getbootstrap.com/docs/5.3/components/list-group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getbootstrap.com/docs/5.3/components/list-group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hyperlink" Target="https://getbootstrap.com/docs/5.3/components/list-group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s://getbootstrap.com/docs/5.3/components/navs-tab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getbootstrap.com/docs/5.3/components/navs-tab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getbootstrap.com/docs/5.3/components/navs-tab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hyperlink" Target="https://getbootstrap.com/docs/5.3/components/navs-tab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getbootstrap.com/docs/5.3/components/navs-tab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hyperlink" Target="https://getbootstrap.com/docs/5.3/components/navs-tab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getbootstrap.com/docs/5.3/components/navs-tab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hyperlink" Target="https://getbootstrap.com/docs/5.3/components/car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hyperlink" Target="https://getbootstrap.com/docs/5.3/components/car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hyperlink" Target="https://getbootstrap.com/docs/5.3/components/car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hyperlink" Target="https://getbootstrap.com/docs/5.3/components/car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hyperlink" Target="https://getbootstrap.com/docs/5.3/helpers/stretched-link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getbootstrap.com/docs/5.3/components/close-butt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hyperlink" Target="https://getbootstrap.com/docs/5.3/components/collapse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s://getbootstrap.com/docs/5.3/components/collapse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s://getbootstrap.com/docs/5.3/components/paginat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hyperlink" Target="https://getbootstrap.com/docs/5.3/components/paginat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hyperlink" Target="https://getbootstrap.com/docs/5.3/components/placeholder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hyperlink" Target="https://getbootstrap.com/docs/5.3/components/placeholder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hyperlink" Target="https://getbootstrap.com/docs/5.3/components/progres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hyperlink" Target="https://getbootstrap.com/docs/5.3/components/progres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hyperlink" Target="https://getbootstrap.com/docs/5.3/components/progres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hyperlink" Target="https://getbootstrap.com/docs/5.3/components/progres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hyperlink" Target="https://getbootstrap.com/docs/5.3/components/spinner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hyperlink" Target="https://getbootstrap.com/docs/5.3/components/spinner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hyperlink" Target="https://getbootstrap.com/docs/5.3/components/toasts/#live-example" TargetMode="External"/><Relationship Id="rId4" Type="http://schemas.openxmlformats.org/officeDocument/2006/relationships/hyperlink" Target="https://getbootstrap.com/docs/5.3/components/toasts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hyperlink" Target="https://getbootstrap.com/docs/5.3/components/toast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hyperlink" Target="https://getbootstrap.com/docs/5.3/components/toast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hyperlink" Target="https://getbootstrap.com/docs/5.3/components/popovers/#enable-popovers" TargetMode="External"/><Relationship Id="rId4" Type="http://schemas.openxmlformats.org/officeDocument/2006/relationships/hyperlink" Target="https://getbootstrap.com/docs/5.3/components/popovers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hyperlink" Target="https://getbootstrap.com/docs/5.3/components/popover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hyperlink" Target="https://getbootstrap.com/docs/5.3/components/tooltips/#enable-tooltips" TargetMode="External"/><Relationship Id="rId4" Type="http://schemas.openxmlformats.org/officeDocument/2006/relationships/hyperlink" Target="https://getbootstrap.com/docs/5.3/components/tooltips/#enable-tooltips" TargetMode="External"/><Relationship Id="rId5" Type="http://schemas.openxmlformats.org/officeDocument/2006/relationships/hyperlink" Target="https://getbootstrap.com/docs/5.3/components/tooltips/" TargetMode="External"/><Relationship Id="rId6" Type="http://schemas.openxmlformats.org/officeDocument/2006/relationships/image" Target="../media/image7.png"/><Relationship Id="rId7" Type="http://schemas.openxmlformats.org/officeDocument/2006/relationships/slide" Target="/ppt/slides/slide4.xml"/><Relationship Id="rId8" Type="http://schemas.openxmlformats.org/officeDocument/2006/relationships/image" Target="../media/image13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hyperlink" Target="https://getbootstrap.com/docs/5.3/components/tooltip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hyperlink" Target="https://getbootstrap.com/docs/5.3/components/moda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yerweb.com/eric/tools/css/reset/" TargetMode="External"/><Relationship Id="rId4" Type="http://schemas.openxmlformats.org/officeDocument/2006/relationships/hyperlink" Target="https://necolas.github.io/normalize.css/" TargetMode="External"/><Relationship Id="rId5" Type="http://schemas.openxmlformats.org/officeDocument/2006/relationships/hyperlink" Target="https://getbootstrap.com/docs/5.3/content/reboot/" TargetMode="External"/><Relationship Id="rId6" Type="http://schemas.openxmlformats.org/officeDocument/2006/relationships/image" Target="../media/image7.png"/><Relationship Id="rId7" Type="http://schemas.openxmlformats.org/officeDocument/2006/relationships/slide" Target="/ppt/slides/slide4.xml"/><Relationship Id="rId8" Type="http://schemas.openxmlformats.org/officeDocument/2006/relationships/image" Target="../media/image13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hyperlink" Target="https://getbootstrap.com/docs/5.3/components/moda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hyperlink" Target="https://getbootstrap.com/docs/5.3/components/moda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hyperlink" Target="https://getbootstrap.com/docs/5.3/components/moda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hyperlink" Target="https://getbootstrap.com/docs/5.3/components/moda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hyperlink" Target="https://getbootstrap.com/docs/5.3/components/moda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hyperlink" Target="https://getbootstrap.com/docs/5.3/components/offcanva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hyperlink" Target="https://getbootstrap.com/docs/5.3/components/offcanva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hyperlink" Target="https://getbootstrap.com/docs/5.3/components/offcanva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hyperlink" Target="https://getbootstrap.com/docs/5.3/components/navbar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hyperlink" Target="https://getbootstrap.com/docs/5.3/components/navbar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hyperlink" Target="https://getbootstrap.com/docs/5.3/layout/breakpoints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hyperlink" Target="https://getbootstrap.com/docs/5.3/components/navbar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Relationship Id="rId3" Type="http://schemas.openxmlformats.org/officeDocument/2006/relationships/hyperlink" Target="https://getbootstrap.com/docs/5.3/components/navbar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Relationship Id="rId3" Type="http://schemas.openxmlformats.org/officeDocument/2006/relationships/hyperlink" Target="https://getbootstrap.com/docs/5.3/components/navbar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Relationship Id="rId3" Type="http://schemas.openxmlformats.org/officeDocument/2006/relationships/hyperlink" Target="https://getbootstrap.com/docs/5.3/components/scrollspy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hyperlink" Target="https://getbootstrap.com/docs/5.3/components/scrollspy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hyperlink" Target="https://getbootstrap.com/docs/5.3/components/carouse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hyperlink" Target="https://getbootstrap.com/docs/5.3/components/carouse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hyperlink" Target="https://getbootstrap.com/docs/5.3/components/carouse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hyperlink" Target="https://getbootstrap.com/docs/5.3/components/carouse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hyperlink" Target="https://getbootstrap.com/docs/5.3/customize/color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25.png"/><Relationship Id="rId4" Type="http://schemas.openxmlformats.org/officeDocument/2006/relationships/hyperlink" Target="https://getbootstrap.com/docs/5.3/customize/sass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Relationship Id="rId3" Type="http://schemas.openxmlformats.org/officeDocument/2006/relationships/hyperlink" Target="https://getbootstrap.com/docs/5.3/customize/sass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5" Type="http://schemas.openxmlformats.org/officeDocument/2006/relationships/hyperlink" Target="https://getbootstrap.com/docs/5.3/getting-started/download/#source-files" TargetMode="External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slide" Target="/ppt/slides/slide4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hyperlink" Target="https://getbootstrap.com/docs/5.3/customize/sas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hyperlink" Target="https://getbootstrap.com/docs/5.3/customize/sass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8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hyperlink" Target="https://getbootstrap.com/docs/5.3/customize/overview/" TargetMode="External"/><Relationship Id="rId4" Type="http://schemas.openxmlformats.org/officeDocument/2006/relationships/hyperlink" Target="https://getbootstrap.com/docs/5.3/customize/sass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Relationship Id="rId3" Type="http://schemas.openxmlformats.org/officeDocument/2006/relationships/hyperlink" Target="https://getbootstrap.com/docs/5.3/examples/" TargetMode="External"/><Relationship Id="rId4" Type="http://schemas.openxmlformats.org/officeDocument/2006/relationships/hyperlink" Target="https://getbootstrap.com/docs/5.3/examples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hyperlink" Target="https://getbootstrap.com/docs/5.3/utilities/spacing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hyperlink" Target="mailto:huaruhsiao.b@gmail.com" TargetMode="External"/><Relationship Id="rId5" Type="http://schemas.openxmlformats.org/officeDocument/2006/relationships/hyperlink" Target="https://drive.google.com/drive/folders/1cRrXGoLeY9lFcnNTa4WpgiIXxC_tMs9i?usp=sharing" TargetMode="External"/><Relationship Id="rId6" Type="http://schemas.openxmlformats.org/officeDocument/2006/relationships/hyperlink" Target="https://github.com/hruuuuu/fuen31-bootstra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hyperlink" Target="https://getbootstrap.com/docs/5.3/layout/containers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hyperlink" Target="https://getbootstrap.com/docs/5.3/layout/grid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etbootstrap.com/docs/5.3/layout/gri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etbootstrap.com/docs/5.3/layout/gri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etbootstrap.com/docs/5.3/layout/colum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hyperlink" Target="https://getbootstrap.com/docs/5.3/layout/gutters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etbootstrap.com/docs/5.3/layout/css-gri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etbootstrap.com/docs/5.3/layout/css-gri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etbootstrap.com/docs/5.3/helpers/stacks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etbootstrap.com/docs/5.3/helpers/vertical-rule/" TargetMode="External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10" Type="http://schemas.openxmlformats.org/officeDocument/2006/relationships/slide" Target="/ppt/slides/slide94.xml"/><Relationship Id="rId9" Type="http://schemas.openxmlformats.org/officeDocument/2006/relationships/slide" Target="/ppt/slides/slide75.xml"/><Relationship Id="rId5" Type="http://schemas.openxmlformats.org/officeDocument/2006/relationships/slide" Target="/ppt/slides/slide10.xml"/><Relationship Id="rId6" Type="http://schemas.openxmlformats.org/officeDocument/2006/relationships/slide" Target="/ppt/slides/slide14.xml"/><Relationship Id="rId7" Type="http://schemas.openxmlformats.org/officeDocument/2006/relationships/slide" Target="/ppt/slides/slide19.xml"/><Relationship Id="rId8" Type="http://schemas.openxmlformats.org/officeDocument/2006/relationships/slide" Target="/ppt/slides/slide30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etbootstrap.com/docs/5.3/utilities/backgroun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etbootstrap.com/docs/5.3/utilities/backgroun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etbootstrap.com/docs/5.3/utilities/border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etbootstrap.com/docs/5.3/utilities/border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etbootstrap.com/docs/5.3/utilities/border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etbootstrap.com/docs/5.3/utilities/color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etbootstrap.com/docs/5.3/helpers/color-background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etbootstrap.com/docs/5.3/content/typography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etbootstrap.com/docs/5.3/content/typography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slide" Target="/ppt/slides/slide95.xml"/><Relationship Id="rId42" Type="http://schemas.openxmlformats.org/officeDocument/2006/relationships/slide" Target="/ppt/slides/slide102.xml"/><Relationship Id="rId41" Type="http://schemas.openxmlformats.org/officeDocument/2006/relationships/slide" Target="/ppt/slides/slide99.xml"/><Relationship Id="rId44" Type="http://schemas.openxmlformats.org/officeDocument/2006/relationships/slide" Target="/ppt/slides/slide81.xml"/><Relationship Id="rId43" Type="http://schemas.openxmlformats.org/officeDocument/2006/relationships/slide" Target="/ppt/slides/slide103.xml"/><Relationship Id="rId46" Type="http://schemas.openxmlformats.org/officeDocument/2006/relationships/slide" Target="/ppt/slides/slide124.xml"/><Relationship Id="rId45" Type="http://schemas.openxmlformats.org/officeDocument/2006/relationships/slide" Target="/ppt/slides/slide1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7.xml"/><Relationship Id="rId4" Type="http://schemas.openxmlformats.org/officeDocument/2006/relationships/slide" Target="/ppt/slides/slide18.xml"/><Relationship Id="rId9" Type="http://schemas.openxmlformats.org/officeDocument/2006/relationships/slide" Target="/ppt/slides/slide36.xml"/><Relationship Id="rId48" Type="http://schemas.openxmlformats.org/officeDocument/2006/relationships/slide" Target="/ppt/slides/slide129.xml"/><Relationship Id="rId47" Type="http://schemas.openxmlformats.org/officeDocument/2006/relationships/slide" Target="/ppt/slides/slide165.xml"/><Relationship Id="rId49" Type="http://schemas.openxmlformats.org/officeDocument/2006/relationships/slide" Target="/ppt/slides/slide130.xml"/><Relationship Id="rId5" Type="http://schemas.openxmlformats.org/officeDocument/2006/relationships/slide" Target="/ppt/slides/slide18.xml"/><Relationship Id="rId6" Type="http://schemas.openxmlformats.org/officeDocument/2006/relationships/slide" Target="/ppt/slides/slide18.xml"/><Relationship Id="rId7" Type="http://schemas.openxmlformats.org/officeDocument/2006/relationships/slide" Target="/ppt/slides/slide31.xml"/><Relationship Id="rId8" Type="http://schemas.openxmlformats.org/officeDocument/2006/relationships/slide" Target="/ppt/slides/slide33.xml"/><Relationship Id="rId73" Type="http://schemas.openxmlformats.org/officeDocument/2006/relationships/slide" Target="/ppt/slides/slide29.xml"/><Relationship Id="rId72" Type="http://schemas.openxmlformats.org/officeDocument/2006/relationships/slide" Target="/ppt/slides/slide69.xml"/><Relationship Id="rId31" Type="http://schemas.openxmlformats.org/officeDocument/2006/relationships/slide" Target="/ppt/slides/slide92.xml"/><Relationship Id="rId75" Type="http://schemas.openxmlformats.org/officeDocument/2006/relationships/slide" Target="/ppt/slides/slide45.xml"/><Relationship Id="rId30" Type="http://schemas.openxmlformats.org/officeDocument/2006/relationships/slide" Target="/ppt/slides/slide91.xml"/><Relationship Id="rId74" Type="http://schemas.openxmlformats.org/officeDocument/2006/relationships/slide" Target="/ppt/slides/slide128.xml"/><Relationship Id="rId33" Type="http://schemas.openxmlformats.org/officeDocument/2006/relationships/slide" Target="/ppt/slides/slide20.xml"/><Relationship Id="rId77" Type="http://schemas.openxmlformats.org/officeDocument/2006/relationships/slide" Target="/ppt/slides/slide170.xml"/><Relationship Id="rId32" Type="http://schemas.openxmlformats.org/officeDocument/2006/relationships/slide" Target="/ppt/slides/slide16.xml"/><Relationship Id="rId76" Type="http://schemas.openxmlformats.org/officeDocument/2006/relationships/slide" Target="/ppt/slides/slide67.xml"/><Relationship Id="rId35" Type="http://schemas.openxmlformats.org/officeDocument/2006/relationships/slide" Target="/ppt/slides/slide25.xml"/><Relationship Id="rId34" Type="http://schemas.openxmlformats.org/officeDocument/2006/relationships/slide" Target="/ppt/slides/slide21.xml"/><Relationship Id="rId71" Type="http://schemas.openxmlformats.org/officeDocument/2006/relationships/slide" Target="/ppt/slides/slide60.xml"/><Relationship Id="rId70" Type="http://schemas.openxmlformats.org/officeDocument/2006/relationships/slide" Target="/ppt/slides/slide83.xml"/><Relationship Id="rId37" Type="http://schemas.openxmlformats.org/officeDocument/2006/relationships/slide" Target="/ppt/slides/slide68.xml"/><Relationship Id="rId36" Type="http://schemas.openxmlformats.org/officeDocument/2006/relationships/slide" Target="/ppt/slides/slide26.xml"/><Relationship Id="rId39" Type="http://schemas.openxmlformats.org/officeDocument/2006/relationships/slide" Target="/ppt/slides/slide95.xml"/><Relationship Id="rId38" Type="http://schemas.openxmlformats.org/officeDocument/2006/relationships/slide" Target="/ppt/slides/slide27.xml"/><Relationship Id="rId62" Type="http://schemas.openxmlformats.org/officeDocument/2006/relationships/slide" Target="/ppt/slides/slide142.xml"/><Relationship Id="rId61" Type="http://schemas.openxmlformats.org/officeDocument/2006/relationships/slide" Target="/ppt/slides/slide140.xml"/><Relationship Id="rId20" Type="http://schemas.openxmlformats.org/officeDocument/2006/relationships/slide" Target="/ppt/slides/slide62.xml"/><Relationship Id="rId64" Type="http://schemas.openxmlformats.org/officeDocument/2006/relationships/slide" Target="/ppt/slides/slide15.xml"/><Relationship Id="rId63" Type="http://schemas.openxmlformats.org/officeDocument/2006/relationships/slide" Target="/ppt/slides/slide147.xml"/><Relationship Id="rId22" Type="http://schemas.openxmlformats.org/officeDocument/2006/relationships/slide" Target="/ppt/slides/slide65.xml"/><Relationship Id="rId66" Type="http://schemas.openxmlformats.org/officeDocument/2006/relationships/slide" Target="/ppt/slides/slide54.xml"/><Relationship Id="rId21" Type="http://schemas.openxmlformats.org/officeDocument/2006/relationships/slide" Target="/ppt/slides/slide63.xml"/><Relationship Id="rId65" Type="http://schemas.openxmlformats.org/officeDocument/2006/relationships/slide" Target="/ppt/slides/slide38.xml"/><Relationship Id="rId24" Type="http://schemas.openxmlformats.org/officeDocument/2006/relationships/slide" Target="/ppt/slides/slide76.xml"/><Relationship Id="rId68" Type="http://schemas.openxmlformats.org/officeDocument/2006/relationships/slide" Target="/ppt/slides/slide70.xml"/><Relationship Id="rId23" Type="http://schemas.openxmlformats.org/officeDocument/2006/relationships/slide" Target="/ppt/slides/slide66.xml"/><Relationship Id="rId67" Type="http://schemas.openxmlformats.org/officeDocument/2006/relationships/slide" Target="/ppt/slides/slide56.xml"/><Relationship Id="rId60" Type="http://schemas.openxmlformats.org/officeDocument/2006/relationships/slide" Target="/ppt/slides/slide163.xml"/><Relationship Id="rId26" Type="http://schemas.openxmlformats.org/officeDocument/2006/relationships/slide" Target="/ppt/slides/slide79.xml"/><Relationship Id="rId25" Type="http://schemas.openxmlformats.org/officeDocument/2006/relationships/slide" Target="/ppt/slides/slide76.xml"/><Relationship Id="rId69" Type="http://schemas.openxmlformats.org/officeDocument/2006/relationships/slide" Target="/ppt/slides/slide37.xml"/><Relationship Id="rId28" Type="http://schemas.openxmlformats.org/officeDocument/2006/relationships/slide" Target="/ppt/slides/slide87.xml"/><Relationship Id="rId27" Type="http://schemas.openxmlformats.org/officeDocument/2006/relationships/slide" Target="/ppt/slides/slide84.xml"/><Relationship Id="rId29" Type="http://schemas.openxmlformats.org/officeDocument/2006/relationships/slide" Target="/ppt/slides/slide88.xml"/><Relationship Id="rId51" Type="http://schemas.openxmlformats.org/officeDocument/2006/relationships/slide" Target="/ppt/slides/slide114.xml"/><Relationship Id="rId50" Type="http://schemas.openxmlformats.org/officeDocument/2006/relationships/slide" Target="/ppt/slides/slide105.xml"/><Relationship Id="rId53" Type="http://schemas.openxmlformats.org/officeDocument/2006/relationships/slide" Target="/ppt/slides/slide158.xml"/><Relationship Id="rId52" Type="http://schemas.openxmlformats.org/officeDocument/2006/relationships/slide" Target="/ppt/slides/slide149.xml"/><Relationship Id="rId11" Type="http://schemas.openxmlformats.org/officeDocument/2006/relationships/slide" Target="/ppt/slides/slide46.xml"/><Relationship Id="rId55" Type="http://schemas.openxmlformats.org/officeDocument/2006/relationships/slide" Target="/ppt/slides/slide155.xml"/><Relationship Id="rId10" Type="http://schemas.openxmlformats.org/officeDocument/2006/relationships/slide" Target="/ppt/slides/slide42.xml"/><Relationship Id="rId54" Type="http://schemas.openxmlformats.org/officeDocument/2006/relationships/slide" Target="/ppt/slides/slide117.xml"/><Relationship Id="rId13" Type="http://schemas.openxmlformats.org/officeDocument/2006/relationships/slide" Target="/ppt/slides/slide47.xml"/><Relationship Id="rId57" Type="http://schemas.openxmlformats.org/officeDocument/2006/relationships/slide" Target="/ppt/slides/slide134.xml"/><Relationship Id="rId12" Type="http://schemas.openxmlformats.org/officeDocument/2006/relationships/slide" Target="/ppt/slides/slide46.xml"/><Relationship Id="rId56" Type="http://schemas.openxmlformats.org/officeDocument/2006/relationships/slide" Target="/ppt/slides/slide132.xml"/><Relationship Id="rId15" Type="http://schemas.openxmlformats.org/officeDocument/2006/relationships/slide" Target="/ppt/slides/slide51.xml"/><Relationship Id="rId59" Type="http://schemas.openxmlformats.org/officeDocument/2006/relationships/slide" Target="/ppt/slides/slide136.xml"/><Relationship Id="rId14" Type="http://schemas.openxmlformats.org/officeDocument/2006/relationships/slide" Target="/ppt/slides/slide50.xml"/><Relationship Id="rId58" Type="http://schemas.openxmlformats.org/officeDocument/2006/relationships/slide" Target="/ppt/slides/slide145.xml"/><Relationship Id="rId17" Type="http://schemas.openxmlformats.org/officeDocument/2006/relationships/slide" Target="/ppt/slides/slide57.xml"/><Relationship Id="rId16" Type="http://schemas.openxmlformats.org/officeDocument/2006/relationships/slide" Target="/ppt/slides/slide52.xml"/><Relationship Id="rId19" Type="http://schemas.openxmlformats.org/officeDocument/2006/relationships/slide" Target="/ppt/slides/slide59.xml"/><Relationship Id="rId18" Type="http://schemas.openxmlformats.org/officeDocument/2006/relationships/slide" Target="/ppt/slides/slide58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etbootstrap.com/docs/5.3/content/typography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etbootstrap.com/docs/5.3/content/typography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etbootstrap.com/docs/5.3/utilities/text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etbootstrap.com/docs/5.3/utilities/text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etbootstrap.com/docs/5.3/content/typography/" TargetMode="External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etbootstrap.com/docs/5.3/utilities/text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etbootstrap.com/docs/5.3/helpers/text-truncat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Relationship Id="rId4" Type="http://schemas.openxmlformats.org/officeDocument/2006/relationships/hyperlink" Target="https://getbootstrap.com/docs/5.3/utilities/display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etbootstrap.com/docs/5.3/utilities/flex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etbootstrap.com/docs/5.3/utilities/flex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etbootstrap.com/docs/5.3/utilities/flex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etbootstrap.com/docs/5.3/utilities/float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etbootstrap.com/docs/5.3/helpers/clearfix/" TargetMode="External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etbootstrap.com/docs/5.3/utilities/interactio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etbootstrap.com/docs/5.3/utilities/link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etbootstrap.com/docs/5.3/helpers/colored-links/" TargetMode="External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etbootstrap.com/docs/5.3/utilities/link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etbootstrap.com/docs/5.3/helpers/icon-link/" TargetMode="External"/><Relationship Id="rId6" Type="http://schemas.openxmlformats.org/officeDocument/2006/relationships/slide" Target="/ppt/slides/slide100.xml"/><Relationship Id="rId7" Type="http://schemas.openxmlformats.org/officeDocument/2006/relationships/slide" Target="/ppt/slides/slide4.xml"/><Relationship Id="rId8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etbootstrap.com/docs/5.3/content/image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etbootstrap.com/docs/5.3/content/image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etbootstrap.com/docs/5.3/content/figure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etbootstrap.com/docs/5.3/utilities/object-fit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etbootstrap.com/docs/5.3/utilities/opacity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getbootstrap.com/docs/5.3/utilities/overflow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etbootstrap.com/docs/5.3/utilities/posit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getbootstrap.com/docs/5.3/helpers/posit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getbootstrap.com/docs/5.3/utilities/shadow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etbootstrap.com/docs/5.3/utilities/sizing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getbootstrap.com/docs/5.3/utilities/sizing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etbootstrap.com/docs/5.3/utilities/vertical-alig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getbootstrap.com/docs/5.3/utilities/visibility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getbootstrap.com/docs/5.3/getting-started/accessibility/#visually-hidden-content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getbootstrap.com/docs/5.3/utilities/z-index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getbootstrap.com/docs/5.3/helpers/ratio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getbootstrap.com/docs/5.3/content/table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getbootstrap.com/docs/5.3/content/table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getbootstrap.com/docs/5.3/content/table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getbootstrap.com/docs/5.3/content/table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getbootstrap.com/docs/5.3/content/table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getbootstrap.com/docs/5.3/forms/form-contro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getbootstrap.com/docs/5.3/forms/form-contro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getbootstrap.com/docs/5.3/forms/form-control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getbootstrap.com/docs/5.3/forms/select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CSS/aspect-ratio" TargetMode="External"/><Relationship Id="rId4" Type="http://schemas.openxmlformats.org/officeDocument/2006/relationships/image" Target="../media/image1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getbootstrap.com/docs/5.3/forms/select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getbootstrap.com/docs/5.3/components/butto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getbootstrap.com/docs/5.3/components/butto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getbootstrap.com/docs/5.3/components/button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4.png"/><Relationship Id="rId4" Type="http://schemas.openxmlformats.org/officeDocument/2006/relationships/hyperlink" Target="https://getbootstrap.com/docs/5.3/forms/checks-radios/" TargetMode="External"/><Relationship Id="rId5" Type="http://schemas.openxmlformats.org/officeDocument/2006/relationships/image" Target="../media/image7.png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getbootstrap.com/docs/5.3/forms/checks-radio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getbootstrap.com/docs/5.3/forms/checks-radio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getbootstrap.com/docs/5.3/forms/range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getbootstrap.com/docs/5.3/forms/input-group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hyperlink" Target="https://getbootstrap.com/docs/5.3/forms/input-group/" TargetMode="External"/><Relationship Id="rId6" Type="http://schemas.openxmlformats.org/officeDocument/2006/relationships/image" Target="../media/image7.png"/><Relationship Id="rId7" Type="http://schemas.openxmlformats.org/officeDocument/2006/relationships/slide" Target="/ppt/slides/slide4.xml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getbootstrap.com/docs/5.3/forms/input-group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getbootstrap.com/docs/5.3/forms/floating-labels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getbootstrap.com/docs/5.3/forms/validat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getbootstrap.com/docs/5.3/forms/validat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getbootstrap.com/docs/5.3/components/accord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getbootstrap.com/docs/5.3/components/accord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getbootstrap.com/docs/5.3/components/accord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getbootstrap.com/docs/5.3/components/accordion/" TargetMode="External"/><Relationship Id="rId4" Type="http://schemas.openxmlformats.org/officeDocument/2006/relationships/image" Target="../media/image7.png"/><Relationship Id="rId5" Type="http://schemas.openxmlformats.org/officeDocument/2006/relationships/slide" Target="/ppt/slides/slide4.xml"/><Relationship Id="rId6" Type="http://schemas.openxmlformats.org/officeDocument/2006/relationships/image" Target="../media/image1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getbootstrap.com/docs/5.3/components/alerts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etbootstrap.com/docs/5.3/components/alerts/#live-example" TargetMode="External"/><Relationship Id="rId6" Type="http://schemas.openxmlformats.org/officeDocument/2006/relationships/slide" Target="/ppt/slides/slide4.xml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2267248" y="959025"/>
            <a:ext cx="1790103" cy="646800"/>
            <a:chOff x="2267248" y="959025"/>
            <a:chExt cx="1790103" cy="64680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2267248" y="970250"/>
              <a:ext cx="1790103" cy="0"/>
            </a:xfrm>
            <a:prstGeom prst="straightConnector1">
              <a:avLst/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2267248" y="959025"/>
              <a:ext cx="0" cy="646800"/>
            </a:xfrm>
            <a:prstGeom prst="straightConnector1">
              <a:avLst/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9" name="Google Shape;59;p13"/>
          <p:cNvGrpSpPr/>
          <p:nvPr/>
        </p:nvGrpSpPr>
        <p:grpSpPr>
          <a:xfrm rot="10800000">
            <a:off x="5086648" y="3537675"/>
            <a:ext cx="1790103" cy="646800"/>
            <a:chOff x="3552275" y="1165400"/>
            <a:chExt cx="1703400" cy="646800"/>
          </a:xfrm>
        </p:grpSpPr>
        <p:cxnSp>
          <p:nvCxnSpPr>
            <p:cNvPr id="60" name="Google Shape;60;p13"/>
            <p:cNvCxnSpPr/>
            <p:nvPr/>
          </p:nvCxnSpPr>
          <p:spPr>
            <a:xfrm>
              <a:off x="3552275" y="1176625"/>
              <a:ext cx="17034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3552275" y="1165400"/>
              <a:ext cx="0" cy="64680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104" y="347250"/>
            <a:ext cx="2459671" cy="25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3"/>
          <p:cNvGrpSpPr/>
          <p:nvPr/>
        </p:nvGrpSpPr>
        <p:grpSpPr>
          <a:xfrm>
            <a:off x="2605338" y="1875366"/>
            <a:ext cx="3938973" cy="1662309"/>
            <a:chOff x="2605338" y="2017641"/>
            <a:chExt cx="3938973" cy="1662309"/>
          </a:xfrm>
        </p:grpSpPr>
        <p:sp>
          <p:nvSpPr>
            <p:cNvPr id="64" name="Google Shape;64;p13"/>
            <p:cNvSpPr txBox="1"/>
            <p:nvPr/>
          </p:nvSpPr>
          <p:spPr>
            <a:xfrm>
              <a:off x="2611010" y="3125850"/>
              <a:ext cx="3933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蕭華如 Allie</a:t>
              </a:r>
              <a:endParaRPr b="1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2605338" y="2017641"/>
              <a:ext cx="39333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60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</a:t>
              </a:r>
              <a:endParaRPr b="1" sz="6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923750"/>
            <a:ext cx="1612724" cy="16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2"/>
          <p:cNvGrpSpPr/>
          <p:nvPr/>
        </p:nvGrpSpPr>
        <p:grpSpPr>
          <a:xfrm>
            <a:off x="1304700" y="1988825"/>
            <a:ext cx="6546000" cy="1165850"/>
            <a:chOff x="1304700" y="1792175"/>
            <a:chExt cx="6546000" cy="1165850"/>
          </a:xfrm>
        </p:grpSpPr>
        <p:sp>
          <p:nvSpPr>
            <p:cNvPr id="194" name="Google Shape;194;p22"/>
            <p:cNvSpPr txBox="1"/>
            <p:nvPr/>
          </p:nvSpPr>
          <p:spPr>
            <a:xfrm>
              <a:off x="1304700" y="1792175"/>
              <a:ext cx="6546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安裝與設置</a:t>
              </a:r>
              <a:endParaRPr b="1" sz="4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95" name="Google Shape;195;p22"/>
            <p:cNvCxnSpPr/>
            <p:nvPr/>
          </p:nvCxnSpPr>
          <p:spPr>
            <a:xfrm>
              <a:off x="2117850" y="2958025"/>
              <a:ext cx="49083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96" name="Google Shape;196;p2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1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1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Icons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58" name="Google Shape;1558;p11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59" name="Google Shape;1559;p11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1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12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使用方式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下載 SVG +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CSS + Icon font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&lt;i&gt;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複製 HTML code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&lt;svg&gt;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2" name="Google Shape;1562;p11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Extend/ Icons/ Learn more about Bootstrap icons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3" name="Google Shape;1563;p11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4" name="Google Shape;1564;p11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5" name="Google Shape;1565;p11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0" name="Google Shape;1570;p1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1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Icons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72" name="Google Shape;1572;p11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73" name="Google Shape;1573;p11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1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13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多個 icons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放上面集中定義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&lt;svg&gt;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集中定義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&lt;path&gt;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xmlns="</a:t>
            </a:r>
            <a:r>
              <a:rPr b="1" lang="zh-TW" sz="1600" u="sng">
                <a:solidFill>
                  <a:schemeClr val="hlink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http://www.w3.org/2000/svg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style="display: none;"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&lt;symbol&gt;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id="..."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下面要使用的地方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&lt;svg&gt;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用 xlink:href 去指定 id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&lt;use&gt;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xlink:href="#id"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6" name="Google Shape;1576;p11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 Alert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7" name="Google Shape;1577;p11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8" name="Google Shape;1578;p11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79" name="Google Shape;1579;p113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4" name="Google Shape;1584;p1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11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Badges 標籤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86" name="Google Shape;1586;p11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87" name="Google Shape;1587;p11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11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114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語法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.badge .bg-{theme}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or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.text-bg-{theme}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不同主題色的標籤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可以搭配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Position 來設定 Badges 的位置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Rounded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.rounded-pill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藥丸型的樣式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0" name="Google Shape;1590;p11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1" name="Google Shape;1591;p11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2" name="Google Shape;1592;p11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3" name="Google Shape;1593;p11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15"/>
          <p:cNvSpPr txBox="1"/>
          <p:nvPr/>
        </p:nvSpPr>
        <p:spPr>
          <a:xfrm>
            <a:off x="1035300" y="1375175"/>
            <a:ext cx="7073100" cy="22779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&lt;nav&gt;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aria-label="breadcrumb"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加這層讓瀏覽器知道這個是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導覽用的麵包屑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&lt;ol&gt;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.breadcrumb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.breadcrumb-item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.breadcrumb-item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aria-current="page"</a:t>
            </a:r>
            <a:endParaRPr b="1" sz="16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b="1" sz="16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9" name="Google Shape;1599;p1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11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Breadcrumb 麵包屑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01" name="Google Shape;1601;p11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02" name="Google Shape;1602;p11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1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1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5" name="Google Shape;1605;p11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6" name="Google Shape;1606;p11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7" name="Google Shape;1607;p11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8" name="Google Shape;1608;p115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1609" name="Google Shape;1609;p115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0" name="Google Shape;1610;p115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" name="Google Shape;1615;p1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1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Breadcrumb 麵包屑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17" name="Google Shape;1617;p11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18" name="Google Shape;1618;p11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11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11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1" name="Google Shape;1621;p116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加了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的就是當前頁面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拿掉了連結的樣式，讓使用者知道不能點選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輔助使用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aria-label="breadcrumb"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輔助性描述元素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aria-current="page"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指示當前頁面所在位置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Dividers 分隔符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&lt;nav&gt;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style="--bs-breadcrumb-divider: '</a:t>
            </a:r>
            <a:r>
              <a:rPr b="1" lang="zh-TW" sz="1600">
                <a:solidFill>
                  <a:srgbClr val="466EB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{symbol}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';"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可以是符號也可以是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icon (url)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2" name="Google Shape;1622;p11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3" name="Google Shape;1623;p11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24" name="Google Shape;1624;p11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17"/>
          <p:cNvSpPr txBox="1"/>
          <p:nvPr/>
        </p:nvSpPr>
        <p:spPr>
          <a:xfrm>
            <a:off x="546225" y="1373400"/>
            <a:ext cx="7654800" cy="22779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 .btn .btn-</a:t>
            </a:r>
            <a:r>
              <a:rPr b="1" lang="zh-TW" sz="1600">
                <a:solidFill>
                  <a:srgbClr val="466EB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.dropdown-toggle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data-bs-toggle="dropdown"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aria-expanded="false"</a:t>
            </a:r>
            <a:endParaRPr b="1" sz="16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.dropdown-menu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 </a:t>
            </a:r>
            <a:endParaRPr b="1" sz="1600">
              <a:solidFill>
                <a:srgbClr val="434343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 .dropdown-item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0" name="Google Shape;1630;p11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Dropdowns 下拉選單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31" name="Google Shape;1631;p11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32" name="Google Shape;1632;p11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11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4" name="Google Shape;1634;p1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11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6" name="Google Shape;1636;p11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7" name="Google Shape;1637;p11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8" name="Google Shape;1638;p11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9" name="Google Shape;1639;p117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1640" name="Google Shape;1640;p117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1" name="Google Shape;1641;p117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11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Dropdowns 下拉選單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47" name="Google Shape;1647;p11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48" name="Google Shape;1648;p11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1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0" name="Google Shape;1650;p1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1" name="Google Shape;1651;p11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2" name="Google Shape;1652;p118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Split button 按鈕跟箭頭分開的樣式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.dropdown-toggle .dropdown-toggle-split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 .btn-</a:t>
            </a:r>
            <a:r>
              <a:rPr b="1" lang="zh-TW" sz="1600">
                <a:solidFill>
                  <a:srgbClr val="6AA84F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{size}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.dropdown-toggle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Dark dropdowns 深色模式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v5.3.0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.dropdown-menu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data-bs-theme="dark"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舊版本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.dropdown-menu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.dropdown-menu-dark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3" name="Google Shape;1653;p11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4" name="Google Shape;1654;p11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55" name="Google Shape;1655;p11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1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Dropdowns 下拉選單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61" name="Google Shape;1661;p11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62" name="Google Shape;1662;p11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1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4" name="Google Shape;1664;p1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11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6" name="Google Shape;1666;p119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Directions 選單之於按鈕的方向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寫在最外層，原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這層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.dropdown-center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在按鈕下方且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置中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在按鈕上方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.dropup .dropup-center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在按鈕上方且置中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.dropend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在按鈕右方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.dropstart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在按鈕左方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Menu alignment 選單之於按鈕的排列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.dropdown-menu .dropdown-menu-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{start/ end}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靠左/ 右對齊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.dropdown-menu .dropdown-menu-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{start/ end}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7" name="Google Shape;1667;p11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8" name="Google Shape;1668;p11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9" name="Google Shape;1669;p11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12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Dropdowns 下拉選單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75" name="Google Shape;1675;p12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76" name="Google Shape;1676;p12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2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8" name="Google Shape;1678;p1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2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0" name="Google Shape;1680;p120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Active/ Disabled state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當前連結，不能點選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.disabled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不能點選且有透明度 (變淡)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Dropdowns 裡面內容可以放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HTML tags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.dropdown-header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標題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&lt;span&gt;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.dropdown-item-text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不能點擊的文字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&lt;hr&gt;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.dropdown-divider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分隔線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Forms 表單元素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1" name="Google Shape;1681;p12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2" name="Google Shape;1682;p12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83" name="Google Shape;1683;p12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2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Dropdowns 下拉選單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89" name="Google Shape;1689;p12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90" name="Google Shape;1690;p12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12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2" name="Google Shape;1692;p1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12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4" name="Google Shape;1694;p121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Auto close behavior 關閉行為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.dropdown-toggle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data-bs-auto-close="</a:t>
            </a:r>
            <a:r>
              <a:rPr b="1" lang="zh-TW" sz="1600">
                <a:solidFill>
                  <a:srgbClr val="466EB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{params}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params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true 自動，點選單內部或外部都會關閉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inside 選單內部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outside 選單外部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false 手動，要再點一次 toggle 才會關閉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5" name="Google Shape;1695;p12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6" name="Google Shape;1696;p12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7" name="Google Shape;1697;p12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861825" y="406500"/>
            <a:ext cx="74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下載及安裝檔案的基礎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5" name="Google Shape;205;p2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6" name="Google Shape;206;p2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999000" y="1373400"/>
            <a:ext cx="714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https://getbootstrap.com/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999100" y="1905625"/>
            <a:ext cx="7146000" cy="431100"/>
          </a:xfrm>
          <a:prstGeom prst="rect">
            <a:avLst/>
          </a:prstGeom>
          <a:solidFill>
            <a:srgbClr val="466EB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CDN via jsDelivr 引用CDN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999000" y="243785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CDN (Content Delivery Network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內容分發網路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)：將資源儲存在數個全球節點的伺服器上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當用戶請求時，根據評估從最近節點回覆用戶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減少傳輸時間，提高速度和效能，減少伺服器的負載和網路流量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&lt;link&gt;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貼在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裡面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&lt;script&gt;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貼在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內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的最下面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12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Button group 按鈕群組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03" name="Google Shape;1703;p12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04" name="Google Shape;1704;p12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12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6" name="Google Shape;1706;p1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12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8" name="Google Shape;1708;p122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BS 已經設定好按鈕的 border 和 border-radius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9" name="Google Shape;1709;p12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0" name="Google Shape;1710;p12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1" name="Google Shape;1711;p122"/>
          <p:cNvSpPr txBox="1"/>
          <p:nvPr/>
        </p:nvSpPr>
        <p:spPr>
          <a:xfrm>
            <a:off x="1570475" y="1514675"/>
            <a:ext cx="3074400" cy="19086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role="group"</a:t>
            </a:r>
            <a:endParaRPr b="1" sz="16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endParaRPr b="1" sz="1600">
              <a:solidFill>
                <a:srgbClr val="434343"/>
              </a:solidFill>
              <a:highlight>
                <a:srgbClr val="F4CC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/>
          </a:p>
        </p:txBody>
      </p:sp>
      <p:pic>
        <p:nvPicPr>
          <p:cNvPr id="1712" name="Google Shape;1712;p12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2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Button group 按鈕群組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18" name="Google Shape;1718;p12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9" name="Google Shape;1719;p12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12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1" name="Google Shape;1721;p1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12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3" name="Google Shape;1723;p123"/>
          <p:cNvSpPr txBox="1"/>
          <p:nvPr/>
        </p:nvSpPr>
        <p:spPr>
          <a:xfrm>
            <a:off x="999000" y="1373400"/>
            <a:ext cx="7146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Outlined styles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.btn-outline-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.btn-group .btn-group-</a:t>
            </a:r>
            <a:r>
              <a:rPr b="1" lang="zh-TW" sz="1600">
                <a:solidFill>
                  <a:srgbClr val="6AA84F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{size}</a:t>
            </a:r>
            <a:endParaRPr b="1" sz="16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Vertical variation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.btn-group-vertical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Button toolbar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4" name="Google Shape;1724;p12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5" name="Google Shape;1725;p12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6" name="Google Shape;1726;p123"/>
          <p:cNvSpPr txBox="1"/>
          <p:nvPr/>
        </p:nvSpPr>
        <p:spPr>
          <a:xfrm>
            <a:off x="1553850" y="3503700"/>
            <a:ext cx="2933100" cy="1280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.btn-toolbar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role="toolbar"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role="group"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role="group"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/>
          </a:p>
        </p:txBody>
      </p:sp>
      <p:pic>
        <p:nvPicPr>
          <p:cNvPr id="1727" name="Google Shape;1727;p12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2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Button group 按鈕群組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33" name="Google Shape;1733;p12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34" name="Google Shape;1734;p12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12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6" name="Google Shape;1736;p1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7" name="Google Shape;1737;p12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8" name="Google Shape;1738;p124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Checkbox button groups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Radio button groups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9" name="Google Shape;1739;p12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0" name="Google Shape;1740;p12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1" name="Google Shape;1741;p124"/>
          <p:cNvSpPr txBox="1"/>
          <p:nvPr/>
        </p:nvSpPr>
        <p:spPr>
          <a:xfrm>
            <a:off x="1545525" y="1802100"/>
            <a:ext cx="4146300" cy="1169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.btn-check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type="checkbox"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/>
          </a:p>
        </p:txBody>
      </p:sp>
      <p:sp>
        <p:nvSpPr>
          <p:cNvPr id="1742" name="Google Shape;1742;p124"/>
          <p:cNvSpPr txBox="1"/>
          <p:nvPr/>
        </p:nvSpPr>
        <p:spPr>
          <a:xfrm>
            <a:off x="1545525" y="3628975"/>
            <a:ext cx="4237800" cy="1169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.btn-check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type="radio"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name="..."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43" name="Google Shape;1743;p12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12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Button group 按鈕群組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49" name="Google Shape;1749;p12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50" name="Google Shape;1750;p12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12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2" name="Google Shape;1752;p1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12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4" name="Google Shape;1754;p125"/>
          <p:cNvSpPr txBox="1"/>
          <p:nvPr/>
        </p:nvSpPr>
        <p:spPr>
          <a:xfrm>
            <a:off x="455250" y="1373400"/>
            <a:ext cx="823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Nesting 巢狀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5" name="Google Shape;1755;p12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6" name="Google Shape;1756;p12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7" name="Google Shape;1757;p125"/>
          <p:cNvSpPr txBox="1"/>
          <p:nvPr/>
        </p:nvSpPr>
        <p:spPr>
          <a:xfrm>
            <a:off x="501300" y="1804500"/>
            <a:ext cx="8141100" cy="2696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.dropdown-toggle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data-bs-toggle="dropdown"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aria-expanded="false"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.dropdown-menu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.dropdown-item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/>
          </a:p>
        </p:txBody>
      </p:sp>
      <p:pic>
        <p:nvPicPr>
          <p:cNvPr id="1758" name="Google Shape;1758;p12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9" name="Google Shape;1759;p125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1760" name="Google Shape;1760;p125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61" name="Google Shape;1761;p125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12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List group 列表群組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67" name="Google Shape;1767;p12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68" name="Google Shape;1768;p12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12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12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1" name="Google Shape;1771;p126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items/ Disabled items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.disabled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2" name="Google Shape;1772;p1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p12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4" name="Google Shape;1774;p12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5" name="Google Shape;1775;p126"/>
          <p:cNvSpPr txBox="1"/>
          <p:nvPr/>
        </p:nvSpPr>
        <p:spPr>
          <a:xfrm>
            <a:off x="1572000" y="1526700"/>
            <a:ext cx="3000000" cy="8004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子項目</a:t>
            </a:r>
            <a:endParaRPr/>
          </a:p>
        </p:txBody>
      </p:sp>
      <p:pic>
        <p:nvPicPr>
          <p:cNvPr id="1776" name="Google Shape;1776;p12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2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List group 列表群組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82" name="Google Shape;1782;p12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83" name="Google Shape;1783;p12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2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5" name="Google Shape;1785;p1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6" name="Google Shape;1786;p12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7" name="Google Shape;1787;p127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List group 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list-group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.list-group-flush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只有底線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list-group .list-group-numbered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item 前面有數字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 .list-group-horizontal-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橫的並排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List group item 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.list-group-item .list-group-item-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主題色的 item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.list-group-item .list-group-item-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.list-group-item-action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主題色的 item，hover 時有變化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8" name="Google Shape;1788;p12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9" name="Google Shape;1789;p12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0" name="Google Shape;1790;p12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12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List group 列表群組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96" name="Google Shape;1796;p12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97" name="Google Shape;1797;p12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12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12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0" name="Google Shape;1800;p128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List group item 裡的內容可以放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Badges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Checkboxes and radios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.form-check-label .stretched-link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讓點擊範圍延伸到一整個 block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1" name="Google Shape;1801;p1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2" name="Google Shape;1802;p12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3" name="Google Shape;1803;p12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4" name="Google Shape;1804;p12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12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Navs and tabs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導覽與頁籤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10" name="Google Shape;1810;p12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11" name="Google Shape;1811;p12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2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12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4" name="Google Shape;1814;p129"/>
          <p:cNvSpPr txBox="1"/>
          <p:nvPr/>
        </p:nvSpPr>
        <p:spPr>
          <a:xfrm>
            <a:off x="2067450" y="1373400"/>
            <a:ext cx="5008800" cy="22779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.nav-item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.nav-link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aria-current="page"</a:t>
            </a:r>
            <a:endParaRPr b="1" sz="16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.nav-item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.nav-link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5" name="Google Shape;1815;p1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12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7" name="Google Shape;1817;p12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8" name="Google Shape;1818;p12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9" name="Google Shape;1819;p129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1820" name="Google Shape;1820;p129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21" name="Google Shape;1821;p129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3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Navs and tabs 導覽與頁籤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27" name="Google Shape;1827;p13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28" name="Google Shape;1828;p13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3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3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1" name="Google Shape;1831;p130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.nav-tabs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頁籤樣式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.nav-pills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按鈕樣式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.nav-underline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底線樣式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items/ Disabled items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 .nav-item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 .nav-item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.disabled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disabled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2" name="Google Shape;1832;p1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3" name="Google Shape;1833;p13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4" name="Google Shape;1834;p13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5" name="Google Shape;1835;p13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3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Navs and tabs 導覽與頁籤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41" name="Google Shape;1841;p13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42" name="Google Shape;1842;p13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3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3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5" name="Google Shape;1845;p131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可以搭配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Flex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其實就是寫了一個 display: flex，所以都可以使用 Flex Utilities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.justify-coontent-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endParaRPr b="1" sz="1600">
              <a:solidFill>
                <a:srgbClr val="3D85C6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.flex-column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.nav-fill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平均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分配每一個 item 的寬度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並填滿容器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justified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自動調整每一個 item 的寬度並填滿容器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Dropdowns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下拉選單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46" name="Google Shape;1846;p1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7" name="Google Shape;1847;p13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8" name="Google Shape;1848;p13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49" name="Google Shape;1849;p13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999100" y="1373400"/>
            <a:ext cx="7146000" cy="431100"/>
          </a:xfrm>
          <a:prstGeom prst="rect">
            <a:avLst/>
          </a:prstGeom>
          <a:solidFill>
            <a:srgbClr val="466EB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Compiled CSS and JS 下載 CSS 和 JS 壓縮檔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861825" y="406500"/>
            <a:ext cx="74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下載及安裝檔案的基礎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9" name="Google Shape;219;p2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0" name="Google Shape;220;p2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999100" y="1905625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有很多版本：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.min：最小壓縮版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.bundle：JS打包版，包含了所有的 JS 插件和樣式，應有盡有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.esm：ES module版，可與現代化的 JS 開發程式相容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.map：用於調試和錯誤排除，正式環境不要用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vscode 資料夾的正確開法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./ 同層， ../ 上一層，上上層？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3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Navs and tabs 導覽與頁籤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5" name="Google Shape;1855;p13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56" name="Google Shape;1856;p13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3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3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9" name="Google Shape;1859;p1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0" name="Google Shape;1860;p132"/>
          <p:cNvSpPr txBox="1"/>
          <p:nvPr/>
        </p:nvSpPr>
        <p:spPr>
          <a:xfrm>
            <a:off x="455250" y="1373400"/>
            <a:ext cx="823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●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頁籤與內容的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互動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○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頁籤部分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1" name="Google Shape;1861;p13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2" name="Google Shape;1862;p13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3" name="Google Shape;1863;p132"/>
          <p:cNvSpPr txBox="1"/>
          <p:nvPr/>
        </p:nvSpPr>
        <p:spPr>
          <a:xfrm>
            <a:off x="339550" y="2021400"/>
            <a:ext cx="8476200" cy="17169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role="tablist"</a:t>
            </a:r>
            <a:endParaRPr b="1" sz="11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 .nav-item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role="presentation"</a:t>
            </a:r>
            <a:endParaRPr b="1" sz="11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.nav-link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#觸發元素1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type="button" role="tab"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data-bs-toggle="tab"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1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#目標元素1</a:t>
            </a:r>
            <a:r>
              <a:rPr b="1" lang="zh-TW" sz="11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b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aria-current="page"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aria-controls="</a:t>
            </a:r>
            <a:r>
              <a:rPr b="1" lang="zh-TW" sz="11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目標元素1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aria-selected="true"</a:t>
            </a:r>
            <a:endParaRPr b="1" sz="11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 .nav-item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role="presentation"</a:t>
            </a:r>
            <a:endParaRPr b="1" sz="11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.nav-link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#觸發元素2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type="button" role="tab"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data-bs-toggle="tab"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1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#目標元素2</a:t>
            </a:r>
            <a:r>
              <a:rPr b="1" lang="zh-TW" sz="11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b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aria-controls="</a:t>
            </a:r>
            <a:r>
              <a:rPr b="1" lang="zh-TW" sz="11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目標元素2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1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aria-selected="true"</a:t>
            </a:r>
            <a:endParaRPr b="1" sz="1100">
              <a:solidFill>
                <a:srgbClr val="434343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64" name="Google Shape;1864;p13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5" name="Google Shape;1865;p132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1866" name="Google Shape;1866;p132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7" name="Google Shape;1867;p132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3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Navs and tabs 導覽與頁籤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73" name="Google Shape;1873;p13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74" name="Google Shape;1874;p13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13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3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7" name="Google Shape;1877;p1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8" name="Google Shape;1878;p133"/>
          <p:cNvSpPr txBox="1"/>
          <p:nvPr/>
        </p:nvSpPr>
        <p:spPr>
          <a:xfrm>
            <a:off x="455250" y="1373400"/>
            <a:ext cx="823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●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頁籤與內容的互動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○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對應的內容</a:t>
            </a:r>
            <a:endParaRPr b="1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9" name="Google Shape;1879;p13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0" name="Google Shape;1880;p13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1" name="Google Shape;1881;p133"/>
          <p:cNvSpPr txBox="1"/>
          <p:nvPr/>
        </p:nvSpPr>
        <p:spPr>
          <a:xfrm>
            <a:off x="421350" y="2034150"/>
            <a:ext cx="8301000" cy="10752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.tab-content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.tab-pane .fade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.show .active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#目標元素1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role="tabpanel" aria-labelledby="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觸發元素1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 tabindex="0"</a:t>
            </a:r>
            <a:endParaRPr b="1" sz="13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.tab-pane .fade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#目標元素2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role="tabpanel" aria-labelledby="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觸發元素1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 tabindex="0"</a:t>
            </a:r>
            <a:endParaRPr b="1" sz="13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b="1" sz="13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2" name="Google Shape;1882;p13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3" name="Google Shape;1883;p133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1884" name="Google Shape;1884;p133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5" name="Google Shape;1885;p133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13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Navs and tabs 導覽與頁籤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91" name="Google Shape;1891;p13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2" name="Google Shape;1892;p13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3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3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5" name="Google Shape;1895;p1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6" name="Google Shape;1896;p134"/>
          <p:cNvSpPr txBox="1"/>
          <p:nvPr/>
        </p:nvSpPr>
        <p:spPr>
          <a:xfrm>
            <a:off x="999000" y="1373400"/>
            <a:ext cx="714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data-bs-toggle="tab"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讓 BS 知道你現在要註冊的互動是什麼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指定要操作的目標元素，記得要加 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CSS 選擇器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7" name="Google Shape;1897;p13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8" name="Google Shape;1898;p13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9" name="Google Shape;1899;p13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3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Navs and tabs 導覽與頁籤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05" name="Google Shape;1905;p13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06" name="Google Shape;1906;p13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3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3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9" name="Google Shape;1909;p1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Google Shape;1910;p135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輔助使用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用於定義元素的角色，只有需要明確定義或自定義時使用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指定與當前元素關聯的元素，不用加 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CSS 選擇器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aria-selected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指示當前選中的標籤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aria-labelledby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指示是哪個標題的內容，不用加 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CSS 選擇器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tabindex="0"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按 Tab 鍵能選中的優先順序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-1 為無法透過 Tab 鍵選中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1" name="Google Shape;1911;p13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2" name="Google Shape;1912;p13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3" name="Google Shape;1913;p13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3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Card 卡片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19" name="Google Shape;1919;p13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20" name="Google Shape;1920;p13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3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2" name="Google Shape;1922;p1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13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4" name="Google Shape;1924;p136"/>
          <p:cNvSpPr txBox="1"/>
          <p:nvPr/>
        </p:nvSpPr>
        <p:spPr>
          <a:xfrm>
            <a:off x="3280800" y="1373400"/>
            <a:ext cx="2582400" cy="26475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.card-group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多張卡片群組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.card-header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.card-body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.card-footer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.card-group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5" name="Google Shape;1925;p13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6" name="Google Shape;1926;p13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7" name="Google Shape;1927;p13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8" name="Google Shape;1928;p136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1929" name="Google Shape;1929;p136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30" name="Google Shape;1930;p136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13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Card 卡片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36" name="Google Shape;1936;p13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37" name="Google Shape;1937;p13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3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9" name="Google Shape;1939;p1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p13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1" name="Google Shape;1941;p137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.card-body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裡的內容可以放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.card-title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.card-text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.card-link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&lt;blockquote&gt;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.blockquote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引言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&lt;footer&gt;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.blockquote-footer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2" name="Google Shape;1942;p13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3" name="Google Shape;1943;p13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4" name="Google Shape;1944;p13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3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Card 卡片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50" name="Google Shape;1950;p13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51" name="Google Shape;1951;p13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13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3" name="Google Shape;1953;p1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Google Shape;1954;p13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5" name="Google Shape;1955;p138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Card 可以搭配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Grid/ Sizing Utilities 來控制卡片大小跟內容方向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Navs &amp; tabs 來做頁籤切換效果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加在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這層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Text alignment 來控制內容對齊方向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&amp; Colors 來改變背景及文字顏色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Borders 來改變邊框顏色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6" name="Google Shape;1956;p13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7" name="Google Shape;1957;p13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58" name="Google Shape;1958;p13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3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Card 卡片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64" name="Google Shape;1964;p13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65" name="Google Shape;1965;p13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13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7" name="Google Shape;1967;p1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8" name="Google Shape;1968;p13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9" name="Google Shape;1969;p139"/>
          <p:cNvSpPr txBox="1"/>
          <p:nvPr/>
        </p:nvSpPr>
        <p:spPr>
          <a:xfrm>
            <a:off x="999000" y="1373400"/>
            <a:ext cx="714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Images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.card-img-top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圖片在上，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內容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在下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.card-img-bottom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圖片在下，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內容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在上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背景圖卡片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0" name="Google Shape;1970;p13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1" name="Google Shape;1971;p13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2" name="Google Shape;1972;p139"/>
          <p:cNvSpPr txBox="1"/>
          <p:nvPr/>
        </p:nvSpPr>
        <p:spPr>
          <a:xfrm>
            <a:off x="1553850" y="2912700"/>
            <a:ext cx="4437300" cy="19086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.card-img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.card-img-overlay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放要疊在圖片上的內容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.card-title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.card-text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3" name="Google Shape;1973;p13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4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Stretched link 延伸連結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79" name="Google Shape;1979;p14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80" name="Google Shape;1980;p14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14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140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讓連結生效到父層 container (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position: relative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的那一層)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BS 的 cards 本身就有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position: relative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，可以配合使用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3" name="Google Shape;1983;p1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p14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Helpers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5" name="Google Shape;1985;p14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6" name="Google Shape;1986;p14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7" name="Google Shape;1987;p140"/>
          <p:cNvSpPr txBox="1"/>
          <p:nvPr/>
        </p:nvSpPr>
        <p:spPr>
          <a:xfrm>
            <a:off x="1572000" y="1869600"/>
            <a:ext cx="2483100" cy="8004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.position-relative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.stretched-link</a:t>
            </a:r>
            <a:endParaRPr/>
          </a:p>
        </p:txBody>
      </p:sp>
      <p:pic>
        <p:nvPicPr>
          <p:cNvPr id="1988" name="Google Shape;1988;p14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14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Close button 關閉按鈕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94" name="Google Shape;1994;p14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95" name="Google Shape;1995;p14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4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7" name="Google Shape;1997;p1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p14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9" name="Google Shape;1999;p141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.btn-close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type="button"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aria-label="Close"</a:t>
            </a:r>
            <a:endParaRPr b="1" sz="16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Disabled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:disabled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.btn-close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disabled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Dark variant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.btn-close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data-bs-theme="dark"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0" name="Google Shape;2000;p14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1" name="Google Shape;2001;p14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2" name="Google Shape;2002;p14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861825" y="406500"/>
            <a:ext cx="74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測試有沒有引用成功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0" name="Google Shape;230;p2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1" name="Google Shape;231;p2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1044700" y="2339725"/>
            <a:ext cx="507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class="dropdown"&gt;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&lt;button class="btn btn-secondary dropdown-toggle" type="button" data-bs-toggle="dropdown" aria-expanded="false"&gt;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  Dropdown button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&lt;/button&gt;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&lt;ul class="dropdown-menu"&gt;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&lt;li&gt;&lt;a class="dropdown-item" href="#"&gt;Action&lt;/a&gt;&lt;/li&gt;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&lt;li&gt;&lt;a class="dropdown-item" href="#"&gt;Another action&lt;/a&gt;&lt;/li&gt;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&lt;li&gt;&lt;a class="dropdown-item" href="#"&gt;Something else here&lt;/a&gt;&lt;/li&gt;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&lt;/ul&gt;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999000" y="1373400"/>
            <a:ext cx="714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請把下面這段程式碼複製後貼進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標籤裡面，並開啟 live server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如果可以點開 Dropdown 就是都成功引用了！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 rotWithShape="1">
          <a:blip r:embed="rId3">
            <a:alphaModFix/>
          </a:blip>
          <a:srcRect b="0" l="0" r="0" t="2987"/>
          <a:stretch/>
        </p:blipFill>
        <p:spPr>
          <a:xfrm>
            <a:off x="6330875" y="2339713"/>
            <a:ext cx="2280550" cy="188781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4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Collapse 折疊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08" name="Google Shape;2008;p14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09" name="Google Shape;2009;p14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14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1" name="Google Shape;2011;p1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2" name="Google Shape;2012;p14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3" name="Google Shape;2013;p142"/>
          <p:cNvSpPr txBox="1"/>
          <p:nvPr/>
        </p:nvSpPr>
        <p:spPr>
          <a:xfrm>
            <a:off x="525150" y="1373400"/>
            <a:ext cx="8093400" cy="6150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role="button" data-bs-toggle="collapse" href="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aria-expanded aria-controls="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目標元素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3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.collapse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4" name="Google Shape;2014;p14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5" name="Google Shape;2015;p14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6" name="Google Shape;2016;p142"/>
          <p:cNvSpPr txBox="1"/>
          <p:nvPr/>
        </p:nvSpPr>
        <p:spPr>
          <a:xfrm>
            <a:off x="525150" y="2125500"/>
            <a:ext cx="8093400" cy="6150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data-bs-toggle="collapse" data-bs-target="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aria-expanded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目標元素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3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.collapse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7" name="Google Shape;2017;p14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8" name="Google Shape;2018;p142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019" name="Google Shape;2019;p142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0" name="Google Shape;2020;p142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5" name="Google Shape;2025;p14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26" name="Google Shape;2026;p14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14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14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9" name="Google Shape;2029;p143"/>
          <p:cNvSpPr txBox="1"/>
          <p:nvPr/>
        </p:nvSpPr>
        <p:spPr>
          <a:xfrm>
            <a:off x="999000" y="1373400"/>
            <a:ext cx="714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Horizontal 動畫由左到右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.collapse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.collapse-horizontal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是用來指定要操作的目標元素，要加 CSS 選擇器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如果想操控兩個以上的元素，也可以放 class！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0" name="Google Shape;2030;p14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Collapse 折疊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1" name="Google Shape;2031;p1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2" name="Google Shape;2032;p14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3" name="Google Shape;2033;p14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4" name="Google Shape;2034;p14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9" name="Google Shape;2039;p14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0" name="Google Shape;2040;p14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14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14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3" name="Google Shape;2043;p144"/>
          <p:cNvSpPr txBox="1"/>
          <p:nvPr/>
        </p:nvSpPr>
        <p:spPr>
          <a:xfrm>
            <a:off x="3110400" y="1373400"/>
            <a:ext cx="2922900" cy="26475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.pagination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.page-item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.page-link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.page-item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.page-link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4" name="Google Shape;2044;p14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Pagination 頁碼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5" name="Google Shape;2045;p1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6" name="Google Shape;2046;p14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7" name="Google Shape;2047;p14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8" name="Google Shape;2048;p14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9" name="Google Shape;2049;p144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050" name="Google Shape;2050;p144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1" name="Google Shape;2051;p144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6" name="Google Shape;2056;p14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57" name="Google Shape;2057;p14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14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4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0" name="Google Shape;2060;p145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Disabled and active states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.page-item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.disabled</a:t>
            </a:r>
            <a:endParaRPr b="1" sz="1600">
              <a:solidFill>
                <a:srgbClr val="434343"/>
              </a:solidFill>
              <a:highlight>
                <a:srgbClr val="F4CC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.page-item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aria-current="page"</a:t>
            </a:r>
            <a:endParaRPr b="1" sz="16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pagination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.pagination-</a:t>
            </a:r>
            <a:r>
              <a:rPr b="1" lang="zh-TW" sz="1600">
                <a:solidFill>
                  <a:srgbClr val="6AA84F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{size}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Alignment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可以使用 Flex Utilities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pagination .justify-content-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1" name="Google Shape;2061;p14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Pagination 頁碼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62" name="Google Shape;2062;p1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Google Shape;2063;p14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4" name="Google Shape;2064;p14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65" name="Google Shape;2065;p14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0" name="Google Shape;2070;p14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71" name="Google Shape;2071;p14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14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14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4" name="Google Shape;2074;p146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endParaRPr b="1" sz="16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Width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endParaRPr b="1" sz="1600">
              <a:solidFill>
                <a:srgbClr val="45818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.w-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endParaRPr b="1" sz="16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Color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.placeholder-</a:t>
            </a:r>
            <a:r>
              <a:rPr b="1" lang="zh-TW" sz="1600">
                <a:solidFill>
                  <a:srgbClr val="6AA84F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{size}</a:t>
            </a:r>
            <a:endParaRPr b="1" sz="1600">
              <a:solidFill>
                <a:srgbClr val="6AA84F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5" name="Google Shape;2075;p14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Placeholders 佔位符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6" name="Google Shape;2076;p1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7" name="Google Shape;2077;p14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8" name="Google Shape;2078;p14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9" name="Google Shape;2079;p14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4" name="Google Shape;2084;p14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85" name="Google Shape;2085;p14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14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14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8" name="Google Shape;2088;p147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Glow 閃爍樣式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Wave 波浪樣式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9" name="Google Shape;2089;p14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Placeholders 佔位符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0" name="Google Shape;2090;p14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1" name="Google Shape;2091;p14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2" name="Google Shape;2092;p14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3" name="Google Shape;2093;p147"/>
          <p:cNvSpPr txBox="1"/>
          <p:nvPr/>
        </p:nvSpPr>
        <p:spPr>
          <a:xfrm>
            <a:off x="2035775" y="2109850"/>
            <a:ext cx="2999700" cy="1169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.placeholder-glow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endParaRPr b="1" sz="16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/>
          </a:p>
        </p:txBody>
      </p:sp>
      <p:sp>
        <p:nvSpPr>
          <p:cNvPr id="2094" name="Google Shape;2094;p147"/>
          <p:cNvSpPr txBox="1"/>
          <p:nvPr/>
        </p:nvSpPr>
        <p:spPr>
          <a:xfrm>
            <a:off x="2035775" y="3651300"/>
            <a:ext cx="2999700" cy="1169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.placeholder-wave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.placeholder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endParaRPr b="1" sz="16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/>
          </a:p>
        </p:txBody>
      </p:sp>
      <p:pic>
        <p:nvPicPr>
          <p:cNvPr id="2095" name="Google Shape;2095;p14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6" name="Google Shape;2096;p147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097" name="Google Shape;2097;p147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8" name="Google Shape;2098;p147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3" name="Google Shape;2103;p14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04" name="Google Shape;2104;p14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14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14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7" name="Google Shape;2107;p14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進度條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8" name="Google Shape;2108;p14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Google Shape;2109;p14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0" name="Google Shape;2110;p14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1" name="Google Shape;2111;p148"/>
          <p:cNvSpPr txBox="1"/>
          <p:nvPr/>
        </p:nvSpPr>
        <p:spPr>
          <a:xfrm>
            <a:off x="242700" y="1373400"/>
            <a:ext cx="8658300" cy="6465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(灰色的部分)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role="progressbar"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aria-valuenow="</a:t>
            </a:r>
            <a:r>
              <a:rPr b="1" lang="zh-TW" sz="1200">
                <a:solidFill>
                  <a:srgbClr val="E06666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2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aria-valuemin="</a:t>
            </a:r>
            <a:r>
              <a:rPr b="1" lang="zh-TW" sz="1200">
                <a:solidFill>
                  <a:srgbClr val="E69138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{min}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 aria-valuemax="</a:t>
            </a:r>
            <a:r>
              <a:rPr b="1" lang="zh-TW" sz="1200">
                <a:solidFill>
                  <a:srgbClr val="E69138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{max}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2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.progress-bar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style="width: </a:t>
            </a:r>
            <a:r>
              <a:rPr b="1" lang="zh-TW" sz="1200">
                <a:solidFill>
                  <a:srgbClr val="E06666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%"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(彩色的部分)</a:t>
            </a:r>
            <a:endParaRPr sz="1000"/>
          </a:p>
        </p:txBody>
      </p:sp>
      <p:pic>
        <p:nvPicPr>
          <p:cNvPr id="2112" name="Google Shape;2112;p14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3" name="Google Shape;2113;p148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114" name="Google Shape;2114;p148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5" name="Google Shape;2115;p148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0" name="Google Shape;2120;p14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21" name="Google Shape;2121;p14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14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14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4" name="Google Shape;2124;p149"/>
          <p:cNvSpPr txBox="1"/>
          <p:nvPr/>
        </p:nvSpPr>
        <p:spPr>
          <a:xfrm>
            <a:off x="999000" y="1373400"/>
            <a:ext cx="7146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●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Sizing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○"/>
            </a:pPr>
            <a:r>
              <a:rPr b="1" lang="zh-TW" sz="15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.progress-bar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5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.w-</a:t>
            </a:r>
            <a:r>
              <a:rPr b="1" lang="zh-TW" sz="1500">
                <a:solidFill>
                  <a:srgbClr val="85200C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r>
              <a:rPr b="1" lang="zh-TW" sz="15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寬度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○"/>
            </a:pPr>
            <a:r>
              <a:rPr b="1" lang="zh-TW" sz="15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.progress-bar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5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style="height: </a:t>
            </a:r>
            <a:r>
              <a:rPr b="1" lang="zh-TW" sz="1500">
                <a:solidFill>
                  <a:srgbClr val="3D85C6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{height}</a:t>
            </a:r>
            <a:r>
              <a:rPr b="1" lang="zh-TW" sz="15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●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Labels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○"/>
            </a:pPr>
            <a:r>
              <a:rPr b="1" lang="zh-TW" sz="15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.progress-bar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tag 之間直接加文字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●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樣式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○"/>
            </a:pPr>
            <a:r>
              <a:rPr b="1" lang="zh-TW" sz="15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.progress-bar .bg-</a:t>
            </a:r>
            <a:r>
              <a:rPr b="1" lang="zh-TW" sz="15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○"/>
            </a:pPr>
            <a:r>
              <a:rPr b="1" lang="zh-TW" sz="15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.progress-bar .progress-bar-striped .bg-</a:t>
            </a:r>
            <a:r>
              <a:rPr b="1" lang="zh-TW" sz="15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5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主題色條紋樣式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○"/>
            </a:pPr>
            <a:r>
              <a:rPr b="1" lang="zh-TW" sz="15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.progress-bar .progress-bar-striped .progress-bar-animated</a:t>
            </a:r>
            <a:br>
              <a:rPr b="1" lang="zh-TW" sz="15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會動的條紋樣式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5" name="Google Shape;2125;p14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 進度條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6" name="Google Shape;2126;p14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14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8" name="Google Shape;2128;p14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9" name="Google Shape;2129;p14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4" name="Google Shape;2134;p15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35" name="Google Shape;2135;p15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15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15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8" name="Google Shape;2138;p150"/>
          <p:cNvSpPr txBox="1"/>
          <p:nvPr/>
        </p:nvSpPr>
        <p:spPr>
          <a:xfrm>
            <a:off x="999000" y="1373400"/>
            <a:ext cx="714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bars 多條進度條合成一條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9" name="Google Shape;2139;p15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 進度條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40" name="Google Shape;2140;p1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1" name="Google Shape;2141;p15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2" name="Google Shape;2142;p15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43" name="Google Shape;2143;p15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4" name="Google Shape;2144;p150"/>
          <p:cNvSpPr txBox="1"/>
          <p:nvPr/>
        </p:nvSpPr>
        <p:spPr>
          <a:xfrm>
            <a:off x="1567750" y="1869300"/>
            <a:ext cx="3669000" cy="22779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.progress-stacked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.progress-bar 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.progress-bar 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b="1" sz="1600">
              <a:solidFill>
                <a:srgbClr val="434343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9" name="Google Shape;2149;p15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50" name="Google Shape;2150;p15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15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5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3" name="Google Shape;2153;p151"/>
          <p:cNvSpPr txBox="1"/>
          <p:nvPr/>
        </p:nvSpPr>
        <p:spPr>
          <a:xfrm>
            <a:off x="999000" y="1373400"/>
            <a:ext cx="714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輔助使用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aria-valuenow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指定當前數值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aria-valuemin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指示最小數值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aria-valuemax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指示最大數值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4" name="Google Shape;2154;p15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 進度條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55" name="Google Shape;2155;p1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6" name="Google Shape;2156;p15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7" name="Google Shape;2157;p15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58" name="Google Shape;2158;p15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1304700" y="1988825"/>
            <a:ext cx="6546000" cy="1165850"/>
            <a:chOff x="1304700" y="1792175"/>
            <a:chExt cx="6546000" cy="1165850"/>
          </a:xfrm>
        </p:grpSpPr>
        <p:sp>
          <p:nvSpPr>
            <p:cNvPr id="243" name="Google Shape;243;p26"/>
            <p:cNvSpPr txBox="1"/>
            <p:nvPr/>
          </p:nvSpPr>
          <p:spPr>
            <a:xfrm>
              <a:off x="1304700" y="1792175"/>
              <a:ext cx="6546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基礎</a:t>
              </a:r>
              <a:endParaRPr b="1" sz="4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44" name="Google Shape;244;p26"/>
            <p:cNvCxnSpPr/>
            <p:nvPr/>
          </p:nvCxnSpPr>
          <p:spPr>
            <a:xfrm>
              <a:off x="2117850" y="2958025"/>
              <a:ext cx="49083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245" name="Google Shape;245;p2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3" name="Google Shape;2163;p15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64" name="Google Shape;2164;p15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15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15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7" name="Google Shape;2167;p152"/>
          <p:cNvSpPr txBox="1"/>
          <p:nvPr/>
        </p:nvSpPr>
        <p:spPr>
          <a:xfrm>
            <a:off x="2653350" y="1373400"/>
            <a:ext cx="3837000" cy="8004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.spinner-border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role="status"</a:t>
            </a:r>
            <a:endParaRPr b="1" sz="16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&lt;span&gt; .visually-hidden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loading…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8" name="Google Shape;2168;p15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Spinners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讀取標示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9" name="Google Shape;2169;p1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0" name="Google Shape;2170;p15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1" name="Google Shape;2171;p15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2" name="Google Shape;2172;p15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3" name="Google Shape;2173;p152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174" name="Google Shape;2174;p152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5" name="Google Shape;2175;p152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0" name="Google Shape;2180;p15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1" name="Google Shape;2181;p15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15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5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4" name="Google Shape;2184;p153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Border spinner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.spinner-border .text-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主題色線條圓圈樣式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Growing spinner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.spinner-grow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實心圓圈閃爍樣式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一樣可以配合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margin/ flex/ float/ text align/ buttons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.spinner-border .spinner-border-sm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5" name="Google Shape;2185;p15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Spinners 讀取標示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6" name="Google Shape;2186;p1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7" name="Google Shape;2187;p15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8" name="Google Shape;2188;p15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9" name="Google Shape;2189;p15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4" name="Google Shape;2194;p15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95" name="Google Shape;2195;p15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15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15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8" name="Google Shape;2198;p154"/>
          <p:cNvSpPr txBox="1"/>
          <p:nvPr/>
        </p:nvSpPr>
        <p:spPr>
          <a:xfrm>
            <a:off x="999000" y="1373400"/>
            <a:ext cx="714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●"/>
            </a:pPr>
            <a:r>
              <a:rPr b="1" lang="zh-TW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使用須知！</a:t>
            </a:r>
            <a:endParaRPr b="1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○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要先設定 JS (</a:t>
            </a:r>
            <a:r>
              <a:rPr b="1" lang="zh-TW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Live example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9" name="Google Shape;2199;p15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Toasts 吐司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0" name="Google Shape;2200;p15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1" name="Google Shape;2201;p15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2" name="Google Shape;2202;p15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3" name="Google Shape;2203;p154"/>
          <p:cNvSpPr txBox="1"/>
          <p:nvPr/>
        </p:nvSpPr>
        <p:spPr>
          <a:xfrm>
            <a:off x="1464150" y="2109850"/>
            <a:ext cx="6215400" cy="21348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#在 JS 裡用到的 id</a:t>
            </a:r>
            <a:endParaRPr b="1">
              <a:solidFill>
                <a:srgbClr val="434343"/>
              </a:solidFill>
              <a:highlight>
                <a:srgbClr val="D9D2E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.toast-container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.toast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role="alert"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aria-live="</a:t>
            </a:r>
            <a:r>
              <a:rPr b="1" lang="zh-TW">
                <a:solidFill>
                  <a:srgbClr val="E69138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{assertive/ polite}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aria-atomic="true"</a:t>
            </a:r>
            <a:endParaRPr b="1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.toast-header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.btn-close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data-bs-dismiss="toast"</a:t>
            </a:r>
            <a:endParaRPr b="1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.toast-body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.toast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role="alert"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aria-live="</a:t>
            </a:r>
            <a:r>
              <a:rPr b="1" lang="zh-TW">
                <a:solidFill>
                  <a:srgbClr val="E69138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{assertive/ polite}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aria-atomic="true"</a:t>
            </a:r>
            <a:endParaRPr b="1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4" name="Google Shape;2204;p154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5" name="Google Shape;2205;p154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206" name="Google Shape;2206;p154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7" name="Google Shape;2207;p154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2" name="Google Shape;2212;p15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3" name="Google Shape;2213;p15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15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15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6" name="Google Shape;2216;p15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Toasts 吐司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17" name="Google Shape;2217;p15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155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.toast-header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預設模板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.rounded .me-2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&lt;strong&gt;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.me-auto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標題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&lt;small&gt;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.text-body-secondary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小標籤 (時間之類的)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.btn-close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data-bs-dismiss="toast"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關閉按鈕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當然也可以自行組合～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data-bs-dismiss="toast"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關閉的對象類型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data-bs-autoclose="false"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不自動關閉，所以要加上關閉按鈕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9" name="Google Shape;2219;p15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0" name="Google Shape;2220;p15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1" name="Google Shape;2221;p15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6" name="Google Shape;2226;p15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27" name="Google Shape;2227;p15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15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15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0" name="Google Shape;2230;p15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Toasts 吐司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1" name="Google Shape;2231;p1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2" name="Google Shape;2232;p156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Color schemes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.toast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Placement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.toast-container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.position-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{css-value}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設定 Toasts 位置的方式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也可以自己用 Position、Flex 來設定位置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輔助使用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aria-live="assertive"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元素的內容變化是重要的，需立即告知使用者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aria-live="polite"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元素的內容變化是輕鬆的，適當時機告知即可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aria-atomic="true"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表示元素的所有內容都是相關的，要一起更新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3" name="Google Shape;2233;p15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4" name="Google Shape;2234;p15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5" name="Google Shape;2235;p15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0" name="Google Shape;2240;p15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41" name="Google Shape;2241;p15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15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15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4" name="Google Shape;2244;p157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使用須知！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如果不是用 bundle.js，要先引用 popper.js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要先設定 JS (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Enable popovers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5" name="Google Shape;2245;p15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Popovers 彈出提示框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46" name="Google Shape;2246;p15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7" name="Google Shape;2247;p15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8" name="Google Shape;2248;p15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9" name="Google Shape;2249;p157"/>
          <p:cNvSpPr txBox="1"/>
          <p:nvPr/>
        </p:nvSpPr>
        <p:spPr>
          <a:xfrm>
            <a:off x="431550" y="2659000"/>
            <a:ext cx="8280600" cy="4002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data-bs-toggle="popover"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data-bs-title="標題"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data-bs-content="內容"</a:t>
            </a:r>
            <a:endParaRPr sz="1200"/>
          </a:p>
        </p:txBody>
      </p:sp>
      <p:pic>
        <p:nvPicPr>
          <p:cNvPr id="2250" name="Google Shape;2250;p157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5" name="Google Shape;2255;p15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56" name="Google Shape;2256;p15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15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15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9" name="Google Shape;2259;p15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0" name="Google Shape;2260;p15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1" name="Google Shape;2261;p158"/>
          <p:cNvSpPr txBox="1"/>
          <p:nvPr/>
        </p:nvSpPr>
        <p:spPr>
          <a:xfrm>
            <a:off x="999000" y="1373400"/>
            <a:ext cx="71460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Four directions 提示框之於按鈕的位置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data-bs-placement="</a:t>
            </a:r>
            <a:r>
              <a:rPr b="1" lang="zh-TW" sz="1600">
                <a:solidFill>
                  <a:srgbClr val="A64D79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{dir}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提示框的樣式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data-bs-container="body"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只要 body 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data-bs-container-class="自訂的 CSS class"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自訂樣式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Dismiss on next click 更改關閉行為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預設是點擊按鈕之後彈出提示框，再點擊一次按鈕關閉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data-bs-trigger="focus"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focus狀態會彈出提示框，點擊按鈕以外的元素 (取消 focus 狀態) 即可關閉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data-bs-trigger="hover"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hover狀態會彈出提示框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Disabled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disabled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2" name="Google Shape;2262;p15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Popovers 彈出提示框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3" name="Google Shape;2263;p1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15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9" name="Google Shape;2269;p15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70" name="Google Shape;2270;p15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15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15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3" name="Google Shape;2273;p159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使用須知！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如果不是用 bundle.js，要先引用 popper.js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要先設定 JS (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Enable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tooltips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4" name="Google Shape;2274;p15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Tooltips 工具提示框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5" name="Google Shape;2275;p15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6" name="Google Shape;2276;p15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7" name="Google Shape;2277;p15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8" name="Google Shape;2278;p159"/>
          <p:cNvSpPr txBox="1"/>
          <p:nvPr/>
        </p:nvSpPr>
        <p:spPr>
          <a:xfrm>
            <a:off x="1910950" y="2654025"/>
            <a:ext cx="5333400" cy="4311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data-bs-toggle="tooltip"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data-bs-title="標題"</a:t>
            </a:r>
            <a:endParaRPr/>
          </a:p>
        </p:txBody>
      </p:sp>
      <p:sp>
        <p:nvSpPr>
          <p:cNvPr id="2279" name="Google Shape;2279;p159"/>
          <p:cNvSpPr txBox="1"/>
          <p:nvPr/>
        </p:nvSpPr>
        <p:spPr>
          <a:xfrm>
            <a:off x="1910950" y="3237975"/>
            <a:ext cx="5333400" cy="4311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data-bs-toggle="tooltip"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data-bs-title="標題"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0" name="Google Shape;2280;p159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5" name="Google Shape;2285;p16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86" name="Google Shape;2286;p16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16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16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9" name="Google Shape;2289;p160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Directions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提示框之於按鈕的位置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data-bs-placement="</a:t>
            </a:r>
            <a:r>
              <a:rPr b="1" lang="zh-TW" sz="1600">
                <a:solidFill>
                  <a:srgbClr val="A64D79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{dir}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Custom tooltips 自訂樣式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data-bs-container-class="自訂的 CSS class"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data-bs-html="true"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data-bs-title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也可以加入 HTML 語法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0" name="Google Shape;2290;p16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Tooltips 工具提示框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91" name="Google Shape;2291;p16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2" name="Google Shape;2292;p16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3" name="Google Shape;2293;p16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94" name="Google Shape;2294;p16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9" name="Google Shape;2299;p16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00" name="Google Shape;2300;p16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16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16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3" name="Google Shape;2303;p16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Modal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互動視窗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04" name="Google Shape;2304;p1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p161"/>
          <p:cNvSpPr txBox="1"/>
          <p:nvPr/>
        </p:nvSpPr>
        <p:spPr>
          <a:xfrm>
            <a:off x="935800" y="1373400"/>
            <a:ext cx="7283700" cy="26304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標題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data-bs-toggle="modal"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 .fade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tabindex="-1"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aria-labelledby="標題"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aria-hidden="true"</a:t>
            </a:r>
            <a:endParaRPr b="1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.modal-dialog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.modal-content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.modal-header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.modal-title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.btn-close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data-bs-dismiss="modal"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aria-label="Close"</a:t>
            </a:r>
            <a:endParaRPr b="1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.modal-body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.modal-footer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data-bs-dismiss="modal"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6" name="Google Shape;2306;p16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7" name="Google Shape;2307;p16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08" name="Google Shape;2308;p16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9" name="Google Shape;2309;p161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310" name="Google Shape;2310;p161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1" name="Google Shape;2311;p161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Reboot 重置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4" name="Google Shape;254;p2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5" name="Google Shape;255;p2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瀏覽器本身有自己的使用者樣式，在引入 css 前需要先將樣式重置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格式化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reset.css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強制歸 0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normalize.css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保留部分樣式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BS 是在 Normalize 的基礎上再設計樣式，所以使用 BS 不需要另外引入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如果不是使用 UI Framework，而是自己開發 css 的話，都要記得引入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8" name="Google Shape;258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" name="Google Shape;262;p27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6" name="Google Shape;2316;p16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17" name="Google Shape;2317;p16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16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16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0" name="Google Shape;2320;p162"/>
          <p:cNvSpPr txBox="1"/>
          <p:nvPr/>
        </p:nvSpPr>
        <p:spPr>
          <a:xfrm>
            <a:off x="999000" y="1373400"/>
            <a:ext cx="7192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data-bs-toggle="modal"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讓 BS 知道你現在要註冊的互動是什麼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關閉 modal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data-bs-dismiss="modal"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在 modal 內部的按鈕關閉 modal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如果按鈕在外部，就再加一個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輔助使用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tabindex="-1"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鍵盤 Tab 鍵無法選中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aria-labelledby=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"標題"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指示是哪個標題的內容，不用加 CSS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選擇器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aria-hidden="true"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初始狀態是隱藏的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aria-label="Close"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輔助性描述元素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1" name="Google Shape;2321;p16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Modal 互動視窗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22" name="Google Shape;2322;p16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3" name="Google Shape;2323;p16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4" name="Google Shape;2324;p16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25" name="Google Shape;2325;p16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0" name="Google Shape;2330;p16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31" name="Google Shape;2331;p16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16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16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4" name="Google Shape;2334;p163"/>
          <p:cNvSpPr txBox="1"/>
          <p:nvPr/>
        </p:nvSpPr>
        <p:spPr>
          <a:xfrm>
            <a:off x="999000" y="1373400"/>
            <a:ext cx="714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Static backdrop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backdrop 就是背景黑色的部分，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預設行為是點 backdrop 即可關閉 modal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讓它不能點一下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就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關閉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5" name="Google Shape;2335;p16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Modal 互動視窗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6" name="Google Shape;2336;p16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7" name="Google Shape;2337;p16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8" name="Google Shape;2338;p16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9" name="Google Shape;2339;p163"/>
          <p:cNvSpPr txBox="1"/>
          <p:nvPr/>
        </p:nvSpPr>
        <p:spPr>
          <a:xfrm>
            <a:off x="2011650" y="2912700"/>
            <a:ext cx="6333600" cy="4311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.fade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data-bs-backdrop="static" data-bs-keyboard="false"</a:t>
            </a:r>
            <a:endParaRPr/>
          </a:p>
        </p:txBody>
      </p:sp>
      <p:pic>
        <p:nvPicPr>
          <p:cNvPr id="2340" name="Google Shape;2340;p16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5" name="Google Shape;2345;p16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46" name="Google Shape;2346;p16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16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16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9" name="Google Shape;2349;p164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Scrolling long content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如果內容超出 modal 高度的話，會造成整個畫面都滾動，包含 backdrop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.modal-dialog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.modal-dialog-scrollable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可以讓 modal 高度固定，只有內容滾動，Backdrop 不受影響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Vertically centered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.modal-dialog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.modal-dialog-centered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垂直置中的 modal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0" name="Google Shape;2350;p16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Modal 互動視窗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1" name="Google Shape;2351;p16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2" name="Google Shape;2352;p16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3" name="Google Shape;2353;p16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4" name="Google Shape;2354;p16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9" name="Google Shape;2359;p16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60" name="Google Shape;2360;p16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16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16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3" name="Google Shape;2363;p165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Modal 內容可以配合使用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Tooltips 跟 Popover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Grid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Varying modal content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有多個按鈕可以觸發 modal，但又要每個 modal 內容不同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這邊要自己寫 JS，學了就看得懂了 XD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Toggle between modals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只要改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的目標元素就可以了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4" name="Google Shape;2364;p16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Modal 互動視窗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65" name="Google Shape;2365;p16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6" name="Google Shape;2366;p16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7" name="Google Shape;2367;p16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68" name="Google Shape;2368;p16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3" name="Google Shape;2373;p16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74" name="Google Shape;2374;p16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16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16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7" name="Google Shape;2377;p166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Optional sizes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.modal-dialog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</a:t>
            </a:r>
            <a:r>
              <a:rPr b="1" lang="zh-TW" sz="1600">
                <a:solidFill>
                  <a:srgbClr val="6AA84F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{size}</a:t>
            </a:r>
            <a:endParaRPr b="1" sz="1600">
              <a:solidFill>
                <a:srgbClr val="6AA84F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Fullscreen Modal 滿版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.modal-dialog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.modal-fullscreen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.modal-dialog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.modal-fullscreen-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-down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8" name="Google Shape;2378;p16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Modal 互動視窗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9" name="Google Shape;2379;p16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0" name="Google Shape;2380;p16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1" name="Google Shape;2381;p16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82" name="Google Shape;2382;p16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167"/>
          <p:cNvSpPr txBox="1"/>
          <p:nvPr/>
        </p:nvSpPr>
        <p:spPr>
          <a:xfrm>
            <a:off x="141250" y="1373575"/>
            <a:ext cx="8849700" cy="14316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2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標題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data-bs-toggle="offcanvas" href="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role="button"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aria-controls="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目標元素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2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 .offcanvas-start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tabindex="-1" aria-labelledby="標題"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.offcanvas-header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.offcanvas-title</a:t>
            </a:r>
            <a:endParaRPr b="1" sz="12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.btn-close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data-bs-dismiss="offcanvas"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aria-label="Close"</a:t>
            </a:r>
            <a:endParaRPr b="1" sz="12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.offcanvas-body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88" name="Google Shape;2388;p16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89" name="Google Shape;2389;p16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16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16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2" name="Google Shape;2392;p16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Offcanvas 側邊欄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93" name="Google Shape;2393;p1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Google Shape;2394;p167"/>
          <p:cNvSpPr txBox="1"/>
          <p:nvPr/>
        </p:nvSpPr>
        <p:spPr>
          <a:xfrm>
            <a:off x="141250" y="2950713"/>
            <a:ext cx="8849700" cy="15354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3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標題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data-bs-toggle="offcanvas" data-bs-target="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目標元素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3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 .offcanvas-start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tabindex="-1"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aria-labelledby="標題"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.offcanvas-header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.offcanvas-title</a:t>
            </a:r>
            <a:endParaRPr b="1" sz="13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.btn-close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data-bs-dismiss="offcanvas"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aria-label="Close"</a:t>
            </a:r>
            <a:endParaRPr b="1" sz="13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.offcanvas-body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5" name="Google Shape;2395;p16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6" name="Google Shape;2396;p16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97" name="Google Shape;2397;p16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8" name="Google Shape;2398;p167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399" name="Google Shape;2399;p167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00" name="Google Shape;2400;p167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5" name="Google Shape;2405;p16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06" name="Google Shape;2406;p16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16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16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9" name="Google Shape;2409;p168"/>
          <p:cNvSpPr txBox="1"/>
          <p:nvPr/>
        </p:nvSpPr>
        <p:spPr>
          <a:xfrm>
            <a:off x="999000" y="1373400"/>
            <a:ext cx="7576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Body scrolling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預設是有 backdrop 且畫面是固定的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.offcanvas-start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data-bs-scroll="true"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讓 offcanvas 跟著下方的內容一起滾動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Backdrop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.offcanvas-start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data-bs-backdrop="false"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不要 Backdrop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.offcanvas-start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data-bs-backdrop="static"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點擊 Backdrop 不關閉 Offcanvas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0" name="Google Shape;2410;p16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Offcanvas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側邊欄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1" name="Google Shape;2411;p16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2" name="Google Shape;2412;p16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3" name="Google Shape;2413;p16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4" name="Google Shape;2414;p16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9" name="Google Shape;2419;p16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0" name="Google Shape;2420;p16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16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16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3" name="Google Shape;2423;p169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Dark offcanvas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.offcanvas-start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data-bs-theme="dark"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是不管裝置尺寸多大，都會出現 o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ffcanvas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斷點以下的裝置尺寸才出現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Placement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{dir}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開啟位置為畫面上/ 下/ 左/ 右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4" name="Google Shape;2424;p16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Offcanvas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側邊欄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5" name="Google Shape;2425;p16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6" name="Google Shape;2426;p16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7" name="Google Shape;2427;p16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8" name="Google Shape;2428;p16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3" name="Google Shape;2433;p17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34" name="Google Shape;2434;p17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17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17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7" name="Google Shape;2437;p17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Navbar 導覽列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38" name="Google Shape;2438;p17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9" name="Google Shape;2439;p170"/>
          <p:cNvSpPr txBox="1"/>
          <p:nvPr/>
        </p:nvSpPr>
        <p:spPr>
          <a:xfrm>
            <a:off x="766200" y="1373400"/>
            <a:ext cx="7611300" cy="33741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&lt;nav&gt;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.navbar-expand-</a:t>
            </a:r>
            <a:r>
              <a:rPr b="1" lang="zh-TW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.container-fluid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&lt;a&gt;或&lt;span&gt;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.navbar-brand</a:t>
            </a:r>
            <a:endParaRPr b="1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.navbar-toggler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data-bs-toggle="collapse" data-bs-target="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b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aria-controls="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目標元素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 aria-expanded="false" aria-label</a:t>
            </a:r>
            <a:endParaRPr b="1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&lt;span&gt;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.navbar-toggler-icon</a:t>
            </a:r>
            <a:endParaRPr b="1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.collapse .navbar-collapse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.navbar-nav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.me-auto .mb-2 .mb-lg-0</a:t>
            </a:r>
            <a:endParaRPr b="1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.nav-item</a:t>
            </a:r>
            <a:endParaRPr b="1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.nav-link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&lt;form&gt;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role="search"</a:t>
            </a:r>
            <a:endParaRPr b="1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.form-control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type="search"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aria-label="Search"</a:t>
            </a:r>
            <a:endParaRPr b="1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type="submit"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0" name="Google Shape;2440;p17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1" name="Google Shape;2441;p17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42" name="Google Shape;2442;p17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3" name="Google Shape;2443;p170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444" name="Google Shape;2444;p170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45" name="Google Shape;2445;p170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0" name="Google Shape;2450;p17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51" name="Google Shape;2451;p17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17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17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4" name="Google Shape;2454;p171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&lt;nav&gt;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 .navbar-expand-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斷點以下的裝置尺寸，樣式為 collapse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斷點以上的裝置尺寸，樣式為展開的導覽列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5" name="Google Shape;2455;p17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Navbar 導覽列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6" name="Google Shape;2456;p1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" name="Google Shape;2457;p17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8" name="Google Shape;2458;p17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9" name="Google Shape;2459;p17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Breakpoints 斷點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8" name="Google Shape;268;p2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9" name="Google Shape;269;p2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999000" y="1373400"/>
            <a:ext cx="714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指在不同的螢幕尺寸下，Bootstrap 響應式設計系統所定義的關鍵點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37" y="1868038"/>
            <a:ext cx="7414324" cy="251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Layout/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Google Shape;274;p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28"/>
          <p:cNvGrpSpPr/>
          <p:nvPr/>
        </p:nvGrpSpPr>
        <p:grpSpPr>
          <a:xfrm>
            <a:off x="761500" y="2203725"/>
            <a:ext cx="7831175" cy="714000"/>
            <a:chOff x="761500" y="2203725"/>
            <a:chExt cx="7831175" cy="714000"/>
          </a:xfrm>
        </p:grpSpPr>
        <p:sp>
          <p:nvSpPr>
            <p:cNvPr id="276" name="Google Shape;276;p28"/>
            <p:cNvSpPr/>
            <p:nvPr/>
          </p:nvSpPr>
          <p:spPr>
            <a:xfrm>
              <a:off x="761500" y="2203725"/>
              <a:ext cx="5934600" cy="714000"/>
            </a:xfrm>
            <a:prstGeom prst="roundRect">
              <a:avLst>
                <a:gd fmla="val 7962" name="adj"/>
              </a:avLst>
            </a:pr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9999"/>
                </a:highlight>
              </a:endParaRPr>
            </a:p>
          </p:txBody>
        </p:sp>
        <p:sp>
          <p:nvSpPr>
            <p:cNvPr id="277" name="Google Shape;277;p28"/>
            <p:cNvSpPr txBox="1"/>
            <p:nvPr/>
          </p:nvSpPr>
          <p:spPr>
            <a:xfrm>
              <a:off x="6791775" y="2378725"/>
              <a:ext cx="1800900" cy="4311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sm 及以下=&gt;手機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78" name="Google Shape;278;p28"/>
          <p:cNvGrpSpPr/>
          <p:nvPr/>
        </p:nvGrpSpPr>
        <p:grpSpPr>
          <a:xfrm>
            <a:off x="761500" y="2882225"/>
            <a:ext cx="7849925" cy="431100"/>
            <a:chOff x="761500" y="2882225"/>
            <a:chExt cx="7849925" cy="431100"/>
          </a:xfrm>
        </p:grpSpPr>
        <p:sp>
          <p:nvSpPr>
            <p:cNvPr id="279" name="Google Shape;279;p28"/>
            <p:cNvSpPr/>
            <p:nvPr/>
          </p:nvSpPr>
          <p:spPr>
            <a:xfrm>
              <a:off x="761500" y="2917704"/>
              <a:ext cx="5934600" cy="360000"/>
            </a:xfrm>
            <a:prstGeom prst="roundRect">
              <a:avLst>
                <a:gd fmla="val 7962" name="adj"/>
              </a:avLst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9999"/>
                </a:highlight>
              </a:endParaRPr>
            </a:p>
          </p:txBody>
        </p:sp>
        <p:sp>
          <p:nvSpPr>
            <p:cNvPr id="280" name="Google Shape;280;p28"/>
            <p:cNvSpPr txBox="1"/>
            <p:nvPr/>
          </p:nvSpPr>
          <p:spPr>
            <a:xfrm>
              <a:off x="6791325" y="2882225"/>
              <a:ext cx="1820100" cy="431100"/>
            </a:xfrm>
            <a:prstGeom prst="rect">
              <a:avLst/>
            </a:prstGeom>
            <a:solidFill>
              <a:srgbClr val="BEABE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md </a:t>
              </a: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=&gt;</a:t>
              </a: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平板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81" name="Google Shape;281;p28"/>
          <p:cNvGrpSpPr/>
          <p:nvPr/>
        </p:nvGrpSpPr>
        <p:grpSpPr>
          <a:xfrm>
            <a:off x="761500" y="3267106"/>
            <a:ext cx="7850375" cy="646500"/>
            <a:chOff x="761500" y="3267106"/>
            <a:chExt cx="7850375" cy="646500"/>
          </a:xfrm>
        </p:grpSpPr>
        <p:sp>
          <p:nvSpPr>
            <p:cNvPr id="282" name="Google Shape;282;p28"/>
            <p:cNvSpPr/>
            <p:nvPr/>
          </p:nvSpPr>
          <p:spPr>
            <a:xfrm>
              <a:off x="761500" y="3267106"/>
              <a:ext cx="5934600" cy="646500"/>
            </a:xfrm>
            <a:prstGeom prst="roundRect">
              <a:avLst>
                <a:gd fmla="val 7962" name="adj"/>
              </a:avLst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9999"/>
                </a:highlight>
              </a:endParaRPr>
            </a:p>
          </p:txBody>
        </p:sp>
        <p:sp>
          <p:nvSpPr>
            <p:cNvPr id="283" name="Google Shape;283;p28"/>
            <p:cNvSpPr txBox="1"/>
            <p:nvPr/>
          </p:nvSpPr>
          <p:spPr>
            <a:xfrm>
              <a:off x="6791775" y="3383950"/>
              <a:ext cx="1820100" cy="431100"/>
            </a:xfrm>
            <a:prstGeom prst="rect">
              <a:avLst/>
            </a:prstGeom>
            <a:solidFill>
              <a:srgbClr val="79B0E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lg, xl</a:t>
              </a: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=&gt; </a:t>
              </a: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筆電 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84" name="Google Shape;284;p28"/>
          <p:cNvGrpSpPr/>
          <p:nvPr/>
        </p:nvGrpSpPr>
        <p:grpSpPr>
          <a:xfrm>
            <a:off x="761500" y="3878150"/>
            <a:ext cx="7850000" cy="431100"/>
            <a:chOff x="761500" y="3878150"/>
            <a:chExt cx="7850000" cy="431100"/>
          </a:xfrm>
        </p:grpSpPr>
        <p:sp>
          <p:nvSpPr>
            <p:cNvPr id="285" name="Google Shape;285;p28"/>
            <p:cNvSpPr/>
            <p:nvPr/>
          </p:nvSpPr>
          <p:spPr>
            <a:xfrm>
              <a:off x="761500" y="3913681"/>
              <a:ext cx="5934600" cy="360000"/>
            </a:xfrm>
            <a:prstGeom prst="roundRect">
              <a:avLst>
                <a:gd fmla="val 7962" name="adj"/>
              </a:avLst>
            </a:prstGeom>
            <a:noFill/>
            <a:ln cap="flat" cmpd="sng" w="38100">
              <a:solidFill>
                <a:srgbClr val="466E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9999"/>
                </a:highlight>
              </a:endParaRPr>
            </a:p>
          </p:txBody>
        </p:sp>
        <p:sp>
          <p:nvSpPr>
            <p:cNvPr id="286" name="Google Shape;286;p28"/>
            <p:cNvSpPr txBox="1"/>
            <p:nvPr/>
          </p:nvSpPr>
          <p:spPr>
            <a:xfrm>
              <a:off x="6810600" y="3878150"/>
              <a:ext cx="1800900" cy="431100"/>
            </a:xfrm>
            <a:prstGeom prst="rect">
              <a:avLst/>
            </a:prstGeom>
            <a:solidFill>
              <a:srgbClr val="466EB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xxl </a:t>
              </a: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以上</a:t>
              </a: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=&gt; </a:t>
              </a: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桌電</a:t>
              </a: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87" name="Google Shape;287;p2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9" name="Google Shape;289;p28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4" name="Google Shape;2464;p17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65" name="Google Shape;2465;p17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17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17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8" name="Google Shape;2468;p172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Navbar 裡面內容可以放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Nav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參考 Nav &amp; tabs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也可以塞 dropdown，參考 Dropdown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&lt;span&gt;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.navbar-text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文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自由組合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Navbar 也可以配合使用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&amp; colors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9" name="Google Shape;2469;p17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Navbar 導覽列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70" name="Google Shape;2470;p17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1" name="Google Shape;2471;p17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2" name="Google Shape;2472;p17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73" name="Google Shape;2473;p17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8" name="Google Shape;2478;p17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79" name="Google Shape;2479;p17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17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17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2" name="Google Shape;2482;p173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Placement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{fixed/ 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sticky}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{top/ bottom}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Scrolling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手機版 (collapse 出現) 時，如果 nav 內容太多，可以用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.navbar-nav-scroll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加上固定高度來讓 nav 內容滾動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.navbar-nav .navbar-nav-scroll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+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height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Toggler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手機版 (collapse 出現) 時，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.navbar-brand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跟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.navbar-toggler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的左右由 HTML 裡的順序決定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3" name="Google Shape;2483;p17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Navbar 導覽列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84" name="Google Shape;2484;p1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Google Shape;2485;p17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6" name="Google Shape;2486;p17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87" name="Google Shape;2487;p17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2" name="Google Shape;2492;p17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93" name="Google Shape;2493;p17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17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17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6" name="Google Shape;2496;p17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Navbar 導覽列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97" name="Google Shape;2497;p17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8" name="Google Shape;2498;p174"/>
          <p:cNvSpPr txBox="1"/>
          <p:nvPr/>
        </p:nvSpPr>
        <p:spPr>
          <a:xfrm>
            <a:off x="455250" y="1373400"/>
            <a:ext cx="823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rebuchet MS"/>
              <a:buChar char="●"/>
            </a:pP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Offcanvas 樣式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9" name="Google Shape;2499;p17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0" name="Google Shape;2500;p17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1" name="Google Shape;2501;p174"/>
          <p:cNvSpPr txBox="1"/>
          <p:nvPr/>
        </p:nvSpPr>
        <p:spPr>
          <a:xfrm>
            <a:off x="940650" y="1758300"/>
            <a:ext cx="7262400" cy="31461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&lt;nav&gt;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.navbar-expand-</a:t>
            </a:r>
            <a:r>
              <a:rPr b="1" lang="zh-TW" sz="13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 sz="13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 sz="13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.container-fluid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&lt;a&gt;或&lt;span&gt;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.navbar-brand</a:t>
            </a:r>
            <a:endParaRPr b="1" sz="13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.navbar-toggler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data-bs-toggle="offcanvas"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b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目標元素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 aria-expanded="false" aria-label</a:t>
            </a:r>
            <a:endParaRPr b="1" sz="13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&lt;span&gt;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.navbar-toggler-icon</a:t>
            </a:r>
            <a:endParaRPr b="1" sz="13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 .offcanvas-end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tabindex="-1"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aria-labelledby="標題"</a:t>
            </a:r>
            <a:endParaRPr b="1" sz="13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.offcanvas-header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.offcanvas-title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標題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.btn-close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data-bs-dismiss="offcanvas"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aria-label="Close"</a:t>
            </a:r>
            <a:endParaRPr b="1" sz="13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.offcanvas-body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.navbar-nav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組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件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&lt;form&gt;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組件</a:t>
            </a:r>
            <a:endParaRPr/>
          </a:p>
        </p:txBody>
      </p:sp>
      <p:pic>
        <p:nvPicPr>
          <p:cNvPr id="2502" name="Google Shape;2502;p17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3" name="Google Shape;2503;p174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504" name="Google Shape;2504;p174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05" name="Google Shape;2505;p174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0" name="Google Shape;2510;p17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11" name="Google Shape;2511;p17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17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17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4" name="Google Shape;2514;p17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Scrollspy 滾動監控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15" name="Google Shape;2515;p1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6" name="Google Shape;2516;p175"/>
          <p:cNvSpPr txBox="1"/>
          <p:nvPr/>
        </p:nvSpPr>
        <p:spPr>
          <a:xfrm>
            <a:off x="819300" y="1373400"/>
            <a:ext cx="7505100" cy="31461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&lt;nav&gt;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endParaRPr b="1" sz="1300">
              <a:solidFill>
                <a:srgbClr val="434343"/>
              </a:solidFill>
              <a:highlight>
                <a:srgbClr val="D9D2E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</a:t>
            </a:r>
            <a:endParaRPr b="1" sz="13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.nav-item</a:t>
            </a:r>
            <a:endParaRPr b="1" sz="13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.nav-link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href="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#錨點1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3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&lt;li&gt;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.nav-item</a:t>
            </a:r>
            <a:endParaRPr b="1" sz="13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.nav-link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href="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#錨點2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3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&lt;div&gt;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data-bs-spy="scroll"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目標元素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data-bs-smooth-scroll="true"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tabindex="0"</a:t>
            </a:r>
            <a:endParaRPr b="1" sz="13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#錨點1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</a:t>
            </a:r>
            <a:endParaRPr b="1" sz="1300">
              <a:solidFill>
                <a:srgbClr val="434343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#錨點2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</a:t>
            </a:r>
            <a:endParaRPr b="1" sz="1300">
              <a:solidFill>
                <a:srgbClr val="434343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7" name="Google Shape;2517;p17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8" name="Google Shape;2518;p17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19" name="Google Shape;2519;p17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0" name="Google Shape;2520;p175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521" name="Google Shape;2521;p175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22" name="Google Shape;2522;p175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7" name="Google Shape;2527;p17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28" name="Google Shape;2528;p17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17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17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1" name="Google Shape;2531;p176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一頁式網站的效果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Scrollspy 也可以用於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Navbar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List group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甚至是只要有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就可以，自行應用～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2" name="Google Shape;2532;p17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Scrollspy 滾動監控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3" name="Google Shape;2533;p17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4" name="Google Shape;2534;p17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5" name="Google Shape;2535;p17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6" name="Google Shape;2536;p17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1" name="Google Shape;2541;p17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42" name="Google Shape;2542;p17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17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17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5" name="Google Shape;2545;p17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Carousel 輪播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6" name="Google Shape;2546;p177"/>
          <p:cNvSpPr txBox="1"/>
          <p:nvPr/>
        </p:nvSpPr>
        <p:spPr>
          <a:xfrm>
            <a:off x="455250" y="1373400"/>
            <a:ext cx="8233500" cy="2916000"/>
          </a:xfrm>
          <a:prstGeom prst="rect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.slide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endParaRPr b="1" sz="1300">
              <a:solidFill>
                <a:srgbClr val="434343"/>
              </a:solidFill>
              <a:highlight>
                <a:srgbClr val="D9D2E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.carousel-inner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.carousel-item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.d-block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.w-100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.carousel-item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.carousel-control-prev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type="button"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data-bs-slide="prev"</a:t>
            </a:r>
            <a:endParaRPr b="1" sz="13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&lt;span&gt;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.carousel-control-prev-icon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aria-hidden="true"</a:t>
            </a:r>
            <a:endParaRPr b="1" sz="13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&lt;span&gt;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.visually-hidden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Previous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.carousel-control-next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type="button"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3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data-bs-slide="next"</a:t>
            </a:r>
            <a:endParaRPr b="1" sz="13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&lt;span&gt;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.carousel-control-next-icon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aria-hidden="true"</a:t>
            </a:r>
            <a:endParaRPr b="1" sz="13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&lt;span&gt;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3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.visually-hidden</a:t>
            </a:r>
            <a:r>
              <a:rPr b="1" lang="zh-TW" sz="13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Next</a:t>
            </a:r>
            <a:endParaRPr b="1" sz="13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47" name="Google Shape;2547;p17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8" name="Google Shape;2548;p17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9" name="Google Shape;2549;p17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0" name="Google Shape;2550;p17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1" name="Google Shape;2551;p177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552" name="Google Shape;2552;p177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53" name="Google Shape;2553;p177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8" name="Google Shape;2558;p17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59" name="Google Shape;2559;p17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17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17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2" name="Google Shape;2562;p17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Carousel 輪播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3" name="Google Shape;2563;p178"/>
          <p:cNvSpPr txBox="1"/>
          <p:nvPr/>
        </p:nvSpPr>
        <p:spPr>
          <a:xfrm>
            <a:off x="999000" y="1373400"/>
            <a:ext cx="720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控制項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跟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.carousel-inner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平行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4" name="Google Shape;2564;p17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5" name="Google Shape;2565;p17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6" name="Google Shape;2566;p17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7" name="Google Shape;2567;p17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8" name="Google Shape;2568;p178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2569" name="Google Shape;2569;p178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70" name="Google Shape;2570;p178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571" name="Google Shape;2571;p178"/>
          <p:cNvSpPr txBox="1"/>
          <p:nvPr/>
        </p:nvSpPr>
        <p:spPr>
          <a:xfrm>
            <a:off x="95250" y="2246375"/>
            <a:ext cx="8944200" cy="1200600"/>
          </a:xfrm>
          <a:prstGeom prst="rect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.carousel-indicators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type="button"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data-bs-slide-to="</a:t>
            </a:r>
            <a:r>
              <a:rPr b="1" lang="zh-TW" sz="1200">
                <a:solidFill>
                  <a:srgbClr val="466EB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{index}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aria-current="true"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</a:t>
            </a:r>
            <a:endParaRPr b="1" sz="12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type="button"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data-bs-slide-to="</a:t>
            </a:r>
            <a:r>
              <a:rPr b="1" lang="zh-TW" sz="1200">
                <a:solidFill>
                  <a:srgbClr val="466EB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{index}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1" sz="12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… 依此類推</a:t>
            </a:r>
            <a:endParaRPr sz="100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6" name="Google Shape;2576;p17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77" name="Google Shape;2577;p17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17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17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0" name="Google Shape;2580;p17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Carousel 輪播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1" name="Google Shape;2581;p179"/>
          <p:cNvSpPr txBox="1"/>
          <p:nvPr/>
        </p:nvSpPr>
        <p:spPr>
          <a:xfrm>
            <a:off x="999000" y="1373400"/>
            <a:ext cx="7202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Captions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說明文字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carousel-item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endParaRPr b="1" sz="1600">
              <a:solidFill>
                <a:srgbClr val="434343"/>
              </a:solidFill>
              <a:highlight>
                <a:srgbClr val="F4CC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.d-block .w-100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.carousel-caption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Crossfade 淡入淡出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.slide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.carousel-fade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82" name="Google Shape;2582;p17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3" name="Google Shape;2583;p17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4" name="Google Shape;2584;p17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85" name="Google Shape;2585;p17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0" name="Google Shape;2590;p18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91" name="Google Shape;2591;p18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18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18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4" name="Google Shape;2594;p18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Carousel 輪播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95" name="Google Shape;2595;p18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6" name="Google Shape;2596;p180"/>
          <p:cNvSpPr txBox="1"/>
          <p:nvPr/>
        </p:nvSpPr>
        <p:spPr>
          <a:xfrm>
            <a:off x="999000" y="1373400"/>
            <a:ext cx="7202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Autoplaying carousels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自動播放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.slide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data-bs-ride="carousel"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.slide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data-bs-ride="carousel" data-bs-interval="10000"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播放間隔10000 ms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Disable touch swiping 禁用拖曳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.slide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data-bs-touch="false"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Dark variant 深色模式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.carousel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.slide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data-bs-theme="dark"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7" name="Google Shape;2597;p18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8" name="Google Shape;2598;p18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99" name="Google Shape;2599;p18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4" name="Google Shape;2604;p181"/>
          <p:cNvGrpSpPr/>
          <p:nvPr/>
        </p:nvGrpSpPr>
        <p:grpSpPr>
          <a:xfrm>
            <a:off x="1304700" y="1988825"/>
            <a:ext cx="6546000" cy="1165850"/>
            <a:chOff x="1304700" y="1792175"/>
            <a:chExt cx="6546000" cy="1165850"/>
          </a:xfrm>
        </p:grpSpPr>
        <p:sp>
          <p:nvSpPr>
            <p:cNvPr id="2605" name="Google Shape;2605;p181"/>
            <p:cNvSpPr txBox="1"/>
            <p:nvPr/>
          </p:nvSpPr>
          <p:spPr>
            <a:xfrm>
              <a:off x="1304700" y="1792175"/>
              <a:ext cx="6546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自訂 </a:t>
              </a: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</a:t>
              </a:r>
              <a:endParaRPr b="1" sz="4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606" name="Google Shape;2606;p181"/>
            <p:cNvCxnSpPr/>
            <p:nvPr/>
          </p:nvCxnSpPr>
          <p:spPr>
            <a:xfrm>
              <a:off x="2117850" y="2958025"/>
              <a:ext cx="49083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2607" name="Google Shape;2607;p18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18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181"/>
          <p:cNvSpPr/>
          <p:nvPr/>
        </p:nvSpPr>
        <p:spPr>
          <a:xfrm>
            <a:off x="8611425" y="4424500"/>
            <a:ext cx="393600" cy="3936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0" name="Google Shape;2610;p18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1" name="Google Shape;2611;p18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Theme Colors 主題色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5" name="Google Shape;295;p2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6" name="Google Shape;296;p2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999000" y="1373400"/>
            <a:ext cx="714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預設主題的顏色，分別在各種情況下使用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8" y="1956900"/>
            <a:ext cx="8689929" cy="2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Customize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 Color/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1" name="Google Shape;301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2283075" y="2124900"/>
            <a:ext cx="615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主要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5204725" y="2124900"/>
            <a:ext cx="615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次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8126375" y="2124900"/>
            <a:ext cx="615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成功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2283075" y="2881455"/>
            <a:ext cx="615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危險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5204725" y="2881455"/>
            <a:ext cx="615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警告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8145000" y="2881455"/>
            <a:ext cx="615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資訊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2283075" y="3655505"/>
            <a:ext cx="615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淺色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5204725" y="3655505"/>
            <a:ext cx="615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深色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2" name="Google Shape;312;p29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6" name="Google Shape;2616;p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00" y="1373400"/>
            <a:ext cx="1440000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7" name="Google Shape;2617;p18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18" name="Google Shape;2618;p18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18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18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Sass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1" name="Google Shape;2621;p18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2" name="Google Shape;2622;p182"/>
          <p:cNvSpPr txBox="1"/>
          <p:nvPr/>
        </p:nvSpPr>
        <p:spPr>
          <a:xfrm>
            <a:off x="2131050" y="1373400"/>
            <a:ext cx="6480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透過 SASS 來修改專案整體樣式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SASS 介紹：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Syntactically Awesome Style Sheets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是一個 CSS 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預處理器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編寫好的 SASS 語法建構會被預處理器編譯為CSS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擴展了 CSS 的功能，並提供了更強大和可讀性更高的語法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可以寫變數、巢狀結構、Mixin、函式、繼承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類似的 CSS 處理器有 LESS、Stylus、PostCSS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副檔名是 .scss，底線 _ 是被引用的 scss 檔案慣例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3" name="Google Shape;2623;p18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Customize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4" name="Google Shape;2624;p18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5" name="Google Shape;2625;p18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6" name="Google Shape;2626;p182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183"/>
          <p:cNvSpPr txBox="1"/>
          <p:nvPr/>
        </p:nvSpPr>
        <p:spPr>
          <a:xfrm>
            <a:off x="999000" y="1373400"/>
            <a:ext cx="7202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下載 Scource files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結構如右圖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在 custom.scss 裡面，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先引用 BS 的 scss，再寫自己的 scss，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或是按照文件的順序局部引用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32" name="Google Shape;2632;p18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3" name="Google Shape;2633;p18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18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18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自訂 Sass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6" name="Google Shape;2636;p18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7" name="Google Shape;2637;p18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150" y="14089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8" name="Google Shape;2638;p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8416" y="1373400"/>
            <a:ext cx="1702684" cy="1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9" name="Google Shape;2639;p1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9000" y="3445230"/>
            <a:ext cx="5342263" cy="13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0" name="Google Shape;2640;p18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1" name="Google Shape;2641;p18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2" name="Google Shape;2642;p183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184"/>
          <p:cNvSpPr txBox="1"/>
          <p:nvPr/>
        </p:nvSpPr>
        <p:spPr>
          <a:xfrm>
            <a:off x="999000" y="1373400"/>
            <a:ext cx="7202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_variables.scss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錢字號 $ 開頭是 SASS 的變數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如果有寫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!default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的變數，就可以在後面的自訂 scss 裡覆寫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每個元件底下都會有 Sass variables 或是 Utilities API，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可以查看要有使用到及要修改的變數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48" name="Google Shape;2648;p18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49" name="Google Shape;2649;p18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18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18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修改 Sass 變數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2" name="Google Shape;2652;p18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3" name="Google Shape;2653;p18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4" name="Google Shape;2654;p18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5" name="Google Shape;2655;p18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185"/>
          <p:cNvSpPr txBox="1"/>
          <p:nvPr/>
        </p:nvSpPr>
        <p:spPr>
          <a:xfrm>
            <a:off x="999000" y="1373400"/>
            <a:ext cx="7202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如果還不會 SASS，還是可以改 css 變數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有些元件底下會有 CSS variables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查看要改的 key，並覆寫 value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class 名稱在敘述中會提及，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#{prefix}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用 bs-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取代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61" name="Google Shape;2661;p18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2" name="Google Shape;2662;p18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18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18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修改 CSS 變數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65" name="Google Shape;2665;p18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6" name="Google Shape;2666;p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813" y="2912700"/>
            <a:ext cx="6300385" cy="189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7" name="Google Shape;2667;p185"/>
          <p:cNvGrpSpPr/>
          <p:nvPr/>
        </p:nvGrpSpPr>
        <p:grpSpPr>
          <a:xfrm>
            <a:off x="5000625" y="3141175"/>
            <a:ext cx="1715700" cy="687725"/>
            <a:chOff x="5000625" y="3141175"/>
            <a:chExt cx="1715700" cy="687725"/>
          </a:xfrm>
        </p:grpSpPr>
        <p:sp>
          <p:nvSpPr>
            <p:cNvPr id="2668" name="Google Shape;2668;p185"/>
            <p:cNvSpPr/>
            <p:nvPr/>
          </p:nvSpPr>
          <p:spPr>
            <a:xfrm>
              <a:off x="6038775" y="3648900"/>
              <a:ext cx="628800" cy="180000"/>
            </a:xfrm>
            <a:prstGeom prst="roundRect">
              <a:avLst>
                <a:gd fmla="val 7962" name="adj"/>
              </a:avLst>
            </a:pr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9999"/>
                </a:highlight>
              </a:endParaRPr>
            </a:p>
          </p:txBody>
        </p:sp>
        <p:sp>
          <p:nvSpPr>
            <p:cNvPr id="2669" name="Google Shape;2669;p185"/>
            <p:cNvSpPr txBox="1"/>
            <p:nvPr/>
          </p:nvSpPr>
          <p:spPr>
            <a:xfrm>
              <a:off x="5000625" y="3141175"/>
              <a:ext cx="1715700" cy="4311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控制變數的 class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670" name="Google Shape;2670;p185"/>
          <p:cNvGrpSpPr/>
          <p:nvPr/>
        </p:nvGrpSpPr>
        <p:grpSpPr>
          <a:xfrm>
            <a:off x="6781725" y="3519725"/>
            <a:ext cx="2106375" cy="823675"/>
            <a:chOff x="6629325" y="3367325"/>
            <a:chExt cx="2106375" cy="823675"/>
          </a:xfrm>
        </p:grpSpPr>
        <p:sp>
          <p:nvSpPr>
            <p:cNvPr id="2671" name="Google Shape;2671;p185"/>
            <p:cNvSpPr/>
            <p:nvPr/>
          </p:nvSpPr>
          <p:spPr>
            <a:xfrm>
              <a:off x="6629325" y="3877500"/>
              <a:ext cx="819300" cy="313500"/>
            </a:xfrm>
            <a:prstGeom prst="roundRect">
              <a:avLst>
                <a:gd fmla="val 7962" name="adj"/>
              </a:avLst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9999"/>
                </a:highlight>
              </a:endParaRPr>
            </a:p>
          </p:txBody>
        </p:sp>
        <p:sp>
          <p:nvSpPr>
            <p:cNvPr id="2672" name="Google Shape;2672;p185"/>
            <p:cNvSpPr txBox="1"/>
            <p:nvPr/>
          </p:nvSpPr>
          <p:spPr>
            <a:xfrm>
              <a:off x="6881700" y="3367325"/>
              <a:ext cx="1854000" cy="431100"/>
            </a:xfrm>
            <a:prstGeom prst="rect">
              <a:avLst/>
            </a:prstGeom>
            <a:solidFill>
              <a:srgbClr val="BEABE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直接跳到 css 變數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673" name="Google Shape;2673;p185"/>
          <p:cNvGrpSpPr/>
          <p:nvPr/>
        </p:nvGrpSpPr>
        <p:grpSpPr>
          <a:xfrm>
            <a:off x="1589475" y="4106100"/>
            <a:ext cx="4392300" cy="705000"/>
            <a:chOff x="5591100" y="3418375"/>
            <a:chExt cx="4392300" cy="705000"/>
          </a:xfrm>
        </p:grpSpPr>
        <p:sp>
          <p:nvSpPr>
            <p:cNvPr id="2674" name="Google Shape;2674;p185"/>
            <p:cNvSpPr/>
            <p:nvPr/>
          </p:nvSpPr>
          <p:spPr>
            <a:xfrm>
              <a:off x="5591100" y="3943375"/>
              <a:ext cx="1572900" cy="180000"/>
            </a:xfrm>
            <a:prstGeom prst="roundRect">
              <a:avLst>
                <a:gd fmla="val 7962" name="adj"/>
              </a:avLst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9999"/>
                </a:highlight>
              </a:endParaRPr>
            </a:p>
          </p:txBody>
        </p:sp>
        <p:sp>
          <p:nvSpPr>
            <p:cNvPr id="2675" name="Google Shape;2675;p185"/>
            <p:cNvSpPr txBox="1"/>
            <p:nvPr/>
          </p:nvSpPr>
          <p:spPr>
            <a:xfrm>
              <a:off x="5591100" y="3418375"/>
              <a:ext cx="4392300" cy="431100"/>
            </a:xfrm>
            <a:prstGeom prst="rect">
              <a:avLst/>
            </a:prstGeom>
            <a:solidFill>
              <a:srgbClr val="79B0E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控制變數的 key，</a:t>
              </a: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例如：--bs-accordion-color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676" name="Google Shape;2676;p18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7" name="Google Shape;2677;p18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78" name="Google Shape;2678;p185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186"/>
          <p:cNvSpPr txBox="1"/>
          <p:nvPr/>
        </p:nvSpPr>
        <p:spPr>
          <a:xfrm>
            <a:off x="999000" y="1373400"/>
            <a:ext cx="7202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其他自訂的說明與方式參考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Customize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，建議要先具備 SASS 知識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Tips：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用開發者工具查看要改的元素，下面 style 的部分會提示樣式是來自於哪些語法生效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如果沒有辦法修改 Sass 或 css，也可以寫自己的 class 來覆寫 BS 的語法，記得自訂的 css 要在 BS css 檔案下面！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除了 css 之外，js 也有可以自訂的事件，請參考每個元件的 Usage！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84" name="Google Shape;2684;p18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85" name="Google Shape;2685;p18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18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18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自訂 Bootstrap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88" name="Google Shape;2688;p18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18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0" name="Google Shape;2690;p18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91" name="Google Shape;2691;p186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6" name="Google Shape;2696;p187"/>
          <p:cNvGrpSpPr/>
          <p:nvPr/>
        </p:nvGrpSpPr>
        <p:grpSpPr>
          <a:xfrm>
            <a:off x="1304700" y="1988825"/>
            <a:ext cx="6546000" cy="1165850"/>
            <a:chOff x="1304700" y="1792175"/>
            <a:chExt cx="6546000" cy="1165850"/>
          </a:xfrm>
        </p:grpSpPr>
        <p:sp>
          <p:nvSpPr>
            <p:cNvPr id="2697" name="Google Shape;2697;p187"/>
            <p:cNvSpPr txBox="1"/>
            <p:nvPr/>
          </p:nvSpPr>
          <p:spPr>
            <a:xfrm>
              <a:off x="1304700" y="1792175"/>
              <a:ext cx="6546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其他</a:t>
              </a:r>
              <a:endParaRPr b="1" sz="4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698" name="Google Shape;2698;p187"/>
            <p:cNvCxnSpPr/>
            <p:nvPr/>
          </p:nvCxnSpPr>
          <p:spPr>
            <a:xfrm>
              <a:off x="2117850" y="2958025"/>
              <a:ext cx="49083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2699" name="Google Shape;2699;p18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18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18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2" name="Google Shape;2702;p18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188"/>
          <p:cNvSpPr txBox="1"/>
          <p:nvPr/>
        </p:nvSpPr>
        <p:spPr>
          <a:xfrm>
            <a:off x="999000" y="1373400"/>
            <a:ext cx="7202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https://getbootstrap.com/docs/5.3/examples/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點開模板後，右鍵 &gt; 檢視網頁原始碼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Tips：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當遇到不知道怎麼修改的樣式，或是想參考 BS 撰寫方式及結構時，可以直接在 BS 文件裡找想用的範例，右鍵 &gt; 檢查，選中元素來看！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08" name="Google Shape;2708;p18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09" name="Google Shape;2709;p18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18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18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 範例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2" name="Google Shape;2712;p18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3" name="Google Shape;2713;p18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4" name="Google Shape;2714;p18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5" name="Google Shape;2715;p188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189"/>
          <p:cNvSpPr txBox="1"/>
          <p:nvPr/>
        </p:nvSpPr>
        <p:spPr>
          <a:xfrm>
            <a:off x="999000" y="1373400"/>
            <a:ext cx="7202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熟讀文件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精確選擇元件，減少檔案大小及加載時間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適度依賴第三方資源庫，確保兼容性，避免衝突和重複的功能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自訂樣式時，利用內建建議的方式，而不是直接覆寫，並利用 BS 提供的基礎和結構延伸樣式，確保可擴展性和彈性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避免過度使用預設樣式，確保品牌的獨特性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21" name="Google Shape;2721;p18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2" name="Google Shape;2722;p18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18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18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合理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運用 Bootstrap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5" name="Google Shape;2725;p18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6" name="Google Shape;2726;p18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190"/>
          <p:cNvSpPr txBox="1"/>
          <p:nvPr/>
        </p:nvSpPr>
        <p:spPr>
          <a:xfrm>
            <a:off x="999000" y="1373400"/>
            <a:ext cx="7202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Foundation、Bulma、Tailwind CSS、Semantic UI、Materialize CSS 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不是 Bootstrap 就是樣式老派或是難用～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簡單、簡潔、容易上手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等能夠熟練運用基本版之後，再來嘗試其他樣式庫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透過自訂 Bootstrap 也能做到個性化與品牌化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每一個框架都有自己的特點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32" name="Google Shape;2732;p19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33" name="Google Shape;2733;p19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19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19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其他樣式庫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6" name="Google Shape;2736;p19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7" name="Google Shape;2737;p19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Margin &amp; Padding 外距和內距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8" name="Google Shape;318;p3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9" name="Google Shape;319;p3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是透過 class 名稱來使用 CSS 樣式，就能快速地為物件調整樣式，不必自己編寫 CSS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Margin 和 Padding 的 class 組合如下：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1462399" y="2543100"/>
            <a:ext cx="2037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m：margin 外距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p：padding 內距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3667299" y="2543100"/>
            <a:ext cx="2037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t：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top 上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b：bottom 下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s：start 左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e：end 右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x：x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方向，橫的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y：y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方向，直的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5568213" y="2543100"/>
            <a:ext cx="26226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0：0px = 0rem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1：4px = 0.25rem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2：8px = 0.5rem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3：16px = 1rem 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(基礎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4：24px = 1.5rem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5：48px = 3rem 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auto：自動分配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1" lang="zh-TW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: 負的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50" y="3366540"/>
            <a:ext cx="2622600" cy="8497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 Spacing/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7" name="Google Shape;327;p3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0" name="Google Shape;330;p30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1"/>
          <p:cNvGrpSpPr/>
          <p:nvPr/>
        </p:nvGrpSpPr>
        <p:grpSpPr>
          <a:xfrm>
            <a:off x="1304700" y="1988825"/>
            <a:ext cx="6546000" cy="1165850"/>
            <a:chOff x="1304700" y="1792175"/>
            <a:chExt cx="6546000" cy="1165850"/>
          </a:xfrm>
        </p:grpSpPr>
        <p:sp>
          <p:nvSpPr>
            <p:cNvPr id="336" name="Google Shape;336;p31"/>
            <p:cNvSpPr txBox="1"/>
            <p:nvPr/>
          </p:nvSpPr>
          <p:spPr>
            <a:xfrm>
              <a:off x="1304700" y="1792175"/>
              <a:ext cx="6546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排版</a:t>
              </a:r>
              <a:endParaRPr b="1" sz="4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7" name="Google Shape;337;p31"/>
            <p:cNvCxnSpPr/>
            <p:nvPr/>
          </p:nvCxnSpPr>
          <p:spPr>
            <a:xfrm>
              <a:off x="2117850" y="2958025"/>
              <a:ext cx="49083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338" name="Google Shape;338;p3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4"/>
          <p:cNvGrpSpPr/>
          <p:nvPr/>
        </p:nvGrpSpPr>
        <p:grpSpPr>
          <a:xfrm>
            <a:off x="403375" y="779524"/>
            <a:ext cx="3933300" cy="3473826"/>
            <a:chOff x="2280588" y="694649"/>
            <a:chExt cx="3933300" cy="3473826"/>
          </a:xfrm>
        </p:grpSpPr>
        <p:cxnSp>
          <p:nvCxnSpPr>
            <p:cNvPr id="72" name="Google Shape;72;p14"/>
            <p:cNvCxnSpPr/>
            <p:nvPr/>
          </p:nvCxnSpPr>
          <p:spPr>
            <a:xfrm>
              <a:off x="2763738" y="4168475"/>
              <a:ext cx="29670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73" name="Google Shape;73;p14"/>
            <p:cNvSpPr txBox="1"/>
            <p:nvPr/>
          </p:nvSpPr>
          <p:spPr>
            <a:xfrm>
              <a:off x="2280588" y="3411338"/>
              <a:ext cx="3933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0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蕭華如 Allie</a:t>
              </a:r>
              <a:endParaRPr b="1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74" name="Google Shape;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88888" y="694649"/>
              <a:ext cx="2716700" cy="271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4"/>
          <p:cNvSpPr txBox="1"/>
          <p:nvPr/>
        </p:nvSpPr>
        <p:spPr>
          <a:xfrm>
            <a:off x="3903450" y="1131188"/>
            <a:ext cx="4881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Trebuchet MS"/>
              <a:buChar char="●"/>
            </a:pPr>
            <a:r>
              <a:rPr b="1" lang="zh-TW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MFEE22學姐 (</a:t>
            </a:r>
            <a:r>
              <a:rPr b="1" lang="zh-TW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中壢</a:t>
            </a:r>
            <a:r>
              <a:rPr b="1" lang="zh-TW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前端班)</a:t>
            </a:r>
            <a:endParaRPr b="1"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Trebuchet MS"/>
              <a:buChar char="●"/>
            </a:pPr>
            <a:r>
              <a:rPr b="1" lang="zh-TW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huaruhsiao.t@gmail.com</a:t>
            </a:r>
            <a:endParaRPr b="1"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Trebuchet MS"/>
              <a:buChar char="●"/>
            </a:pPr>
            <a:r>
              <a:rPr b="1" lang="zh-TW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Discord: hruuuuu</a:t>
            </a:r>
            <a:endParaRPr b="1"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Trebuchet MS"/>
              <a:buChar char="●"/>
            </a:pPr>
            <a:r>
              <a:rPr b="1" lang="zh-TW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課程相關檔案</a:t>
            </a:r>
            <a:endParaRPr b="1"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Trebuchet MS"/>
              <a:buChar char="●"/>
            </a:pPr>
            <a:r>
              <a:rPr b="1" lang="zh-TW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Github</a:t>
            </a:r>
            <a:endParaRPr b="1"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Containers 容器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7" name="Google Shape;347;p3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48" name="Google Shape;348;p3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999000" y="1373400"/>
            <a:ext cx="761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 是用於包裹網頁內容的容器，有 BS 設定好的 margin 和 padding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.container-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100% 寬度容器，直到斷點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.container-fluid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滿版容器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158" y="2571750"/>
            <a:ext cx="5471692" cy="224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Layout/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5" name="Google Shape;355;p3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6" name="Google Shape;356;p32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Grid 網格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2" name="Google Shape;362;p3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63" name="Google Shape;363;p3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 txBox="1"/>
          <p:nvPr/>
        </p:nvSpPr>
        <p:spPr>
          <a:xfrm>
            <a:off x="999000" y="1373400"/>
            <a:ext cx="714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Grid 系統是由 12 個等分的欄 (column) 組成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語法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.row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(父層) 及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(子層)</a:t>
            </a:r>
            <a:endParaRPr b="1" sz="1600">
              <a:solidFill>
                <a:srgbClr val="434343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6" name="Google Shape;3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280438"/>
            <a:ext cx="3962400" cy="16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Layout/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3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1" name="Google Shape;371;p33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/>
          <p:nvPr/>
        </p:nvSpPr>
        <p:spPr>
          <a:xfrm>
            <a:off x="8226927" y="278363"/>
            <a:ext cx="729300" cy="477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205050" y="278363"/>
            <a:ext cx="729300" cy="47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934075" y="278363"/>
            <a:ext cx="729300" cy="477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1663100" y="278363"/>
            <a:ext cx="729300" cy="47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2392126" y="278363"/>
            <a:ext cx="729300" cy="477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3121151" y="278363"/>
            <a:ext cx="729300" cy="47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3850176" y="278363"/>
            <a:ext cx="729300" cy="477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4579201" y="278363"/>
            <a:ext cx="729300" cy="47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34"/>
          <p:cNvSpPr/>
          <p:nvPr/>
        </p:nvSpPr>
        <p:spPr>
          <a:xfrm>
            <a:off x="5308227" y="278363"/>
            <a:ext cx="729300" cy="477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6037252" y="278363"/>
            <a:ext cx="729300" cy="47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6766277" y="278363"/>
            <a:ext cx="729300" cy="477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7495302" y="278363"/>
            <a:ext cx="729300" cy="47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214148" y="282638"/>
            <a:ext cx="8725200" cy="348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col-12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9" name="Google Shape;389;p34"/>
          <p:cNvGrpSpPr/>
          <p:nvPr/>
        </p:nvGrpSpPr>
        <p:grpSpPr>
          <a:xfrm>
            <a:off x="214148" y="630938"/>
            <a:ext cx="8730053" cy="348300"/>
            <a:chOff x="214148" y="630938"/>
            <a:chExt cx="8730053" cy="348300"/>
          </a:xfrm>
        </p:grpSpPr>
        <p:sp>
          <p:nvSpPr>
            <p:cNvPr id="390" name="Google Shape;390;p34"/>
            <p:cNvSpPr/>
            <p:nvPr/>
          </p:nvSpPr>
          <p:spPr>
            <a:xfrm>
              <a:off x="214148" y="630938"/>
              <a:ext cx="4365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col-6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579201" y="630938"/>
              <a:ext cx="4365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col-6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92" name="Google Shape;392;p34"/>
          <p:cNvGrpSpPr/>
          <p:nvPr/>
        </p:nvGrpSpPr>
        <p:grpSpPr>
          <a:xfrm>
            <a:off x="214148" y="979238"/>
            <a:ext cx="8730103" cy="348300"/>
            <a:chOff x="214148" y="979238"/>
            <a:chExt cx="8730103" cy="348300"/>
          </a:xfrm>
        </p:grpSpPr>
        <p:sp>
          <p:nvSpPr>
            <p:cNvPr id="393" name="Google Shape;393;p34"/>
            <p:cNvSpPr/>
            <p:nvPr/>
          </p:nvSpPr>
          <p:spPr>
            <a:xfrm>
              <a:off x="214148" y="979238"/>
              <a:ext cx="2907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col-4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125736" y="979238"/>
              <a:ext cx="2907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col-4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6037252" y="979238"/>
              <a:ext cx="2907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col-4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96" name="Google Shape;396;p34"/>
          <p:cNvGrpSpPr/>
          <p:nvPr/>
        </p:nvGrpSpPr>
        <p:grpSpPr>
          <a:xfrm>
            <a:off x="214148" y="1332788"/>
            <a:ext cx="8729828" cy="348300"/>
            <a:chOff x="214148" y="1332788"/>
            <a:chExt cx="8729828" cy="348300"/>
          </a:xfrm>
        </p:grpSpPr>
        <p:sp>
          <p:nvSpPr>
            <p:cNvPr id="397" name="Google Shape;397;p34"/>
            <p:cNvSpPr/>
            <p:nvPr/>
          </p:nvSpPr>
          <p:spPr>
            <a:xfrm>
              <a:off x="214148" y="1332788"/>
              <a:ext cx="21777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col-3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396711" y="1332788"/>
              <a:ext cx="21777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col-3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4583786" y="1332788"/>
              <a:ext cx="21777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col-3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766277" y="1332788"/>
              <a:ext cx="21777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col-3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01" name="Google Shape;401;p34"/>
          <p:cNvGrpSpPr/>
          <p:nvPr/>
        </p:nvGrpSpPr>
        <p:grpSpPr>
          <a:xfrm>
            <a:off x="214148" y="1686338"/>
            <a:ext cx="8725569" cy="348300"/>
            <a:chOff x="214148" y="1686338"/>
            <a:chExt cx="8725569" cy="348300"/>
          </a:xfrm>
        </p:grpSpPr>
        <p:sp>
          <p:nvSpPr>
            <p:cNvPr id="402" name="Google Shape;402;p34"/>
            <p:cNvSpPr/>
            <p:nvPr/>
          </p:nvSpPr>
          <p:spPr>
            <a:xfrm>
              <a:off x="214148" y="1686338"/>
              <a:ext cx="1449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col-2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1667685" y="1686338"/>
              <a:ext cx="1449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col-2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123443" y="1686338"/>
              <a:ext cx="1449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col-2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583786" y="1686338"/>
              <a:ext cx="1449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col-2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6039544" y="1686338"/>
              <a:ext cx="1449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col-2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7490717" y="1686338"/>
              <a:ext cx="1449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col-2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08" name="Google Shape;408;p34"/>
          <p:cNvGrpSpPr/>
          <p:nvPr/>
        </p:nvGrpSpPr>
        <p:grpSpPr>
          <a:xfrm>
            <a:off x="214148" y="2039888"/>
            <a:ext cx="8725652" cy="348300"/>
            <a:chOff x="214148" y="2039888"/>
            <a:chExt cx="8725652" cy="348300"/>
          </a:xfrm>
        </p:grpSpPr>
        <p:sp>
          <p:nvSpPr>
            <p:cNvPr id="409" name="Google Shape;409;p34"/>
            <p:cNvSpPr/>
            <p:nvPr/>
          </p:nvSpPr>
          <p:spPr>
            <a:xfrm>
              <a:off x="214148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934075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1663100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2392126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121151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850176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4579201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5308227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037252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6761692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7486204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8210501" y="2039888"/>
              <a:ext cx="7293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col-1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21" name="Google Shape;421;p34"/>
          <p:cNvGrpSpPr/>
          <p:nvPr/>
        </p:nvGrpSpPr>
        <p:grpSpPr>
          <a:xfrm>
            <a:off x="214148" y="2393438"/>
            <a:ext cx="8725088" cy="348300"/>
            <a:chOff x="214148" y="2393438"/>
            <a:chExt cx="8725088" cy="348300"/>
          </a:xfrm>
        </p:grpSpPr>
        <p:sp>
          <p:nvSpPr>
            <p:cNvPr id="422" name="Google Shape;422;p34"/>
            <p:cNvSpPr/>
            <p:nvPr/>
          </p:nvSpPr>
          <p:spPr>
            <a:xfrm>
              <a:off x="214148" y="2393438"/>
              <a:ext cx="21777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col-3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2396711" y="2393438"/>
              <a:ext cx="36405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col-5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037037" y="2393438"/>
              <a:ext cx="29022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col-4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25" name="Google Shape;425;p34"/>
          <p:cNvGrpSpPr/>
          <p:nvPr/>
        </p:nvGrpSpPr>
        <p:grpSpPr>
          <a:xfrm>
            <a:off x="523497" y="2393513"/>
            <a:ext cx="6068530" cy="864188"/>
            <a:chOff x="523497" y="2741813"/>
            <a:chExt cx="6068530" cy="864188"/>
          </a:xfrm>
        </p:grpSpPr>
        <p:sp>
          <p:nvSpPr>
            <p:cNvPr id="426" name="Google Shape;426;p34"/>
            <p:cNvSpPr/>
            <p:nvPr/>
          </p:nvSpPr>
          <p:spPr>
            <a:xfrm>
              <a:off x="523497" y="2741813"/>
              <a:ext cx="236400" cy="348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2716232" y="2741813"/>
              <a:ext cx="236400" cy="348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6355627" y="2741813"/>
              <a:ext cx="236400" cy="348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9" name="Google Shape;429;p34"/>
            <p:cNvSpPr txBox="1"/>
            <p:nvPr/>
          </p:nvSpPr>
          <p:spPr>
            <a:xfrm>
              <a:off x="2555175" y="3174900"/>
              <a:ext cx="3931200" cy="431100"/>
            </a:xfrm>
            <a:prstGeom prst="rect">
              <a:avLst/>
            </a:prstGeom>
            <a:solidFill>
              <a:srgbClr val="79B0E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只要一列中 col 的數字加起來 =12 就可以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30" name="Google Shape;430;p34"/>
          <p:cNvGrpSpPr/>
          <p:nvPr/>
        </p:nvGrpSpPr>
        <p:grpSpPr>
          <a:xfrm>
            <a:off x="209635" y="3342538"/>
            <a:ext cx="7283334" cy="696750"/>
            <a:chOff x="209635" y="3342538"/>
            <a:chExt cx="7283334" cy="696750"/>
          </a:xfrm>
        </p:grpSpPr>
        <p:sp>
          <p:nvSpPr>
            <p:cNvPr id="431" name="Google Shape;431;p34"/>
            <p:cNvSpPr/>
            <p:nvPr/>
          </p:nvSpPr>
          <p:spPr>
            <a:xfrm>
              <a:off x="209635" y="3342538"/>
              <a:ext cx="36405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col-5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3852469" y="3342538"/>
              <a:ext cx="36405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col-5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14220" y="3690988"/>
              <a:ext cx="29022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col-4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34" name="Google Shape;434;p34"/>
          <p:cNvSpPr txBox="1"/>
          <p:nvPr/>
        </p:nvSpPr>
        <p:spPr>
          <a:xfrm>
            <a:off x="4800600" y="3775700"/>
            <a:ext cx="4047900" cy="4311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超過 12 就會換行 (因為 flex-wrap 的特性)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5" name="Google Shape;435;p34"/>
          <p:cNvGrpSpPr/>
          <p:nvPr/>
        </p:nvGrpSpPr>
        <p:grpSpPr>
          <a:xfrm>
            <a:off x="214148" y="4291638"/>
            <a:ext cx="8730103" cy="348300"/>
            <a:chOff x="214148" y="4291638"/>
            <a:chExt cx="8730103" cy="348300"/>
          </a:xfrm>
        </p:grpSpPr>
        <p:sp>
          <p:nvSpPr>
            <p:cNvPr id="436" name="Google Shape;436;p34"/>
            <p:cNvSpPr/>
            <p:nvPr/>
          </p:nvSpPr>
          <p:spPr>
            <a:xfrm>
              <a:off x="214148" y="4291638"/>
              <a:ext cx="2907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125736" y="4291638"/>
              <a:ext cx="2907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6037252" y="4291638"/>
              <a:ext cx="2907000" cy="348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rebuchet MS"/>
                  <a:ea typeface="Trebuchet MS"/>
                  <a:cs typeface="Trebuchet MS"/>
                  <a:sym typeface="Trebuchet MS"/>
                </a:rPr>
                <a:t>col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39" name="Google Shape;439;p34"/>
          <p:cNvGrpSpPr/>
          <p:nvPr/>
        </p:nvGrpSpPr>
        <p:grpSpPr>
          <a:xfrm>
            <a:off x="205050" y="54275"/>
            <a:ext cx="8751000" cy="5001375"/>
            <a:chOff x="205050" y="54275"/>
            <a:chExt cx="8751000" cy="5001375"/>
          </a:xfrm>
        </p:grpSpPr>
        <p:sp>
          <p:nvSpPr>
            <p:cNvPr id="440" name="Google Shape;440;p34"/>
            <p:cNvSpPr/>
            <p:nvPr/>
          </p:nvSpPr>
          <p:spPr>
            <a:xfrm>
              <a:off x="205050" y="282650"/>
              <a:ext cx="8751000" cy="4773000"/>
            </a:xfrm>
            <a:prstGeom prst="rect">
              <a:avLst/>
            </a:prstGeom>
            <a:noFill/>
            <a:ln cap="flat" cmpd="sng" w="38100">
              <a:solidFill>
                <a:srgbClr val="466E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1" name="Google Shape;441;p34"/>
            <p:cNvSpPr txBox="1"/>
            <p:nvPr/>
          </p:nvSpPr>
          <p:spPr>
            <a:xfrm>
              <a:off x="4189275" y="54275"/>
              <a:ext cx="663000" cy="431100"/>
            </a:xfrm>
            <a:prstGeom prst="rect">
              <a:avLst/>
            </a:prstGeom>
            <a:solidFill>
              <a:srgbClr val="466EB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.row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Grid 網格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47" name="Google Shape;447;p3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48" name="Google Shape;448;p3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5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自動分配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一列的欄位總數加起來需為 12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可以自訂每一個斷點的網格佈局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width content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-auto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斷點以上的尺寸，寬度由內容決定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Stacked to horizontal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.col-sm-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76A5A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6A5A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sm 以下自動變 col-12，其他尺寸由 </a:t>
            </a:r>
            <a:r>
              <a:rPr b="1" lang="zh-TW" sz="16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決定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1" name="Google Shape;451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Layout/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p3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5" name="Google Shape;455;p3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Grid 網格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1" name="Google Shape;461;p3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2" name="Google Shape;462;p3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Row columns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另一種設定 cols 的方式，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適合欄位數要平均分配時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.row .row-cols-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設定每一列的 col 數量，即使 DOM 裡 col 的欄位超過了這個數量，也會依照 row 設定的數量排列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.row-cols-auto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讓每個 col 寬度由內容決定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Nesting 巢狀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裡面又有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.row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5" name="Google Shape;465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Layout/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8" name="Google Shape;468;p3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9" name="Google Shape;469;p3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Columns 欄 (網格系統)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5" name="Google Shape;475;p3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6" name="Google Shape;476;p3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7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.row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其實就是在父層寫一個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display: flex</a:t>
            </a:r>
            <a:b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所以只要是 flex utilities 都可以應用在其下層！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Offset classes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.offset-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斷點以上的尺寸，左邊增加 col-</a:t>
            </a:r>
            <a:r>
              <a:rPr b="1" lang="zh-TW" sz="16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的偏移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9" name="Google Shape;479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Layout/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3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3" name="Google Shape;483;p3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Gutters 間距 (網格系統)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89" name="Google Shape;489;p3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90" name="Google Shape;490;p3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用來控制 cols 之間的距離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使用 Grid，請一定要用 Gutters</a:t>
            </a:r>
            <a:r>
              <a:rPr b="1" lang="zh-TW" sz="16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來控制 margin 和 padding，不然很容易出問題！！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不要在 .row 或 .col 這層加 margin 或 padding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加在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.row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同層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x 跟 y 軸方向的間距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</a:t>
            </a:r>
            <a:r>
              <a:rPr b="1" lang="zh-TW" sz="1600">
                <a:solidFill>
                  <a:srgbClr val="3C78D8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{x/ y}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x/ y 軸方向的間距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如果覺得間距不夠，可以在 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col 內部內容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再加上 padding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3" name="Google Shape;4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2956425"/>
            <a:ext cx="3476626" cy="12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Layout/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7" name="Google Shape;497;p3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8" name="Google Shape;498;p38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CSS Grid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04" name="Google Shape;504;p3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05" name="Google Shape;505;p3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9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跟BS Grid 不一樣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BS Grid 是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display: flex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CSS Grid 是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display: grid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語法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.grid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(父層) 及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.g-col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(子層)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.g-col-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用法類似於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endParaRPr b="1" sz="1600">
              <a:solidFill>
                <a:srgbClr val="45818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B0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.g-col-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一樣可以加斷點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8" name="Google Shape;508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Layout/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0" name="Google Shape;510;p3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1" name="Google Shape;511;p3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2" name="Google Shape;512;p3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CSS Grid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18" name="Google Shape;518;p4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9" name="Google Shape;519;p4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0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Starts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.g-start-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從第 </a:t>
            </a:r>
            <a:r>
              <a:rPr b="1" lang="zh-TW" sz="16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個 col 開始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也可以在 .grid 同層加上 inline style 來控制參數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--bs-columns: </a:t>
            </a:r>
            <a:r>
              <a:rPr b="1" lang="zh-TW" sz="1600">
                <a:solidFill>
                  <a:srgbClr val="45818E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col 數量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--bs-gap: </a:t>
            </a:r>
            <a:r>
              <a:rPr b="1" lang="zh-TW" sz="1600">
                <a:solidFill>
                  <a:srgbClr val="466EBE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{xWidth} {yWidth}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col 之間間距，一個參數的話就是x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row-gap: </a:t>
            </a:r>
            <a:r>
              <a:rPr b="1" lang="zh-TW" sz="1600">
                <a:solidFill>
                  <a:srgbClr val="466EBE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{width}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row 之間間距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grid-column: span </a:t>
            </a:r>
            <a:r>
              <a:rPr b="1" lang="zh-TW" sz="1600">
                <a:solidFill>
                  <a:srgbClr val="45818E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跨 </a:t>
            </a:r>
            <a:r>
              <a:rPr b="1" lang="zh-TW" sz="16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個 col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2" name="Google Shape;522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Layout/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Google Shape;525;p4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6" name="Google Shape;526;p4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Stacks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堆疊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2" name="Google Shape;532;p4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33" name="Google Shape;533;p4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1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Vertical 垂直排列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.vstack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.gap-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endParaRPr b="1" sz="1600">
              <a:solidFill>
                <a:srgbClr val="45818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Horizontal 水平排列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.hstack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.gap-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endParaRPr b="1" sz="1600">
              <a:solidFill>
                <a:srgbClr val="45818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Vertical rule 直的分隔線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6" name="Google Shape;536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Helpers/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8" name="Google Shape;538;p41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50" y="2874213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0" name="Google Shape;540;p4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41"/>
          <p:cNvSpPr txBox="1"/>
          <p:nvPr/>
        </p:nvSpPr>
        <p:spPr>
          <a:xfrm>
            <a:off x="1572000" y="3282000"/>
            <a:ext cx="2009400" cy="15393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.vstack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.gap-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endParaRPr b="1" sz="1600">
              <a:solidFill>
                <a:srgbClr val="45818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&lt;div&gt;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&lt;div&gt;</a:t>
            </a:r>
            <a:endParaRPr/>
          </a:p>
        </p:txBody>
      </p:sp>
      <p:pic>
        <p:nvPicPr>
          <p:cNvPr id="542" name="Google Shape;542;p41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861825" y="406500"/>
            <a:ext cx="74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大綱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"/>
              </a:rPr>
              <a:t>講義 vs. Bootstrap 文件對照表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"/>
              </a:rPr>
              <a:t>Bootstrap 簡介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"/>
              </a:rPr>
              <a:t>安裝與設置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"/>
              </a:rPr>
              <a:t>基礎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"/>
              </a:rPr>
              <a:t>排版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8"/>
              </a:rPr>
              <a:t>常用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9"/>
              </a:rPr>
              <a:t>表單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0"/>
              </a:rPr>
              <a:t>組件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42"/>
          <p:cNvGrpSpPr/>
          <p:nvPr/>
        </p:nvGrpSpPr>
        <p:grpSpPr>
          <a:xfrm>
            <a:off x="1304700" y="1988825"/>
            <a:ext cx="6546000" cy="1165850"/>
            <a:chOff x="1304700" y="1792175"/>
            <a:chExt cx="6546000" cy="1165850"/>
          </a:xfrm>
        </p:grpSpPr>
        <p:sp>
          <p:nvSpPr>
            <p:cNvPr id="548" name="Google Shape;548;p42"/>
            <p:cNvSpPr txBox="1"/>
            <p:nvPr/>
          </p:nvSpPr>
          <p:spPr>
            <a:xfrm>
              <a:off x="1304700" y="1792175"/>
              <a:ext cx="6546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常</a:t>
              </a: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用</a:t>
              </a:r>
              <a:endParaRPr b="1" sz="4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549" name="Google Shape;549;p42"/>
            <p:cNvCxnSpPr/>
            <p:nvPr/>
          </p:nvCxnSpPr>
          <p:spPr>
            <a:xfrm>
              <a:off x="2117850" y="2958025"/>
              <a:ext cx="49083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550" name="Google Shape;550;p4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3" name="Google Shape;553;p4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背景顏色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59" name="Google Shape;559;p4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60" name="Google Shape;560;p4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3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color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ackground-color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主題色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-subtle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淺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主題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gradient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background-color: liner-gradient(...)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.bg-gradient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漸層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主題色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Opacity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background-color: rgba(...)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bg-opacity-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percentage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半透明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主題色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3" name="Google Shape;563;p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6" name="Google Shape;566;p4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7" name="Google Shape;567;p4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背景顏色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73" name="Google Shape;573;p4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74" name="Google Shape;574;p4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color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background-color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{light/ dark/ body}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黑白灰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{light/ dark/ body}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{secondary/ tertiary/ subtle}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更細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程度的黑白灰色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.bg-transparent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透明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7" name="Google Shape;577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9" name="Google Shape;579;p4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Google Shape;580;p4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81" name="Google Shape;581;p4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Borders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邊框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87" name="Google Shape;587;p4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88" name="Google Shape;588;p4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5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Additive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border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.border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四邊有邊框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.border-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{d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ir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上/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下/左/右某邊有邊框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Subtractive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border-</a:t>
            </a:r>
            <a:r>
              <a:rPr b="1" lang="zh-TW" sz="1600">
                <a:solidFill>
                  <a:srgbClr val="A64D79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{dir}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 0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.border-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{dir}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-0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去除某邊的邊框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Color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border-color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.border .border-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主題色邊框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.border .border-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-subtle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淺主題色邊框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1" name="Google Shape;591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3" name="Google Shape;593;p4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4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5" name="Google Shape;595;p4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Borders 邊框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1" name="Google Shape;601;p4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02" name="Google Shape;602;p4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6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Opacity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border-color: rgba(...)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.border .border-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.border-opacity-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半透明邊框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Width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border-width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.border .border-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76A5A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邊框粗細</a:t>
            </a:r>
            <a:endParaRPr b="1" sz="1600">
              <a:solidFill>
                <a:srgbClr val="434343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5" name="Google Shape;605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8" name="Google Shape;608;p4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9" name="Google Shape;609;p4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Borders 邊框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15" name="Google Shape;615;p4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6" name="Google Shape;616;p4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7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Radius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border-radius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.rounded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.rounded-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{dir}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上/下/左/右側的角為圓角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.rounded-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{circle/ pill}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border-radius: 50%/ border-radius: 很大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Sizes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border-radius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.rounded-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不同的圓角程度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.rounded-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6A5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19" name="Google Shape;619;p4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2" name="Google Shape;622;p4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3" name="Google Shape;623;p4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Colors 字體顏色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29" name="Google Shape;629;p4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30" name="Google Shape;630;p4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8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Colors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color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text-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主題色字體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-emphasis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加深的主題色字體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Opacity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color: rgba(...)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text-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-opacity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系統色半透明字體</a:t>
            </a:r>
            <a:endParaRPr b="1" sz="1600">
              <a:solidFill>
                <a:srgbClr val="BEABE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33" name="Google Shape;633;p4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4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5" name="Google Shape;635;p4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6" name="Google Shape;636;p4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37" name="Google Shape;637;p4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Color &amp; Background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文字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與背景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43" name="Google Shape;643;p4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4" name="Google Shape;644;p4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9"/>
          <p:cNvSpPr txBox="1"/>
          <p:nvPr/>
        </p:nvSpPr>
        <p:spPr>
          <a:xfrm>
            <a:off x="999000" y="1373400"/>
            <a:ext cx="714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.text-bg-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文字帶底色的 block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更方便應用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不用設定完 text color 再設定 background color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文字跟背景顏色使用 BS 設定的對比色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7" name="Google Shape;647;p4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Helpers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9" name="Google Shape;649;p4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0" name="Google Shape;650;p4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51" name="Google Shape;651;p4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Typography 文字排版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57" name="Google Shape;657;p5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58" name="Google Shape;658;p5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0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h1-h6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</a:t>
            </a:r>
            <a:r>
              <a:rPr b="1" lang="zh-TW" sz="1600">
                <a:solidFill>
                  <a:srgbClr val="45818E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或是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.h-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endParaRPr b="1" sz="1600">
              <a:solidFill>
                <a:srgbClr val="45818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headings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.display-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字更大、更細的樣式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Lead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.lead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讓一段文字在內文中突出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61" name="Google Shape;661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3" name="Google Shape;663;p5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4" name="Google Shape;664;p5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65" name="Google Shape;665;p5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Typography 文字排版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71" name="Google Shape;671;p5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72" name="Google Shape;672;p5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1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Inline text elements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&lt;mark&gt;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或是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.mark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底色強調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&lt;del&gt;&lt;s&gt;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或是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.text-decoration-line-through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刪除線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&lt;ins&gt;&lt;u&gt;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或是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.text-decoration-underline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底線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&lt;small&gt;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或是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.small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小字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&lt;strong&gt;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粗體字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&lt;em&gt;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斜體字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75" name="Google Shape;675;p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5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7" name="Google Shape;677;p5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8" name="Google Shape;678;p5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79" name="Google Shape;679;p5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101" y="180000"/>
            <a:ext cx="1828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講義 vs.</a:t>
            </a:r>
            <a:endParaRPr b="1" sz="18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文件</a:t>
            </a:r>
            <a:endParaRPr b="1" sz="18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對照表</a:t>
            </a:r>
            <a:endParaRPr b="1" sz="18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917000" y="180000"/>
            <a:ext cx="17406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highlight>
                  <a:srgbClr val="466EBE"/>
                </a:highlight>
                <a:latin typeface="Trebuchet MS"/>
                <a:ea typeface="Trebuchet MS"/>
                <a:cs typeface="Trebuchet MS"/>
                <a:sym typeface="Trebuchet MS"/>
              </a:rPr>
              <a:t>Basics 基礎</a:t>
            </a:r>
            <a:endParaRPr b="1" sz="1100">
              <a:solidFill>
                <a:schemeClr val="lt1"/>
              </a:solidFill>
              <a:highlight>
                <a:srgbClr val="466EB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"/>
              </a:rPr>
              <a:t>Theme Colors 主題色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"/>
              </a:rPr>
              <a:t>Spacing </a:t>
            </a: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"/>
              </a:rPr>
              <a:t>間距 </a:t>
            </a: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"/>
              </a:rPr>
              <a:t>(Margin &amp; Padding 外距和內距)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486400" y="180000"/>
            <a:ext cx="1828800" cy="4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highlight>
                  <a:srgbClr val="466EBE"/>
                </a:highlight>
                <a:latin typeface="Trebuchet MS"/>
                <a:ea typeface="Trebuchet MS"/>
                <a:cs typeface="Trebuchet MS"/>
                <a:sym typeface="Trebuchet MS"/>
              </a:rPr>
              <a:t>Utilities 通用</a:t>
            </a:r>
            <a:endParaRPr b="1" sz="1100">
              <a:solidFill>
                <a:schemeClr val="lt1"/>
              </a:solidFill>
              <a:highlight>
                <a:srgbClr val="466EB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"/>
              </a:rPr>
              <a:t>Background 背景顏色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8"/>
              </a:rPr>
              <a:t>Borders 邊框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9"/>
              </a:rPr>
              <a:t>Colors 字體顏色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0"/>
              </a:rPr>
              <a:t>Text 文字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1"/>
              </a:rPr>
              <a:t>Display </a:t>
            </a: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2"/>
              </a:rPr>
              <a:t>佈局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3"/>
              </a:rPr>
              <a:t>Flex 彈性盒子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4"/>
              </a:rPr>
              <a:t>Float 浮動 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5"/>
              </a:rPr>
              <a:t>Interactions 互動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6"/>
              </a:rPr>
              <a:t>Link 連結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7"/>
              </a:rPr>
              <a:t>Object fit 填滿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8"/>
              </a:rPr>
              <a:t>Opacity 透明度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19"/>
              </a:rPr>
              <a:t>Overflow 溢出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0"/>
              </a:rPr>
              <a:t>Shadows 陰影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1"/>
              </a:rPr>
              <a:t>Sizing 大小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2"/>
              </a:rPr>
              <a:t>Vertical alignment 垂直排列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3"/>
              </a:rPr>
              <a:t>Visibility 可視性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0" y="2571900"/>
            <a:ext cx="18288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highlight>
                  <a:srgbClr val="466EBE"/>
                </a:highlight>
                <a:latin typeface="Trebuchet MS"/>
                <a:ea typeface="Trebuchet MS"/>
                <a:cs typeface="Trebuchet MS"/>
                <a:sym typeface="Trebuchet MS"/>
              </a:rPr>
              <a:t>Forms 表單</a:t>
            </a:r>
            <a:endParaRPr b="1" sz="1100">
              <a:solidFill>
                <a:schemeClr val="lt1"/>
              </a:solidFill>
              <a:highlight>
                <a:srgbClr val="466EB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4"/>
              </a:rPr>
              <a:t>Form controls </a:t>
            </a: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5"/>
              </a:rPr>
              <a:t>表單控制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6"/>
              </a:rPr>
              <a:t>Select 選擇列表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7"/>
              </a:rPr>
              <a:t>Checks &amp; Radios 核取方框 &amp; 選項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8"/>
              </a:rPr>
              <a:t>Range 範圍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29"/>
              </a:rPr>
              <a:t>Input group 群組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0"/>
              </a:rPr>
              <a:t>Floating labels 浮動標籤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1"/>
              </a:rPr>
              <a:t>Validation 驗證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657600" y="180000"/>
            <a:ext cx="18288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highlight>
                  <a:srgbClr val="466EBE"/>
                </a:highlight>
                <a:latin typeface="Trebuchet MS"/>
                <a:ea typeface="Trebuchet MS"/>
                <a:cs typeface="Trebuchet MS"/>
                <a:sym typeface="Trebuchet MS"/>
              </a:rPr>
              <a:t>Layout 排版</a:t>
            </a:r>
            <a:endParaRPr b="1" sz="1100">
              <a:solidFill>
                <a:schemeClr val="lt1"/>
              </a:solidFill>
              <a:highlight>
                <a:srgbClr val="466EB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2"/>
              </a:rPr>
              <a:t>Breakpoints 斷點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3"/>
              </a:rPr>
              <a:t>Containers 容器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4"/>
              </a:rPr>
              <a:t>Grid 網格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5"/>
              </a:rPr>
              <a:t>[網格] Columns 欄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6"/>
              </a:rPr>
              <a:t>[網格] Gutters 間距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7"/>
              </a:rPr>
              <a:t>Z-index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8"/>
              </a:rPr>
              <a:t>CSS Grid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315200" y="180000"/>
            <a:ext cx="1828800" cy="4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highlight>
                  <a:srgbClr val="466EBE"/>
                </a:highlight>
                <a:latin typeface="Trebuchet MS"/>
                <a:ea typeface="Trebuchet MS"/>
                <a:cs typeface="Trebuchet MS"/>
                <a:sym typeface="Trebuchet MS"/>
              </a:rPr>
              <a:t>Components 組件</a:t>
            </a:r>
            <a:endParaRPr b="1" sz="1100">
              <a:solidFill>
                <a:schemeClr val="lt1"/>
              </a:solidFill>
              <a:highlight>
                <a:srgbClr val="466EB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9"/>
              </a:rPr>
              <a:t>Accordion </a:t>
            </a: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0"/>
              </a:rPr>
              <a:t>手風琴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1"/>
              </a:rPr>
              <a:t>Alerts 警告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2"/>
              </a:rPr>
              <a:t>Badges 標籤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3"/>
              </a:rPr>
              <a:t>Breadcrumb 麵包屑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4"/>
              </a:rPr>
              <a:t>Buttons 按鈕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5"/>
              </a:rPr>
              <a:t>Button group 按鈕群組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6"/>
              </a:rPr>
              <a:t>Card 卡片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7"/>
              </a:rPr>
              <a:t>Carousel 輪播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8"/>
              </a:rPr>
              <a:t>Close button 關閉按鈕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9"/>
              </a:rPr>
              <a:t>Collapse 折疊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0"/>
              </a:rPr>
              <a:t>Dropdown 下拉選單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1"/>
              </a:rPr>
              <a:t>List group 列表群組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2"/>
              </a:rPr>
              <a:t>Modal 互動視窗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3"/>
              </a:rPr>
              <a:t>Navbar 導覽列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4"/>
              </a:rPr>
              <a:t>Navs and tabs 導覽與標籤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5"/>
              </a:rPr>
              <a:t>Offcanvas 側邊欄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6"/>
              </a:rPr>
              <a:t>Pagination 頁碼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7"/>
              </a:rPr>
              <a:t>Palceholders 佔位符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8"/>
              </a:rPr>
              <a:t>Popovers 彈出提示框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9"/>
              </a:rPr>
              <a:t>Progress 進度條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0"/>
              </a:rPr>
              <a:t>Scrollsby 滾動監控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1"/>
              </a:rPr>
              <a:t>Spinners 讀取標示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2"/>
              </a:rPr>
              <a:t>Toasts 吐司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3"/>
              </a:rPr>
              <a:t>Tooltips 工具提示框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917000" y="1774350"/>
            <a:ext cx="18288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highlight>
                  <a:srgbClr val="466EBE"/>
                </a:highlight>
                <a:latin typeface="Trebuchet MS"/>
                <a:ea typeface="Trebuchet MS"/>
                <a:cs typeface="Trebuchet MS"/>
                <a:sym typeface="Trebuchet MS"/>
              </a:rPr>
              <a:t>Content 內容</a:t>
            </a:r>
            <a:endParaRPr b="1" sz="1100">
              <a:solidFill>
                <a:schemeClr val="lt1"/>
              </a:solidFill>
              <a:highlight>
                <a:srgbClr val="466EB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4"/>
              </a:rPr>
              <a:t>Reboot 重置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5"/>
              </a:rPr>
              <a:t>Typography 文字排版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6"/>
              </a:rPr>
              <a:t>Images 圖片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7"/>
              </a:rPr>
              <a:t>Figures 圖片區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8"/>
              </a:rPr>
              <a:t>Tables 表格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657600" y="2571900"/>
            <a:ext cx="18288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highlight>
                  <a:srgbClr val="466EBE"/>
                </a:highlight>
                <a:latin typeface="Trebuchet MS"/>
                <a:ea typeface="Trebuchet MS"/>
                <a:cs typeface="Trebuchet MS"/>
                <a:sym typeface="Trebuchet MS"/>
              </a:rPr>
              <a:t>Helpers 工具</a:t>
            </a:r>
            <a:endParaRPr b="1" sz="1100">
              <a:solidFill>
                <a:schemeClr val="lt1"/>
              </a:solidFill>
              <a:highlight>
                <a:srgbClr val="466EB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69"/>
              </a:rPr>
              <a:t>Color &amp; Background 文字與背景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0"/>
              </a:rPr>
              <a:t>Focus ring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1"/>
              </a:rPr>
              <a:t>Position 位置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2"/>
              </a:rPr>
              <a:t>Ratio 比例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3"/>
              </a:rPr>
              <a:t>Stacks 堆疊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4"/>
              </a:rPr>
              <a:t>Stretched link 延伸連結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5"/>
              </a:rPr>
              <a:t>Text truncation 文字刪節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6"/>
              </a:rPr>
              <a:t>Visually hidden 視覺隱藏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917000" y="3368700"/>
            <a:ext cx="18288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highlight>
                  <a:srgbClr val="466EBE"/>
                </a:highlight>
                <a:latin typeface="Trebuchet MS"/>
                <a:ea typeface="Trebuchet MS"/>
                <a:cs typeface="Trebuchet MS"/>
                <a:sym typeface="Trebuchet MS"/>
              </a:rPr>
              <a:t>Customize 自訂</a:t>
            </a:r>
            <a:endParaRPr b="1" sz="1100">
              <a:solidFill>
                <a:schemeClr val="lt1"/>
              </a:solidFill>
              <a:highlight>
                <a:srgbClr val="466EB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77"/>
              </a:rPr>
              <a:t>Sass</a:t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01" y="1278900"/>
            <a:ext cx="1828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使用說明：</a:t>
            </a:r>
            <a:endParaRPr b="1" sz="1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這一頁是按照Bootstrap的分類跟順序，</a:t>
            </a:r>
            <a:endParaRPr b="1" sz="1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講義是我自己的分類，</a:t>
            </a:r>
            <a:endParaRPr b="1" sz="1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從這邊可以直接點到講義對應頁面，方便查找！</a:t>
            </a:r>
            <a:endParaRPr b="1" sz="1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Typography 文字排版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85" name="Google Shape;685;p5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86" name="Google Shape;686;p5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Abbreviations 縮寫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hover 的時候會有完整說明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&lt;abbr&gt;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title="..."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&lt;abbr&gt;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.initialism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title="..."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讓字變更小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引言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&lt;figure&gt;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&lt;blockquote&gt;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.blockquote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引言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&lt;figcaption&gt;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.blockquote-footer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引用自...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&lt;cite&gt;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title="..."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出處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9" name="Google Shape;689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5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1" name="Google Shape;691;p5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2" name="Google Shape;692;p5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93" name="Google Shape;693;p5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Typography 文字排版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99" name="Google Shape;699;p5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0" name="Google Shape;700;p5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3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Lists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.list-unstyled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前面沒有點點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.list-inline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橫的列表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 list 說明樣式的列表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&lt;dl&gt;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&lt;dt&gt;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欄位標題 (粗體)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&lt;dd&gt;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欄位內容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3" name="Google Shape;703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5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5" name="Google Shape;705;p5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6" name="Google Shape;706;p5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7" name="Google Shape;707;p5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Text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文字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13" name="Google Shape;713;p5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4" name="Google Shape;714;p5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Text alignment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text-align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文字置左/ 中/ 右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Text wrapping and overflow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white-space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文字自動換行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Word break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word-wrap: break-word/ word-break: break-word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.text-break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用於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一長串字母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中間沒有空白時的換行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7" name="Google Shape;717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5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9" name="Google Shape;719;p5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0" name="Google Shape;720;p5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21" name="Google Shape;721;p5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Text 文字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27" name="Google Shape;727;p5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8" name="Google Shape;728;p5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Text transform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text-transform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Font size =&gt; </a:t>
            </a:r>
            <a:r>
              <a:rPr b="1" lang="zh-TW" sz="16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font-size</a:t>
            </a:r>
            <a:endParaRPr b="1" sz="1600">
              <a:solidFill>
                <a:srgbClr val="434343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.fs-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大小根據 BS 內建的 h1~h6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Font weight and italics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font-weight/ font-style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.fw-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font-weight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.fst-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font-style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1" name="Google Shape;731;p5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5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3" name="Google Shape;733;p55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28250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5" name="Google Shape;735;p5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6" name="Google Shape;736;p55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Text 文字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42" name="Google Shape;742;p5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43" name="Google Shape;743;p5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Line height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line-height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.lh-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{1/ sm/ base/ lg}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分別為 1/ 1.25/ 1.5/ 2 倍行高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Monospace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font-family: Monospace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.font-monospace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等寬字型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Reset color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color: inherit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.text-reset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拿掉本身顏色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繼承父層的字體顏色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Text decoration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text-decoration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.text-decoration-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46" name="Google Shape;746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5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8" name="Google Shape;748;p5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9" name="Google Shape;749;p5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50" name="Google Shape;750;p5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Text truncation 文字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刪節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56" name="Google Shape;756;p5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7" name="Google Shape;757;p5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7"/>
          <p:cNvSpPr txBox="1"/>
          <p:nvPr/>
        </p:nvSpPr>
        <p:spPr>
          <a:xfrm>
            <a:off x="999000" y="1373400"/>
            <a:ext cx="714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只有在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display: block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或是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display: inline-block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+ 固定寬度 會生效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60" name="Google Shape;760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Helpers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2" name="Google Shape;762;p5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3" name="Google Shape;763;p5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4" name="Google Shape;764;p57"/>
          <p:cNvSpPr txBox="1"/>
          <p:nvPr/>
        </p:nvSpPr>
        <p:spPr>
          <a:xfrm>
            <a:off x="1572000" y="1878875"/>
            <a:ext cx="3000000" cy="8004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.d-block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.text-truncate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765" name="Google Shape;765;p57"/>
          <p:cNvSpPr txBox="1"/>
          <p:nvPr/>
        </p:nvSpPr>
        <p:spPr>
          <a:xfrm>
            <a:off x="1572000" y="2884300"/>
            <a:ext cx="4146000" cy="8004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.d-inline-block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style="max-width: …;"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.text-truncate</a:t>
            </a:r>
            <a:endParaRPr/>
          </a:p>
        </p:txBody>
      </p:sp>
      <p:pic>
        <p:nvPicPr>
          <p:cNvPr id="766" name="Google Shape;766;p5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佈局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72" name="Google Shape;772;p5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73" name="Google Shape;773;p5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8"/>
          <p:cNvSpPr txBox="1"/>
          <p:nvPr/>
        </p:nvSpPr>
        <p:spPr>
          <a:xfrm>
            <a:off x="999000" y="1373400"/>
            <a:ext cx="714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display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根據裝置尺寸顯示不同佈局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經常使用 breakpoint 配合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.d-none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來做響應式設計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6" name="Google Shape;7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49" y="3005775"/>
            <a:ext cx="6597300" cy="9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8"/>
          <p:cNvSpPr/>
          <p:nvPr/>
        </p:nvSpPr>
        <p:spPr>
          <a:xfrm>
            <a:off x="4412750" y="3177975"/>
            <a:ext cx="2274900" cy="64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78" name="Google Shape;778;p5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0" name="Google Shape;780;p5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1" name="Google Shape;781;p5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82" name="Google Shape;782;p58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Flex 彈性盒子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88" name="Google Shape;788;p5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9" name="Google Shape;789;p5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9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Flex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display: flex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flex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斷點以上尺寸，用flex來排列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Direction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flex-direction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flex-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-reverse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順序倒置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.d-flex.flex-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-reverse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斷點以上尺寸，順序倒置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網頁版為橫向，手機版卻需要改為直向時經常用到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92" name="Google Shape;792;p5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5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4" name="Google Shape;794;p5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5" name="Google Shape;795;p5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96" name="Google Shape;796;p5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Flex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彈性盒子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02" name="Google Shape;802;p6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03" name="Google Shape;803;p6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0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Justify content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justify-content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 .justify-content-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 .justify-content-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Align items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align-items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 .align-items-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 .align-items-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可以搭配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.m-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{dir}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-auto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6" name="Google Shape;806;p6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6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8" name="Google Shape;808;p6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9" name="Google Shape;809;p6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0" name="Google Shape;810;p6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Flex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彈性盒子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16" name="Google Shape;816;p6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17" name="Google Shape;817;p6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1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Wrap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flex-wrap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 .flex-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 .flex-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.d-flex .flex-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-reverse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Order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order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.order-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BEAB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.order-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BEABEB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num</a:t>
            </a:r>
            <a:r>
              <a:rPr b="1" lang="zh-TW" sz="1600">
                <a:solidFill>
                  <a:srgbClr val="BEABEB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/ first/ last}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不同裝置尺寸下顯示順序不同時可用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0" name="Google Shape;820;p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3" name="Google Shape;823;p6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4" name="Google Shape;824;p6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7"/>
          <p:cNvGrpSpPr/>
          <p:nvPr/>
        </p:nvGrpSpPr>
        <p:grpSpPr>
          <a:xfrm>
            <a:off x="2117850" y="1988825"/>
            <a:ext cx="4908300" cy="1165850"/>
            <a:chOff x="2117850" y="1792175"/>
            <a:chExt cx="4908300" cy="1165850"/>
          </a:xfrm>
        </p:grpSpPr>
        <p:sp>
          <p:nvSpPr>
            <p:cNvPr id="112" name="Google Shape;112;p17"/>
            <p:cNvSpPr txBox="1"/>
            <p:nvPr/>
          </p:nvSpPr>
          <p:spPr>
            <a:xfrm>
              <a:off x="2136700" y="1792175"/>
              <a:ext cx="48819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 簡介</a:t>
              </a:r>
              <a:endParaRPr b="1" sz="4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13" name="Google Shape;113;p17"/>
            <p:cNvCxnSpPr/>
            <p:nvPr/>
          </p:nvCxnSpPr>
          <p:spPr>
            <a:xfrm>
              <a:off x="2117850" y="2958025"/>
              <a:ext cx="49083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14" name="Google Shape;114;p1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Float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浮動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30" name="Google Shape;830;p6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31" name="Google Shape;831;p6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2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float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.float-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{start/ end/ none}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.float-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{star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t/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 end/ none}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css value 是 </a:t>
            </a:r>
            <a:r>
              <a:rPr b="1" lang="zh-TW" sz="1600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left/ right/ none</a:t>
            </a:r>
            <a:endParaRPr b="1" sz="1600">
              <a:solidFill>
                <a:srgbClr val="3D85C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可以搭配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.clearfix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使用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34" name="Google Shape;834;p6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6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36" name="Google Shape;836;p62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2874213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6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8" name="Google Shape;838;p6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39" name="Google Shape;839;p62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Interactions 互動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45" name="Google Shape;845;p6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46" name="Google Shape;846;p6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6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3"/>
          <p:cNvSpPr txBox="1"/>
          <p:nvPr/>
        </p:nvSpPr>
        <p:spPr>
          <a:xfrm>
            <a:off x="999000" y="1373400"/>
            <a:ext cx="714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Text Selection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user-select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.user-select-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Pointer Events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pointer-events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.pe-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9" name="Google Shape;849;p6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6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1" name="Google Shape;851;p6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2" name="Google Shape;852;p6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3" name="Google Shape;853;p6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Link 連結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59" name="Google Shape;859;p6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0" name="Google Shape;860;p6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Link color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.link-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主題色連結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Link opacity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color: rgba(...)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.link-opacity-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連結透明度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.link-opacity-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-hover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hover時的連結透明度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Underline color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text-decoration-color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.link-underline-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連結底線顏色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Underline offset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text-underline-offset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.link-offset-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連結底線距離字的寬度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3" name="Google Shape;863;p6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5" name="Google Shape;865;p6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1373388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6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6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8" name="Google Shape;868;p64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Link 連結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74" name="Google Shape;874;p6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5" name="Google Shape;875;p6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65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Underline opacity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text-decoration-color: rgba(...)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.link-underline .link-underline-opacity-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連結底線透明度</a:t>
            </a:r>
            <a:endParaRPr b="1" sz="1600">
              <a:solidFill>
                <a:srgbClr val="BEAB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.link-underline .link-underline-opacity-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-hover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hover時連結底線的透明度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有 Icon 的連結 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78" name="Google Shape;878;p6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6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0" name="Google Shape;880;p65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475" y="323752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5">
            <a:hlinkClick action="ppaction://hlinksldjump" r:id="rId6"/>
          </p:cNvPr>
          <p:cNvSpPr txBox="1"/>
          <p:nvPr/>
        </p:nvSpPr>
        <p:spPr>
          <a:xfrm>
            <a:off x="3486150" y="3201975"/>
            <a:ext cx="11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Icons 語法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3" name="Google Shape;883;p6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4" name="Google Shape;884;p65"/>
          <p:cNvSpPr txBox="1"/>
          <p:nvPr/>
        </p:nvSpPr>
        <p:spPr>
          <a:xfrm>
            <a:off x="1570475" y="3651300"/>
            <a:ext cx="3340500" cy="1169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.icon-link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&lt;svg&gt;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.bi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aria-hidden="true"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&lt;use&gt;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 xlink:href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5" name="Google Shape;885;p65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Images 圖片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91" name="Google Shape;891;p6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92" name="Google Shape;892;p6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6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images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width: 100%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height: auto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.img-fluid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滿版圖片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Image thumbnails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.img-thumbnail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縮圖 (圓角邊框)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排列圖片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.float-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endParaRPr b="1" sz="1600">
              <a:solidFill>
                <a:srgbClr val="3D85C6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.d-block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5" name="Google Shape;895;p6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6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7" name="Google Shape;897;p6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8" name="Google Shape;898;p6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9" name="Google Shape;899;p66"/>
          <p:cNvSpPr txBox="1"/>
          <p:nvPr/>
        </p:nvSpPr>
        <p:spPr>
          <a:xfrm>
            <a:off x="2012400" y="4020900"/>
            <a:ext cx="2798700" cy="8004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.text-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{text-align css value}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0" name="Google Shape;900;p6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Images 圖片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06" name="Google Shape;906;p6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7" name="Google Shape;907;p6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7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Picture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不要加在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&lt;picture&gt;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上，而是裡面的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t/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10" name="Google Shape;910;p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6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2" name="Google Shape;912;p6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3" name="Google Shape;913;p6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4" name="Google Shape;914;p67"/>
          <p:cNvSpPr txBox="1"/>
          <p:nvPr/>
        </p:nvSpPr>
        <p:spPr>
          <a:xfrm>
            <a:off x="2037450" y="2243525"/>
            <a:ext cx="5068800" cy="1169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&lt;picture&gt;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&lt;source&gt;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srcset="..." type="image/svg+xml"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.img-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{fluid/ thumbnail}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15" name="Google Shape;915;p6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Figures 圖片區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21" name="Google Shape;921;p6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22" name="Google Shape;922;p6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8"/>
          <p:cNvSpPr txBox="1"/>
          <p:nvPr/>
        </p:nvSpPr>
        <p:spPr>
          <a:xfrm>
            <a:off x="999000" y="1373400"/>
            <a:ext cx="714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5" name="Google Shape;925;p6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7" name="Google Shape;927;p6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8" name="Google Shape;928;p6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9" name="Google Shape;929;p68"/>
          <p:cNvSpPr txBox="1"/>
          <p:nvPr/>
        </p:nvSpPr>
        <p:spPr>
          <a:xfrm>
            <a:off x="1546525" y="1373400"/>
            <a:ext cx="5292000" cy="1169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&lt;figure&gt;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.figure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.figure-img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.img-fluid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&lt;figcaption&gt;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.figure-caption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圖片下面的說明文字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30" name="Google Shape;930;p6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fit 填滿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36" name="Google Shape;936;p6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37" name="Google Shape;937;p6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9"/>
          <p:cNvSpPr txBox="1"/>
          <p:nvPr/>
        </p:nvSpPr>
        <p:spPr>
          <a:xfrm>
            <a:off x="999000" y="1373400"/>
            <a:ext cx="714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Fit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object-fit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用於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&lt;video&gt;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.w-100 .h-100 .object-fit-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&lt;img&gt;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.w-100 .h-100 .object-fit-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0" name="Google Shape;940;p6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6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2" name="Google Shape;942;p6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3" name="Google Shape;943;p6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4" name="Google Shape;944;p6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Opacity 透明度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50" name="Google Shape;950;p7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51" name="Google Shape;951;p7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70"/>
          <p:cNvSpPr txBox="1"/>
          <p:nvPr/>
        </p:nvSpPr>
        <p:spPr>
          <a:xfrm>
            <a:off x="999000" y="1373400"/>
            <a:ext cx="714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Opacity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opacity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.opacity-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BEABE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54" name="Google Shape;954;p7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7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6" name="Google Shape;956;p7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7" name="Google Shape;957;p7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58" name="Google Shape;958;p7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Overflow 溢出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64" name="Google Shape;964;p7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5" name="Google Shape;965;p7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1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Overflow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overflow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.overflow-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.overflow-</a:t>
            </a:r>
            <a:r>
              <a:rPr b="1" lang="zh-TW" sz="1600">
                <a:solidFill>
                  <a:srgbClr val="3C78D8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{x/ y}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x或y軸方向的溢出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8" name="Google Shape;968;p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0" name="Google Shape;970;p7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1" name="Google Shape;971;p7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2" name="Google Shape;972;p7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2131050" y="1804491"/>
            <a:ext cx="6480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開源 Open Source：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程式碼可以被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公開自由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地使用，不受版權的限制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由社群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共同開發和維護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，促進知識和技術的共享和交流，提高軟體的可靠性、安全性和功能性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框架 Framework：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已經編寫好的代碼和函數庫的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架構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可以幫助開發者更容易地設計、開發和維護軟體應用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00" y="137340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131050" y="406500"/>
            <a:ext cx="488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是什麼？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6" name="Google Shape;126;p1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669900" y="1373400"/>
            <a:ext cx="7941450" cy="3051100"/>
            <a:chOff x="669900" y="1373400"/>
            <a:chExt cx="7941450" cy="3051100"/>
          </a:xfrm>
        </p:grpSpPr>
        <p:sp>
          <p:nvSpPr>
            <p:cNvPr id="129" name="Google Shape;129;p18"/>
            <p:cNvSpPr txBox="1"/>
            <p:nvPr/>
          </p:nvSpPr>
          <p:spPr>
            <a:xfrm>
              <a:off x="2131050" y="1373400"/>
              <a:ext cx="6480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Trebuchet MS"/>
                <a:buChar char="●"/>
              </a:pPr>
              <a:r>
                <a:rPr b="1" lang="zh-TW" sz="16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由 Twitter 團隊開發和維護的</a:t>
              </a:r>
              <a:r>
                <a:rPr b="1" lang="zh-TW" sz="1600">
                  <a:solidFill>
                    <a:srgbClr val="CC412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開源 UI 框架</a:t>
              </a:r>
              <a:endParaRPr b="1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30" name="Google Shape;13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9900" y="29845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Position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位置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78" name="Google Shape;978;p7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79" name="Google Shape;979;p7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2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Arrange elements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position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父層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.position-relative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子層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.position-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A64D79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{dir}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3C78D8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{0/ 50}</a:t>
            </a:r>
            <a:endParaRPr b="1" sz="1600">
              <a:solidFill>
                <a:srgbClr val="3C78D8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Center elements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transform: translate(-50%, -50%)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.translate-middle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Center elements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transform: translate</a:t>
            </a:r>
            <a:r>
              <a:rPr b="1" lang="zh-TW" sz="1600">
                <a:solidFill>
                  <a:srgbClr val="3C78D8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{X/ Y}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(-50%)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.translate-middle-</a:t>
            </a:r>
            <a:r>
              <a:rPr b="1" lang="zh-TW" sz="1600">
                <a:solidFill>
                  <a:srgbClr val="3C78D8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{x/ y}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82" name="Google Shape;982;p7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7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4" name="Google Shape;984;p7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5" name="Google Shape;985;p7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86" name="Google Shape;986;p7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Position 位置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92" name="Google Shape;992;p7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93" name="Google Shape;993;p7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7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3"/>
          <p:cNvSpPr txBox="1"/>
          <p:nvPr/>
        </p:nvSpPr>
        <p:spPr>
          <a:xfrm>
            <a:off x="999000" y="1373400"/>
            <a:ext cx="714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Sticky &amp; Fixed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{fixed/ sticky}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{top/ bottom}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96" name="Google Shape;996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7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8" name="Google Shape;998;p7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9" name="Google Shape;999;p7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0" name="Google Shape;1000;p7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7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Shadows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陰影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06" name="Google Shape;1006;p7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07" name="Google Shape;1007;p7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4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Shadows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box-shadow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.shadow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預設陰影樣式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shadow-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{none/ sm/ lg}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變化陰影樣式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0" name="Google Shape;1010;p7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7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2" name="Google Shape;1012;p7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3" name="Google Shape;1013;p7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4" name="Google Shape;1014;p7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Sizing 大小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20" name="Google Shape;1020;p7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1" name="Google Shape;1021;p7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5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Width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width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.w-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{percentage/ auto}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寬度百分比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.mw-100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max-width: 100%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Height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height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.h-</a:t>
            </a:r>
            <a:r>
              <a:rPr b="1" lang="zh-TW" sz="1600">
                <a:solidFill>
                  <a:srgbClr val="E0666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{percentage/ auto}</a:t>
            </a:r>
            <a:r>
              <a:rPr b="1" lang="zh-TW" sz="1600">
                <a:solidFill>
                  <a:srgbClr val="BEAB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高度百分比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.mh-100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max-height: 100%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4" name="Google Shape;1024;p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7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6" name="Google Shape;1026;p7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7" name="Google Shape;1027;p7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8" name="Google Shape;1028;p7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Sizing 大小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34" name="Google Shape;1034;p7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35" name="Google Shape;1035;p7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6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Viewport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</a:t>
            </a:r>
            <a:r>
              <a:rPr b="1" lang="zh-TW" sz="1600">
                <a:solidFill>
                  <a:srgbClr val="E69138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{w/ h}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-100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width: 100vw/ height: 100vh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.min-v</a:t>
            </a:r>
            <a:r>
              <a:rPr b="1" lang="zh-TW" sz="1600">
                <a:solidFill>
                  <a:srgbClr val="E69138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{w/ h}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-100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min-width: 100vw/ min-height: 100vh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8" name="Google Shape;1038;p7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7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0" name="Google Shape;1040;p7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1" name="Google Shape;1041;p7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2" name="Google Shape;1042;p7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7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Vertical alignment 垂直排列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48" name="Google Shape;1048;p7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49" name="Google Shape;1049;p7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7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Vertical alignment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vertical-align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只能用於 inline 的物件或是 table 表格裡儲存格的垂直排列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.align-</a:t>
            </a:r>
            <a:r>
              <a:rPr b="1" lang="zh-TW" sz="1600">
                <a:solidFill>
                  <a:srgbClr val="3D85C6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79B0E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9B0E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2" name="Google Shape;1052;p7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7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4" name="Google Shape;1054;p7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5" name="Google Shape;1055;p7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6" name="Google Shape;1056;p7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7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Visibility 可視性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62" name="Google Shape;1062;p7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63" name="Google Shape;1063;p7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7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8"/>
          <p:cNvSpPr txBox="1"/>
          <p:nvPr/>
        </p:nvSpPr>
        <p:spPr>
          <a:xfrm>
            <a:off x="999000" y="1373400"/>
            <a:ext cx="714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.visible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visibility: visible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.invisible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visibility: hidden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66" name="Google Shape;1066;p7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7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8" name="Google Shape;1068;p7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9" name="Google Shape;1069;p7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70" name="Google Shape;1070;p7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Visually hidden 視覺隱藏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76" name="Google Shape;1076;p7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77" name="Google Shape;1077;p7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79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輔助使用專用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.visually-hidden 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.visually-hidden-focusable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視覺上隱藏但仍可被 focus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0" name="Google Shape;1080;p7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7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Started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 Accessibility/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2" name="Google Shape;1082;p7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3" name="Google Shape;1083;p7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4" name="Google Shape;1084;p7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8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Z-index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90" name="Google Shape;1090;p8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91" name="Google Shape;1091;p8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0"/>
          <p:cNvSpPr txBox="1"/>
          <p:nvPr/>
        </p:nvSpPr>
        <p:spPr>
          <a:xfrm>
            <a:off x="999000" y="1373400"/>
            <a:ext cx="714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.z-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76A5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.z-n</a:t>
            </a:r>
            <a:r>
              <a:rPr b="1" lang="zh-TW" sz="1600">
                <a:solidFill>
                  <a:srgbClr val="45818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76A5B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負的 z-index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94" name="Google Shape;1094;p8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8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Utilities/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6" name="Google Shape;1096;p8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7" name="Google Shape;1097;p8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98" name="Google Shape;1098;p8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Ratio 比例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04" name="Google Shape;1104;p8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05" name="Google Shape;1105;p8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8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1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Aspect ratios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aspect-ratio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.ratio .ratio-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{options}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options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1x1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4x3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16x9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21x9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.ratio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style="--bs-aspect-ratio: … ;"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8" name="Google Shape;1108;p8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8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Helpers/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0" name="Google Shape;1110;p8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1" name="Google Shape;1111;p8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12" name="Google Shape;1112;p8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2131050" y="406500"/>
            <a:ext cx="488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是什麼？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9" name="Google Shape;139;p1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044750" y="1373400"/>
            <a:ext cx="705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基於 HTML、CSS 和 JavaScript 技術，提供了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一個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豐富的工具和元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件庫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快速開發現代化的網站和 Web 應用程式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1044700" y="2173800"/>
            <a:ext cx="7054500" cy="2644300"/>
            <a:chOff x="1044700" y="2173800"/>
            <a:chExt cx="7054500" cy="2644300"/>
          </a:xfrm>
        </p:grpSpPr>
        <p:pic>
          <p:nvPicPr>
            <p:cNvPr id="143" name="Google Shape;143;p19"/>
            <p:cNvPicPr preferRelativeResize="0"/>
            <p:nvPr/>
          </p:nvPicPr>
          <p:blipFill rotWithShape="1">
            <a:blip r:embed="rId3">
              <a:alphaModFix/>
            </a:blip>
            <a:srcRect b="27699" l="10641" r="10238" t="27681"/>
            <a:stretch/>
          </p:blipFill>
          <p:spPr>
            <a:xfrm>
              <a:off x="1044700" y="2780800"/>
              <a:ext cx="2722452" cy="110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51978" y="2173800"/>
              <a:ext cx="3347223" cy="264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1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Tables 表格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18" name="Google Shape;1118;p8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19" name="Google Shape;1119;p8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8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1" name="Google Shape;1121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8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3" name="Google Shape;1123;p8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4" name="Google Shape;1124;p8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5" name="Google Shape;1125;p82"/>
          <p:cNvSpPr txBox="1"/>
          <p:nvPr/>
        </p:nvSpPr>
        <p:spPr>
          <a:xfrm>
            <a:off x="2061000" y="1373400"/>
            <a:ext cx="5021700" cy="32535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5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</a:t>
            </a:r>
            <a:endParaRPr b="1" sz="125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&lt;thead&gt;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欄標題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&lt;tr&gt;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table row 橫排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&lt;th&gt;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5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scope="col"</a:t>
            </a:r>
            <a:endParaRPr b="1" sz="125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&lt;th&gt;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5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scope="col"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… 依此類推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&lt;tr&gt;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… 依此類推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&lt;tbody&gt;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表格內容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&lt;tr&gt;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&lt;th&gt;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5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scope="row"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列標題 (最左邊，通常為編號)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&lt;td&gt;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… 依此類推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&lt;tr&gt;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&lt;th&gt;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5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scope="row"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&lt;td&gt;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… 依此類推</a:t>
            </a:r>
            <a:endParaRPr b="1" sz="125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&lt;tr&gt;</a:t>
            </a:r>
            <a:r>
              <a:rPr b="1" lang="zh-TW" sz="125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… 依此類推</a:t>
            </a:r>
            <a:endParaRPr sz="1250"/>
          </a:p>
        </p:txBody>
      </p:sp>
      <p:pic>
        <p:nvPicPr>
          <p:cNvPr id="1126" name="Google Shape;1126;p8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1" name="Google Shape;1131;p8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32" name="Google Shape;1132;p8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8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83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colspan="</a:t>
            </a:r>
            <a:r>
              <a:rPr b="1" lang="zh-TW" sz="1600">
                <a:solidFill>
                  <a:srgbClr val="45818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跨欄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主題色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 .table-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整個表格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&lt;tr&gt;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整列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&lt;td&gt;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單格儲存格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其他顏色上的樣式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 .table-striped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列間隔有顏色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 .table-striped-columns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欄間隔有顏色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 .table-hover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hover 上列時出現顏色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5" name="Google Shape;1135;p8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Tables 表格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6" name="Google Shape;1136;p8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8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8" name="Google Shape;1138;p8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9" name="Google Shape;1139;p8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40" name="Google Shape;1140;p8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5" name="Google Shape;1145;p8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46" name="Google Shape;1146;p8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8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84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突出某列/ 儲存格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&lt;tr&gt;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table-active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突出列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&lt;td&gt;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.table-active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突出某格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邊框樣式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 .table-bordered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有邊框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 .table-bordered .border-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主題色邊框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 .table-borderless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沒有邊框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 .table-sm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小表格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9" name="Google Shape;1149;p8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Tables 表格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0" name="Google Shape;1150;p8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8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2" name="Google Shape;1152;p8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3" name="Google Shape;1153;p8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4" name="Google Shape;1154;p8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9" name="Google Shape;1159;p8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0" name="Google Shape;1160;p8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8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85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 .table-sm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小表格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&lt;tbody&gt;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.table-group-divider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表格欄位標題下的分隔線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Vertical alignment 儲存格內容的垂直排列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可以應用在整個表格/ 整列/ 單格上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/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&lt;tr&gt;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/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&lt;td&gt;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.align-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{vertical-align css value}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Nesting 巢狀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在某格裡再塞表格，利用 colspan 讓它看起來跟外層表格欄位一樣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3" name="Google Shape;1163;p8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Tables 表格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4" name="Google Shape;1164;p8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8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6" name="Google Shape;1166;p8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7" name="Google Shape;1167;p8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8" name="Google Shape;1168;p85"/>
          <p:cNvSpPr txBox="1"/>
          <p:nvPr/>
        </p:nvSpPr>
        <p:spPr>
          <a:xfrm>
            <a:off x="2019150" y="4047475"/>
            <a:ext cx="2276700" cy="8004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&lt;td&gt;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colspan="</a:t>
            </a:r>
            <a:r>
              <a:rPr b="1" lang="zh-TW" sz="1600">
                <a:solidFill>
                  <a:srgbClr val="45818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endParaRPr/>
          </a:p>
        </p:txBody>
      </p:sp>
      <p:pic>
        <p:nvPicPr>
          <p:cNvPr id="1169" name="Google Shape;1169;p8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4" name="Google Shape;1174;p8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5" name="Google Shape;1175;p8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8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86"/>
          <p:cNvSpPr txBox="1"/>
          <p:nvPr/>
        </p:nvSpPr>
        <p:spPr>
          <a:xfrm>
            <a:off x="999000" y="1373400"/>
            <a:ext cx="71460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主題色突出 thead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&lt;thead&gt;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Captions 說明文字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.caption-top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置說明文字於表格之上 (預設在下方)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tables 響應式表格，在小尺寸上會出現左右滑的捲軸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.table-responsive-</a:t>
            </a:r>
            <a:r>
              <a:rPr b="1" lang="zh-TW" sz="1600">
                <a:solidFill>
                  <a:srgbClr val="674EA7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{breakpoint}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注意是包在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外面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8" name="Google Shape;1178;p8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Tables 表格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9" name="Google Shape;1179;p8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8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1" name="Google Shape;1181;p8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2" name="Google Shape;1182;p8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3" name="Google Shape;1183;p86"/>
          <p:cNvSpPr txBox="1"/>
          <p:nvPr/>
        </p:nvSpPr>
        <p:spPr>
          <a:xfrm>
            <a:off x="2002550" y="2334650"/>
            <a:ext cx="1678500" cy="1280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&lt;caption&gt;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&lt;thead&gt;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&lt;tbody&gt;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84" name="Google Shape;1184;p8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87"/>
          <p:cNvGrpSpPr/>
          <p:nvPr/>
        </p:nvGrpSpPr>
        <p:grpSpPr>
          <a:xfrm>
            <a:off x="1304700" y="1988825"/>
            <a:ext cx="6546000" cy="1165850"/>
            <a:chOff x="1304700" y="1792175"/>
            <a:chExt cx="6546000" cy="1165850"/>
          </a:xfrm>
        </p:grpSpPr>
        <p:sp>
          <p:nvSpPr>
            <p:cNvPr id="1190" name="Google Shape;1190;p87"/>
            <p:cNvSpPr txBox="1"/>
            <p:nvPr/>
          </p:nvSpPr>
          <p:spPr>
            <a:xfrm>
              <a:off x="1304700" y="1792175"/>
              <a:ext cx="6546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表單</a:t>
              </a:r>
              <a:endParaRPr b="1" sz="4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191" name="Google Shape;1191;p87"/>
            <p:cNvCxnSpPr/>
            <p:nvPr/>
          </p:nvCxnSpPr>
          <p:spPr>
            <a:xfrm>
              <a:off x="2117850" y="2958025"/>
              <a:ext cx="49083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192" name="Google Shape;1192;p8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8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8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5" name="Google Shape;1195;p8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8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Form controls 表單控制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01" name="Google Shape;1201;p8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2" name="Google Shape;1202;p8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8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88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【補充】HTML form elements 屬性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是對應到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&lt;input&gt;&lt;textarea&gt;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要一樣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&lt;textarea&gt;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row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可以控制預設 textarea 行數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.visually-hidden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隱藏欄位標題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5" name="Google Shape;1205;p8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8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7" name="Google Shape;1207;p8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8" name="Google Shape;1208;p8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9" name="Google Shape;1209;p88"/>
          <p:cNvSpPr txBox="1"/>
          <p:nvPr/>
        </p:nvSpPr>
        <p:spPr>
          <a:xfrm>
            <a:off x="1553850" y="2629925"/>
            <a:ext cx="4212900" cy="1169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.form-label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欄位標題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&lt;input&gt;&lt;textarea&gt;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.form-control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輸入欄位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.form-text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欄位底下的說明文字</a:t>
            </a:r>
            <a:endParaRPr/>
          </a:p>
        </p:txBody>
      </p:sp>
      <p:pic>
        <p:nvPicPr>
          <p:cNvPr id="1210" name="Google Shape;1210;p8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8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Form controls 表單控制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16" name="Google Shape;1216;p8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17" name="Google Shape;1217;p8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9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.form-control-</a:t>
            </a:r>
            <a:r>
              <a:rPr b="1" lang="zh-TW" sz="1600">
                <a:solidFill>
                  <a:srgbClr val="6AA84F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{size}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欄位高度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Disabled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:disabled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disabled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適用於所有表單元件，包含 select、checkbox 等等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Readonly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:readonly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readonly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.form-control-plaintext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不想要出現輸入欄樣式的唯讀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20" name="Google Shape;1220;p8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8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2" name="Google Shape;1222;p8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3" name="Google Shape;1223;p8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24" name="Google Shape;1224;p8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9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Form controls 表單控制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30" name="Google Shape;1230;p9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31" name="Google Shape;1231;p9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9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0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輸入欄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type="..."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text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文字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email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電子郵件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password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密碼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file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上傳檔案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color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選色器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Datalists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list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&lt;=&gt;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&lt;datalist&gt;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要一樣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4" name="Google Shape;1234;p9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9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6" name="Google Shape;1236;p9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7" name="Google Shape;1237;p9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8" name="Google Shape;1238;p9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9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選擇列表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44" name="Google Shape;1244;p9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45" name="Google Shape;1245;p9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9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91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&lt;select&gt;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.form-select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.form-select-</a:t>
            </a:r>
            <a:r>
              <a:rPr b="1" lang="zh-TW" sz="1600">
                <a:solidFill>
                  <a:srgbClr val="6AA84F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{size}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下拉選單高度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&lt;select&gt;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multiple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多選選單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&lt;select&gt;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size="</a:t>
            </a:r>
            <a:r>
              <a:rPr b="1" lang="zh-TW" sz="1600">
                <a:solidFill>
                  <a:srgbClr val="45818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設定一次顯示幾個選項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8" name="Google Shape;1248;p9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9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0" name="Google Shape;1250;p9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1" name="Google Shape;1251;p9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2" name="Google Shape;1252;p9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10447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兼容性，支持所有主流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瀏覽器</a:t>
            </a:r>
            <a:r>
              <a:rPr b="1" lang="zh-TW" sz="16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MDN CSS 語法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簡潔、易用、一致化，有豐富的元件庫，提供文件和範例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可定制性和可擴展性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網格系統 Grid</a:t>
            </a:r>
            <a:endParaRPr b="1" sz="1600">
              <a:solidFill>
                <a:srgbClr val="9E9E9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響應式設計 Responsive Design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讓排版自動適應不同的設備尺寸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RWD (Responsive Web Design)：使用相同 HTML 結構和 CSS 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AWD (Adaptive Web Design)：根據裝置尺寸輸出不同版本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社群支持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2" name="Google Shape;152;p20"/>
          <p:cNvGrpSpPr/>
          <p:nvPr/>
        </p:nvGrpSpPr>
        <p:grpSpPr>
          <a:xfrm>
            <a:off x="1137059" y="2511856"/>
            <a:ext cx="7062971" cy="731934"/>
            <a:chOff x="1127825" y="2530325"/>
            <a:chExt cx="7062971" cy="731934"/>
          </a:xfrm>
        </p:grpSpPr>
        <p:sp>
          <p:nvSpPr>
            <p:cNvPr id="153" name="Google Shape;153;p20"/>
            <p:cNvSpPr/>
            <p:nvPr/>
          </p:nvSpPr>
          <p:spPr>
            <a:xfrm>
              <a:off x="1127825" y="2530325"/>
              <a:ext cx="7062900" cy="729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4" name="Google Shape;15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1321" y="2532784"/>
              <a:ext cx="729475" cy="729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20"/>
          <p:cNvSpPr txBox="1"/>
          <p:nvPr/>
        </p:nvSpPr>
        <p:spPr>
          <a:xfrm>
            <a:off x="2131050" y="406500"/>
            <a:ext cx="488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的特點和優勢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7" name="Google Shape;157;p2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9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選擇列表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58" name="Google Shape;1258;p9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9" name="Google Shape;1259;p9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9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92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【補充】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輔助使用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</a:t>
            </a:r>
            <a:endParaRPr b="1" sz="16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是 WAI-ARIA（Web Accessibility Initiative - Accessible Rich Internet Applications）標準中的屬性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為了增強網頁的可訪問性和可用性，例如視障人士在使用螢幕閱讀器時，能輔助理解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aria-label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可以添加輔助性的描述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2" name="Google Shape;1262;p9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9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4" name="Google Shape;1264;p9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5" name="Google Shape;1265;p9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6" name="Google Shape;1266;p9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Buttons 按鈕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72" name="Google Shape;1272;p9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73" name="Google Shape;1273;p9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9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3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各種 HTML tag 加上 class 都能有 btn 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role="button"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b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</a:t>
            </a:r>
            <a:r>
              <a:rPr b="1" lang="zh-TW" sz="1600">
                <a:solidFill>
                  <a:srgbClr val="466EB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{button/ submit/ reset}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value="..."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buttons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.btn-outline–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76" name="Google Shape;1276;p9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9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8" name="Google Shape;1278;p9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9" name="Google Shape;1279;p9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0" name="Google Shape;1280;p9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9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Buttons 按鈕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86" name="Google Shape;1286;p9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7" name="Google Shape;1287;p9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9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94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Sizes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 .btn-</a:t>
            </a:r>
            <a:r>
              <a:rPr b="1" lang="zh-TW" sz="1600">
                <a:solidFill>
                  <a:srgbClr val="6AA84F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{size}</a:t>
            </a:r>
            <a:endParaRPr b="1" sz="1600">
              <a:solidFill>
                <a:srgbClr val="6AA84F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Disabled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:disabled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&lt;button&gt;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disabled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.disabled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Toggle states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:active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data-bs-toggle="button"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aria-pressed="true"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讓按鈕自動呈現 active 狀態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0" name="Google Shape;1290;p9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9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2" name="Google Shape;1292;p9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3" name="Google Shape;1293;p9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4" name="Google Shape;1294;p9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9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Focus ring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00" name="Google Shape;1300;p9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01" name="Google Shape;1301;p9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9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95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元素 focus 狀態時的 box-shadow 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.focus-ring .focus-ring-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主題色 focus ring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.focus-ring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style="--bs-focus-ri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ng-</a:t>
            </a:r>
            <a:r>
              <a:rPr b="1" lang="zh-TW" sz="1600">
                <a:solidFill>
                  <a:srgbClr val="6AA84F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{keys}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zh-TW" sz="1600">
                <a:solidFill>
                  <a:srgbClr val="3D85C6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;"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{keys}</a:t>
            </a:r>
            <a:endParaRPr b="1" sz="16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width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opacity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color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blur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或是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--bs-focus-box-shadow: </a:t>
            </a:r>
            <a:r>
              <a:rPr b="1" lang="zh-TW" sz="1600">
                <a:solidFill>
                  <a:srgbClr val="3D85C6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{css value}</a:t>
            </a:r>
            <a:endParaRPr b="1" sz="1600">
              <a:solidFill>
                <a:srgbClr val="3D85C6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4" name="Google Shape;1304;p9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9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Helpers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6" name="Google Shape;1306;p9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7" name="Google Shape;1307;p9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8" name="Google Shape;1308;p9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96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Checks &amp; Radio 核取方塊 &amp; 選項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14" name="Google Shape;1314;p9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15" name="Google Shape;1315;p9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96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語法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.form-check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(父層)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.form-check-input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600">
                <a:solidFill>
                  <a:srgbClr val="466EB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{checkbox/ radio}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(子層)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如果是 radio，要再多一個屬性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name="..."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.form-check-label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(子層)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18" name="Google Shape;131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510475"/>
            <a:ext cx="8070373" cy="12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9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96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1" name="Google Shape;1321;p9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2" name="Google Shape;1322;p9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3" name="Google Shape;1323;p96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Checks &amp; Radio 核取方塊 &amp; 選項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29" name="Google Shape;1329;p9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30" name="Google Shape;1330;p9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9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97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Checked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:checked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checked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Indeterminate =&gt;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:indeterminate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是指 checkbox 除了打勾與取消勾選以外的第三種樣式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沒辦法直接用 HTML class 或 attribute 來增加 :-(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Switches 開關樣式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父層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.form-check .form-switch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子層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.form-check-input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role="switch"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33" name="Google Shape;1333;p9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9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5" name="Google Shape;1335;p9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6" name="Google Shape;1336;p9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37" name="Google Shape;1337;p9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9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Checks &amp; Radio 核取方塊 &amp; 選項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43" name="Google Shape;1343;p9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44" name="Google Shape;1344;p9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98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Inline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.form-check .form-check-inline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Reverse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核取方塊跟 label 左右相反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.form-check .form-check-reverse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Toggle buttons 按鈕樣式的 checkbox &amp; radio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.btn-check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endParaRPr b="1" sz="1600">
              <a:solidFill>
                <a:srgbClr val="466EBE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.btn-outline-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外框線按鈕樣式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7" name="Google Shape;1347;p9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9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9" name="Google Shape;1349;p9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0" name="Google Shape;1350;p9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51" name="Google Shape;1351;p9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9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Range 範圍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57" name="Google Shape;1357;p9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8" name="Google Shape;1358;p9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9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99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語法</a:t>
            </a:r>
            <a:endParaRPr b="1" sz="1600">
              <a:solidFill>
                <a:srgbClr val="434343"/>
              </a:solidFill>
              <a:highlight>
                <a:srgbClr val="FCE5CD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.form-label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.form-range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type="range"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Min and max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min="</a:t>
            </a:r>
            <a:r>
              <a:rPr b="1" lang="zh-TW" sz="1600">
                <a:solidFill>
                  <a:srgbClr val="45818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max="</a:t>
            </a:r>
            <a:r>
              <a:rPr b="1" lang="zh-TW" sz="1600">
                <a:solidFill>
                  <a:srgbClr val="45818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設定最大最小值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Steps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step="</a:t>
            </a:r>
            <a:r>
              <a:rPr b="1" lang="zh-TW" sz="1600">
                <a:solidFill>
                  <a:srgbClr val="45818E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{num}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設定間距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1" name="Google Shape;1361;p9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p9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3" name="Google Shape;1363;p9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4" name="Google Shape;1364;p9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5" name="Google Shape;1365;p9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0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Input group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71" name="Google Shape;1371;p10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72" name="Google Shape;1372;p10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0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00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可以將各種 input/ select 組合在一起，用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.input-group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包起來即會變成一列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5" name="Google Shape;1375;p10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0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7" name="Google Shape;1377;p10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8" name="Google Shape;1378;p10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9" name="Google Shape;1379;p100"/>
          <p:cNvSpPr txBox="1"/>
          <p:nvPr/>
        </p:nvSpPr>
        <p:spPr>
          <a:xfrm>
            <a:off x="1546525" y="2200375"/>
            <a:ext cx="6098100" cy="15393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要放在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.input-group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外層，不要包在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.input-group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.input-group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.input-group-text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放要和 input 併成一列的接續文字或符號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.form-control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0" name="Google Shape;1380;p10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0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Input group 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86" name="Google Shape;1386;p10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7" name="Google Shape;1387;p10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0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9" name="Google Shape;138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101313"/>
            <a:ext cx="8210551" cy="1094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" y="1348750"/>
            <a:ext cx="8144698" cy="1523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1" name="Google Shape;1391;p101"/>
          <p:cNvGrpSpPr/>
          <p:nvPr/>
        </p:nvGrpSpPr>
        <p:grpSpPr>
          <a:xfrm>
            <a:off x="466725" y="1578750"/>
            <a:ext cx="3543425" cy="1821063"/>
            <a:chOff x="466725" y="1578750"/>
            <a:chExt cx="3543425" cy="1821063"/>
          </a:xfrm>
        </p:grpSpPr>
        <p:sp>
          <p:nvSpPr>
            <p:cNvPr id="1392" name="Google Shape;1392;p101"/>
            <p:cNvSpPr/>
            <p:nvPr/>
          </p:nvSpPr>
          <p:spPr>
            <a:xfrm>
              <a:off x="3003050" y="1578750"/>
              <a:ext cx="1007100" cy="180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93" name="Google Shape;1393;p101"/>
            <p:cNvSpPr/>
            <p:nvPr/>
          </p:nvSpPr>
          <p:spPr>
            <a:xfrm>
              <a:off x="466725" y="3101313"/>
              <a:ext cx="1321200" cy="298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394" name="Google Shape;1394;p101"/>
          <p:cNvGrpSpPr/>
          <p:nvPr/>
        </p:nvGrpSpPr>
        <p:grpSpPr>
          <a:xfrm>
            <a:off x="466725" y="1758750"/>
            <a:ext cx="8210700" cy="2184810"/>
            <a:chOff x="466725" y="1758750"/>
            <a:chExt cx="8210700" cy="2184810"/>
          </a:xfrm>
        </p:grpSpPr>
        <p:sp>
          <p:nvSpPr>
            <p:cNvPr id="1395" name="Google Shape;1395;p101"/>
            <p:cNvSpPr/>
            <p:nvPr/>
          </p:nvSpPr>
          <p:spPr>
            <a:xfrm>
              <a:off x="574175" y="1758750"/>
              <a:ext cx="7164600" cy="708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96" name="Google Shape;1396;p101"/>
            <p:cNvSpPr/>
            <p:nvPr/>
          </p:nvSpPr>
          <p:spPr>
            <a:xfrm>
              <a:off x="466725" y="3402060"/>
              <a:ext cx="8210700" cy="541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397" name="Google Shape;1397;p101"/>
          <p:cNvGrpSpPr/>
          <p:nvPr/>
        </p:nvGrpSpPr>
        <p:grpSpPr>
          <a:xfrm>
            <a:off x="574175" y="1914525"/>
            <a:ext cx="2845350" cy="1965486"/>
            <a:chOff x="574175" y="1914525"/>
            <a:chExt cx="2845350" cy="1965486"/>
          </a:xfrm>
        </p:grpSpPr>
        <p:sp>
          <p:nvSpPr>
            <p:cNvPr id="1398" name="Google Shape;1398;p101"/>
            <p:cNvSpPr/>
            <p:nvPr/>
          </p:nvSpPr>
          <p:spPr>
            <a:xfrm>
              <a:off x="2002925" y="1914525"/>
              <a:ext cx="1416600" cy="180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99" name="Google Shape;1399;p101"/>
            <p:cNvSpPr/>
            <p:nvPr/>
          </p:nvSpPr>
          <p:spPr>
            <a:xfrm>
              <a:off x="574175" y="3486411"/>
              <a:ext cx="2349900" cy="393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400" name="Google Shape;1400;p101"/>
          <p:cNvGrpSpPr/>
          <p:nvPr/>
        </p:nvGrpSpPr>
        <p:grpSpPr>
          <a:xfrm>
            <a:off x="2941250" y="2113950"/>
            <a:ext cx="5631300" cy="1766063"/>
            <a:chOff x="2941250" y="2113950"/>
            <a:chExt cx="5631300" cy="1766063"/>
          </a:xfrm>
        </p:grpSpPr>
        <p:sp>
          <p:nvSpPr>
            <p:cNvPr id="1401" name="Google Shape;1401;p101"/>
            <p:cNvSpPr/>
            <p:nvPr/>
          </p:nvSpPr>
          <p:spPr>
            <a:xfrm>
              <a:off x="3050675" y="2113950"/>
              <a:ext cx="1130700" cy="180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76A5B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02" name="Google Shape;1402;p101"/>
            <p:cNvSpPr/>
            <p:nvPr/>
          </p:nvSpPr>
          <p:spPr>
            <a:xfrm>
              <a:off x="2941250" y="3486413"/>
              <a:ext cx="5631300" cy="393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76A5B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403" name="Google Shape;1403;p101"/>
          <p:cNvGrpSpPr/>
          <p:nvPr/>
        </p:nvGrpSpPr>
        <p:grpSpPr>
          <a:xfrm>
            <a:off x="466725" y="2481750"/>
            <a:ext cx="3438600" cy="1713663"/>
            <a:chOff x="466725" y="2481750"/>
            <a:chExt cx="3438600" cy="1713663"/>
          </a:xfrm>
        </p:grpSpPr>
        <p:sp>
          <p:nvSpPr>
            <p:cNvPr id="1404" name="Google Shape;1404;p101"/>
            <p:cNvSpPr/>
            <p:nvPr/>
          </p:nvSpPr>
          <p:spPr>
            <a:xfrm>
              <a:off x="1517150" y="2481750"/>
              <a:ext cx="930900" cy="180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466E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05" name="Google Shape;1405;p101"/>
            <p:cNvSpPr/>
            <p:nvPr/>
          </p:nvSpPr>
          <p:spPr>
            <a:xfrm>
              <a:off x="466725" y="3945813"/>
              <a:ext cx="3438600" cy="249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466E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pic>
        <p:nvPicPr>
          <p:cNvPr id="1406" name="Google Shape;1406;p10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10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8" name="Google Shape;1408;p10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9" name="Google Shape;1409;p10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0" name="Google Shape;1410;p101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1"/>
          <p:cNvGrpSpPr/>
          <p:nvPr/>
        </p:nvGrpSpPr>
        <p:grpSpPr>
          <a:xfrm>
            <a:off x="751975" y="1373400"/>
            <a:ext cx="4862700" cy="3444700"/>
            <a:chOff x="751975" y="1373400"/>
            <a:chExt cx="4862700" cy="3444700"/>
          </a:xfrm>
        </p:grpSpPr>
        <p:sp>
          <p:nvSpPr>
            <p:cNvPr id="166" name="Google Shape;166;p21"/>
            <p:cNvSpPr/>
            <p:nvPr/>
          </p:nvSpPr>
          <p:spPr>
            <a:xfrm>
              <a:off x="751975" y="1373400"/>
              <a:ext cx="4862700" cy="2688300"/>
            </a:xfrm>
            <a:prstGeom prst="roundRect">
              <a:avLst>
                <a:gd fmla="val 7962" name="adj"/>
              </a:avLst>
            </a:pr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9999"/>
                </a:highlight>
              </a:endParaRPr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2050638" y="4261013"/>
              <a:ext cx="1531800" cy="4311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有使用Jquery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68" name="Google Shape;16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69526" y="4135025"/>
              <a:ext cx="683075" cy="683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1"/>
          <p:cNvSpPr txBox="1"/>
          <p:nvPr/>
        </p:nvSpPr>
        <p:spPr>
          <a:xfrm>
            <a:off x="861825" y="406500"/>
            <a:ext cx="74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的版本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0" name="Google Shape;170;p2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2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861825" y="1522885"/>
            <a:ext cx="1863300" cy="2526650"/>
            <a:chOff x="861825" y="1522885"/>
            <a:chExt cx="1863300" cy="2526650"/>
          </a:xfrm>
        </p:grpSpPr>
        <p:pic>
          <p:nvPicPr>
            <p:cNvPr id="174" name="Google Shape;17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27400" y="1522885"/>
              <a:ext cx="1143450" cy="114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1"/>
            <p:cNvSpPr txBox="1"/>
            <p:nvPr/>
          </p:nvSpPr>
          <p:spPr>
            <a:xfrm>
              <a:off x="861825" y="3249135"/>
              <a:ext cx="1863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Trebuchet MS"/>
                <a:buChar char="●"/>
              </a:pPr>
              <a:r>
                <a:rPr b="1" lang="zh-TW" sz="16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2013年推出</a:t>
              </a:r>
              <a:endParaRPr b="1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30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Trebuchet MS"/>
                <a:buChar char="●"/>
              </a:pPr>
              <a:r>
                <a:rPr b="1" lang="zh-TW" sz="16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支援到IE8</a:t>
              </a:r>
              <a:endParaRPr b="1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882500" y="2818035"/>
              <a:ext cx="1842600" cy="431100"/>
            </a:xfrm>
            <a:prstGeom prst="rect">
              <a:avLst/>
            </a:prstGeom>
            <a:solidFill>
              <a:srgbClr val="466EB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 3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77" name="Google Shape;177;p21"/>
          <p:cNvGrpSpPr/>
          <p:nvPr/>
        </p:nvGrpSpPr>
        <p:grpSpPr>
          <a:xfrm>
            <a:off x="3640350" y="1483785"/>
            <a:ext cx="1863300" cy="2565750"/>
            <a:chOff x="3640350" y="1483785"/>
            <a:chExt cx="1863300" cy="2565750"/>
          </a:xfrm>
        </p:grpSpPr>
        <p:pic>
          <p:nvPicPr>
            <p:cNvPr id="178" name="Google Shape;17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00275" y="1483785"/>
              <a:ext cx="1143450" cy="114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1"/>
            <p:cNvSpPr txBox="1"/>
            <p:nvPr/>
          </p:nvSpPr>
          <p:spPr>
            <a:xfrm>
              <a:off x="3640350" y="3249135"/>
              <a:ext cx="1863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Trebuchet MS"/>
                <a:buChar char="●"/>
              </a:pPr>
              <a:r>
                <a:rPr b="1" lang="zh-TW" sz="16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2018年推出</a:t>
              </a:r>
              <a:endParaRPr b="1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30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Trebuchet MS"/>
                <a:buChar char="●"/>
              </a:pPr>
              <a:r>
                <a:rPr b="1" lang="zh-TW" sz="16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支援到IE11</a:t>
              </a:r>
              <a:endParaRPr b="1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3656350" y="2818035"/>
              <a:ext cx="1842600" cy="431100"/>
            </a:xfrm>
            <a:prstGeom prst="rect">
              <a:avLst/>
            </a:prstGeom>
            <a:solidFill>
              <a:srgbClr val="466EB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 4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6341175" y="1373398"/>
            <a:ext cx="1863300" cy="2676137"/>
            <a:chOff x="6341175" y="1373398"/>
            <a:chExt cx="1863300" cy="2676137"/>
          </a:xfrm>
        </p:grpSpPr>
        <p:pic>
          <p:nvPicPr>
            <p:cNvPr id="182" name="Google Shape;18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52825" y="1373398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1"/>
            <p:cNvSpPr txBox="1"/>
            <p:nvPr/>
          </p:nvSpPr>
          <p:spPr>
            <a:xfrm>
              <a:off x="6341175" y="3249135"/>
              <a:ext cx="1863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Trebuchet MS"/>
                <a:buChar char="●"/>
              </a:pPr>
              <a:r>
                <a:rPr b="1" lang="zh-TW" sz="16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2021年推出</a:t>
              </a:r>
              <a:endParaRPr b="1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30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Trebuchet MS"/>
                <a:buChar char="●"/>
              </a:pPr>
              <a:r>
                <a:rPr b="1" lang="zh-TW" sz="16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支援到IE11</a:t>
              </a:r>
              <a:endParaRPr b="1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6351525" y="2818035"/>
              <a:ext cx="1842600" cy="431100"/>
            </a:xfrm>
            <a:prstGeom prst="rect">
              <a:avLst/>
            </a:prstGeom>
            <a:solidFill>
              <a:srgbClr val="466EB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 5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2825" y="2763575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6341175" y="4006800"/>
            <a:ext cx="184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v5.3 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最新穩定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2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Input group 群組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16" name="Google Shape;1416;p10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17" name="Google Shape;1417;p10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0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02"/>
          <p:cNvSpPr txBox="1"/>
          <p:nvPr/>
        </p:nvSpPr>
        <p:spPr>
          <a:xfrm>
            <a:off x="999000" y="1373400"/>
            <a:ext cx="714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Sizing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.input-group-</a:t>
            </a:r>
            <a:r>
              <a:rPr b="1" lang="zh-TW" sz="1600">
                <a:solidFill>
                  <a:srgbClr val="6AA84F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{size}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群組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高度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.input-group-text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可以放接續文字、符號或 checkbox/ radio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一個 group 裡可以有多個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如果是按鈕，可以直接放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.btn .btn-{theme}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就不需用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.input-group-text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包起來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0" name="Google Shape;1420;p10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02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2" name="Google Shape;1422;p10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3" name="Google Shape;1423;p10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4" name="Google Shape;1424;p10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3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Floating labels 浮動標籤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30" name="Google Shape;1430;p10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31" name="Google Shape;1431;p10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10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103"/>
          <p:cNvSpPr txBox="1"/>
          <p:nvPr/>
        </p:nvSpPr>
        <p:spPr>
          <a:xfrm>
            <a:off x="999000" y="1373400"/>
            <a:ext cx="714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在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外層加一層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.form-floating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有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或是是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&lt;select&gt;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，label 就會自己浮動到左上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 HTML 結構必須在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上面，且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必須要有 placeholder 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34" name="Google Shape;1434;p10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103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6" name="Google Shape;1436;p10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7" name="Google Shape;1437;p10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8" name="Google Shape;1438;p103"/>
          <p:cNvSpPr txBox="1"/>
          <p:nvPr/>
        </p:nvSpPr>
        <p:spPr>
          <a:xfrm>
            <a:off x="1572000" y="2939275"/>
            <a:ext cx="4419000" cy="11697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.form-floating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.form-control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placeholder="..."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&lt;label&gt;</a:t>
            </a:r>
            <a:endParaRPr/>
          </a:p>
        </p:txBody>
      </p:sp>
      <p:pic>
        <p:nvPicPr>
          <p:cNvPr id="1439" name="Google Shape;1439;p10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04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 驗證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45" name="Google Shape;1445;p10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46" name="Google Shape;1446;p10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0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04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配合 HTML 5 表單驗證的功能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語法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最外層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.needs-validation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當送出表單後，BS 會自動進行驗證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驗證完之後，會透過 JS 把 class 改為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.was-validated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，就會出現驗證成功與失敗的樣式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:invalid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:valid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.valid-feedback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驗證成功結果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.invalid-feedback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驗證失敗結果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49" name="Google Shape;1449;p10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104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1" name="Google Shape;1451;p10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2" name="Google Shape;1452;p10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3" name="Google Shape;1453;p10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05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 驗證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59" name="Google Shape;1459;p10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0" name="Google Shape;1460;p10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10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05"/>
          <p:cNvSpPr txBox="1"/>
          <p:nvPr/>
        </p:nvSpPr>
        <p:spPr>
          <a:xfrm>
            <a:off x="999000" y="1373400"/>
            <a:ext cx="71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【補充】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其他 HTML 5 表單驗證屬性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novalidate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不要擋未填必填或格式不正確 (測試在用的)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required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必填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3" name="Google Shape;1463;p10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05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Forms/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5" name="Google Shape;1465;p10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6" name="Google Shape;1466;p10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7" name="Google Shape;1467;p10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2" name="Google Shape;1472;p106"/>
          <p:cNvGrpSpPr/>
          <p:nvPr/>
        </p:nvGrpSpPr>
        <p:grpSpPr>
          <a:xfrm>
            <a:off x="1304700" y="1988825"/>
            <a:ext cx="6546000" cy="1165850"/>
            <a:chOff x="1304700" y="1792175"/>
            <a:chExt cx="6546000" cy="1165850"/>
          </a:xfrm>
        </p:grpSpPr>
        <p:sp>
          <p:nvSpPr>
            <p:cNvPr id="1473" name="Google Shape;1473;p106"/>
            <p:cNvSpPr txBox="1"/>
            <p:nvPr/>
          </p:nvSpPr>
          <p:spPr>
            <a:xfrm>
              <a:off x="1304700" y="1792175"/>
              <a:ext cx="6546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組件</a:t>
              </a:r>
              <a:endParaRPr b="1" sz="48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474" name="Google Shape;1474;p106"/>
            <p:cNvCxnSpPr/>
            <p:nvPr/>
          </p:nvCxnSpPr>
          <p:spPr>
            <a:xfrm>
              <a:off x="2117850" y="2958025"/>
              <a:ext cx="49083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475" name="Google Shape;1475;p10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0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0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8" name="Google Shape;1478;p10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07"/>
          <p:cNvSpPr txBox="1"/>
          <p:nvPr/>
        </p:nvSpPr>
        <p:spPr>
          <a:xfrm>
            <a:off x="223600" y="1373400"/>
            <a:ext cx="8708100" cy="20319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.accordion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#父元素</a:t>
            </a:r>
            <a:endParaRPr b="1" sz="1200">
              <a:solidFill>
                <a:srgbClr val="434343"/>
              </a:solidFill>
              <a:highlight>
                <a:srgbClr val="D9D2E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.accordion-item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#item1</a:t>
            </a:r>
            <a:endParaRPr b="1" sz="1200">
              <a:solidFill>
                <a:srgbClr val="434343"/>
              </a:solidFill>
              <a:highlight>
                <a:srgbClr val="D9D2E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&lt;h2&gt;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.accordion-header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item1標題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.accordion-button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#觸發元素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data-bs-toggle="collapse"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aria-expanded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</a:t>
            </a:r>
            <a:endParaRPr b="1" sz="1200">
              <a:solidFill>
                <a:srgbClr val="434343"/>
              </a:solidFill>
              <a:highlight>
                <a:srgbClr val="D0E0E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.accordion-collapse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.collapse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.show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data-bs-parent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.accordion-body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item1內容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.accordion-item </a:t>
            </a:r>
            <a:r>
              <a:rPr b="1" lang="zh-TW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#item2</a:t>
            </a:r>
            <a:r>
              <a:rPr b="1" lang="zh-TW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… 依此類推</a:t>
            </a:r>
            <a:endParaRPr sz="1000"/>
          </a:p>
        </p:txBody>
      </p:sp>
      <p:pic>
        <p:nvPicPr>
          <p:cNvPr id="1484" name="Google Shape;1484;p10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107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Accordion 手風琴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86" name="Google Shape;1486;p10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87" name="Google Shape;1487;p10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0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7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</a:t>
            </a: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0" name="Google Shape;1490;p10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1" name="Google Shape;1491;p10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2" name="Google Shape;1492;p10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3" name="Google Shape;1493;p107"/>
          <p:cNvGrpSpPr/>
          <p:nvPr/>
        </p:nvGrpSpPr>
        <p:grpSpPr>
          <a:xfrm>
            <a:off x="7261200" y="180000"/>
            <a:ext cx="1882800" cy="1006500"/>
            <a:chOff x="6318225" y="180000"/>
            <a:chExt cx="1882800" cy="1006500"/>
          </a:xfrm>
        </p:grpSpPr>
        <p:sp>
          <p:nvSpPr>
            <p:cNvPr id="1494" name="Google Shape;1494;p107"/>
            <p:cNvSpPr txBox="1"/>
            <p:nvPr/>
          </p:nvSpPr>
          <p:spPr>
            <a:xfrm>
              <a:off x="63182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CE5CD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&lt;tag&gt;</a:t>
              </a:r>
              <a:endParaRPr b="1" sz="12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FF2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.class</a:t>
              </a:r>
              <a:endParaRPr b="1" sz="12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EAD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  <a:endParaRPr b="1" sz="12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C9DAF8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95" name="Google Shape;1495;p107"/>
            <p:cNvSpPr txBox="1"/>
            <p:nvPr/>
          </p:nvSpPr>
          <p:spPr>
            <a:xfrm>
              <a:off x="7259625" y="180000"/>
              <a:ext cx="9414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F4CCC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動態 .class</a:t>
              </a:r>
              <a:endParaRPr b="1" sz="12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EFEFE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可省略</a:t>
              </a:r>
              <a:endParaRPr b="1" sz="1200">
                <a:solidFill>
                  <a:srgbClr val="43434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9D2E9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#id</a:t>
              </a:r>
              <a:endParaRPr b="1" sz="12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434343"/>
                  </a:solidFill>
                  <a:highlight>
                    <a:srgbClr val="D0E0E3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輔助使用</a:t>
              </a:r>
              <a:endParaRPr b="1" sz="12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" name="Google Shape;1500;p10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108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Accordion 手風琴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02" name="Google Shape;1502;p10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03" name="Google Shape;1503;p10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0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8"/>
          <p:cNvSpPr txBox="1"/>
          <p:nvPr/>
        </p:nvSpPr>
        <p:spPr>
          <a:xfrm>
            <a:off x="999000" y="1373400"/>
            <a:ext cx="714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data-bs-toggle="collapse"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讓 BS 知道你現在要註冊的互動是什麼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data-bs-target="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#目標元素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指定要操作的目標元素，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記得要加 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CSS 選擇器 (#, .)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data-bs-parent="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#父元素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指定元件的父元素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，記得要加 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CSS 選擇器 (#, .)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因為 Accordion 預設行為是開啟一個，要合起其他的，所以需要指定父元素，讓 BS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知道要合起哪些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6" name="Google Shape;1506;p108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7" name="Google Shape;1507;p10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8" name="Google Shape;1508;p10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9" name="Google Shape;1509;p10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4" name="Google Shape;1514;p10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109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Accordion 手風琴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16" name="Google Shape;1516;p10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17" name="Google Shape;1517;p10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9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輔助使用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aria-controls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指定與當前元素 (觸發元素) 關聯的元素 =&gt;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#item1</a:t>
            </a:r>
            <a:endParaRPr b="1" sz="1600">
              <a:solidFill>
                <a:srgbClr val="434343"/>
              </a:solidFill>
              <a:highlight>
                <a:srgbClr val="D9D2E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加在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#觸發元素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同層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■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不用加 </a:t>
            </a: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CSS 選擇器 (#, .)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aria-expanded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指示元素的展開狀態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0" name="Google Shape;1520;p109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1" name="Google Shape;1521;p10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2" name="Google Shape;1522;p10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3" name="Google Shape;1523;p10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" name="Google Shape;1528;p11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110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Accordion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手風琴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30" name="Google Shape;1530;p11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31" name="Google Shape;1531;p11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1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10"/>
          <p:cNvSpPr txBox="1"/>
          <p:nvPr/>
        </p:nvSpPr>
        <p:spPr>
          <a:xfrm>
            <a:off x="999000" y="1373400"/>
            <a:ext cx="714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Flush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accordion .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accordion-flush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Always open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某個 item 一直保持開啟，不管其他的 item 的狀態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預設行為是開啟一個 item，其他的 item 會收合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所有的 item 都省略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data-bs-parent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，就不會開一個合一個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4" name="Google Shape;1534;p110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5" name="Google Shape;1535;p11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6" name="Google Shape;1536;p11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7" name="Google Shape;1537;p11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2" name="Google Shape;1542;p1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111"/>
          <p:cNvSpPr txBox="1"/>
          <p:nvPr/>
        </p:nvSpPr>
        <p:spPr>
          <a:xfrm>
            <a:off x="1405250" y="406500"/>
            <a:ext cx="63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Alerts 警告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44" name="Google Shape;1544;p11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45" name="Google Shape;1545;p11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1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11"/>
          <p:cNvSpPr txBox="1"/>
          <p:nvPr/>
        </p:nvSpPr>
        <p:spPr>
          <a:xfrm>
            <a:off x="999000" y="1373400"/>
            <a:ext cx="714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使用須知！</a:t>
            </a:r>
            <a:endParaRPr b="1" sz="1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要先設定 JS (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Live example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語法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.alert .alert-</a:t>
            </a:r>
            <a:r>
              <a:rPr b="1" lang="zh-TW" sz="1600">
                <a:solidFill>
                  <a:srgbClr val="466EBE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{theme}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role=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"alert"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Link color 讓 alert 裡面的連結顏色跟 alert theme 一樣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&lt;a&gt;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.alert-link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Alerts 裡面內容可以放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&lt;hX&gt; &lt;p&gt; &lt;hr&gt;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HTML tags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.alert-heading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標題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8" name="Google Shape;1548;p111"/>
          <p:cNvSpPr txBox="1"/>
          <p:nvPr/>
        </p:nvSpPr>
        <p:spPr>
          <a:xfrm>
            <a:off x="2109750" y="180000"/>
            <a:ext cx="4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Components/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9" name="Google Shape;1549;p11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0" name="Google Shape;1550;p11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1" name="Google Shape;1551;p111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" y="284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