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6858000" cx="9144000"/>
  <p:notesSz cx="6858000" cy="9144000"/>
  <p:embeddedFontLst>
    <p:embeddedFont>
      <p:font typeface="Tahoma"/>
      <p:regular r:id="rId68"/>
      <p:bold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551F7DE-CEE2-4A63-9E71-9D05F67EED73}">
  <a:tblStyle styleId="{1551F7DE-CEE2-4A63-9E71-9D05F67EED73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Tahoma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Tahoma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390650"/>
          </a:xfrm>
          <a:prstGeom prst="roundRect">
            <a:avLst>
              <a:gd fmla="val 24" name="adj"/>
            </a:avLst>
          </a:prstGeom>
          <a:gradFill>
            <a:gsLst>
              <a:gs pos="0">
                <a:srgbClr val="244E72"/>
              </a:gs>
              <a:gs pos="100000">
                <a:srgbClr val="5A9FD4"/>
              </a:gs>
            </a:gsLst>
            <a:lin ang="4500000" scaled="0"/>
          </a:gra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40386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93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428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50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60325" lvl="3" marL="1203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11125" lvl="4" marL="15970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61925" lvl="5" marL="19907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50825" lvl="6" marL="27781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403225" lvl="7" marL="3959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593725" lvl="8" marL="55340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93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428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50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60325" lvl="3" marL="1203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11125" lvl="4" marL="15970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61925" lvl="5" marL="19907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50825" lvl="6" marL="27781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403225" lvl="7" marL="3959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593725" lvl="8" marL="55340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1066799"/>
          </a:xfrm>
          <a:prstGeom prst="roundRect">
            <a:avLst>
              <a:gd fmla="val 24" name="adj"/>
            </a:avLst>
          </a:prstGeom>
          <a:gradFill>
            <a:gsLst>
              <a:gs pos="0">
                <a:srgbClr val="244E72"/>
              </a:gs>
              <a:gs pos="100000">
                <a:srgbClr val="5A9FD4"/>
              </a:gs>
            </a:gsLst>
            <a:lin ang="4500000" scaled="0"/>
          </a:gra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93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428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50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60325" lvl="3" marL="1203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11125" lvl="4" marL="15970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61925" lvl="5" marL="19907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50825" lvl="6" marL="27781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403225" lvl="7" marL="3959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593725" lvl="8" marL="55340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Shape 13"/>
          <p:cNvSpPr txBox="1"/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0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Building Java Programs</a:t>
            </a:r>
            <a:br>
              <a:rPr b="1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Chapter 12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1371600" y="40386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Copyright (c) Pearson 2013.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rights reserved.</a:t>
            </a:r>
          </a:p>
          <a:p>
            <a:pPr indent="-231775" lvl="0" marL="23177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basic case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are the cases to consider?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a very easy number of stars to print without a loop?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printStars(int n)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(n == 1)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base case; just print one star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System.out.println("*");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Handling more cases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Handling additional cases, with no loops (in a bad way):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printStars(int n)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(n == 1)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base case; just print one star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System.out.println("*");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if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== 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System.out.print("*");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System.out.println("*");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if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== 3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System.out.print("*");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System.out.print("*");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System.out.println("*");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if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== 4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System.out.print("*");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System.out.print("*");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System.out.print("*");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System.out.println("*");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...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Handling more cases 2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Taking advantage of the repeated pattern (somewhat better):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printStars(int n)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(n == 1)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base case; just print one star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System.out.println("*");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if (n == 2)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System.out.print("*");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printStars(1);    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prints "*"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if (n == 3)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System.out.print("*");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printStars(2);    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prints "**"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if (n == 4)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System.out.print("*");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printStars(3);    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prints "***"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...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Using recursion properly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Condensing the recursive cases into a single case: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printStars(int n)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(n == 1)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base case; just print one star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System.out.println("*");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recursive case; print one more star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System.out.print("*");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printStars(n - 1);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"Recursion Zen"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real, even simpler, base case is an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0, not 1: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printStars(int n)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(n ==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base case; just end the line of output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recursive case; print one more star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System.out.print("*");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printStars(n - 1);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Recursion Zen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The art of properly identifying the best set of cases for a recursive algorithm and expressing them elegantly.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Recursive tracing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recursive method: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 mystery(int n)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(n &lt; 10)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n;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a = n / 10;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b = n % 10;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mystery(a + b)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result of the following call?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mystery(648)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recursive trace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mystery(648):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 = 648 / 10;        </a:t>
            </a:r>
            <a:r>
              <a:rPr b="1" i="0" lang="en-US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64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 = 648 % 10;        </a:t>
            </a:r>
            <a:r>
              <a:rPr b="1" i="0" lang="en-US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8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mystery(a + b);   </a:t>
            </a:r>
            <a:r>
              <a:rPr b="1" i="0" lang="en-US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mystery(72)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1" i="0" sz="800" u="sng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mystery(72):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 = 72 / 10;          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7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 = 72 % 10;          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2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mystery(a + b);    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mystery(9)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3" marL="1203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mystery(9):</a:t>
            </a:r>
          </a:p>
          <a:p>
            <a:pPr indent="-174625" lvl="3" marL="1203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9;</a:t>
            </a:r>
          </a:p>
        </p:txBody>
      </p:sp>
      <p:sp>
        <p:nvSpPr>
          <p:cNvPr id="124" name="Shape 124"/>
          <p:cNvSpPr/>
          <p:nvPr/>
        </p:nvSpPr>
        <p:spPr>
          <a:xfrm>
            <a:off x="87311" y="1289050"/>
            <a:ext cx="7456486" cy="45783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838200" y="3124200"/>
            <a:ext cx="6629400" cy="266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1143000" y="4876800"/>
            <a:ext cx="2133599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Recursive tracing 2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recursive method: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 mystery(int n)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(n &lt; 10)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(10 * n) + n;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a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mystery(n / 10)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b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mystery(n % 10)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(100 * a) + b;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result of the following call?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mystery(348)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recursive trace 2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mystery(348)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 = mystery(34);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 = mystery(3);</a:t>
            </a:r>
          </a:p>
          <a:p>
            <a:pPr indent="-174625" lvl="3" marL="1203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(10 * 3) + 3;   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33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 = mystery(4);</a:t>
            </a:r>
          </a:p>
          <a:p>
            <a:pPr indent="-174625" lvl="3" marL="1203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(10 * 4) + 4;   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44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(100 * 33) + 44;   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3344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 = mystery(8);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(10 * 8) + 8;       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88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(100 * 3344) + 88;   </a:t>
            </a:r>
            <a:r>
              <a:rPr b="1" i="0" lang="en-US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i="0" lang="en-US" sz="2200" u="sng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334488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1" i="0" sz="2200" u="sng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this method really doing?</a:t>
            </a:r>
          </a:p>
        </p:txBody>
      </p:sp>
      <p:sp>
        <p:nvSpPr>
          <p:cNvPr id="139" name="Shape 139"/>
          <p:cNvSpPr/>
          <p:nvPr/>
        </p:nvSpPr>
        <p:spPr>
          <a:xfrm>
            <a:off x="914400" y="2127250"/>
            <a:ext cx="5410200" cy="180181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914400" y="4662487"/>
            <a:ext cx="5410200" cy="354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230312" y="2466975"/>
            <a:ext cx="4006850" cy="354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1228725" y="3181350"/>
            <a:ext cx="4006850" cy="354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87311" y="1289050"/>
            <a:ext cx="7151686" cy="45783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recursive method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accepts an integer base and exponent and returns the base raised to that exponent.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pow(3, 4)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returns 81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Solve the problem recursively and without using loops.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Recursion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The definition of an operation in terms of itself.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Solving a problem using recursion depends on solving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smaller occurrences of the same problem.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recursive programming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Writing methods that call themselves to solve problems recursively.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equally powerful substitute for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(loops)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Particularly well-suited to solving certain types of problems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solution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base ^ exponent.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Precondition: exponent &gt;= 0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 pow(int base, int exponent)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(exponent == 0)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base case; any number to 0th power is 1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1;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recursive case:  x^y = x * x^(y-1)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base * pow(base, exponent - 1);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 optimization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Notice the following mathematical property: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baseline="3000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=	531441	= </a:t>
            </a:r>
            <a:r>
              <a:rPr b="0" i="0" lang="en-US" sz="2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r>
              <a:rPr b="0" baseline="30000" i="0" lang="en-US" sz="22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= (</a:t>
            </a:r>
            <a:r>
              <a:rPr b="0" i="0" lang="en-US" sz="2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baseline="30000" i="0" lang="en-US" sz="2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="0" baseline="30000" i="0" lang="en-US" sz="22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531441	= (</a:t>
            </a:r>
            <a:r>
              <a:rPr b="0" i="0" lang="en-US" sz="2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r>
              <a:rPr b="0" baseline="30000" i="0" lang="en-US" sz="2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="0" baseline="3000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= ((</a:t>
            </a:r>
            <a:r>
              <a:rPr b="0" i="0" lang="en-US" sz="2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baseline="30000" i="0" lang="en-US" sz="2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="0" baseline="3000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="0" baseline="30000" i="0" lang="en-US" sz="22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baseline="3000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does this "trick" work?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can we incorporate this optimization into our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method?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benefit of this trick if the method already works?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solution 2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base ^ exponent.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Precondition: exponent &gt;= 0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 pow(int base, int exponent)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(exponent == 0)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base case; any number to 0th power is 1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1;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else if (exponent % 2 == 0)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recursive case 1:  x^y = (x^2)^(y/2)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pow(base * base, exponent / 2);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recursive case 2:  x^y = x * x^(y-1)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base * pow(base, exponent - 1);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recursive method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printBinary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accepts an integer and prints that number's representation in binary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(base 2)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printBinary(7)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prints 111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printBinary(12)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prints 1100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printBinary(42)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prints 101010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the method recursively and without using any loops.</a:t>
            </a:r>
          </a:p>
        </p:txBody>
      </p:sp>
      <p:graphicFrame>
        <p:nvGraphicFramePr>
          <p:cNvPr id="174" name="Shape 174"/>
          <p:cNvGraphicFramePr/>
          <p:nvPr/>
        </p:nvGraphicFramePr>
        <p:xfrm>
          <a:off x="2057400" y="383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777875"/>
                <a:gridCol w="460375"/>
                <a:gridCol w="454025"/>
                <a:gridCol w="630225"/>
                <a:gridCol w="460375"/>
                <a:gridCol w="460375"/>
                <a:gridCol w="430200"/>
                <a:gridCol w="457200"/>
                <a:gridCol w="457200"/>
                <a:gridCol w="457200"/>
              </a:tblGrid>
              <a:tr h="44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place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Case analysis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Recursion is about solving a small piece of a large problem.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69743 in binary?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 we know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anything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about its representation in binary?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Case analysis: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is/are easy numbers to print in binary?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we express a larger number in terms of a smaller number(s)?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we are examining some arbitrary integer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's binary representation is	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1001010101</a:t>
            </a: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 / 2)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's binary representation is	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1001010101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 % 2)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's binary representation is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printBinary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solution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Prints the given integer's binary representation.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Precondition: n &gt;= 0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printBinary(int n)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(n &lt; 2)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base case; same as base 10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System.out.println(n);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recursive case; break number apart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printBinary(n / 2);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printBinary(n % 2);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we eliminate the precondition and deal with negatives?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printBinary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solution 2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Prints the given integer's binary representation.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printBinary(int n)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if (n &lt; 0)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recursive case for negative numbers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System.out.print("-");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printBinary(-n);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} else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if (n &lt; 2)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base case; same as base 10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System.out.println(n);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recursive case; break number apart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printBinary(n / 2);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printBinary(n % 2);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recursive method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isPalindrome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accepts 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returns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if it reads the same forwards as backwards.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isPalindrome("madam")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→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isPalindrome("racecar")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→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isPalindrome("step on no pets")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→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isPalindrome("able was I ere I saw elba")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→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isPalindrome("Java")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→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isPalindrome("rotater")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→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isPalindrome("byebye")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→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isPalindrome("notion")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→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 solution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true if the given string reads the same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forwards as backwards.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Trivially true for empty or 1-letter strings.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isPalindrome(String s)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(s.length() &lt; 2)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true;   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base case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char first = s.charAt(0);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char last  = s.charAt(s.length() - 1);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(first != last)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false;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             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recursive case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middle = s.substring(1, s.length() - 1);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isPalindrome(middle);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 solution 2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true if the given string reads the same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forwards as backwards.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Trivially true for empty or 1-letter strings.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isPalindrome(String s)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(s.length() &lt; 2)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true;   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base case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s.charAt(0) == s.charAt(s.length() - 1)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&amp;&amp;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isPalindrome(s.substring(1, s.length() - 1));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Why learn recursion?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"cultural experience" - A different way of thinking of problems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solve some kinds of problems better than iteration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Leads to elegant, simplistic, short code (when used well)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programming languages ("functional" languages such as Scheme, ML, and Haskell) use recursion exclusively  (no loops)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recursive method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reverseLines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accepts a file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prints the lines of the file in reverse order.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input file:	                    Expected console output: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Roses are red,	 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 belong to you.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Violets are blue.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 my base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All my base	            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Violets are blue.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Are belong to you.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Roses are red,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are the cases to consider?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can we solve a small part of the problem at a time?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a file that is very easy to reverse?</a:t>
            </a:r>
          </a:p>
        </p:txBody>
      </p:sp>
      <p:sp>
        <p:nvSpPr>
          <p:cNvPr id="217" name="Shape 217"/>
          <p:cNvSpPr/>
          <p:nvPr/>
        </p:nvSpPr>
        <p:spPr>
          <a:xfrm>
            <a:off x="762000" y="2743200"/>
            <a:ext cx="3276600" cy="182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Shape 218"/>
          <p:cNvCxnSpPr/>
          <p:nvPr/>
        </p:nvCxnSpPr>
        <p:spPr>
          <a:xfrm>
            <a:off x="4343400" y="35814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Reversal pseudocode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Reversing the lines of a file: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 a line L from the file.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 the rest of the lines in reverse order.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 the line L.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only we had a way to reverse the rest of the lines of the file....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Reversal solution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reverseLines(Scanner input) {</a:t>
            </a:r>
          </a:p>
          <a:p>
            <a:pPr indent="-231775" lvl="0" marL="2317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(input.hasNextLine()) {</a:t>
            </a:r>
          </a:p>
          <a:p>
            <a:pPr indent="-231775" lvl="0" marL="2317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recursive case</a:t>
            </a:r>
          </a:p>
          <a:p>
            <a:pPr indent="-231775" lvl="0" marL="2317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line = input.nextLine();</a:t>
            </a:r>
          </a:p>
          <a:p>
            <a:pPr indent="-231775" lvl="0" marL="2317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reverseLines(input);</a:t>
            </a:r>
          </a:p>
          <a:p>
            <a:pPr indent="-231775" lvl="0" marL="2317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System.out.println(line);</a:t>
            </a:r>
          </a:p>
          <a:p>
            <a:pPr indent="-231775" lvl="0" marL="2317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31775" lvl="0" marL="2317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 is the base case?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2743200"/>
            <a:ext cx="2363786" cy="24383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6088062" y="5348287"/>
            <a:ext cx="922337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output: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81000" y="5348287"/>
            <a:ext cx="1144587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file: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81000" y="5727700"/>
            <a:ext cx="2651125" cy="9778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Roses are red,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Violets are blue.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 my base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 belong to you.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6035675" y="5727700"/>
            <a:ext cx="2651125" cy="9778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 belong to you.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 my base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Violets are blue.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Roses are red,</a:t>
            </a:r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Tracing our algorithm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call stack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The method invocations running at any one time.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reverseLines(new Scanner("poem.txt"));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76200" y="2286000"/>
            <a:ext cx="8991600" cy="16351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reverseLines(Scanner input)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(input.hasNextLine())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line = input.nextLine();  </a:t>
            </a: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"Roses are red,"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reverseLines(input);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System.out.println(line);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6200" y="2895600"/>
            <a:ext cx="8991600" cy="16351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reverseLines(Scanner input)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(input.hasNextLine())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line = input.nextLine();  </a:t>
            </a: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"Violets are blue."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reverseLines(input);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System.out.println(line);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76200" y="3470275"/>
            <a:ext cx="8991600" cy="16351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reverseLines(Scanner input)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(input.hasNextLine())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line = input.nextLine();  </a:t>
            </a: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"All my base"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reverseLines(input);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System.out.println(line);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76200" y="4079875"/>
            <a:ext cx="8991600" cy="16351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reverseLines(Scanner input)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(input.hasNextLine())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line = input.nextLine();  </a:t>
            </a: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"Are belong to you."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reverseLines(input);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System.out.println(line);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6200" y="4670425"/>
            <a:ext cx="8991600" cy="119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reverseLines(Scanner input)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(input.hasNextLine()) {   </a:t>
            </a: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247" name="Shape 247"/>
          <p:cNvCxnSpPr/>
          <p:nvPr/>
        </p:nvCxnSpPr>
        <p:spPr>
          <a:xfrm>
            <a:off x="76200" y="5867400"/>
            <a:ext cx="304799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method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crawl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accepts 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parameter and prints information about that file.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 represents a normal file, just print its name.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 represents a directory, print its name and information about every file/directory inside it, indented.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cse143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handouts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syllabus.doc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lecture_schedule.xls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homework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1-sortedintlist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ArrayIntList.java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SortedIntList.java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index.html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style.css</a:t>
            </a:r>
          </a:p>
          <a:p>
            <a:pPr indent="-282575" lvl="1" marL="6254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recursive data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directory can contain other directories.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objects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 (from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java.io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package) represents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file or directory on the disk.</a:t>
            </a:r>
          </a:p>
        </p:txBody>
      </p:sp>
      <p:graphicFrame>
        <p:nvGraphicFramePr>
          <p:cNvPr id="260" name="Shape 260"/>
          <p:cNvGraphicFramePr/>
          <p:nvPr/>
        </p:nvGraphicFramePr>
        <p:xfrm>
          <a:off x="304800" y="23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2549525"/>
                <a:gridCol w="5992800"/>
              </a:tblGrid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Constructor/method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File(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creates 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object representing file with given 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canRead()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whether file is able to be read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delete()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removes file from disk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exists()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whether this file exists on disk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getName()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file's 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isDirectory()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whether this object represents a directory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length()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number of bytes in file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listFiles()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a 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File[]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representing files in this directory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renameTo(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File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changes name of file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Public/private pairs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cannot vary the indentation without an extra parameter: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crawl(File f</a:t>
            </a:r>
            <a:r>
              <a:rPr b="1" i="0" lang="en-US" sz="2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 String indent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Often the parameters we need for our recursion do not match those the client will want to pass.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these cases, we instead write a pair of methods: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1)  a </a:t>
            </a:r>
            <a:r>
              <a:rPr b="0" i="0" lang="en-US" sz="22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non-recursive one with the parameters the client wants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2)  a </a:t>
            </a:r>
            <a:r>
              <a:rPr b="0" i="0" lang="en-US" sz="22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private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recursive one with the parameters we really need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 solution 2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Prints information about this file,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and (if it is a directory) any files inside it.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crawl(File f)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crawl(f, "");   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call private recursive helper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1" i="0" sz="20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Recursive helper to implement crawl/indent behavior.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crawl(File f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 String indent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indent +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f.getName());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(f.isDirectory())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recursive case; print contained files/dirs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(File subFile : f.listFiles())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crawl(subFile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 indent + "    "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Recursive Backtracking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1371600" y="40386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Exercise: Permutations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method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permute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accepts a string as a parameter and outputs all possible rearrangements of the letters in that string.  The arrangements may be output in any order.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permute("MARTY")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outputs the following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sequence of lines:</a:t>
            </a:r>
          </a:p>
        </p:txBody>
      </p:sp>
      <p:graphicFrame>
        <p:nvGraphicFramePr>
          <p:cNvPr id="285" name="Shape 285"/>
          <p:cNvGraphicFramePr/>
          <p:nvPr/>
        </p:nvGraphicFramePr>
        <p:xfrm>
          <a:off x="3990975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795325"/>
                <a:gridCol w="795325"/>
                <a:gridCol w="795325"/>
                <a:gridCol w="795325"/>
                <a:gridCol w="795325"/>
                <a:gridCol w="795325"/>
              </a:tblGrid>
              <a:tr h="3946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MARTY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MARYT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MATRY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MATYR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MAYRT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MAYTR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MRATY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MRAYT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MRTAY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MRTYA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MRYAT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MRYTA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MTARY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MTAYR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MTRAY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MTRYA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MTYAR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MTYRA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MYART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MYATR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MYRAT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MYRTA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MYTAR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MYTRA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AMRTY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AMRYT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AMTRY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AMTYR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AMYRT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AMYTR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ARMTY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ARMYT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ARTMY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ARTYM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ARYMT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ARYTM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ATMRY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ATMYR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ATRMY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ATRYM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ATYMR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ATYRM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AYMRT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AYMTR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AYRMT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AYRTM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AYTMR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AYTRM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RMATY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RMAYT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RMTAY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RMTYA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RMYAT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RMYTA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RAMTY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RAMYT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RATMY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RATYM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RAYMT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RAYTM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RTMAY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RTMYA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RTAMY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RTAYM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RTYMA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RTYAM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RYMAT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RYMTA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RYAMT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RYATM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RYTMA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RYTAM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TMARY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TMAYR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TMRAY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TMRYA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TMYAR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TMYRA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TAMRY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TAMYR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TARMY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TARYM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TAYMR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TAYRM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TRMAY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TRMYA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TRAMY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TRAYM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TRYMA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TRYAM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TYMAR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TYMRA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TYAMR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TYARM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TYRMA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TYRAM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YMART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YMATR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YMRAT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YMRTA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YMTAR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YMTRA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YAMRT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YAMTR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YARMT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YARTM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YATMR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YATRM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YRMAT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YRMTA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YRAMT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YRATM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YRTMA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YRTAM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YTMAR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YTMRA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YTAMR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YTARM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YTRMA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YTRAM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(To a student in the front row)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many students total are directly behind you in your "column" of the classroom?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have poor vision, so you can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see only the people right next to you.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you can't just look back and count.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 you are allowed to ask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questions of the person next to you.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can we solve this problem?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recursively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2844800"/>
            <a:ext cx="3162300" cy="302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Examining the problem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Think of each permutation as a set of choices 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decisions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character do I want to place first?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character do I want to place second?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 space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set of all possible sets of decisions to explore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want to generate all possible sequences of decisions.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for (each possible first letter):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for (each possible second letter):</a:t>
            </a:r>
          </a:p>
          <a:p>
            <a:pPr indent="-174625" lvl="3" marL="1203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for (each possible third letter):</a:t>
            </a:r>
          </a:p>
          <a:p>
            <a:pPr indent="-225425" lvl="4" marL="15970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...</a:t>
            </a:r>
          </a:p>
          <a:p>
            <a:pPr indent="-225425" lvl="4" marL="15970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print!</a:t>
            </a:r>
          </a:p>
          <a:p>
            <a:pPr indent="-225425" lvl="4" marL="159702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called 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depth-first search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Decision trees</a:t>
            </a:r>
          </a:p>
        </p:txBody>
      </p:sp>
      <p:graphicFrame>
        <p:nvGraphicFramePr>
          <p:cNvPr id="297" name="Shape 297"/>
          <p:cNvGraphicFramePr/>
          <p:nvPr/>
        </p:nvGraphicFramePr>
        <p:xfrm>
          <a:off x="3446462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1079500"/>
                <a:gridCol w="1328725"/>
              </a:tblGrid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chosen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F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available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F2F3"/>
                    </a:solidFill>
                  </a:tcPr>
                </a:tc>
              </a:tr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 A R T Y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98" name="Shape 298"/>
          <p:cNvCxnSpPr/>
          <p:nvPr/>
        </p:nvCxnSpPr>
        <p:spPr>
          <a:xfrm flipH="1">
            <a:off x="3657599" y="2133600"/>
            <a:ext cx="9144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299" name="Shape 299"/>
          <p:cNvGraphicFramePr/>
          <p:nvPr/>
        </p:nvGraphicFramePr>
        <p:xfrm>
          <a:off x="2741611" y="238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379400"/>
                <a:gridCol w="1025525"/>
              </a:tblGrid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 R T Y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0" name="Shape 300"/>
          <p:cNvGraphicFramePr/>
          <p:nvPr/>
        </p:nvGraphicFramePr>
        <p:xfrm>
          <a:off x="1598612" y="317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611175"/>
                <a:gridCol w="793750"/>
              </a:tblGrid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 A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 T Y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01" name="Shape 301"/>
          <p:cNvCxnSpPr/>
          <p:nvPr/>
        </p:nvCxnSpPr>
        <p:spPr>
          <a:xfrm flipH="1">
            <a:off x="2360611" y="2819400"/>
            <a:ext cx="914400" cy="35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302" name="Shape 302"/>
          <p:cNvGraphicFramePr/>
          <p:nvPr/>
        </p:nvGraphicFramePr>
        <p:xfrm>
          <a:off x="574675" y="393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847725"/>
                <a:gridCol w="557200"/>
              </a:tblGrid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 A R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 Y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3" name="Shape 303"/>
          <p:cNvGraphicFramePr/>
          <p:nvPr/>
        </p:nvGraphicFramePr>
        <p:xfrm>
          <a:off x="152400" y="469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1074725"/>
                <a:gridCol w="330200"/>
              </a:tblGrid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 A R T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Y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Shape 304"/>
          <p:cNvGraphicFramePr/>
          <p:nvPr/>
        </p:nvGraphicFramePr>
        <p:xfrm>
          <a:off x="152400" y="553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1300150"/>
                <a:gridCol w="184150"/>
              </a:tblGrid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 A R T Y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5" name="Shape 305"/>
          <p:cNvGraphicFramePr/>
          <p:nvPr/>
        </p:nvGraphicFramePr>
        <p:xfrm>
          <a:off x="3241675" y="317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615950"/>
                <a:gridCol w="793750"/>
              </a:tblGrid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 R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 T Y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6" name="Shape 306"/>
          <p:cNvGraphicFramePr/>
          <p:nvPr/>
        </p:nvGraphicFramePr>
        <p:xfrm>
          <a:off x="4913312" y="317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606425"/>
                <a:gridCol w="798500"/>
              </a:tblGrid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 T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 R Y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7" name="Shape 307"/>
          <p:cNvGraphicFramePr/>
          <p:nvPr/>
        </p:nvGraphicFramePr>
        <p:xfrm>
          <a:off x="6594475" y="317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606425"/>
                <a:gridCol w="800100"/>
              </a:tblGrid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 Y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 R 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8" name="Shape 308"/>
          <p:cNvGraphicFramePr/>
          <p:nvPr/>
        </p:nvGraphicFramePr>
        <p:xfrm>
          <a:off x="7510461" y="23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336550"/>
                <a:gridCol w="1068375"/>
              </a:tblGrid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 R T Y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09" name="Shape 309"/>
          <p:cNvCxnSpPr/>
          <p:nvPr/>
        </p:nvCxnSpPr>
        <p:spPr>
          <a:xfrm>
            <a:off x="4648200" y="2133600"/>
            <a:ext cx="28194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10" name="Shape 310"/>
          <p:cNvCxnSpPr/>
          <p:nvPr/>
        </p:nvCxnSpPr>
        <p:spPr>
          <a:xfrm>
            <a:off x="3503612" y="2819400"/>
            <a:ext cx="0" cy="35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11" name="Shape 311"/>
          <p:cNvCxnSpPr/>
          <p:nvPr/>
        </p:nvCxnSpPr>
        <p:spPr>
          <a:xfrm>
            <a:off x="3884612" y="2819400"/>
            <a:ext cx="1295400" cy="35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12" name="Shape 312"/>
          <p:cNvCxnSpPr/>
          <p:nvPr/>
        </p:nvCxnSpPr>
        <p:spPr>
          <a:xfrm>
            <a:off x="4189412" y="2819400"/>
            <a:ext cx="2362200" cy="35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13" name="Shape 313"/>
          <p:cNvCxnSpPr/>
          <p:nvPr/>
        </p:nvCxnSpPr>
        <p:spPr>
          <a:xfrm flipH="1">
            <a:off x="1522411" y="3581400"/>
            <a:ext cx="685799" cy="304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314" name="Shape 314"/>
          <p:cNvGraphicFramePr/>
          <p:nvPr/>
        </p:nvGraphicFramePr>
        <p:xfrm>
          <a:off x="2327275" y="393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847725"/>
                <a:gridCol w="566725"/>
              </a:tblGrid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 A T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 Y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5" name="Shape 315"/>
          <p:cNvGraphicFramePr/>
          <p:nvPr/>
        </p:nvGraphicFramePr>
        <p:xfrm>
          <a:off x="4037012" y="393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847725"/>
                <a:gridCol w="568325"/>
              </a:tblGrid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 A Y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 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16" name="Shape 316"/>
          <p:cNvCxnSpPr/>
          <p:nvPr/>
        </p:nvCxnSpPr>
        <p:spPr>
          <a:xfrm>
            <a:off x="2360611" y="3581400"/>
            <a:ext cx="609599" cy="304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17" name="Shape 317"/>
          <p:cNvCxnSpPr/>
          <p:nvPr/>
        </p:nvCxnSpPr>
        <p:spPr>
          <a:xfrm>
            <a:off x="2817811" y="3581400"/>
            <a:ext cx="1447800" cy="304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318" name="Shape 318"/>
          <p:cNvGraphicFramePr/>
          <p:nvPr/>
        </p:nvGraphicFramePr>
        <p:xfrm>
          <a:off x="1828800" y="469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1074725"/>
                <a:gridCol w="330200"/>
              </a:tblGrid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 A R Y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19" name="Shape 319"/>
          <p:cNvCxnSpPr/>
          <p:nvPr/>
        </p:nvCxnSpPr>
        <p:spPr>
          <a:xfrm flipH="1">
            <a:off x="838199" y="4343400"/>
            <a:ext cx="457200" cy="304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20" name="Shape 320"/>
          <p:cNvCxnSpPr/>
          <p:nvPr/>
        </p:nvCxnSpPr>
        <p:spPr>
          <a:xfrm>
            <a:off x="1371600" y="4343400"/>
            <a:ext cx="1143000" cy="304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21" name="Shape 321"/>
          <p:cNvCxnSpPr/>
          <p:nvPr/>
        </p:nvCxnSpPr>
        <p:spPr>
          <a:xfrm>
            <a:off x="838200" y="51054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322" name="Shape 322"/>
          <p:cNvGraphicFramePr/>
          <p:nvPr/>
        </p:nvGraphicFramePr>
        <p:xfrm>
          <a:off x="1905000" y="553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1300150"/>
                <a:gridCol w="184150"/>
              </a:tblGrid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 A R Y T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23" name="Shape 323"/>
          <p:cNvCxnSpPr/>
          <p:nvPr/>
        </p:nvCxnSpPr>
        <p:spPr>
          <a:xfrm>
            <a:off x="2590800" y="51054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324" name="Shape 324"/>
          <p:cNvGraphicFramePr/>
          <p:nvPr/>
        </p:nvGraphicFramePr>
        <p:xfrm>
          <a:off x="3962400" y="469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1074725"/>
                <a:gridCol w="330200"/>
              </a:tblGrid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 A Y R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5" name="Shape 325"/>
          <p:cNvGraphicFramePr/>
          <p:nvPr/>
        </p:nvGraphicFramePr>
        <p:xfrm>
          <a:off x="3962400" y="553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1300150"/>
                <a:gridCol w="184150"/>
              </a:tblGrid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 A Y R T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6" name="Shape 326"/>
          <p:cNvGraphicFramePr/>
          <p:nvPr/>
        </p:nvGraphicFramePr>
        <p:xfrm>
          <a:off x="5638800" y="469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1074725"/>
                <a:gridCol w="330200"/>
              </a:tblGrid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 A Y T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27" name="Shape 327"/>
          <p:cNvCxnSpPr/>
          <p:nvPr/>
        </p:nvCxnSpPr>
        <p:spPr>
          <a:xfrm flipH="1">
            <a:off x="4648199" y="4343400"/>
            <a:ext cx="457200" cy="304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28" name="Shape 328"/>
          <p:cNvCxnSpPr/>
          <p:nvPr/>
        </p:nvCxnSpPr>
        <p:spPr>
          <a:xfrm>
            <a:off x="5181600" y="4343400"/>
            <a:ext cx="1143000" cy="304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29" name="Shape 329"/>
          <p:cNvCxnSpPr/>
          <p:nvPr/>
        </p:nvCxnSpPr>
        <p:spPr>
          <a:xfrm>
            <a:off x="4648200" y="51054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330" name="Shape 330"/>
          <p:cNvGraphicFramePr/>
          <p:nvPr/>
        </p:nvGraphicFramePr>
        <p:xfrm>
          <a:off x="5715000" y="553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1300150"/>
                <a:gridCol w="184150"/>
              </a:tblGrid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 A Y T R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31" name="Shape 331"/>
          <p:cNvCxnSpPr/>
          <p:nvPr/>
        </p:nvCxnSpPr>
        <p:spPr>
          <a:xfrm>
            <a:off x="6400800" y="51054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332" name="Shape 332"/>
          <p:cNvGraphicFramePr/>
          <p:nvPr/>
        </p:nvGraphicFramePr>
        <p:xfrm>
          <a:off x="66294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847725"/>
                <a:gridCol w="568325"/>
              </a:tblGrid>
              <a:tr h="40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 Y A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 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33" name="Shape 333"/>
          <p:cNvCxnSpPr/>
          <p:nvPr/>
        </p:nvCxnSpPr>
        <p:spPr>
          <a:xfrm flipH="1">
            <a:off x="7196137" y="3581400"/>
            <a:ext cx="119061" cy="33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4" name="Shape 334"/>
          <p:cNvCxnSpPr/>
          <p:nvPr/>
        </p:nvCxnSpPr>
        <p:spPr>
          <a:xfrm>
            <a:off x="8001000" y="3581400"/>
            <a:ext cx="762000" cy="304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35" name="Shape 335"/>
          <p:cNvSpPr txBox="1"/>
          <p:nvPr/>
        </p:nvSpPr>
        <p:spPr>
          <a:xfrm>
            <a:off x="8610600" y="3810000"/>
            <a:ext cx="41274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5683250" y="3429000"/>
            <a:ext cx="41274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4311650" y="3429000"/>
            <a:ext cx="41274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8578850" y="2667000"/>
            <a:ext cx="41274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3048000" y="4191000"/>
            <a:ext cx="41274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7391400" y="4267200"/>
            <a:ext cx="41274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Backtracking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backtracking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general algorithm for finding solution(s) to a computational problem by trying partial solutions and then abandoning them ("backtracking") if they are not suitable.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"brute force" algorithmic technique  (tries all paths; not clever)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often (but not always) implemented recursively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Applications: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producing all permutations of a set of values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parsing languages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games: anagrams, crosswords, word jumbles, 8 queens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combinatorics and logic programming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Backtracking algorithms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general pseudo-code algorithm for backtracking problems:</a:t>
            </a: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explore(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choices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):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there are no more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choices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make:  stop.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else: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Make a single choice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the set of choices.</a:t>
            </a:r>
          </a:p>
          <a:p>
            <a:pPr indent="-174625" lvl="3" marL="1203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ahoma"/>
              <a:buChar char="–"/>
            </a:pPr>
            <a:r>
              <a:rPr b="0" i="0" lang="en-US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Remove </a:t>
            </a:r>
            <a:r>
              <a:rPr b="1" i="0" lang="en-US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from the set of </a:t>
            </a:r>
            <a:r>
              <a:rPr b="1" i="0" lang="en-US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choices</a:t>
            </a:r>
            <a:r>
              <a:rPr b="0" i="0" lang="en-US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indent="-174625" lvl="3" marL="1203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explore the remaining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choices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indent="-174625" lvl="3" marL="1203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Un-make choice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indent="-174625" lvl="3" marL="12033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ahoma"/>
              <a:buChar char="–"/>
            </a:pPr>
            <a:r>
              <a:rPr b="0" i="0" lang="en-US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Backtrack!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Backtracking strategies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solving a backtracking problem, ask these questions: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are the "choices" in this problem?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"base case"?  (How do I know when I'm out of choices?)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do I "make" a choice?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 I need to create additional variables to remember my choices?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 I need to modify the values of existing variables?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do I explore the rest of the choices?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 I need to remove the made choice from the list of choices?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Once I'm done exploring the rest, what should I do?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do I "un-make" a choice?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Permutations revisited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method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permute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accepts a string as a parameter and outputs all possible rearrangements of the letters in that string.  The arrangements may be output in any order.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permute("MARTY")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outputs the following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sequence of lines:</a:t>
            </a:r>
          </a:p>
        </p:txBody>
      </p:sp>
      <p:graphicFrame>
        <p:nvGraphicFramePr>
          <p:cNvPr id="365" name="Shape 365"/>
          <p:cNvGraphicFramePr/>
          <p:nvPr/>
        </p:nvGraphicFramePr>
        <p:xfrm>
          <a:off x="3990975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795325"/>
                <a:gridCol w="795325"/>
                <a:gridCol w="795325"/>
                <a:gridCol w="795325"/>
                <a:gridCol w="795325"/>
                <a:gridCol w="795325"/>
              </a:tblGrid>
              <a:tr h="3946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MARTY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MARYT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MATRY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MATYR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MAYRT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MAYTR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MRATY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MRAYT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MRTAY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MRTYA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MRYAT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MRYTA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MTARY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MTAYR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MTRAY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MTRYA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MTYAR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MTYRA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MYART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MYATR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MYRAT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MYRTA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MYTAR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MYTRA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AMRTY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AMRYT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AMTRY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AMTYR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AMYRT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AMYTR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ARMTY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ARMYT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ARTMY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ARTYM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ARYMT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ARYTM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ATMRY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ATMYR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ATRMY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ATRYM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ATYMR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ATYRM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AYMRT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AYMTR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AYRMT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AYRTM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AYTMR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AYTRM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RMATY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RMAYT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RMTAY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RMTYA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RMYAT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RMYTA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RAMTY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RAMYT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RATMY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RATYM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RAYMT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RAYTM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RTMAY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RTMYA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RTAMY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RTAYM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RTYMA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RTYAM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RYMAT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RYMTA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RYAMT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RYATM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RYTMA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RYTAM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TMARY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TMAYR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TMRAY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TMRYA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TMYAR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TMYRA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TAMRY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TAMYR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TARMY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TARYM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TAYMR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TAYRM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TRMAY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TRMYA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TRAMY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TRAYM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TRYMA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TRYAM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TYMAR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TYMRA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TYAMR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TYARM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TYRMA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TYRAM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YMART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YMATR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YMRAT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YMRTA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YMTAR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YMTRA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YAMRT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YAMTR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YARMT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YARTM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YATMR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YATRM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YRMAT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YRMTA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YRAMT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YRATM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YRTMA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YRTAM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YTMAR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YTMRA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YTAMR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YTARM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YTRMA</a:t>
                      </a:r>
                    </a:p>
                    <a:p>
                      <a:pPr indent="0" lvl="0" marL="0" marR="0" rtl="0" algn="l">
                        <a:lnSpc>
                          <a:spcPct val="6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YTRAM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 solution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19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Outputs all permutations of the given string.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permute(String s)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permute(s, "");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void permute(String s, String chosen)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(s.length() == 0)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19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base case: no choices left to be made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System.out.println(chosen);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19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recursive case: choose each possible next letter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0; i &lt; s.length(); i++)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char c = s.charAt(i);               </a:t>
            </a:r>
            <a:r>
              <a:rPr b="1" i="0" lang="en-US" sz="19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choose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 = s.substring(0, i) + s.substring(i + 1);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chosen += c;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permute(s, chosen);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b="1" i="0" lang="en-US" sz="19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explore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 = s.substring(0, i) + c + s.substring(i + 1);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chosen =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chosen.substring(0, chosen.length() - 1);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                                      </a:t>
            </a:r>
            <a:r>
              <a:rPr b="1" i="0" lang="en-US" sz="19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un-choose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 solution 2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19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Outputs all permutations of the given string.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permute(String s)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permute(s, "");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void permute(String s, String chosen)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(s.length() == 0)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19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base case: no choices left to be made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System.out.println(chosen);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19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recursive case: choose each possible next letter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0; i &lt; s.length(); i++)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String ch = s.substring(i, i + 1);  </a:t>
            </a:r>
            <a:r>
              <a:rPr b="1" i="0" lang="en-US" sz="19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choose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String rest = s.substring(0, i) +   </a:t>
            </a:r>
            <a:r>
              <a:rPr b="1" i="0" lang="en-US" sz="19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remove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s.substring(i + 1);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permute(rest, chosen + ch);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i="0" lang="en-US" sz="19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explore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      </a:t>
            </a:r>
            <a:r>
              <a:rPr b="1" i="0" lang="en-US" sz="19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(don't need to "un-choose" because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         </a:t>
            </a:r>
            <a:r>
              <a:rPr b="1" i="0" lang="en-US" sz="19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we used temp variables)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Exercise: Combinations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method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combinations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accepts a string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an integer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as parameters and outputs all possible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-letter words that can be formed from unique letters in that string.  The arrangements may be output in any order.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combinations("GOOGLE", 3)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outputs the sequence of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lines at right.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simplify the problem, you may assume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that the string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contains at least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unique characters.</a:t>
            </a:r>
          </a:p>
          <a:p>
            <a:pPr indent="-231775" lvl="0" marL="2317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84" name="Shape 384"/>
          <p:cNvGraphicFramePr/>
          <p:nvPr/>
        </p:nvGraphicFramePr>
        <p:xfrm>
          <a:off x="7239000" y="298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685800"/>
                <a:gridCol w="685800"/>
              </a:tblGrid>
              <a:tr h="3565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EGL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EGO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ELG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ELO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EOG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EOL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GEL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GEO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GLE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GLO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GOE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GOL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LEG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LEO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LGE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LGO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LOE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OEG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OEL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OGE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OGL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OLE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OLG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Initial attempt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combinations(String s, int length) {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combinations(s, "", length);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void combinations(String s, String chosen, int length) {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(length == 0) {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System.out.println(chosen)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</a:t>
            </a:r>
            <a:r>
              <a:rPr b="1" i="0" lang="en-US" sz="16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base case: no choices left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0; i &lt; s.length(); i++) {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String ch = s.substring(i, i + 1);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(!chosen.contains(ch)) {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String rest = s.substring(0, i) + s.substring(i + 1);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combinations(rest, chosen + ch, length - 1);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Problem: Prints same string multiple times.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idea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Recursion is all about breaking a big problem into smaller occurrences of that same problem.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person can solve a small part of the problem.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a small version of the problem that would be easy to answer?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information from a neighbor might help me?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32326" l="0" r="0" t="0"/>
          <a:stretch/>
        </p:blipFill>
        <p:spPr>
          <a:xfrm>
            <a:off x="4030662" y="3514725"/>
            <a:ext cx="4808537" cy="334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 solution</a:t>
            </a: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combinations(String s, int length) {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Set&lt;String&gt; all = new TreeSet&lt;String&gt;();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combinations(s, "",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length);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(String comb : all) {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System.out.println(comb);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void combinations(String s, String chosen,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Set&lt;String&gt; all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int length) {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(length == 0) {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all.add(chosen)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 </a:t>
            </a:r>
            <a:r>
              <a:rPr b="1" i="0" lang="en-US" sz="16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base case: no choices left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0; i &lt; s.length(); i++) {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String ch = s.substring(i, i + 1);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(!chosen.contains(ch)) {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String rest = s.substring(0, i) + s.substring(i + 1);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combinations(rest, chosen + ch, all, length - 1);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Exercise: Dominoes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game of dominoes is played with small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black tiles, each having 2 numbers of dots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0-6.  Players line up tiles to match dots.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Given a class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Domino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the following methods: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first()          </a:t>
            </a:r>
            <a:r>
              <a:rPr b="1" i="0" lang="en-US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first dots value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second()         </a:t>
            </a:r>
            <a:r>
              <a:rPr b="1" i="0" lang="en-US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second dots value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toString()    </a:t>
            </a:r>
            <a:r>
              <a:rPr b="1" i="0" lang="en-US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e.g. "(3|5)"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method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hasChain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takes a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dominoes and a starting/ending dot value, and returns whether the dominoes can be made into a chain that starts/ends with those values.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chain's start/end are the same, the answer is always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</p:txBody>
      </p:sp>
      <p:pic>
        <p:nvPicPr>
          <p:cNvPr id="403" name="Shape 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1085850"/>
            <a:ext cx="22860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Domino chains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we have the following dominoes: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link them into a chain from 1 to 3 as follows: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Notice that the 3|5 domino had to be flipped.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"link" one domino into a "chain" from 6 to 2 as follows: 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10" name="Shape 410"/>
          <p:cNvPicPr preferRelativeResize="0"/>
          <p:nvPr/>
        </p:nvPicPr>
        <p:blipFill rotWithShape="1">
          <a:blip r:embed="rId3">
            <a:alphaModFix/>
          </a:blip>
          <a:srcRect b="64407" l="20176" r="20918" t="28001"/>
          <a:stretch/>
        </p:blipFill>
        <p:spPr>
          <a:xfrm>
            <a:off x="1752600" y="1827211"/>
            <a:ext cx="5694361" cy="566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 rotWithShape="1">
          <a:blip r:embed="rId3">
            <a:alphaModFix/>
          </a:blip>
          <a:srcRect b="36643" l="33505" r="34431" t="55926"/>
          <a:stretch/>
        </p:blipFill>
        <p:spPr>
          <a:xfrm>
            <a:off x="2978150" y="3937000"/>
            <a:ext cx="3117849" cy="55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 rotWithShape="1">
          <a:blip r:embed="rId4">
            <a:alphaModFix/>
          </a:blip>
          <a:srcRect b="45605" l="44180" r="45043" t="47285"/>
          <a:stretch/>
        </p:blipFill>
        <p:spPr>
          <a:xfrm>
            <a:off x="4038600" y="5535612"/>
            <a:ext cx="1060449" cy="5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 client code</a:t>
            </a: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java.util.*;   </a:t>
            </a: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for ArrayList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SolveDominoes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[(1|4), (2|6), (4|5), (1|5), (3|5)]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List&lt;Domino&gt; dominoes = new ArrayList&lt;Domino&gt;();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dominoes.add(new Domino(1, 4));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dominoes.add(new Domino(2, 6));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dominoes.add(new Domino(4, 5));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dominoes.add(new Domino(1, 5));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dominoes.add(new Domino(3, 5));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hasChain(dominoes, 5, 5)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hasChain(dominoes, 1, 5)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hasChain(dominoes, 1, 3)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hasChain(dominoes, 1, 6)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hasChain(dominoes, 1, 2)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boolean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hasChain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(List&lt;Domino&gt; dominoes, 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int start, int end)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 solution</a:t>
            </a: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hasChain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(List&lt;Domino&gt; dominoes,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int start, int end)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(start == end)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true;                         </a:t>
            </a: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base case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0; i &lt; dominoes.size(); i++)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Domino d = dominoes.remove(i);   </a:t>
            </a: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choose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(d.first() == start) {        </a:t>
            </a: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explore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 (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hasChain(dominoes, d.second(), end)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return true;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else if (d.second() == start)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 (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hasChain(dominoes, d.first(), end)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return true;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dominoes.add(i, d);              </a:t>
            </a: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un-choose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false;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Exercise: Print chain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variation of your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hasChain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 that also prints the chain of dominoes that it finds, if any.</a:t>
            </a: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hasChain(dominoes, 1, 3);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[(1|4), (4|5), (5|3)]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 solution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hasChain(List&lt;Domino&gt; dominoes, int start, int end) {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Stack&lt;Domino&gt; chosen = new Stack&lt;Domino&gt;();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hasChain(dominoes, chosen, start, end)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static boolean hasChain(List&lt;Domino&gt; dominoes,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Stack&lt;Domino&gt; chosen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int start, int end) {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(start == end) {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System.out.println(chosen);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true;                         </a:t>
            </a:r>
            <a:r>
              <a:rPr b="1" i="0" lang="en-US" sz="14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base case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0; i &lt; dominoes.size(); i++) {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Domino d = dominoes.remove(i);   </a:t>
            </a:r>
            <a:r>
              <a:rPr b="1" i="0" lang="en-US" sz="14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choose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(d.first() == start) {        </a:t>
            </a:r>
            <a:r>
              <a:rPr b="1" i="0" lang="en-US" sz="14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explore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chosen.push(d);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 (hasChain(dominoes, chosen, d.second(), end)) {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return true;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chosen.pop();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else if (d.second() == start) {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d.flip();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chosen.push(d);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 (hasChain(dominoes, chosen, d.second(), end)) {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return true;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chosen.pop();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dominoes.add(i, d);              </a:t>
            </a:r>
            <a:r>
              <a:rPr b="1" i="0" lang="en-US" sz="14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un-choose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false;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31775" lvl="0" marL="231775" marR="0" rtl="0" algn="l">
              <a:lnSpc>
                <a:spcPct val="6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"8 Queens" problem</a:t>
            </a:r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problem of trying to place 8 queens on a chess board such that no queen can attack another queen.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are the "choices"?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do we "make" or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"un-make" a choice?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do we know when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stop?</a:t>
            </a:r>
          </a:p>
        </p:txBody>
      </p:sp>
      <p:graphicFrame>
        <p:nvGraphicFramePr>
          <p:cNvPr id="443" name="Shape 443"/>
          <p:cNvGraphicFramePr/>
          <p:nvPr/>
        </p:nvGraphicFramePr>
        <p:xfrm>
          <a:off x="4267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590550"/>
                <a:gridCol w="590550"/>
                <a:gridCol w="590550"/>
                <a:gridCol w="590550"/>
                <a:gridCol w="590550"/>
                <a:gridCol w="590550"/>
                <a:gridCol w="590550"/>
                <a:gridCol w="590550"/>
              </a:tblGrid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444" name="Shape 444"/>
          <p:cNvGrpSpPr/>
          <p:nvPr/>
        </p:nvGrpSpPr>
        <p:grpSpPr>
          <a:xfrm>
            <a:off x="4495799" y="2432049"/>
            <a:ext cx="4419600" cy="3809999"/>
            <a:chOff x="4419599" y="2590799"/>
            <a:chExt cx="4419600" cy="3809999"/>
          </a:xfrm>
        </p:grpSpPr>
        <p:cxnSp>
          <p:nvCxnSpPr>
            <p:cNvPr id="445" name="Shape 445"/>
            <p:cNvCxnSpPr/>
            <p:nvPr/>
          </p:nvCxnSpPr>
          <p:spPr>
            <a:xfrm rot="10800000">
              <a:off x="5638800" y="2590799"/>
              <a:ext cx="0" cy="14478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446" name="Shape 446"/>
            <p:cNvCxnSpPr/>
            <p:nvPr/>
          </p:nvCxnSpPr>
          <p:spPr>
            <a:xfrm>
              <a:off x="5638800" y="4419600"/>
              <a:ext cx="0" cy="1981199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447" name="Shape 447"/>
            <p:cNvCxnSpPr/>
            <p:nvPr/>
          </p:nvCxnSpPr>
          <p:spPr>
            <a:xfrm>
              <a:off x="5791200" y="4267200"/>
              <a:ext cx="30480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448" name="Shape 448"/>
            <p:cNvCxnSpPr/>
            <p:nvPr/>
          </p:nvCxnSpPr>
          <p:spPr>
            <a:xfrm rot="10800000">
              <a:off x="4419599" y="4267200"/>
              <a:ext cx="11430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449" name="Shape 449"/>
            <p:cNvCxnSpPr/>
            <p:nvPr/>
          </p:nvCxnSpPr>
          <p:spPr>
            <a:xfrm rot="10800000">
              <a:off x="4419600" y="3124199"/>
              <a:ext cx="1066799" cy="9144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450" name="Shape 450"/>
            <p:cNvCxnSpPr/>
            <p:nvPr/>
          </p:nvCxnSpPr>
          <p:spPr>
            <a:xfrm flipH="1">
              <a:off x="4419600" y="4419600"/>
              <a:ext cx="1066799" cy="990599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451" name="Shape 451"/>
            <p:cNvCxnSpPr/>
            <p:nvPr/>
          </p:nvCxnSpPr>
          <p:spPr>
            <a:xfrm>
              <a:off x="5867400" y="4419600"/>
              <a:ext cx="2133599" cy="1981199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452" name="Shape 452"/>
            <p:cNvCxnSpPr/>
            <p:nvPr/>
          </p:nvCxnSpPr>
          <p:spPr>
            <a:xfrm flipH="1" rot="10800000">
              <a:off x="5867400" y="2590799"/>
              <a:ext cx="1524000" cy="14478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Naive algorithm</a:t>
            </a:r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(each square on board):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a queen there.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Try to place the rest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the queens.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Un-place the queen.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large is the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 space for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algorithm?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64 * 63 * 62 * ...</a:t>
            </a:r>
          </a:p>
        </p:txBody>
      </p:sp>
      <p:graphicFrame>
        <p:nvGraphicFramePr>
          <p:cNvPr id="459" name="Shape 459"/>
          <p:cNvGraphicFramePr/>
          <p:nvPr/>
        </p:nvGraphicFramePr>
        <p:xfrm>
          <a:off x="367665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590550"/>
                <a:gridCol w="590550"/>
                <a:gridCol w="590550"/>
                <a:gridCol w="590550"/>
                <a:gridCol w="590550"/>
                <a:gridCol w="590550"/>
                <a:gridCol w="590550"/>
                <a:gridCol w="590550"/>
                <a:gridCol w="590550"/>
              </a:tblGrid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0" marB="0" marR="0" marL="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</a:p>
                  </a:txBody>
                  <a:tcPr marT="0" marB="0" marR="0" marL="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T="0" marB="0" marR="0" marL="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T="0" marB="0" marR="0" marL="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T="0" marB="0" marR="0" marL="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</a:p>
                  </a:txBody>
                  <a:tcPr marT="0" marB="0" marR="0" marL="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T="0" marB="0" marR="0" marL="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</a:p>
                  </a:txBody>
                  <a:tcPr marT="0" marB="0" marR="0" marL="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Better algorithm idea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Observation: In a working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solution, exactly 1 queen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must appear in each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row and in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column.</a:t>
            </a: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Redefine a "choice"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be valid placement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a queen in a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particular column.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large is the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 space now?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* 8 * 8 * ...</a:t>
            </a:r>
          </a:p>
        </p:txBody>
      </p:sp>
      <p:graphicFrame>
        <p:nvGraphicFramePr>
          <p:cNvPr id="466" name="Shape 466"/>
          <p:cNvGraphicFramePr/>
          <p:nvPr/>
        </p:nvGraphicFramePr>
        <p:xfrm>
          <a:off x="367665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590550"/>
                <a:gridCol w="590550"/>
                <a:gridCol w="590550"/>
                <a:gridCol w="590550"/>
                <a:gridCol w="590550"/>
                <a:gridCol w="590550"/>
                <a:gridCol w="590550"/>
                <a:gridCol w="590550"/>
                <a:gridCol w="590550"/>
              </a:tblGrid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0" marB="0" marR="0" marL="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</a:p>
                  </a:txBody>
                  <a:tcPr marT="0" marB="0" marR="0" marL="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T="0" marB="0" marR="0" marL="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T="0" marB="0" marR="0" marL="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T="0" marB="0" marR="0" marL="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</a:p>
                  </a:txBody>
                  <a:tcPr marT="0" marB="0" marR="0" marL="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T="0" marB="0" marR="0" marL="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</a:p>
                  </a:txBody>
                  <a:tcPr marT="0" marB="0" marR="0" marL="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Recursive algorithm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 of people behind me: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there is someone behind me,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ask him/her how many people are behind him/her.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they respond with a value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then I will answer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 + 1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indent="-177800" lvl="2" marL="9144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there is nobody behind me, I will answer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32658" l="0" r="0" t="0"/>
          <a:stretch/>
        </p:blipFill>
        <p:spPr>
          <a:xfrm>
            <a:off x="4038600" y="3590925"/>
            <a:ext cx="4725986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</a:t>
            </a: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we have a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Board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 with the following methods: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method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solveQueens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accepts a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Board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as a parameter and tries to place 8 queens on it safely.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method should stop exploring if it finds a solution.</a:t>
            </a:r>
          </a:p>
        </p:txBody>
      </p:sp>
      <p:graphicFrame>
        <p:nvGraphicFramePr>
          <p:cNvPr id="473" name="Shape 473"/>
          <p:cNvGraphicFramePr/>
          <p:nvPr/>
        </p:nvGraphicFramePr>
        <p:xfrm>
          <a:off x="147636" y="197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{1551F7DE-CEE2-4A63-9E71-9D05F67EED73}</a:tableStyleId>
              </a:tblPr>
              <a:tblGrid>
                <a:gridCol w="5918200"/>
                <a:gridCol w="2971800"/>
              </a:tblGrid>
              <a:tr h="395275">
                <a:tc>
                  <a:txBody>
                    <a:bodyPr>
                      <a:noAutofit/>
                    </a:bodyPr>
                    <a:lstStyle/>
                    <a:p>
                      <a:pPr indent="-3175" lvl="1" marL="3460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Method/Constructor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Board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size)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construct empty board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boolean 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isSafe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row, int column)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if queen can be</a:t>
                      </a:r>
                      <a:b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safely placed here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 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place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row, int column)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place queen here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 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remove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row, int column)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remove queen from here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String 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toString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text display of board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 solution</a:t>
            </a: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Searches for a solution to the 8 queens problem 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with this board, reporting the first result found.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solveQueens(Board board) {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(!explore(board, 1)) {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System.out.println("No solution found.");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System.out.println("One solution is as follows:");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System.out.println(board);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Exercise solution, cont'd.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Recursively searches for a solution to 8 queens on this 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board, starting with the given column, returning true if a 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solution is found and storing that solution in the board.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PRE: queens have been safely placed in columns 1 to (col-1)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boolean explore(Board board, int col)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(col &gt; board.size())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true;   </a:t>
            </a: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base case: all columns are placed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recursive case: place a queen in this column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row = 1; row &lt;= board.size(); row++)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(board.isSafe(row, col)) {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board.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place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(row, col);           </a:t>
            </a: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choose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 (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explore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(board, col + 1)) {   </a:t>
            </a: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explore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return true;   </a:t>
            </a: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solution found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b.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(row, col);              </a:t>
            </a: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un-choose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false;   </a:t>
            </a:r>
            <a:r>
              <a:rPr b="1" i="0" lang="en-US" sz="18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no solution found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Recursion and cases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 recursive algorithm involves at least 2 cases: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base case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simple occurrence that can be answered directly.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recursive case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more complex occurrence of the problem that cannot be directly answered, but can instead be described in terms of smaller occurrences of the same problem.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recursive algorithms have more than one base or recursive case, but all have at least one of each.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crucial part of recursive programming is identifying these cases.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Another recursive task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can we remove exactly half of the M&amp;M's in a large bowl, without dumping them all out or being able to count them?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if multiple people help out with solving the problem?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each person do a small part of the work?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a number of M&amp;M's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that it is easy to double,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even if you can't count?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(What is a "base case"?)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3886200"/>
            <a:ext cx="3962399" cy="297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Recursion in Java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method to print a line of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characters: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Prints a line containing the given number of stars.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Precondition: n &gt;= 0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printStars(int n)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n; i++) {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System.out.print("*");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System.out.println();   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end the line of output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82575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recursive version of this method (that calls itself).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Solve the problem </a:t>
            </a:r>
            <a:r>
              <a:rPr b="0" i="0" lang="en-US" sz="22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without using any loops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indent="-282575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Hint: Your solution should print just one star at a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