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46DFA50-C76D-4F72-8765-009E922212A1}">
  <a:tblStyle styleId="{646DFA50-C76D-4F72-8765-009E922212A1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39065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40386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428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603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11125" lvl="4" marL="1597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61925" lvl="5" marL="19907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50825" lvl="6" marL="27781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403225" lvl="7" marL="3959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93725" lvl="8" marL="5534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428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603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11125" lvl="4" marL="1597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61925" lvl="5" marL="19907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50825" lvl="6" marL="27781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403225" lvl="7" marL="3959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93725" lvl="8" marL="5534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1066799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428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603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11125" lvl="4" marL="1597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61925" lvl="5" marL="19907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50825" lvl="6" marL="27781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403225" lvl="7" marL="3959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93725" lvl="8" marL="5534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5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4294967295" type="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initialization: constructors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371600" y="40386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Hiding implementation details from clients.</a:t>
            </a:r>
          </a:p>
          <a:p>
            <a:pPr indent="-282575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 forces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177800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separates external view (behavior) from internal view (state)</a:t>
            </a:r>
          </a:p>
          <a:p>
            <a:pPr indent="-177800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protects the integrity of an object's data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3619500" y="4081462"/>
            <a:ext cx="4991100" cy="2090737"/>
            <a:chOff x="3505200" y="4648200"/>
            <a:chExt cx="4991100" cy="2090737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5200" y="4648200"/>
              <a:ext cx="2666999" cy="2090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19800" y="4657725"/>
              <a:ext cx="2476500" cy="2081211"/>
            </a:xfrm>
            <a:prstGeom prst="rect">
              <a:avLst/>
            </a:prstGeom>
            <a:noFill/>
            <a:ln cap="flat" cmpd="sng" w="9525">
              <a:solidFill>
                <a:srgbClr val="A50021"/>
              </a:solidFill>
              <a:prstDash val="solid"/>
              <a:miter/>
              <a:headEnd len="med" w="med" type="none"/>
              <a:tailEnd len="med" w="med" type="none"/>
            </a:ln>
          </p:spPr>
        </p:pic>
      </p:grpSp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3210" l="5755" r="10790" t="5926"/>
          <a:stretch/>
        </p:blipFill>
        <p:spPr>
          <a:xfrm>
            <a:off x="711200" y="3810000"/>
            <a:ext cx="1536699" cy="24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Private fields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field that cannot be accessed from outside the class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id;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name;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code won't compile if it accesses private fields: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PointMain.java:11: x has private access in Point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System.out.println(p1.x);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^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Accessing private state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A "read-only" access to the x field ("accessor")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int getX()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return x;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Allows clients to change the x field ("mutator")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setX(int newX)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x = newX;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code will look more like this: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p1.getX()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p1.setX(14);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Point class, version 4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 Point object represents an (x, y) location.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x;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y;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Point(int initialX, int initialY)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initialX;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initialY;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getX()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x;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getY()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y;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double distanceFromOrigin()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Math.sqrt(x * x + y * y);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setLocation(int newX, int newY)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newX;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newY;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translate(int dx, int dy)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setLocation(x + dx, y + dy);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Benefits of encapsulation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 between object and clients</a:t>
            </a:r>
          </a:p>
          <a:p>
            <a:pPr indent="-282575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Protects object from unwanted access</a:t>
            </a:r>
          </a:p>
          <a:p>
            <a:pPr indent="-282575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Can't fraudulently increase an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balance.</a:t>
            </a:r>
          </a:p>
          <a:p>
            <a:pPr indent="-282575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change the class implementation later</a:t>
            </a:r>
          </a:p>
          <a:p>
            <a:pPr indent="-282575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could be rewritten in polar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coordinates (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θ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with the same methods.</a:t>
            </a:r>
          </a:p>
          <a:p>
            <a:pPr indent="-282575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constrain objects' state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invariants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282575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Only allow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with non-negative balance.</a:t>
            </a:r>
          </a:p>
          <a:p>
            <a:pPr indent="-282575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Only allow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with a month from 1-12.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50541" l="45336" r="0" t="0"/>
          <a:stretch/>
        </p:blipFill>
        <p:spPr>
          <a:xfrm>
            <a:off x="7315200" y="3414712"/>
            <a:ext cx="1447800" cy="130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keyword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Refers to the implicit parameter inside your class.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1" lang="en-US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 variable that stores the object on which a method is called)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1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 to a field: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 a method: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constructor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call another: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Variable shadowing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shadowing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2 variables with same name in same scope.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Normally illegal, except when one variable is a field.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Point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    // this is legal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void setLocation(int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...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most of the class,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refer to the fields.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refer to the method's parameters.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Fixing shadowing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Point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void setLocation(int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this.x = x;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this.y = y;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Inside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refer to the data field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	say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this.x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refer to the parameter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	say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Calling another constructor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Point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x;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y;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Point()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this(0, 0);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calls (x, y) constructor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Point(int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this.x = x;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this.y = y;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Avoids redundancy between constructors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a constructor (not a method) can call another constructor</a:t>
            </a:r>
          </a:p>
        </p:txBody>
      </p:sp>
      <p:cxnSp>
        <p:nvCxnSpPr>
          <p:cNvPr id="143" name="Shape 143"/>
          <p:cNvCxnSpPr/>
          <p:nvPr/>
        </p:nvCxnSpPr>
        <p:spPr>
          <a:xfrm>
            <a:off x="2971800" y="2971800"/>
            <a:ext cx="990599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3581400" y="2971800"/>
            <a:ext cx="1447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methods/fields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1371600" y="40386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Initializing objects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Currently it takes 3 lines to create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initialize it: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 = new Point();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p.x = 3;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p.y = 8;                     // tedious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8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8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We'd rather specify the fields' initial values at the start: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 = new Point(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3, 8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better!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are able to this with most types of objects in Java.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Multi-class systems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large software systems consist of many classes.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main class runs and calls methods of the others.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Advantages: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 reuse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splits up the program logic into manageable chunks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2057399" y="3962400"/>
            <a:ext cx="5029199" cy="2362199"/>
            <a:chOff x="1066800" y="3886200"/>
            <a:chExt cx="7162800" cy="2362199"/>
          </a:xfrm>
        </p:grpSpPr>
        <p:sp>
          <p:nvSpPr>
            <p:cNvPr id="158" name="Shape 158"/>
            <p:cNvSpPr txBox="1"/>
            <p:nvPr/>
          </p:nvSpPr>
          <p:spPr>
            <a:xfrm>
              <a:off x="3048000" y="3886200"/>
              <a:ext cx="2895600" cy="11001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Main Class #1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b="0" i="0" lang="en-US" sz="1400" u="sng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method1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method2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1066800" y="5424487"/>
              <a:ext cx="2895600" cy="82391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Class #2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method3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method5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5334000" y="5424487"/>
              <a:ext cx="2895600" cy="82391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Class #3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method4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method6</a:t>
              </a:r>
            </a:p>
          </p:txBody>
        </p:sp>
        <p:cxnSp>
          <p:nvCxnSpPr>
            <p:cNvPr id="161" name="Shape 161"/>
            <p:cNvCxnSpPr/>
            <p:nvPr/>
          </p:nvCxnSpPr>
          <p:spPr>
            <a:xfrm flipH="1">
              <a:off x="2667000" y="5029200"/>
              <a:ext cx="533399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62" name="Shape 162"/>
            <p:cNvCxnSpPr/>
            <p:nvPr/>
          </p:nvCxnSpPr>
          <p:spPr>
            <a:xfrm flipH="1" rot="10800000">
              <a:off x="3125786" y="5027612"/>
              <a:ext cx="381000" cy="3047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63" name="Shape 163"/>
            <p:cNvCxnSpPr/>
            <p:nvPr/>
          </p:nvCxnSpPr>
          <p:spPr>
            <a:xfrm>
              <a:off x="5410200" y="5029200"/>
              <a:ext cx="228600" cy="3047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64" name="Shape 164"/>
            <p:cNvCxnSpPr/>
            <p:nvPr/>
          </p:nvCxnSpPr>
          <p:spPr>
            <a:xfrm rot="10800000">
              <a:off x="5714999" y="5029200"/>
              <a:ext cx="228600" cy="3047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Redundant program 1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sees whether some interesting numbers are prime.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Primes1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int[] nums = {1234517, 859501, 53, 142};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nums.length; i++)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(isPrime(nums[i]))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System.out.println(nums[i] + " is prime");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the number of factors of the given integer.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countFactors(int number)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count = 0;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number; i++)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(number % i == 0)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count++;   </a:t>
            </a: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 is a factor of the number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true if the given number is prime.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boolean isPrime(int number)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countFactors(number) == 2;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Redundant program 2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prints all prime numbers up to a maximum.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Primes2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System.out.print("Max number? 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max = console.nextInt();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2; i &lt;= max; i++)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(isPrime(i))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System.out.print(i + " 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true if the given number is prime.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boolean isPrime(int number)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countFactors(number) == 2;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the number of factors of the given integer.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countFactors(int number)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count = 0;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number; i++)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(number % i == 0)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count++;   </a:t>
            </a: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 is a factor of the number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Classes as modules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reusable piece of software, stored as a class.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module classes: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class is a module that contains useful methods 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related to factors and prime numbers.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Factors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the number of factors of the given integer.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countFactors(int number)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count = 0;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number; i++)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(number % i == 0)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count++;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 is a factor of the number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true if the given number is prime.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boolean isPrime(int number)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countFactors(number) == 2;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More about modules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module is a partial program, not a complete program.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does not have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You don't run it directly.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Modules are meant to be utilized by other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classes.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Syntax:</a:t>
            </a:r>
          </a:p>
          <a:p>
            <a:pPr indent="-231775" lvl="0" marL="2317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factorsOf24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Factors.countFactors(24)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a module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sees whether some interesting numbers are prime.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Primes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int[] nums = {1234517, 859501, 53, 142};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nums.length; i++)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Factors.isPrime(nums[i])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System.out.println(nums[i] + " is prime");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prints all prime numbers up to a given maximum.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Primes2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System.out.print("Max number? ");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max = console.nextInt();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2; i &lt;= max; i++)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Factors.isPrime(i)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System.out.print(i + " ");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Modules in Java libraries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Java's built in Math class is a module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Math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final double PI = 3.14159265358979323846;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abs(int a)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(a &gt;= 0)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a;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-a;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double toDegrees(double radians)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radians * 180 / PI;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 members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Part of a class, rather than part of an object.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classes can have static methods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fields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copied into each object; shared by all objects of that class.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609600" y="2667000"/>
            <a:ext cx="7924799" cy="3830637"/>
            <a:chOff x="609600" y="2667000"/>
            <a:chExt cx="7924799" cy="3830637"/>
          </a:xfrm>
        </p:grpSpPr>
        <p:sp>
          <p:nvSpPr>
            <p:cNvPr id="208" name="Shape 208"/>
            <p:cNvSpPr txBox="1"/>
            <p:nvPr/>
          </p:nvSpPr>
          <p:spPr>
            <a:xfrm>
              <a:off x="2622550" y="2667000"/>
              <a:ext cx="4235450" cy="16144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class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state:</a:t>
              </a:r>
              <a:b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</a:t>
              </a: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int staticFieldA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</a:t>
              </a: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String staticFieldB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behavior:</a:t>
              </a:r>
              <a:b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void someStaticMethodC()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void someStaticMethodD()</a:t>
              </a:r>
            </a:p>
          </p:txBody>
        </p:sp>
        <p:grpSp>
          <p:nvGrpSpPr>
            <p:cNvPr id="209" name="Shape 209"/>
            <p:cNvGrpSpPr/>
            <p:nvPr/>
          </p:nvGrpSpPr>
          <p:grpSpPr>
            <a:xfrm>
              <a:off x="2590799" y="4291012"/>
              <a:ext cx="4190999" cy="519112"/>
              <a:chOff x="2285999" y="3886200"/>
              <a:chExt cx="4190999" cy="519112"/>
            </a:xfrm>
          </p:grpSpPr>
          <p:cxnSp>
            <p:nvCxnSpPr>
              <p:cNvPr id="210" name="Shape 210"/>
              <p:cNvCxnSpPr/>
              <p:nvPr/>
            </p:nvCxnSpPr>
            <p:spPr>
              <a:xfrm flipH="1">
                <a:off x="2285999" y="3886200"/>
                <a:ext cx="2057400" cy="5191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211" name="Shape 211"/>
              <p:cNvCxnSpPr/>
              <p:nvPr/>
            </p:nvCxnSpPr>
            <p:spPr>
              <a:xfrm>
                <a:off x="4419600" y="3886200"/>
                <a:ext cx="0" cy="5191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212" name="Shape 212"/>
              <p:cNvCxnSpPr/>
              <p:nvPr/>
            </p:nvCxnSpPr>
            <p:spPr>
              <a:xfrm>
                <a:off x="4495800" y="3886200"/>
                <a:ext cx="1981199" cy="5191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  <p:sp>
          <p:nvSpPr>
            <p:cNvPr id="213" name="Shape 213"/>
            <p:cNvSpPr txBox="1"/>
            <p:nvPr/>
          </p:nvSpPr>
          <p:spPr>
            <a:xfrm>
              <a:off x="609600" y="4824412"/>
              <a:ext cx="2438399" cy="167322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object #1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field2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field2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method3()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 method4()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method5()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3352800" y="4824412"/>
              <a:ext cx="2438399" cy="167322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object #2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field1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field2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method3()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 method4()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method5()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6096000" y="4824412"/>
              <a:ext cx="2438399" cy="167322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object #3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field1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field2</a:t>
              </a:r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method3()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 method4()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method5()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 fields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static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or,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static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static int theAnswer = 42;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field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Stored in the class instead of each object.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"shared" global field that all objects can access and modify.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Like a class constant, except that its value can be changed.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Accessing static fields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inside the class where the field was declared: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fieldName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value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value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another class (if the field is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fieldName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value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value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generally static fields are not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unless they are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 Modify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shown previously so that each account is automatically given a unique ID.</a:t>
            </a: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 Write the working version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FratGuy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Constructors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Initializes the state of new objects.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runs when the client uses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keyword</a:t>
            </a:r>
          </a:p>
          <a:p>
            <a:pPr indent="-282575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return type is specified;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implicitly "returns" the new object being created</a:t>
            </a:r>
          </a:p>
          <a:p>
            <a:pPr indent="-282575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class has no constructor, Java gives it a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 constructor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no parameters that sets all fields to 0.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solution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BankAccount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static count of how many accounts are created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(only one count shared for the whole class)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int objectCount = 0;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fields (replicated for each object)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name;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id;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BankAccount()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objectCount++;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advance the id, and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= objectCount;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give number to account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getID() {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 this account's id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id;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 methods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the same syntax you've already used for methods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Stored in a class, not in an object.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by all objects of the class, not replicated.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have any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implicit parameter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 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cannot access any particular object's fields.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 Make it so that clients can find out how many total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objects have ever been created.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solution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BankAccount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7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static count of how many accounts are created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(only one count shared for the whole class)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int objectCount = 0;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clients can call this to find out # accounts created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getNumAccounts()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objectCount;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fields (replicated for each object)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name;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id;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BankAccount() {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objectCount++;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advance the id, and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 = objectCount;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give number to account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getID() {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 this account's id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id;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Summary of Java classes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is used for any of the following in a large program: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Has a main and perhaps other static methods.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GuessingGame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Birthday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MadLibs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CritterMain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usually declare any static fields (except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Defines a new type of objects.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FratGuy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declares object fields, constructor(s), and methods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might declare static fields or methods, but these are less of a focus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should be encapsulated (all fields and static fields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Utility code implemented as static methods.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</a:p>
          <a:p>
            <a:pPr indent="-231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Constructor example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x;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y;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Constructs a Point at the given x/y location.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Point(int initialX, int initialY)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initialX;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initialY;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translate(int dx, int dy)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+ dx;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y + dy;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Tracing a constructor call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happens when the following call is made?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p1 = new Point(7, 2);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635250" y="2671761"/>
            <a:ext cx="6127749" cy="3424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Point(int initialX, int initialY)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initialX;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= initialY;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translate(int dx, int dy)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+= dx;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+= dy;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graphicFrame>
        <p:nvGraphicFramePr>
          <p:cNvPr id="55" name="Shape 55"/>
          <p:cNvGraphicFramePr/>
          <p:nvPr/>
        </p:nvGraphicFramePr>
        <p:xfrm>
          <a:off x="2787650" y="2824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{646DFA50-C76D-4F72-8765-009E922212A1}</a:tableStyleId>
              </a:tblPr>
              <a:tblGrid>
                <a:gridCol w="336550"/>
                <a:gridCol w="685800"/>
                <a:gridCol w="1250950"/>
                <a:gridCol w="671500"/>
              </a:tblGrid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56" name="Shape 56"/>
          <p:cNvGrpSpPr/>
          <p:nvPr/>
        </p:nvGrpSpPr>
        <p:grpSpPr>
          <a:xfrm>
            <a:off x="304800" y="2908300"/>
            <a:ext cx="1981199" cy="444500"/>
            <a:chOff x="3352800" y="5575300"/>
            <a:chExt cx="1981199" cy="444500"/>
          </a:xfrm>
        </p:grpSpPr>
        <p:sp>
          <p:nvSpPr>
            <p:cNvPr id="57" name="Shape 57"/>
            <p:cNvSpPr txBox="1"/>
            <p:nvPr/>
          </p:nvSpPr>
          <p:spPr>
            <a:xfrm>
              <a:off x="3352800" y="5575300"/>
              <a:ext cx="1027111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p1</a:t>
              </a: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4648200" y="5791200"/>
              <a:ext cx="6857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59" name="Shape 59"/>
            <p:cNvSpPr/>
            <p:nvPr/>
          </p:nvSpPr>
          <p:spPr>
            <a:xfrm>
              <a:off x="4362450" y="5610225"/>
              <a:ext cx="381000" cy="381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Client code, version 3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PointMain3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create two Point objects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Point p1 = new Point(5, 2);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Point p2 = new Point(4, 3);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print each point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System.out.println("p1: (" + p1.x + ", " + p1.y + ")");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System.out.println("p2: (" + p2.x + ", " + p2.y + ")"); 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move p2 and then print it again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p2.translate(2, 4);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System.out.println("p2: (" + p2.x + ", " + p2.y + ")"); 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 (5, 2)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 (4, 3)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 (6, 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Multiple constructors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can have multiple constructors.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one must accept a unique set of parameters.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Write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constructor with no parameters that initializes the point to (0, 0).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Constructs a new point at (0, 0).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Point()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0;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= 0;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Common constructor bugs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 Re-declaring fields as local variables  ("shadowing"):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Point(int initialX, int initialY)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initialX;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initialY;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declares local variables with the same name as the fields, rather than storing values into the fields.  The fields remain 0.</a:t>
            </a: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 Accidentally giving the constructor a return type: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Point(int initialX, int initialY)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initialX;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initialY;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actually not a constructor, but a method named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4294967295" type="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1371600" y="40386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