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1"/>
  </p:handoutMasterIdLst>
  <p:sldIdLst>
    <p:sldId id="951" r:id="rId3"/>
    <p:sldId id="1773" r:id="rId5"/>
    <p:sldId id="1774" r:id="rId6"/>
    <p:sldId id="1777" r:id="rId7"/>
    <p:sldId id="1778" r:id="rId8"/>
    <p:sldId id="1780" r:id="rId9"/>
    <p:sldId id="1781" r:id="rId10"/>
    <p:sldId id="1782" r:id="rId11"/>
    <p:sldId id="1783" r:id="rId12"/>
    <p:sldId id="1784" r:id="rId13"/>
    <p:sldId id="1785" r:id="rId14"/>
    <p:sldId id="1787" r:id="rId15"/>
    <p:sldId id="1788" r:id="rId16"/>
    <p:sldId id="1789" r:id="rId17"/>
    <p:sldId id="1790" r:id="rId18"/>
    <p:sldId id="1791" r:id="rId19"/>
    <p:sldId id="1792" r:id="rId20"/>
    <p:sldId id="1793" r:id="rId21"/>
    <p:sldId id="1794" r:id="rId22"/>
    <p:sldId id="1795" r:id="rId23"/>
    <p:sldId id="1796" r:id="rId24"/>
    <p:sldId id="1797" r:id="rId25"/>
    <p:sldId id="1798" r:id="rId26"/>
    <p:sldId id="1799" r:id="rId27"/>
    <p:sldId id="1800" r:id="rId28"/>
    <p:sldId id="1801" r:id="rId29"/>
    <p:sldId id="1802" r:id="rId30"/>
    <p:sldId id="1803" r:id="rId31"/>
    <p:sldId id="1804" r:id="rId32"/>
    <p:sldId id="1805" r:id="rId33"/>
    <p:sldId id="1816" r:id="rId34"/>
    <p:sldId id="1806" r:id="rId35"/>
    <p:sldId id="1807" r:id="rId36"/>
    <p:sldId id="1808" r:id="rId37"/>
    <p:sldId id="1809" r:id="rId38"/>
    <p:sldId id="1810" r:id="rId39"/>
    <p:sldId id="1741" r:id="rId40"/>
  </p:sldIdLst>
  <p:sldSz cx="12192000" cy="6858000"/>
  <p:notesSz cx="6858000" cy="9144000"/>
  <p:custDataLst>
    <p:tags r:id="rId4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3" userDrawn="1">
          <p15:clr>
            <a:srgbClr val="A4A3A4"/>
          </p15:clr>
        </p15:guide>
        <p15:guide id="2" pos="29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0000"/>
    <a:srgbClr val="0000FF"/>
    <a:srgbClr val="13742F"/>
    <a:srgbClr val="FB01F2"/>
    <a:srgbClr val="A50021"/>
    <a:srgbClr val="68045E"/>
    <a:srgbClr val="CC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51" autoAdjust="0"/>
  </p:normalViewPr>
  <p:slideViewPr>
    <p:cSldViewPr showGuides="1">
      <p:cViewPr varScale="1">
        <p:scale>
          <a:sx n="108" d="100"/>
          <a:sy n="108" d="100"/>
        </p:scale>
        <p:origin x="52" y="740"/>
      </p:cViewPr>
      <p:guideLst>
        <p:guide orient="horz" pos="2923"/>
        <p:guide pos="2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705"/>
        <p:guide pos="2162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107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image" Target="../media/image5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10FFA5CB-23F0-4442-AD1D-059E93CBAEF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1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单击以编辑母版文本样式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481A3E5D-25F0-4FCE-A727-174DB6C2E80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AVI/2-9.AVI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olidFill>
                  <a:srgbClr val="010000"/>
                </a:solidFill>
                <a:sym typeface="+mn-ea"/>
              </a:rPr>
              <a:t>随着</a:t>
            </a:r>
            <a:r>
              <a:rPr lang="en-US" altLang="zh-CN" dirty="0">
                <a:solidFill>
                  <a:srgbClr val="010000"/>
                </a:solidFill>
                <a:sym typeface="+mn-ea"/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00FF"/>
                </a:solidFill>
                <a:sym typeface="+mn-ea"/>
              </a:rPr>
              <a:t>GS</a:t>
            </a:r>
            <a:r>
              <a:rPr lang="en-US" altLang="zh-CN" baseline="-25000" dirty="0">
                <a:solidFill>
                  <a:srgbClr val="0000FF"/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010000"/>
                </a:solidFill>
                <a:sym typeface="+mn-ea"/>
              </a:rPr>
              <a:t>的继续</a:t>
            </a:r>
            <a:r>
              <a:rPr lang="zh-CN" altLang="en-US" b="1" dirty="0">
                <a:solidFill>
                  <a:srgbClr val="0000FF"/>
                </a:solidFill>
                <a:sym typeface="+mn-ea"/>
              </a:rPr>
              <a:t>增加</a:t>
            </a:r>
            <a:r>
              <a:rPr lang="zh-CN" altLang="en-US" dirty="0">
                <a:solidFill>
                  <a:srgbClr val="010000"/>
                </a:solidFill>
                <a:sym typeface="+mn-ea"/>
              </a:rPr>
              <a:t>，导电沟道逐加厚，沟道</a:t>
            </a:r>
            <a:r>
              <a:rPr lang="zh-CN" altLang="en-US" b="1" dirty="0">
                <a:solidFill>
                  <a:srgbClr val="0000FF"/>
                </a:solidFill>
                <a:sym typeface="+mn-ea"/>
              </a:rPr>
              <a:t>电阻减少</a:t>
            </a:r>
            <a:r>
              <a:rPr lang="zh-CN" altLang="en-US" dirty="0">
                <a:solidFill>
                  <a:srgbClr val="010000"/>
                </a:solidFill>
                <a:sym typeface="+mn-ea"/>
              </a:rPr>
              <a:t>，在相同</a:t>
            </a:r>
            <a:r>
              <a:rPr lang="en-US" altLang="zh-CN" dirty="0">
                <a:solidFill>
                  <a:srgbClr val="010000"/>
                </a:solidFill>
                <a:sym typeface="+mn-ea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007032"/>
                </a:solidFill>
                <a:effectLst/>
                <a:uLnTx/>
                <a:uFillTx/>
                <a:sym typeface="+mn-ea"/>
              </a:rPr>
              <a:t>U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7032"/>
                </a:solidFill>
                <a:effectLst/>
                <a:uLnTx/>
                <a:uFillTx/>
                <a:sym typeface="+mn-ea"/>
              </a:rPr>
              <a:t>DS</a:t>
            </a:r>
            <a:r>
              <a:rPr lang="zh-CN" altLang="en-US" dirty="0">
                <a:solidFill>
                  <a:srgbClr val="010000"/>
                </a:solidFill>
                <a:sym typeface="+mn-ea"/>
              </a:rPr>
              <a:t> 的作用下，</a:t>
            </a:r>
            <a:r>
              <a:rPr lang="en-US" altLang="zh-CN" i="1" dirty="0">
                <a:solidFill>
                  <a:srgbClr val="010000"/>
                </a:solidFill>
                <a:sym typeface="+mn-ea"/>
              </a:rPr>
              <a:t>I</a:t>
            </a:r>
            <a:r>
              <a:rPr lang="en-US" altLang="zh-CN" baseline="-25000" dirty="0">
                <a:solidFill>
                  <a:srgbClr val="010000"/>
                </a:solidFill>
                <a:sym typeface="+mn-ea"/>
              </a:rPr>
              <a:t>D </a:t>
            </a:r>
            <a:r>
              <a:rPr lang="zh-CN" altLang="en-US" dirty="0">
                <a:solidFill>
                  <a:srgbClr val="010000"/>
                </a:solidFill>
                <a:sym typeface="+mn-ea"/>
              </a:rPr>
              <a:t>将不断增加。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 dirty="0" smtClean="0">
                <a:solidFill>
                  <a:srgbClr val="FF5050"/>
                </a:solidFill>
                <a:sym typeface="+mn-ea"/>
              </a:rPr>
              <a:t>u</a:t>
            </a:r>
            <a:r>
              <a:rPr lang="en-US" altLang="zh-CN" b="1" baseline="-25000" dirty="0" smtClean="0">
                <a:solidFill>
                  <a:srgbClr val="FF5050"/>
                </a:solidFill>
                <a:sym typeface="+mn-ea"/>
              </a:rPr>
              <a:t>GS</a:t>
            </a:r>
            <a:r>
              <a:rPr lang="zh-CN" altLang="en-US" b="1" dirty="0">
                <a:solidFill>
                  <a:srgbClr val="FF5050"/>
                </a:solidFill>
                <a:sym typeface="+mn-ea"/>
              </a:rPr>
              <a:t>对沟道的</a:t>
            </a:r>
            <a:r>
              <a:rPr lang="zh-CN" altLang="en-US" b="1" dirty="0" smtClean="0">
                <a:solidFill>
                  <a:srgbClr val="FF5050"/>
                </a:solidFill>
                <a:sym typeface="+mn-ea"/>
              </a:rPr>
              <a:t>控制作用（</a:t>
            </a:r>
            <a:r>
              <a:rPr lang="zh-CN" altLang="en-US" b="1" dirty="0" smtClean="0">
                <a:solidFill>
                  <a:srgbClr val="FF5050"/>
                </a:solidFill>
                <a:sym typeface="+mn-ea"/>
                <a:hlinkClick r:id="rId3"/>
              </a:rPr>
              <a:t>动画</a:t>
            </a:r>
            <a:r>
              <a:rPr lang="en-US" altLang="zh-CN" b="1" dirty="0" smtClean="0">
                <a:solidFill>
                  <a:srgbClr val="FF5050"/>
                </a:solidFill>
                <a:sym typeface="+mn-ea"/>
              </a:rPr>
              <a:t>4-10</a:t>
            </a:r>
            <a:r>
              <a:rPr lang="zh-CN" altLang="en-US" b="1" dirty="0" smtClean="0">
                <a:solidFill>
                  <a:srgbClr val="FF5050"/>
                </a:solidFill>
                <a:sym typeface="+mn-ea"/>
              </a:rPr>
              <a:t>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绝缘层</a:t>
            </a:r>
            <a:r>
              <a:rPr lang="en-US" altLang="zh-CN"/>
              <a:t> </a:t>
            </a:r>
            <a:r>
              <a:rPr lang="zh-CN" altLang="en-US"/>
              <a:t>二氧化硅</a:t>
            </a:r>
            <a:r>
              <a:rPr lang="en-US" altLang="zh-CN"/>
              <a:t> </a:t>
            </a:r>
            <a:r>
              <a:rPr lang="zh-CN" altLang="en-US"/>
              <a:t>非常薄</a:t>
            </a:r>
            <a:endParaRPr lang="zh-CN" altLang="en-US"/>
          </a:p>
          <a:p>
            <a:endParaRPr lang="zh-CN" altLang="en-US"/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dirty="0">
                <a:solidFill>
                  <a:srgbClr val="010000"/>
                </a:solidFill>
                <a:sym typeface="+mn-ea"/>
              </a:rPr>
              <a:t>        </a:t>
            </a:r>
            <a:r>
              <a:rPr lang="en-US" altLang="zh-CN" dirty="0" smtClean="0">
                <a:solidFill>
                  <a:srgbClr val="010000"/>
                </a:solidFill>
                <a:sym typeface="+mn-ea"/>
              </a:rPr>
              <a:t>N </a:t>
            </a:r>
            <a:r>
              <a:rPr lang="zh-CN" altLang="en-US" dirty="0">
                <a:solidFill>
                  <a:srgbClr val="010000"/>
                </a:solidFill>
                <a:sym typeface="+mn-ea"/>
              </a:rPr>
              <a:t>沟道</a:t>
            </a:r>
            <a:r>
              <a:rPr lang="zh-CN" altLang="en-US" dirty="0" smtClean="0">
                <a:solidFill>
                  <a:srgbClr val="010000"/>
                </a:solidFill>
                <a:sym typeface="+mn-ea"/>
              </a:rPr>
              <a:t>增强型</a:t>
            </a:r>
            <a:r>
              <a:rPr lang="en-US" altLang="zh-CN" dirty="0">
                <a:solidFill>
                  <a:srgbClr val="010000"/>
                </a:solidFill>
                <a:sym typeface="+mn-ea"/>
              </a:rPr>
              <a:t>MOSFET</a:t>
            </a:r>
            <a:r>
              <a:rPr lang="zh-CN" altLang="en-US" dirty="0" smtClean="0">
                <a:solidFill>
                  <a:srgbClr val="010000"/>
                </a:solidFill>
                <a:sym typeface="+mn-ea"/>
              </a:rPr>
              <a:t>基本上</a:t>
            </a:r>
            <a:r>
              <a:rPr lang="zh-CN" altLang="en-US" dirty="0">
                <a:solidFill>
                  <a:srgbClr val="010000"/>
                </a:solidFill>
                <a:sym typeface="+mn-ea"/>
              </a:rPr>
              <a:t>是一种左右对称的拓扑结构，它是在</a:t>
            </a:r>
            <a:r>
              <a:rPr lang="en-US" altLang="zh-CN" dirty="0">
                <a:solidFill>
                  <a:srgbClr val="010000"/>
                </a:solidFill>
                <a:sym typeface="+mn-ea"/>
              </a:rPr>
              <a:t> P </a:t>
            </a:r>
            <a:r>
              <a:rPr lang="zh-CN" altLang="en-US" dirty="0">
                <a:solidFill>
                  <a:srgbClr val="010000"/>
                </a:solidFill>
                <a:sym typeface="+mn-ea"/>
              </a:rPr>
              <a:t>型半导体上生成一层</a:t>
            </a:r>
            <a:r>
              <a:rPr lang="en-US" altLang="zh-CN" dirty="0">
                <a:solidFill>
                  <a:srgbClr val="010000"/>
                </a:solidFill>
                <a:sym typeface="+mn-ea"/>
              </a:rPr>
              <a:t> </a:t>
            </a:r>
            <a:r>
              <a:rPr lang="en-US" altLang="zh-CN" b="1" dirty="0">
                <a:solidFill>
                  <a:srgbClr val="DE0BF1"/>
                </a:solidFill>
                <a:sym typeface="+mn-ea"/>
              </a:rPr>
              <a:t>SiO</a:t>
            </a:r>
            <a:r>
              <a:rPr lang="en-US" altLang="zh-CN" b="1" baseline="-16000" dirty="0">
                <a:solidFill>
                  <a:srgbClr val="DE0BF1"/>
                </a:solidFill>
                <a:sym typeface="+mn-ea"/>
              </a:rPr>
              <a:t>2</a:t>
            </a:r>
            <a:r>
              <a:rPr lang="en-US" altLang="zh-CN" b="1" dirty="0">
                <a:solidFill>
                  <a:srgbClr val="DE0BF1"/>
                </a:solidFill>
                <a:sym typeface="+mn-ea"/>
              </a:rPr>
              <a:t> </a:t>
            </a:r>
            <a:r>
              <a:rPr lang="zh-CN" altLang="en-US" b="1" dirty="0">
                <a:solidFill>
                  <a:srgbClr val="DE0BF1"/>
                </a:solidFill>
                <a:highlight>
                  <a:srgbClr val="FFFF00"/>
                </a:highlight>
                <a:sym typeface="+mn-ea"/>
              </a:rPr>
              <a:t>薄</a:t>
            </a:r>
            <a:r>
              <a:rPr lang="zh-CN" altLang="en-US" b="1" dirty="0">
                <a:solidFill>
                  <a:srgbClr val="DE0BF1"/>
                </a:solidFill>
                <a:sym typeface="+mn-ea"/>
              </a:rPr>
              <a:t>膜</a:t>
            </a:r>
            <a:r>
              <a:rPr lang="zh-CN" altLang="en-US" b="1" dirty="0">
                <a:solidFill>
                  <a:srgbClr val="DE0BF1"/>
                </a:solidFill>
                <a:highlight>
                  <a:srgbClr val="FFFF00"/>
                </a:highlight>
                <a:sym typeface="+mn-ea"/>
              </a:rPr>
              <a:t>绝缘</a:t>
            </a:r>
            <a:r>
              <a:rPr lang="zh-CN" altLang="en-US" b="1" dirty="0">
                <a:solidFill>
                  <a:srgbClr val="DE0BF1"/>
                </a:solidFill>
                <a:sym typeface="+mn-ea"/>
              </a:rPr>
              <a:t>层</a:t>
            </a:r>
            <a:r>
              <a:rPr lang="zh-CN" altLang="en-US" dirty="0">
                <a:solidFill>
                  <a:srgbClr val="010000"/>
                </a:solidFill>
                <a:sym typeface="+mn-ea"/>
              </a:rPr>
              <a:t>，然后用光刻工艺扩散两个高掺杂的</a:t>
            </a:r>
            <a:r>
              <a:rPr lang="en-US" altLang="zh-CN" dirty="0">
                <a:solidFill>
                  <a:srgbClr val="010000"/>
                </a:solidFill>
                <a:sym typeface="+mn-ea"/>
              </a:rPr>
              <a:t> N </a:t>
            </a:r>
            <a:r>
              <a:rPr lang="zh-CN" altLang="en-US" dirty="0">
                <a:solidFill>
                  <a:srgbClr val="010000"/>
                </a:solidFill>
                <a:sym typeface="+mn-ea"/>
              </a:rPr>
              <a:t>型区，从</a:t>
            </a:r>
            <a:r>
              <a:rPr lang="en-US" altLang="zh-CN" dirty="0">
                <a:solidFill>
                  <a:srgbClr val="010000"/>
                </a:solidFill>
                <a:sym typeface="+mn-ea"/>
              </a:rPr>
              <a:t> N </a:t>
            </a:r>
            <a:r>
              <a:rPr lang="zh-CN" altLang="en-US" dirty="0">
                <a:solidFill>
                  <a:srgbClr val="010000"/>
                </a:solidFill>
                <a:sym typeface="+mn-ea"/>
              </a:rPr>
              <a:t>型区引出电极，</a:t>
            </a:r>
            <a:r>
              <a:rPr lang="zh-CN" altLang="en-US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sym typeface="+mn-ea"/>
              </a:rPr>
              <a:t>一个是</a:t>
            </a:r>
            <a:r>
              <a:rPr lang="zh-CN" altLang="en-US" b="1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sym typeface="+mn-ea"/>
              </a:rPr>
              <a:t>漏极</a:t>
            </a:r>
            <a:r>
              <a:rPr lang="en-US" altLang="zh-CN" b="1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sym typeface="+mn-ea"/>
              </a:rPr>
              <a:t> D</a:t>
            </a:r>
            <a:r>
              <a:rPr lang="en-US" altLang="zh-CN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sym typeface="+mn-ea"/>
              </a:rPr>
              <a:t>，</a:t>
            </a:r>
            <a:r>
              <a:rPr lang="zh-CN" altLang="en-US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sym typeface="+mn-ea"/>
              </a:rPr>
              <a:t>一个是</a:t>
            </a:r>
            <a:r>
              <a:rPr lang="zh-CN" altLang="en-US" b="1" noProof="0" dirty="0" smtClean="0">
                <a:ln>
                  <a:noFill/>
                </a:ln>
                <a:solidFill>
                  <a:srgbClr val="F00000"/>
                </a:solidFill>
                <a:effectLst/>
                <a:uLnTx/>
                <a:uFillTx/>
                <a:sym typeface="+mn-ea"/>
              </a:rPr>
              <a:t>源极</a:t>
            </a:r>
            <a:r>
              <a:rPr lang="en-US" altLang="zh-CN" b="1" noProof="0" dirty="0" smtClean="0">
                <a:ln>
                  <a:noFill/>
                </a:ln>
                <a:solidFill>
                  <a:srgbClr val="F00000"/>
                </a:solidFill>
                <a:effectLst/>
                <a:uLnTx/>
                <a:uFillTx/>
                <a:sym typeface="+mn-ea"/>
              </a:rPr>
              <a:t> S</a:t>
            </a:r>
            <a:r>
              <a:rPr lang="en-US" altLang="zh-CN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sym typeface="+mn-ea"/>
              </a:rPr>
              <a:t>。</a:t>
            </a:r>
            <a:r>
              <a:rPr lang="zh-CN" altLang="en-US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sym typeface="+mn-ea"/>
              </a:rPr>
              <a:t>在源极和漏极之间的绝缘层上镀一层金属铝作为</a:t>
            </a:r>
            <a:r>
              <a:rPr lang="zh-CN" altLang="en-US" b="1" noProof="0" dirty="0" smtClean="0">
                <a:ln>
                  <a:noFill/>
                </a:ln>
                <a:solidFill>
                  <a:srgbClr val="007032"/>
                </a:solidFill>
                <a:effectLst/>
                <a:uLnTx/>
                <a:uFillTx/>
                <a:sym typeface="+mn-ea"/>
              </a:rPr>
              <a:t>栅极</a:t>
            </a:r>
            <a:r>
              <a:rPr lang="en-US" altLang="zh-CN" b="1" noProof="0" dirty="0" smtClean="0">
                <a:ln>
                  <a:noFill/>
                </a:ln>
                <a:solidFill>
                  <a:srgbClr val="007032"/>
                </a:solidFill>
                <a:effectLst/>
                <a:uLnTx/>
                <a:uFillTx/>
                <a:sym typeface="+mn-ea"/>
              </a:rPr>
              <a:t> G</a:t>
            </a:r>
            <a:r>
              <a:rPr lang="en-US" altLang="zh-CN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sym typeface="+mn-ea"/>
              </a:rPr>
              <a:t>。P</a:t>
            </a:r>
            <a:r>
              <a:rPr lang="zh-CN" altLang="en-US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sym typeface="+mn-ea"/>
              </a:rPr>
              <a:t>型半导体称为</a:t>
            </a:r>
            <a:r>
              <a:rPr lang="zh-CN" altLang="en-US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sym typeface="+mn-ea"/>
              </a:rPr>
              <a:t>衬底</a:t>
            </a:r>
            <a:r>
              <a:rPr lang="zh-CN" altLang="en-US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sym typeface="+mn-ea"/>
              </a:rPr>
              <a:t>，用符号</a:t>
            </a:r>
            <a:r>
              <a:rPr lang="en-US" altLang="zh-CN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sym typeface="+mn-ea"/>
              </a:rPr>
              <a:t>B</a:t>
            </a:r>
            <a:r>
              <a:rPr lang="zh-CN" altLang="en-US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sym typeface="+mn-ea"/>
              </a:rPr>
              <a:t>表示。</a:t>
            </a:r>
            <a:endParaRPr kumimoji="1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随着漏源电压不断增大，当达到夹断电压时，沟道厚度在漏极处减薄为零，沟道在漏极处消失，该处只剩下耗尽层，这是所谓的夹断；漏源电压继续增大，沟道的夹断点向源极方向运动，那么在沟道和漏极之间就会隔着一段耗尽区，当沟道中的电子到达沟道端头的耗尽区边界时，会立即被耗尽区内的强电场扫入漏区，所以会有电流的存在。由于电子在耗尽区内的飘移速度已达到饱和速度，不再随着电场的增大而增大，所以漏极电流达到饱和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545"/>
            <a:ext cx="10363200" cy="147010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417"/>
            <a:ext cx="8534400" cy="17526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53"/>
            <a:ext cx="2743200" cy="585185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53"/>
            <a:ext cx="8026400" cy="585185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7147"/>
            <a:ext cx="10363200" cy="13621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876"/>
            <a:ext cx="10363200" cy="150027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8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8pPr>
            <a:lvl9pPr marL="365823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60435"/>
            <a:ext cx="10972800" cy="768380"/>
          </a:xfrm>
        </p:spPr>
        <p:txBody>
          <a:bodyPr/>
          <a:lstStyle>
            <a:lvl1pPr indent="215900">
              <a:lnSpc>
                <a:spcPct val="110000"/>
              </a:lnSpc>
              <a:spcBef>
                <a:spcPts val="0"/>
              </a:spcBef>
              <a:buNone/>
              <a:defRPr sz="2800" b="1"/>
            </a:lvl1pPr>
            <a:lvl2pPr indent="215900">
              <a:lnSpc>
                <a:spcPct val="110000"/>
              </a:lnSpc>
              <a:spcBef>
                <a:spcPts val="0"/>
              </a:spcBef>
              <a:defRPr sz="2400" b="1"/>
            </a:lvl2pPr>
            <a:lvl3pPr indent="215900">
              <a:lnSpc>
                <a:spcPct val="110000"/>
              </a:lnSpc>
              <a:spcBef>
                <a:spcPts val="0"/>
              </a:spcBef>
              <a:defRPr sz="2400" b="1"/>
            </a:lvl3pPr>
            <a:lvl4pPr indent="215900">
              <a:lnSpc>
                <a:spcPct val="110000"/>
              </a:lnSpc>
              <a:spcBef>
                <a:spcPts val="0"/>
              </a:spcBef>
              <a:defRPr sz="2400" b="1"/>
            </a:lvl4pPr>
            <a:lvl5pPr indent="215900">
              <a:lnSpc>
                <a:spcPct val="110000"/>
              </a:lnSpc>
              <a:spcBef>
                <a:spcPts val="0"/>
              </a:spcBef>
              <a:defRPr sz="2400" b="1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28722"/>
            <a:ext cx="10972800" cy="51977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53"/>
            <a:ext cx="10972800" cy="585185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356705"/>
            <a:ext cx="2844800" cy="365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356705"/>
            <a:ext cx="3860800" cy="365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356705"/>
            <a:ext cx="2844800" cy="36514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90"/>
            <a:ext cx="5384800" cy="45262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90"/>
            <a:ext cx="5384800" cy="45262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728"/>
            <a:ext cx="5181600" cy="435158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728"/>
            <a:ext cx="5181600" cy="209879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928"/>
            <a:ext cx="5181600" cy="210038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99"/>
            <a:ext cx="5386917" cy="6397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83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996"/>
            <a:ext cx="5386917" cy="39515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99"/>
            <a:ext cx="5389033" cy="6397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83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996"/>
            <a:ext cx="5389033" cy="39515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66"/>
            <a:ext cx="4011084" cy="11621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6"/>
            <a:ext cx="6815667" cy="58534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81"/>
            <a:ext cx="4011084" cy="4691326"/>
          </a:xfrm>
        </p:spPr>
        <p:txBody>
          <a:bodyPr/>
          <a:lstStyle>
            <a:lvl1pPr marL="0" indent="0">
              <a:buNone/>
              <a:defRPr sz="1405"/>
            </a:lvl1pPr>
            <a:lvl2pPr marL="457835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8235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869"/>
            <a:ext cx="7315200" cy="5667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809"/>
            <a:ext cx="7315200" cy="411503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835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638"/>
            <a:ext cx="7315200" cy="804907"/>
          </a:xfrm>
        </p:spPr>
        <p:txBody>
          <a:bodyPr/>
          <a:lstStyle>
            <a:lvl1pPr marL="0" indent="0">
              <a:buNone/>
              <a:defRPr sz="1405"/>
            </a:lvl1pPr>
            <a:lvl2pPr marL="457835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8235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608046-63BC-4F2A-82E5-1149B4156D8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2" Type="http://schemas.openxmlformats.org/officeDocument/2006/relationships/theme" Target="../theme/theme1.xml"/><Relationship Id="rId41" Type="http://schemas.openxmlformats.org/officeDocument/2006/relationships/image" Target="../media/image1.jpeg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1"/>
          <p:cNvSpPr>
            <a:spLocks noGrp="1"/>
          </p:cNvSpPr>
          <p:nvPr>
            <p:ph type="title"/>
          </p:nvPr>
        </p:nvSpPr>
        <p:spPr>
          <a:xfrm>
            <a:off x="626533" y="642974"/>
            <a:ext cx="10953751" cy="846184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3555" name="文本占位符 2"/>
          <p:cNvSpPr>
            <a:spLocks noGrp="1"/>
          </p:cNvSpPr>
          <p:nvPr>
            <p:ph type="body"/>
          </p:nvPr>
        </p:nvSpPr>
        <p:spPr>
          <a:xfrm>
            <a:off x="609600" y="1600290"/>
            <a:ext cx="10972800" cy="452621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705"/>
            <a:ext cx="2844800" cy="365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5608046-63BC-4F2A-82E5-1149B4156D8D}" type="datetime1">
              <a:rPr kumimoji="0" lang="zh-CN" altLang="en-US">
                <a:solidFill>
                  <a:prstClr val="black">
                    <a:tint val="75000"/>
                  </a:prstClr>
                </a:solidFill>
              </a:rPr>
            </a:fld>
            <a:endParaRPr kumimoji="0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705"/>
            <a:ext cx="3860800" cy="365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kumimoji="0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705"/>
            <a:ext cx="2844800" cy="36514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1">
                <a:solidFill>
                  <a:srgbClr val="C00000"/>
                </a:solidFill>
              </a:defRPr>
            </a:lvl1pPr>
          </a:lstStyle>
          <a:p>
            <a:pPr eaLnBrk="1" hangingPunct="1">
              <a:buFont typeface="Arial" panose="020B0604020202020204" pitchFamily="34" charset="0"/>
              <a:buNone/>
            </a:pPr>
            <a:fld id="{9A0DB2DC-4C9A-4742-B13C-FB6460FD3503}" type="slidenum">
              <a:rPr kumimoji="0" lang="zh-CN" altLang="en-US" dirty="0">
                <a:latin typeface="Arial" panose="020B0604020202020204" pitchFamily="34" charset="0"/>
              </a:rPr>
            </a:fld>
            <a:endParaRPr kumimoji="0"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" y="601010"/>
            <a:ext cx="12192000" cy="1589"/>
          </a:xfrm>
          <a:prstGeom prst="line">
            <a:avLst/>
          </a:prstGeom>
          <a:ln w="19050">
            <a:gradFill flip="none" rotWithShape="1">
              <a:gsLst>
                <a:gs pos="0">
                  <a:srgbClr val="0000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7"/>
          <p:cNvSpPr txBox="1">
            <a:spLocks noChangeArrowheads="1"/>
          </p:cNvSpPr>
          <p:nvPr userDrawn="1"/>
        </p:nvSpPr>
        <p:spPr bwMode="auto">
          <a:xfrm>
            <a:off x="3887047" y="90810"/>
            <a:ext cx="5237480" cy="4235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kumimoji="0" lang="zh-CN" altLang="en-US" sz="2160" dirty="0" smtClean="0">
                <a:solidFill>
                  <a:prstClr val="black"/>
                </a:solidFill>
                <a:latin typeface="Calibri" panose="020F0502020204030204" pitchFamily="34" charset="0"/>
              </a:rPr>
              <a:t>第一章</a:t>
            </a:r>
            <a:r>
              <a:rPr kumimoji="0" lang="en-US" altLang="zh-CN" sz="2160" dirty="0" smtClean="0">
                <a:solidFill>
                  <a:prstClr val="black"/>
                </a:solidFill>
                <a:latin typeface="Calibri" panose="020F0502020204030204" pitchFamily="34" charset="0"/>
              </a:rPr>
              <a:t>  </a:t>
            </a:r>
            <a:r>
              <a:rPr kumimoji="0" lang="zh-CN" altLang="en-US" sz="2160" dirty="0" smtClean="0">
                <a:solidFill>
                  <a:prstClr val="black"/>
                </a:solidFill>
                <a:latin typeface="Calibri" panose="020F0502020204030204" pitchFamily="34" charset="0"/>
              </a:rPr>
              <a:t>半导体器件基础</a:t>
            </a:r>
            <a:endParaRPr kumimoji="0" lang="en-US" altLang="zh-CN" sz="216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-43" y="500069"/>
            <a:ext cx="12192085" cy="1589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7"/>
          <p:cNvSpPr txBox="1">
            <a:spLocks noChangeArrowheads="1"/>
          </p:cNvSpPr>
          <p:nvPr userDrawn="1"/>
        </p:nvSpPr>
        <p:spPr bwMode="auto">
          <a:xfrm>
            <a:off x="9649460" y="90810"/>
            <a:ext cx="2381251" cy="4235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kumimoji="0" lang="zh-CN" altLang="en-US" sz="216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低频模拟电路</a:t>
            </a:r>
            <a:endParaRPr kumimoji="0" lang="zh-CN" altLang="en-US" sz="2160" b="1"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3" name="图片 11" descr="西北大学图标2.JPG"/>
          <p:cNvPicPr>
            <a:picLocks noChangeAspect="1"/>
          </p:cNvPicPr>
          <p:nvPr userDrawn="1"/>
        </p:nvPicPr>
        <p:blipFill>
          <a:blip r:embed="rId41"/>
          <a:stretch>
            <a:fillRect/>
          </a:stretch>
        </p:blipFill>
        <p:spPr>
          <a:xfrm>
            <a:off x="0" y="0"/>
            <a:ext cx="1402080" cy="45910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2159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2159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2159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2159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2159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9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spcBef>
          <a:spcPts val="9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9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spcBef>
          <a:spcPts val="9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5" Type="http://schemas.openxmlformats.org/officeDocument/2006/relationships/notesSlide" Target="../notesSlides/notesSlide9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81.xml"/><Relationship Id="rId22" Type="http://schemas.openxmlformats.org/officeDocument/2006/relationships/tags" Target="../tags/tag80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tags" Target="../tags/tag61.xml"/><Relationship Id="rId19" Type="http://schemas.openxmlformats.org/officeDocument/2006/relationships/tags" Target="../tags/tag77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image" Target="../media/image22.png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26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96.xml"/><Relationship Id="rId1" Type="http://schemas.openxmlformats.org/officeDocument/2006/relationships/tags" Target="../tags/tag8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9" Type="http://schemas.openxmlformats.org/officeDocument/2006/relationships/vmlDrawing" Target="../drawings/vmlDrawing4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34.png"/><Relationship Id="rId16" Type="http://schemas.openxmlformats.org/officeDocument/2006/relationships/image" Target="../media/image26.png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image" Target="../media/image39.png"/><Relationship Id="rId11" Type="http://schemas.openxmlformats.org/officeDocument/2006/relationships/oleObject" Target="../embeddings/oleObject7.bin"/><Relationship Id="rId10" Type="http://schemas.openxmlformats.org/officeDocument/2006/relationships/tags" Target="../tags/tag103.xml"/><Relationship Id="rId1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1.png"/><Relationship Id="rId7" Type="http://schemas.openxmlformats.org/officeDocument/2006/relationships/oleObject" Target="../embeddings/oleObject9.bin"/><Relationship Id="rId6" Type="http://schemas.openxmlformats.org/officeDocument/2006/relationships/image" Target="../media/image35.png"/><Relationship Id="rId5" Type="http://schemas.openxmlformats.org/officeDocument/2006/relationships/image" Target="../media/image25.png"/><Relationship Id="rId4" Type="http://schemas.openxmlformats.org/officeDocument/2006/relationships/image" Target="../media/image34.png"/><Relationship Id="rId3" Type="http://schemas.openxmlformats.org/officeDocument/2006/relationships/image" Target="../media/image26.png"/><Relationship Id="rId2" Type="http://schemas.openxmlformats.org/officeDocument/2006/relationships/image" Target="../media/image40.png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3.png"/><Relationship Id="rId7" Type="http://schemas.openxmlformats.org/officeDocument/2006/relationships/oleObject" Target="../embeddings/oleObject11.bin"/><Relationship Id="rId6" Type="http://schemas.openxmlformats.org/officeDocument/2006/relationships/image" Target="../media/image35.png"/><Relationship Id="rId5" Type="http://schemas.openxmlformats.org/officeDocument/2006/relationships/image" Target="../media/image25.png"/><Relationship Id="rId4" Type="http://schemas.openxmlformats.org/officeDocument/2006/relationships/image" Target="../media/image34.png"/><Relationship Id="rId3" Type="http://schemas.openxmlformats.org/officeDocument/2006/relationships/image" Target="../media/image26.png"/><Relationship Id="rId2" Type="http://schemas.openxmlformats.org/officeDocument/2006/relationships/image" Target="../media/image42.png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hyperlink" Target="avi/2-8.avi" TargetMode="Externa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8.png"/><Relationship Id="rId3" Type="http://schemas.openxmlformats.org/officeDocument/2006/relationships/oleObject" Target="../embeddings/oleObject14.bin"/><Relationship Id="rId2" Type="http://schemas.openxmlformats.org/officeDocument/2006/relationships/image" Target="../media/image47.png"/><Relationship Id="rId1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8.png"/><Relationship Id="rId3" Type="http://schemas.openxmlformats.org/officeDocument/2006/relationships/oleObject" Target="../embeddings/oleObject17.bin"/><Relationship Id="rId2" Type="http://schemas.openxmlformats.org/officeDocument/2006/relationships/image" Target="../media/image50.png"/><Relationship Id="rId1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2.png"/><Relationship Id="rId3" Type="http://schemas.openxmlformats.org/officeDocument/2006/relationships/oleObject" Target="../embeddings/oleObject19.bin"/><Relationship Id="rId2" Type="http://schemas.openxmlformats.org/officeDocument/2006/relationships/image" Target="../media/image51.png"/><Relationship Id="rId1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5.png"/><Relationship Id="rId7" Type="http://schemas.openxmlformats.org/officeDocument/2006/relationships/image" Target="../media/image25.png"/><Relationship Id="rId6" Type="http://schemas.openxmlformats.org/officeDocument/2006/relationships/image" Target="../media/image34.png"/><Relationship Id="rId5" Type="http://schemas.openxmlformats.org/officeDocument/2006/relationships/image" Target="../media/image26.png"/><Relationship Id="rId4" Type="http://schemas.openxmlformats.org/officeDocument/2006/relationships/image" Target="../media/image53.png"/><Relationship Id="rId3" Type="http://schemas.openxmlformats.org/officeDocument/2006/relationships/oleObject" Target="../embeddings/oleObject20.bin"/><Relationship Id="rId2" Type="http://schemas.openxmlformats.org/officeDocument/2006/relationships/hyperlink" Target="AVI/2-7.AVI" TargetMode="External"/><Relationship Id="rId10" Type="http://schemas.openxmlformats.org/officeDocument/2006/relationships/vmlDrawing" Target="../drawings/vmlDrawing11.vml"/><Relationship Id="rId1" Type="http://schemas.openxmlformats.org/officeDocument/2006/relationships/hyperlink" Target="AVI/2-6.AVI" TargetMode="Externa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5.png"/><Relationship Id="rId7" Type="http://schemas.openxmlformats.org/officeDocument/2006/relationships/oleObject" Target="../embeddings/oleObject22.bin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5.png"/><Relationship Id="rId3" Type="http://schemas.openxmlformats.org/officeDocument/2006/relationships/image" Target="../media/image26.png"/><Relationship Id="rId2" Type="http://schemas.openxmlformats.org/officeDocument/2006/relationships/image" Target="../media/image54.png"/><Relationship Id="rId11" Type="http://schemas.openxmlformats.org/officeDocument/2006/relationships/notesSlide" Target="../notesSlides/notesSlide14.xml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21.bin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57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2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hyperlink" Target="AVI\4-8--N&#27807;&#36947;&#22686;&#24378;&#22411;MOSFET&#32467;&#26500;.AVI" TargetMode="Externa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jpeg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8.wmf"/><Relationship Id="rId1" Type="http://schemas.openxmlformats.org/officeDocument/2006/relationships/oleObject" Target="../embeddings/Document1.doc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hyperlink" Target="AVI\4-9--N&#27807;&#36947;&#22686;&#24378;&#22411;MOSFET&#24037;&#20316;&#21407;&#29702;.AVI" TargetMode="External"/><Relationship Id="rId2" Type="http://schemas.openxmlformats.org/officeDocument/2006/relationships/image" Target="../media/image6.png"/><Relationship Id="rId13" Type="http://schemas.openxmlformats.org/officeDocument/2006/relationships/notesSlide" Target="../notesSlides/notesSlide4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.png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8.png"/><Relationship Id="rId24" Type="http://schemas.openxmlformats.org/officeDocument/2006/relationships/notesSlide" Target="../notesSlides/notesSlide5.xml"/><Relationship Id="rId23" Type="http://schemas.openxmlformats.org/officeDocument/2006/relationships/vmlDrawing" Target="../drawings/vmlDrawing2.v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oleObject" Target="../embeddings/oleObject2.bin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oleObject" Target="../embeddings/oleObject3.bin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hyperlink" Target="AVI\4-9--N&#27807;&#36947;&#22686;&#24378;&#22411;MOSFET&#24037;&#20316;&#21407;&#29702;.AVI" TargetMode="Externa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hyperlink" Target="2.2.ppt#-1,1,2.2%20&#22330;&#25928;&#24212;&#21322;&#23548;&#20307;&#19977;&#26497;&#31649;" TargetMode="External"/><Relationship Id="rId3" Type="http://schemas.openxmlformats.org/officeDocument/2006/relationships/image" Target="../media/image12.png"/><Relationship Id="rId25" Type="http://schemas.openxmlformats.org/officeDocument/2006/relationships/vmlDrawing" Target="../drawings/vmlDrawing3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10.png"/><Relationship Id="rId22" Type="http://schemas.openxmlformats.org/officeDocument/2006/relationships/tags" Target="../tags/tag33.xml"/><Relationship Id="rId21" Type="http://schemas.openxmlformats.org/officeDocument/2006/relationships/tags" Target="../tags/tag32.xml"/><Relationship Id="rId20" Type="http://schemas.openxmlformats.org/officeDocument/2006/relationships/tags" Target="../tags/tag31.xml"/><Relationship Id="rId2" Type="http://schemas.openxmlformats.org/officeDocument/2006/relationships/image" Target="../media/image13.png"/><Relationship Id="rId19" Type="http://schemas.openxmlformats.org/officeDocument/2006/relationships/tags" Target="../tags/tag30.xml"/><Relationship Id="rId18" Type="http://schemas.openxmlformats.org/officeDocument/2006/relationships/tags" Target="../tags/tag29.xml"/><Relationship Id="rId17" Type="http://schemas.openxmlformats.org/officeDocument/2006/relationships/tags" Target="../tags/tag28.xml"/><Relationship Id="rId16" Type="http://schemas.openxmlformats.org/officeDocument/2006/relationships/tags" Target="../tags/tag27.xml"/><Relationship Id="rId15" Type="http://schemas.openxmlformats.org/officeDocument/2006/relationships/image" Target="../media/image9.png"/><Relationship Id="rId14" Type="http://schemas.openxmlformats.org/officeDocument/2006/relationships/hyperlink" Target="AVI\4-9--N&#27807;&#36947;&#22686;&#24378;&#22411;MOSFET&#24037;&#20316;&#21407;&#29702;.AVI" TargetMode="External"/><Relationship Id="rId13" Type="http://schemas.openxmlformats.org/officeDocument/2006/relationships/image" Target="../media/image14.png"/><Relationship Id="rId12" Type="http://schemas.openxmlformats.org/officeDocument/2006/relationships/oleObject" Target="../embeddings/oleObject5.bin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image" Target="../media/image1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41.xml"/><Relationship Id="rId12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0.png"/><Relationship Id="rId1" Type="http://schemas.openxmlformats.org/officeDocument/2006/relationships/hyperlink" Target="2.2.ppt#-1,1,2.2%20&#22330;&#25928;&#24212;&#21322;&#23548;&#20307;&#19977;&#26497;&#31649;" TargetMode="Externa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image" Target="../media/image19.png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hyperlink" Target="avi/2-5.avi" TargetMode="Externa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60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77290" y="666750"/>
            <a:ext cx="4749165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  <a:defRPr/>
            </a:pPr>
            <a:r>
              <a:rPr kumimoji="0" lang="en-US" altLang="zh-CN" sz="3200" b="1" u="sng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1.1  </a:t>
            </a:r>
            <a:r>
              <a:rPr kumimoji="0" lang="zh-CN" altLang="en-US" sz="3200" b="1" u="sng" dirty="0" smtClean="0">
                <a:solidFill>
                  <a:prstClr val="black"/>
                </a:solidFill>
                <a:latin typeface="Arial" panose="020B0604020202020204" pitchFamily="34" charset="0"/>
              </a:rPr>
              <a:t>半导体的基本知识</a:t>
            </a:r>
            <a:endParaRPr kumimoji="0" lang="en-US" altLang="zh-CN" sz="3200" b="1" u="sng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kumimoji="0" lang="en-US" altLang="zh-CN" sz="3200" b="1" u="sng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1.2  PN</a:t>
            </a:r>
            <a:r>
              <a:rPr kumimoji="0" lang="zh-CN" altLang="en-US" sz="3200" b="1" u="sng" dirty="0" smtClean="0">
                <a:solidFill>
                  <a:prstClr val="black"/>
                </a:solidFill>
                <a:latin typeface="Arial" panose="020B0604020202020204" pitchFamily="34" charset="0"/>
              </a:rPr>
              <a:t>结</a:t>
            </a:r>
            <a:endParaRPr kumimoji="0" lang="en-US" sz="3200" b="1" u="sng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kumimoji="0" lang="en-US" altLang="zh-CN" sz="3200" b="1" u="sng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1.3  </a:t>
            </a:r>
            <a:r>
              <a:rPr kumimoji="0" lang="zh-CN" altLang="en-US" sz="3200" b="1" u="sng" dirty="0" smtClean="0">
                <a:solidFill>
                  <a:prstClr val="black"/>
                </a:solidFill>
                <a:latin typeface="Arial" panose="020B0604020202020204" pitchFamily="34" charset="0"/>
              </a:rPr>
              <a:t>半导体二极管</a:t>
            </a:r>
            <a:endParaRPr kumimoji="0" lang="en-US" altLang="zh-CN" sz="32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kumimoji="0" lang="en-US" altLang="zh-CN" sz="3200" b="1" u="sng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1.4  </a:t>
            </a:r>
            <a:r>
              <a:rPr kumimoji="0" lang="zh-CN" altLang="en-US" sz="3200" b="1" u="sng" dirty="0">
                <a:solidFill>
                  <a:schemeClr val="tx1"/>
                </a:solidFill>
                <a:latin typeface="Arial" panose="020B0604020202020204" pitchFamily="34" charset="0"/>
              </a:rPr>
              <a:t>晶体</a:t>
            </a:r>
            <a:r>
              <a:rPr kumimoji="0" lang="zh-CN" altLang="en-US" sz="3200" b="1" u="sng" dirty="0" smtClean="0">
                <a:solidFill>
                  <a:schemeClr val="tx1"/>
                </a:solidFill>
                <a:latin typeface="Arial" panose="020B0604020202020204" pitchFamily="34" charset="0"/>
              </a:rPr>
              <a:t>三极管</a:t>
            </a:r>
            <a:endParaRPr kumimoji="0" lang="zh-CN" altLang="en-US" sz="3200" b="1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eaLnBrk="1" hangingPunct="1">
              <a:lnSpc>
                <a:spcPct val="200000"/>
              </a:lnSpc>
              <a:buClrTx/>
              <a:buSzTx/>
              <a:buFontTx/>
              <a:defRPr/>
            </a:pPr>
            <a:r>
              <a:rPr kumimoji="0" lang="en-US" altLang="zh-CN" sz="32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1.5</a:t>
            </a:r>
            <a:r>
              <a:rPr kumimoji="0" lang="zh-CN" altLang="en-US" sz="3200" b="1" u="sng" dirty="0">
                <a:solidFill>
                  <a:srgbClr val="FF0000"/>
                </a:solidFill>
                <a:latin typeface="Arial" panose="020B0604020202020204" pitchFamily="34" charset="0"/>
              </a:rPr>
              <a:t>  场效应管</a:t>
            </a:r>
            <a:endParaRPr kumimoji="0" lang="zh-CN" altLang="en-US" sz="3200" b="1" u="sng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6050280" y="1195705"/>
            <a:ext cx="5867400" cy="1497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 marL="0" indent="-457200" latinLnBrk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b="1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知识点</a:t>
            </a:r>
            <a:r>
              <a:rPr lang="zh-CN" altLang="en-US" b="1"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b="1">
              <a:cs typeface="Times New Roman" panose="02020603050405020304" pitchFamily="18" charset="0"/>
              <a:sym typeface="+mn-ea"/>
            </a:endParaRPr>
          </a:p>
          <a:p>
            <a:pPr marL="0" lvl="0" indent="-457200" latinLnBrk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b="1">
                <a:cs typeface="Times New Roman" panose="02020603050405020304" pitchFamily="18" charset="0"/>
                <a:sym typeface="+mn-ea"/>
              </a:rPr>
              <a:t>场效应管的工作原理、</a:t>
            </a:r>
            <a:r>
              <a:rPr lang="zh-CN" altLang="en-US" b="1">
                <a:cs typeface="Times New Roman" panose="02020603050405020304" pitchFamily="18" charset="0"/>
                <a:sym typeface="+mn-ea"/>
              </a:rPr>
              <a:t>转移</a:t>
            </a:r>
            <a:r>
              <a:rPr lang="zh-CN" altLang="en-US" b="1">
                <a:cs typeface="Times New Roman" panose="02020603050405020304" pitchFamily="18" charset="0"/>
                <a:sym typeface="+mn-ea"/>
              </a:rPr>
              <a:t>特性曲线和</a:t>
            </a:r>
            <a:r>
              <a:rPr lang="zh-CN" altLang="en-US" b="1">
                <a:cs typeface="Times New Roman" panose="02020603050405020304" pitchFamily="18" charset="0"/>
                <a:sym typeface="+mn-ea"/>
              </a:rPr>
              <a:t>输出</a:t>
            </a:r>
            <a:r>
              <a:rPr lang="zh-CN" altLang="en-US" b="1">
                <a:cs typeface="Times New Roman" panose="02020603050405020304" pitchFamily="18" charset="0"/>
                <a:sym typeface="+mn-ea"/>
              </a:rPr>
              <a:t>特性曲线、主要参数，工作状态分析</a:t>
            </a:r>
            <a:endParaRPr lang="zh-C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5808980" y="1050925"/>
            <a:ext cx="0" cy="497014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074"/>
          <p:cNvSpPr txBox="1">
            <a:spLocks noChangeArrowheads="1"/>
          </p:cNvSpPr>
          <p:nvPr/>
        </p:nvSpPr>
        <p:spPr bwMode="auto">
          <a:xfrm>
            <a:off x="6050280" y="2956878"/>
            <a:ext cx="57435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FF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1.5.1 </a:t>
            </a:r>
            <a:r>
              <a:rPr lang="zh-CN" altLang="en-US" sz="2800" b="1" dirty="0" smtClean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绝缘栅场效应管</a:t>
            </a:r>
            <a:endParaRPr lang="zh-CN" altLang="en-US" sz="2800" b="1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ext Box 3074"/>
          <p:cNvSpPr txBox="1">
            <a:spLocks noChangeArrowheads="1"/>
          </p:cNvSpPr>
          <p:nvPr/>
        </p:nvSpPr>
        <p:spPr bwMode="auto">
          <a:xfrm>
            <a:off x="6050280" y="3578860"/>
            <a:ext cx="54279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FF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buClrTx/>
              <a:buSzTx/>
              <a:buFontTx/>
            </a:pPr>
            <a:r>
              <a:rPr lang="en-US" altLang="zh-CN" sz="28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1.5.2 </a:t>
            </a:r>
            <a:r>
              <a:rPr lang="zh-CN" altLang="en-US" sz="2800" b="1" dirty="0" smtClean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结型场效应管</a:t>
            </a:r>
            <a:endParaRPr lang="zh-CN" altLang="en-US" sz="2800" b="1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Text Box 3074"/>
          <p:cNvSpPr txBox="1">
            <a:spLocks noChangeArrowheads="1"/>
          </p:cNvSpPr>
          <p:nvPr/>
        </p:nvSpPr>
        <p:spPr bwMode="auto">
          <a:xfrm>
            <a:off x="6050280" y="4201160"/>
            <a:ext cx="50031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FF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buClrTx/>
              <a:buSzTx/>
              <a:buFontTx/>
            </a:pPr>
            <a:r>
              <a:rPr lang="en-US" altLang="zh-CN" sz="28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1.5.3 </a:t>
            </a:r>
            <a:r>
              <a:rPr lang="zh-CN" altLang="en-US" sz="2800" b="1" dirty="0" smtClean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场效应管的主要参数</a:t>
            </a:r>
            <a:endParaRPr lang="zh-CN" altLang="en-US" sz="2800" b="1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Text Box 3074"/>
          <p:cNvSpPr txBox="1">
            <a:spLocks noChangeArrowheads="1"/>
          </p:cNvSpPr>
          <p:nvPr/>
        </p:nvSpPr>
        <p:spPr bwMode="auto">
          <a:xfrm>
            <a:off x="6050280" y="4823778"/>
            <a:ext cx="57435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FF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buClrTx/>
              <a:buSzTx/>
              <a:buFontTx/>
            </a:pPr>
            <a:r>
              <a:rPr lang="en-US" altLang="zh-CN" sz="28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1.5.4 </a:t>
            </a:r>
            <a:r>
              <a:rPr lang="zh-CN" altLang="en-US" sz="2800" b="1" dirty="0" smtClean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场效应管</a:t>
            </a:r>
            <a:r>
              <a:rPr lang="zh-CN" altLang="en-US" sz="2800" b="1" dirty="0" smtClean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和晶体管的比较</a:t>
            </a:r>
            <a:endParaRPr lang="zh-CN" altLang="en-US" sz="2800" b="1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1247140" y="3482340"/>
            <a:ext cx="1828165" cy="4597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0" name="圆角矩形 9"/>
          <p:cNvSpPr/>
          <p:nvPr/>
        </p:nvSpPr>
        <p:spPr>
          <a:xfrm>
            <a:off x="3863975" y="2105660"/>
            <a:ext cx="1744345" cy="39433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195070" y="2058670"/>
            <a:ext cx="76454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当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增加到使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dirty="0">
                <a:solidFill>
                  <a:srgbClr val="13742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400" b="1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400" b="1" i="1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GS(th)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sz="2400" b="1" dirty="0" smtClean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相当于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增加使漏极处沟道缩减到刚开启</a:t>
            </a:r>
            <a:r>
              <a:rPr lang="zh-CN" altLang="en-US" sz="2400" b="1" dirty="0" smtClean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的情况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，称为</a:t>
            </a:r>
            <a:r>
              <a:rPr lang="zh-CN" altLang="en-US" sz="24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预夹断</a:t>
            </a:r>
            <a:r>
              <a:rPr lang="zh-CN" altLang="en-US" sz="2400" b="1" dirty="0" smtClean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，见</a:t>
            </a:r>
            <a:r>
              <a:rPr lang="zh-CN" altLang="en-US" sz="2400" b="1" dirty="0" smtClean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图(</a:t>
            </a:r>
            <a:r>
              <a:rPr lang="en-US" altLang="zh-CN" sz="2400" b="1" dirty="0" smtClean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 b="1" dirty="0" smtClean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2400" b="1" dirty="0" smtClean="0">
              <a:solidFill>
                <a:srgbClr val="01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195070" y="3026410"/>
            <a:ext cx="355981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      当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DS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继续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增加到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dirty="0">
                <a:solidFill>
                  <a:srgbClr val="13742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400" b="1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GS(th)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时，沟道如</a:t>
            </a:r>
            <a:r>
              <a:rPr lang="zh-CN" altLang="en-US" sz="2400" b="1" dirty="0" smtClean="0">
                <a:solidFill>
                  <a:srgbClr val="010000"/>
                </a:solidFill>
                <a:latin typeface="Times New Roman" panose="02020603050405020304" pitchFamily="18" charset="0"/>
              </a:rPr>
              <a:t>图(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c)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所示</a:t>
            </a:r>
            <a:r>
              <a:rPr lang="zh-CN" altLang="en-US" sz="2400" b="1" dirty="0" smtClean="0">
                <a:solidFill>
                  <a:srgbClr val="010000"/>
                </a:solidFill>
                <a:latin typeface="Times New Roman" panose="02020603050405020304" pitchFamily="18" charset="0"/>
              </a:rPr>
              <a:t>。此时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预夹断区域加长，伸向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极。</a:t>
            </a:r>
            <a:endParaRPr lang="zh-CN" altLang="en-US" sz="2400" b="1" dirty="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195070" y="4653280"/>
            <a:ext cx="348043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DS</a:t>
            </a:r>
            <a:r>
              <a:rPr lang="en-US" altLang="zh-CN" sz="2400" b="1" baseline="-25000" noProof="0" dirty="0" smtClean="0">
                <a:ln>
                  <a:noFill/>
                </a:ln>
                <a:solidFill>
                  <a:srgbClr val="007032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增加的部分</a:t>
            </a:r>
            <a:r>
              <a:rPr lang="zh-CN" altLang="en-US" sz="2400" b="1" dirty="0" smtClean="0">
                <a:solidFill>
                  <a:srgbClr val="010000"/>
                </a:solidFill>
                <a:latin typeface="Times New Roman" panose="02020603050405020304" pitchFamily="18" charset="0"/>
              </a:rPr>
              <a:t>基本降落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在随之加长的夹断沟道上，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baseline="-25000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基本趋于不变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400" b="1" dirty="0">
                <a:solidFill>
                  <a:srgbClr val="FB01F2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恒流区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1703705" y="764540"/>
            <a:ext cx="7620000" cy="62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800" i="0" u="none" strike="noStrike" kern="120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漏源电压</a:t>
            </a:r>
            <a:r>
              <a:rPr lang="en-US" altLang="zh-CN" sz="280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8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DS </a:t>
            </a:r>
            <a:r>
              <a:rPr kumimoji="1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对漏极电流</a:t>
            </a:r>
            <a:r>
              <a:rPr lang="en-US" altLang="zh-CN" sz="280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800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kumimoji="1" lang="en-US" altLang="zh-CN" sz="2800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的控制作用</a:t>
            </a:r>
            <a:r>
              <a:rPr kumimoji="1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solidFill>
                  <a:srgbClr val="47A96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kumimoji="1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800" i="0" u="none" strike="noStrike" kern="120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792855" y="1297940"/>
            <a:ext cx="3089275" cy="611505"/>
            <a:chOff x="10736" y="2906"/>
            <a:chExt cx="4865" cy="963"/>
          </a:xfrm>
        </p:grpSpPr>
        <p:sp>
          <p:nvSpPr>
            <p:cNvPr id="39" name="文本框 38"/>
            <p:cNvSpPr txBox="1"/>
            <p:nvPr/>
          </p:nvSpPr>
          <p:spPr>
            <a:xfrm>
              <a:off x="10736" y="2906"/>
              <a:ext cx="4865" cy="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 wrap="square" rtlCol="0" anchor="t">
              <a:spAutoFit/>
            </a:bodyPr>
            <a:p>
              <a:pPr marL="0" indent="0" algn="ctr">
                <a:lnSpc>
                  <a:spcPct val="110000"/>
                </a:lnSpc>
                <a:buNone/>
              </a:pPr>
              <a:r>
                <a:rPr lang="en-US" altLang="zh-CN" b="1" i="1" dirty="0">
                  <a:solidFill>
                    <a:srgbClr val="7030A0"/>
                  </a:solidFill>
                  <a:highlight>
                    <a:srgbClr val="FFFF00"/>
                  </a:highlight>
                  <a:sym typeface="+mn-ea"/>
                </a:rPr>
                <a:t>u</a:t>
              </a:r>
              <a:r>
                <a:rPr lang="en-US" altLang="zh-CN" b="1" baseline="-25000" dirty="0">
                  <a:solidFill>
                    <a:srgbClr val="13742F"/>
                  </a:solidFill>
                  <a:highlight>
                    <a:srgbClr val="FFFF00"/>
                  </a:highlight>
                  <a:sym typeface="+mn-ea"/>
                </a:rPr>
                <a:t>G</a:t>
              </a:r>
              <a:r>
                <a:rPr lang="en-US" altLang="zh-CN" b="1" baseline="-25000" dirty="0">
                  <a:solidFill>
                    <a:srgbClr val="0000FF"/>
                  </a:solidFill>
                  <a:highlight>
                    <a:srgbClr val="FFFF00"/>
                  </a:highlight>
                  <a:sym typeface="+mn-ea"/>
                </a:rPr>
                <a:t>D</a:t>
              </a:r>
              <a:r>
                <a:rPr lang="en-US" altLang="zh-CN" b="1" baseline="-25000" dirty="0">
                  <a:solidFill>
                    <a:srgbClr val="7030A0"/>
                  </a:solidFill>
                  <a:sym typeface="+mn-ea"/>
                </a:rPr>
                <a:t>  </a:t>
              </a:r>
              <a:r>
                <a:rPr lang="en-US" altLang="zh-CN" b="1" noProof="0" dirty="0" smtClean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sym typeface="+mn-ea"/>
                </a:rPr>
                <a:t>= </a:t>
              </a:r>
              <a:r>
                <a:rPr lang="en-US" altLang="zh-CN" b="1" i="1" dirty="0">
                  <a:solidFill>
                    <a:srgbClr val="00703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+mn-ea"/>
                </a:rPr>
                <a:t>u</a:t>
              </a:r>
              <a:r>
                <a:rPr lang="en-US" altLang="zh-CN" b="1" baseline="-25000" dirty="0">
                  <a:solidFill>
                    <a:srgbClr val="00703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+mn-ea"/>
                </a:rPr>
                <a:t>GS</a:t>
              </a:r>
              <a:r>
                <a:rPr lang="en-US" altLang="zh-CN" b="1" baseline="-25000" dirty="0">
                  <a:solidFill>
                    <a:srgbClr val="0000FF"/>
                  </a:solidFill>
                  <a:sym typeface="+mn-ea"/>
                </a:rPr>
                <a:t> </a:t>
              </a:r>
              <a:r>
                <a:rPr lang="zh-CN" altLang="en-US" b="1" noProof="0" dirty="0" smtClean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sym typeface="+mn-ea"/>
                </a:rPr>
                <a:t>－</a:t>
              </a:r>
              <a:r>
                <a:rPr lang="en-US" altLang="zh-CN" b="1" noProof="0" dirty="0" smtClean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sym typeface="+mn-ea"/>
                </a:rPr>
                <a:t> </a:t>
              </a:r>
              <a:r>
                <a:rPr lang="en-US" altLang="zh-CN" b="1" i="1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sym typeface="+mn-ea"/>
                </a:rPr>
                <a:t>u</a:t>
              </a:r>
              <a:r>
                <a:rPr lang="en-US" altLang="zh-CN" b="1" baseline="-25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sym typeface="+mn-ea"/>
                </a:rPr>
                <a:t>DS</a:t>
              </a:r>
              <a:endParaRPr lang="en-US" altLang="zh-CN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V="1">
              <a:off x="15040" y="3019"/>
              <a:ext cx="0" cy="85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11298" y="3019"/>
              <a:ext cx="0" cy="850"/>
            </a:xfrm>
            <a:prstGeom prst="straightConnector1">
              <a:avLst/>
            </a:prstGeom>
            <a:ln w="57150">
              <a:solidFill>
                <a:srgbClr val="84088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8940165" y="866775"/>
            <a:ext cx="3141980" cy="3167380"/>
            <a:chOff x="14079" y="1365"/>
            <a:chExt cx="4948" cy="4988"/>
          </a:xfrm>
        </p:grpSpPr>
        <p:grpSp>
          <p:nvGrpSpPr>
            <p:cNvPr id="36" name="组合 35"/>
            <p:cNvGrpSpPr/>
            <p:nvPr/>
          </p:nvGrpSpPr>
          <p:grpSpPr>
            <a:xfrm>
              <a:off x="14079" y="1365"/>
              <a:ext cx="4948" cy="4988"/>
              <a:chOff x="4043" y="3145"/>
              <a:chExt cx="4948" cy="4988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043" y="3145"/>
                <a:ext cx="4949" cy="498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</p:pic>
          <p:grpSp>
            <p:nvGrpSpPr>
              <p:cNvPr id="32" name="组合 31"/>
              <p:cNvGrpSpPr/>
              <p:nvPr/>
            </p:nvGrpSpPr>
            <p:grpSpPr>
              <a:xfrm>
                <a:off x="4896" y="5739"/>
                <a:ext cx="3796" cy="675"/>
                <a:chOff x="4615" y="8405"/>
                <a:chExt cx="3796" cy="675"/>
              </a:xfrm>
            </p:grpSpPr>
            <p:grpSp>
              <p:nvGrpSpPr>
                <p:cNvPr id="27" name="组合 26"/>
                <p:cNvGrpSpPr/>
                <p:nvPr/>
              </p:nvGrpSpPr>
              <p:grpSpPr>
                <a:xfrm>
                  <a:off x="7255" y="8405"/>
                  <a:ext cx="1156" cy="670"/>
                  <a:chOff x="2444" y="2692"/>
                  <a:chExt cx="1156" cy="670"/>
                </a:xfrm>
                <a:solidFill>
                  <a:srgbClr val="DE0BF1">
                    <a:alpha val="30000"/>
                  </a:srgbClr>
                </a:solidFill>
              </p:grpSpPr>
              <p:sp>
                <p:nvSpPr>
                  <p:cNvPr id="28" name="矩形 27"/>
                  <p:cNvSpPr/>
                  <p:nvPr>
                    <p:custDataLst>
                      <p:tags r:id="rId2"/>
                    </p:custDataLst>
                  </p:nvPr>
                </p:nvSpPr>
                <p:spPr>
                  <a:xfrm>
                    <a:off x="2444" y="2974"/>
                    <a:ext cx="212" cy="29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29" name="矩形 28"/>
                  <p:cNvSpPr/>
                  <p:nvPr>
                    <p:custDataLst>
                      <p:tags r:id="rId3"/>
                    </p:custDataLst>
                  </p:nvPr>
                </p:nvSpPr>
                <p:spPr>
                  <a:xfrm>
                    <a:off x="3410" y="2692"/>
                    <a:ext cx="190" cy="45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2" name="矩形 1"/>
                  <p:cNvSpPr/>
                  <p:nvPr>
                    <p:custDataLst>
                      <p:tags r:id="rId4"/>
                    </p:custDataLst>
                  </p:nvPr>
                </p:nvSpPr>
                <p:spPr>
                  <a:xfrm>
                    <a:off x="2653" y="3151"/>
                    <a:ext cx="894" cy="21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b="1"/>
                  </a:p>
                </p:txBody>
              </p: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4615" y="8436"/>
                  <a:ext cx="1183" cy="644"/>
                  <a:chOff x="2202" y="2749"/>
                  <a:chExt cx="1183" cy="644"/>
                </a:xfrm>
                <a:solidFill>
                  <a:srgbClr val="DE0BF1">
                    <a:alpha val="30000"/>
                  </a:srgbClr>
                </a:solidFill>
              </p:grpSpPr>
              <p:sp>
                <p:nvSpPr>
                  <p:cNvPr id="41" name="矩形 40"/>
                  <p:cNvSpPr/>
                  <p:nvPr>
                    <p:custDataLst>
                      <p:tags r:id="rId5"/>
                    </p:custDataLst>
                  </p:nvPr>
                </p:nvSpPr>
                <p:spPr>
                  <a:xfrm>
                    <a:off x="2202" y="2749"/>
                    <a:ext cx="215" cy="61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43" name="矩形 42"/>
                  <p:cNvSpPr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2305" y="3173"/>
                    <a:ext cx="971" cy="22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42" name="矩形 41"/>
                  <p:cNvSpPr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3226" y="3191"/>
                    <a:ext cx="159" cy="1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b="1"/>
                  </a:p>
                </p:txBody>
              </p:sp>
            </p:grpSp>
            <p:sp>
              <p:nvSpPr>
                <p:cNvPr id="44" name="矩形 43"/>
                <p:cNvSpPr/>
                <p:nvPr>
                  <p:custDataLst>
                    <p:tags r:id="rId8"/>
                  </p:custDataLst>
                </p:nvPr>
              </p:nvSpPr>
              <p:spPr>
                <a:xfrm rot="20760000">
                  <a:off x="5750" y="8696"/>
                  <a:ext cx="1701" cy="227"/>
                </a:xfrm>
                <a:prstGeom prst="rect">
                  <a:avLst/>
                </a:prstGeom>
                <a:solidFill>
                  <a:srgbClr val="DE0BF1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</p:grpSp>
          <p:sp>
            <p:nvSpPr>
              <p:cNvPr id="18" name="等腰三角形 17"/>
              <p:cNvSpPr/>
              <p:nvPr>
                <p:custDataLst>
                  <p:tags r:id="rId9"/>
                </p:custDataLst>
              </p:nvPr>
            </p:nvSpPr>
            <p:spPr>
              <a:xfrm rot="4980000">
                <a:off x="6607" y="5040"/>
                <a:ext cx="416" cy="1751"/>
              </a:xfrm>
              <a:prstGeom prst="triangle">
                <a:avLst/>
              </a:prstGeom>
              <a:solidFill>
                <a:srgbClr val="0000FF">
                  <a:alpha val="24000"/>
                </a:srgbClr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26" name="文本框 25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744" y="4111"/>
                <a:ext cx="857" cy="6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000" b="1" i="1" dirty="0">
                    <a:solidFill>
                      <a:srgbClr val="00703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+mn-ea"/>
                  </a:rPr>
                  <a:t>u</a:t>
                </a:r>
                <a:r>
                  <a:rPr lang="en-US" altLang="zh-CN" sz="2000" b="1" baseline="-25000" dirty="0">
                    <a:solidFill>
                      <a:srgbClr val="00703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+mn-ea"/>
                  </a:rPr>
                  <a:t>GS</a:t>
                </a:r>
                <a:endParaRPr lang="en-US" altLang="zh-CN" sz="2000" b="1" baseline="-25000" dirty="0" smtClean="0">
                  <a:solidFill>
                    <a:srgbClr val="00703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  <p:sp>
            <p:nvSpPr>
              <p:cNvPr id="30" name="文本框 2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7195" y="3484"/>
                <a:ext cx="843" cy="677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US" altLang="zh-CN" sz="2000" b="1" i="1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sym typeface="+mn-ea"/>
                  </a:rPr>
                  <a:t>u</a:t>
                </a:r>
                <a:r>
                  <a:rPr lang="en-US" altLang="zh-CN" sz="2000" b="1" baseline="-2500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sym typeface="+mn-ea"/>
                  </a:rPr>
                  <a:t>DS</a:t>
                </a:r>
                <a:endParaRPr lang="en-US" altLang="zh-CN" sz="2000" b="1" baseline="-25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18330" y="1806"/>
              <a:ext cx="672" cy="5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noAutofit/>
            </a:bodyPr>
            <a:p>
              <a:pPr marL="0" indent="0">
                <a:lnSpc>
                  <a:spcPct val="110000"/>
                </a:lnSpc>
                <a:buNone/>
              </a:pPr>
              <a:r>
                <a:rPr lang="en-US" altLang="zh-CN" sz="2000" b="1" i="1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sym typeface="+mn-ea"/>
                </a:rPr>
                <a:t>i</a:t>
              </a:r>
              <a:r>
                <a:rPr lang="en-US" altLang="zh-CN" sz="2000" b="1" baseline="-2500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sym typeface="+mn-ea"/>
                </a:rPr>
                <a:t>D</a:t>
              </a:r>
              <a:endParaRPr lang="en-US" altLang="zh-CN" sz="20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6922" y="2194"/>
              <a:ext cx="1616" cy="7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0" indent="0">
                <a:lnSpc>
                  <a:spcPct val="110000"/>
                </a:lnSpc>
                <a:buNone/>
              </a:pPr>
              <a:r>
                <a:rPr lang="en-US" altLang="zh-CN" b="1" i="1" dirty="0">
                  <a:solidFill>
                    <a:srgbClr val="7030A0"/>
                  </a:solidFill>
                  <a:highlight>
                    <a:srgbClr val="FFFF00"/>
                  </a:highlight>
                  <a:sym typeface="+mn-ea"/>
                </a:rPr>
                <a:t>u</a:t>
              </a:r>
              <a:r>
                <a:rPr lang="en-US" altLang="zh-CN" b="1" baseline="-25000" dirty="0">
                  <a:solidFill>
                    <a:srgbClr val="13742F"/>
                  </a:solidFill>
                  <a:highlight>
                    <a:srgbClr val="FFFF00"/>
                  </a:highlight>
                  <a:sym typeface="+mn-ea"/>
                </a:rPr>
                <a:t>G</a:t>
              </a:r>
              <a:r>
                <a:rPr lang="en-US" altLang="zh-CN" b="1" baseline="-25000" dirty="0">
                  <a:solidFill>
                    <a:srgbClr val="0000FF"/>
                  </a:solidFill>
                  <a:highlight>
                    <a:srgbClr val="FFFF00"/>
                  </a:highlight>
                  <a:sym typeface="+mn-ea"/>
                </a:rPr>
                <a:t>D</a:t>
              </a:r>
              <a:endParaRPr lang="en-US" altLang="zh-CN" b="1" baseline="-25000" dirty="0" smtClean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375910" y="3277870"/>
            <a:ext cx="3335020" cy="3167380"/>
            <a:chOff x="8466" y="5162"/>
            <a:chExt cx="5252" cy="4988"/>
          </a:xfrm>
        </p:grpSpPr>
        <p:grpSp>
          <p:nvGrpSpPr>
            <p:cNvPr id="49" name="组合 48"/>
            <p:cNvGrpSpPr/>
            <p:nvPr/>
          </p:nvGrpSpPr>
          <p:grpSpPr>
            <a:xfrm>
              <a:off x="8466" y="5162"/>
              <a:ext cx="5252" cy="4988"/>
              <a:chOff x="8466" y="5162"/>
              <a:chExt cx="5252" cy="4988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8466" y="5162"/>
                <a:ext cx="5252" cy="4988"/>
                <a:chOff x="8466" y="5162"/>
                <a:chExt cx="5252" cy="4988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 rot="0">
                  <a:off x="8466" y="5162"/>
                  <a:ext cx="5252" cy="4988"/>
                  <a:chOff x="7794" y="3131"/>
                  <a:chExt cx="5252" cy="4988"/>
                </a:xfrm>
              </p:grpSpPr>
              <p:grpSp>
                <p:nvGrpSpPr>
                  <p:cNvPr id="24" name="组合 23"/>
                  <p:cNvGrpSpPr/>
                  <p:nvPr/>
                </p:nvGrpSpPr>
                <p:grpSpPr>
                  <a:xfrm>
                    <a:off x="7794" y="3131"/>
                    <a:ext cx="5252" cy="4988"/>
                    <a:chOff x="7794" y="3131"/>
                    <a:chExt cx="5252" cy="4988"/>
                  </a:xfrm>
                </p:grpSpPr>
                <p:pic>
                  <p:nvPicPr>
                    <p:cNvPr id="5" name="图片 4"/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7794" y="3131"/>
                      <a:ext cx="5253" cy="4989"/>
                    </a:xfrm>
                    <a:prstGeom prst="rect">
                      <a:avLst/>
                    </a:prstGeom>
                    <a:ln>
                      <a:solidFill>
                        <a:srgbClr val="00B050"/>
                      </a:solidFill>
                    </a:ln>
                  </p:spPr>
                </p:pic>
                <p:grpSp>
                  <p:nvGrpSpPr>
                    <p:cNvPr id="8" name="组合 7"/>
                    <p:cNvGrpSpPr/>
                    <p:nvPr/>
                  </p:nvGrpSpPr>
                  <p:grpSpPr>
                    <a:xfrm>
                      <a:off x="8798" y="5740"/>
                      <a:ext cx="3925" cy="681"/>
                      <a:chOff x="4615" y="8436"/>
                      <a:chExt cx="3925" cy="681"/>
                    </a:xfrm>
                  </p:grpSpPr>
                  <p:grpSp>
                    <p:nvGrpSpPr>
                      <p:cNvPr id="11" name="组合 10"/>
                      <p:cNvGrpSpPr/>
                      <p:nvPr/>
                    </p:nvGrpSpPr>
                    <p:grpSpPr>
                      <a:xfrm>
                        <a:off x="7255" y="8453"/>
                        <a:ext cx="1285" cy="622"/>
                        <a:chOff x="2444" y="2740"/>
                        <a:chExt cx="1285" cy="622"/>
                      </a:xfrm>
                      <a:solidFill>
                        <a:srgbClr val="DE0BF1">
                          <a:alpha val="30000"/>
                        </a:srgbClr>
                      </a:solidFill>
                    </p:grpSpPr>
                    <p:sp>
                      <p:nvSpPr>
                        <p:cNvPr id="13" name="矩形 12"/>
                        <p:cNvSpPr/>
                        <p:nvPr>
                          <p:custDataLst>
                            <p:tags r:id="rId13"/>
                          </p:custDataLst>
                        </p:nvPr>
                      </p:nvSpPr>
                      <p:spPr>
                        <a:xfrm>
                          <a:off x="2444" y="2753"/>
                          <a:ext cx="212" cy="520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b="1"/>
                        </a:p>
                      </p:txBody>
                    </p:sp>
                    <p:sp>
                      <p:nvSpPr>
                        <p:cNvPr id="14" name="矩形 13"/>
                        <p:cNvSpPr/>
                        <p:nvPr>
                          <p:custDataLst>
                            <p:tags r:id="rId14"/>
                          </p:custDataLst>
                        </p:nvPr>
                      </p:nvSpPr>
                      <p:spPr>
                        <a:xfrm>
                          <a:off x="3539" y="2740"/>
                          <a:ext cx="190" cy="459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b="1"/>
                        </a:p>
                      </p:txBody>
                    </p:sp>
                    <p:sp>
                      <p:nvSpPr>
                        <p:cNvPr id="15" name="矩形 14"/>
                        <p:cNvSpPr/>
                        <p:nvPr>
                          <p:custDataLst>
                            <p:tags r:id="rId15"/>
                          </p:custDataLst>
                        </p:nvPr>
                      </p:nvSpPr>
                      <p:spPr>
                        <a:xfrm>
                          <a:off x="2653" y="3151"/>
                          <a:ext cx="1004" cy="211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b="1"/>
                        </a:p>
                      </p:txBody>
                    </p:sp>
                  </p:grpSp>
                  <p:grpSp>
                    <p:nvGrpSpPr>
                      <p:cNvPr id="16" name="组合 15"/>
                      <p:cNvGrpSpPr/>
                      <p:nvPr/>
                    </p:nvGrpSpPr>
                    <p:grpSpPr>
                      <a:xfrm>
                        <a:off x="4615" y="8436"/>
                        <a:ext cx="1153" cy="681"/>
                        <a:chOff x="2202" y="2749"/>
                        <a:chExt cx="1153" cy="681"/>
                      </a:xfrm>
                      <a:solidFill>
                        <a:srgbClr val="DE0BF1">
                          <a:alpha val="30000"/>
                        </a:srgbClr>
                      </a:solidFill>
                    </p:grpSpPr>
                    <p:sp>
                      <p:nvSpPr>
                        <p:cNvPr id="19" name="矩形 18"/>
                        <p:cNvSpPr/>
                        <p:nvPr>
                          <p:custDataLst>
                            <p:tags r:id="rId16"/>
                          </p:custDataLst>
                        </p:nvPr>
                      </p:nvSpPr>
                      <p:spPr>
                        <a:xfrm>
                          <a:off x="2202" y="2749"/>
                          <a:ext cx="215" cy="614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b="1"/>
                        </a:p>
                      </p:txBody>
                    </p:sp>
                    <p:sp>
                      <p:nvSpPr>
                        <p:cNvPr id="20" name="矩形 19"/>
                        <p:cNvSpPr/>
                        <p:nvPr>
                          <p:custDataLst>
                            <p:tags r:id="rId17"/>
                          </p:custDataLst>
                        </p:nvPr>
                      </p:nvSpPr>
                      <p:spPr>
                        <a:xfrm>
                          <a:off x="2305" y="3173"/>
                          <a:ext cx="971" cy="220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b="1"/>
                        </a:p>
                      </p:txBody>
                    </p:sp>
                    <p:sp>
                      <p:nvSpPr>
                        <p:cNvPr id="21" name="矩形 20"/>
                        <p:cNvSpPr/>
                        <p:nvPr>
                          <p:custDataLst>
                            <p:tags r:id="rId18"/>
                          </p:custDataLst>
                        </p:nvPr>
                      </p:nvSpPr>
                      <p:spPr>
                        <a:xfrm>
                          <a:off x="3196" y="3208"/>
                          <a:ext cx="159" cy="222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b="1"/>
                        </a:p>
                      </p:txBody>
                    </p:sp>
                  </p:grpSp>
                  <p:sp>
                    <p:nvSpPr>
                      <p:cNvPr id="22" name="矩形 21"/>
                      <p:cNvSpPr/>
                      <p:nvPr>
                        <p:custDataLst>
                          <p:tags r:id="rId19"/>
                        </p:custDataLst>
                      </p:nvPr>
                    </p:nvSpPr>
                    <p:spPr>
                      <a:xfrm rot="20640000">
                        <a:off x="5717" y="8598"/>
                        <a:ext cx="1701" cy="227"/>
                      </a:xfrm>
                      <a:prstGeom prst="rect">
                        <a:avLst/>
                      </a:prstGeom>
                      <a:solidFill>
                        <a:srgbClr val="DE0BF1">
                          <a:alpha val="3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b="1"/>
                      </a:p>
                    </p:txBody>
                  </p:sp>
                </p:grpSp>
                <p:sp>
                  <p:nvSpPr>
                    <p:cNvPr id="23" name="等腰三角形 22"/>
                    <p:cNvSpPr/>
                    <p:nvPr>
                      <p:custDataLst>
                        <p:tags r:id="rId20"/>
                      </p:custDataLst>
                    </p:nvPr>
                  </p:nvSpPr>
                  <p:spPr>
                    <a:xfrm rot="4860000">
                      <a:off x="10311" y="5206"/>
                      <a:ext cx="416" cy="1353"/>
                    </a:xfrm>
                    <a:prstGeom prst="triangle">
                      <a:avLst/>
                    </a:prstGeom>
                    <a:solidFill>
                      <a:srgbClr val="0000FF">
                        <a:alpha val="24000"/>
                      </a:srgbClr>
                    </a:solidFill>
                    <a:ln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b="1"/>
                    </a:p>
                  </p:txBody>
                </p:sp>
              </p:grpSp>
              <p:sp>
                <p:nvSpPr>
                  <p:cNvPr id="34" name="文本框 33"/>
                  <p:cNvSpPr txBox="1"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9626" y="4065"/>
                    <a:ext cx="857" cy="677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pPr marL="0" indent="0">
                      <a:lnSpc>
                        <a:spcPct val="110000"/>
                      </a:lnSpc>
                      <a:buNone/>
                    </a:pPr>
                    <a:r>
                      <a:rPr lang="en-US" altLang="zh-CN" sz="2000" b="1" i="1" dirty="0">
                        <a:solidFill>
                          <a:srgbClr val="00703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sym typeface="+mn-ea"/>
                      </a:rPr>
                      <a:t>u</a:t>
                    </a:r>
                    <a:r>
                      <a:rPr lang="en-US" altLang="zh-CN" sz="2000" b="1" baseline="-25000" dirty="0">
                        <a:solidFill>
                          <a:srgbClr val="00703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sym typeface="+mn-ea"/>
                      </a:rPr>
                      <a:t>GS</a:t>
                    </a:r>
                    <a:endParaRPr lang="en-US" altLang="zh-CN" sz="2000" b="1" baseline="-25000" dirty="0" smtClean="0">
                      <a:solidFill>
                        <a:srgbClr val="00703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endParaRPr>
                  </a:p>
                </p:txBody>
              </p:sp>
              <p:sp>
                <p:nvSpPr>
                  <p:cNvPr id="35" name="文本框 34"/>
                  <p:cNvSpPr txBox="1"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11078" y="3438"/>
                    <a:ext cx="843" cy="677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pPr marL="0" indent="0" algn="ctr">
                      <a:lnSpc>
                        <a:spcPct val="110000"/>
                      </a:lnSpc>
                      <a:buNone/>
                    </a:pPr>
                    <a:r>
                      <a:rPr lang="en-US" altLang="zh-CN" sz="2000" b="1" i="1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sym typeface="+mn-ea"/>
                      </a:rPr>
                      <a:t>u</a:t>
                    </a:r>
                    <a:r>
                      <a:rPr lang="en-US" altLang="zh-CN" sz="2000" b="1" baseline="-2500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sym typeface="+mn-ea"/>
                      </a:rPr>
                      <a:t>DS</a:t>
                    </a:r>
                    <a:endParaRPr lang="en-US" altLang="zh-CN" sz="2000" b="1" baseline="-2500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endParaRPr>
                  </a:p>
                </p:txBody>
              </p:sp>
            </p:grpSp>
            <p:cxnSp>
              <p:nvCxnSpPr>
                <p:cNvPr id="47" name="直接连接符 46"/>
                <p:cNvCxnSpPr/>
                <p:nvPr/>
              </p:nvCxnSpPr>
              <p:spPr>
                <a:xfrm flipV="1">
                  <a:off x="11889" y="7815"/>
                  <a:ext cx="454" cy="0"/>
                </a:xfrm>
                <a:prstGeom prst="line">
                  <a:avLst/>
                </a:prstGeom>
                <a:ln w="5715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13000" y="5695"/>
                <a:ext cx="672" cy="5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t">
                <a:noAutofit/>
              </a:bodyPr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000" b="1" i="1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sym typeface="+mn-ea"/>
                  </a:rPr>
                  <a:t>i</a:t>
                </a:r>
                <a:r>
                  <a:rPr lang="en-US" altLang="zh-CN" sz="2000" b="1" baseline="-2500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sym typeface="+mn-ea"/>
                  </a:rPr>
                  <a:t>D</a:t>
                </a:r>
                <a:endParaRPr lang="en-US" altLang="zh-CN" sz="2000" b="1" baseline="-25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11527" y="6080"/>
              <a:ext cx="1616" cy="7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0" indent="0">
                <a:lnSpc>
                  <a:spcPct val="110000"/>
                </a:lnSpc>
                <a:buNone/>
              </a:pPr>
              <a:r>
                <a:rPr lang="en-US" altLang="zh-CN" b="1" i="1" dirty="0">
                  <a:solidFill>
                    <a:srgbClr val="7030A0"/>
                  </a:solidFill>
                  <a:highlight>
                    <a:srgbClr val="FFFF00"/>
                  </a:highlight>
                  <a:sym typeface="+mn-ea"/>
                </a:rPr>
                <a:t>u</a:t>
              </a:r>
              <a:r>
                <a:rPr lang="en-US" altLang="zh-CN" b="1" baseline="-25000" dirty="0">
                  <a:solidFill>
                    <a:srgbClr val="13742F"/>
                  </a:solidFill>
                  <a:highlight>
                    <a:srgbClr val="FFFF00"/>
                  </a:highlight>
                  <a:sym typeface="+mn-ea"/>
                </a:rPr>
                <a:t>G</a:t>
              </a:r>
              <a:r>
                <a:rPr lang="en-US" altLang="zh-CN" b="1" baseline="-25000" dirty="0">
                  <a:solidFill>
                    <a:srgbClr val="0000FF"/>
                  </a:solidFill>
                  <a:highlight>
                    <a:srgbClr val="FFFF00"/>
                  </a:highlight>
                  <a:sym typeface="+mn-ea"/>
                </a:rPr>
                <a:t>D</a:t>
              </a:r>
              <a:endParaRPr lang="en-US" altLang="zh-CN" b="1" baseline="-25000" dirty="0" smtClean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</p:spTree>
    <p:custDataLst>
      <p:tags r:id="rId2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  <p:bldP spid="1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90345" y="1990090"/>
            <a:ext cx="1203325" cy="902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lnSpc>
                <a:spcPct val="110000"/>
              </a:lnSpc>
              <a:buNone/>
            </a:pP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>
                    <a:alpha val="0"/>
                  </a:srgbClr>
                </a:highlight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>
                    <a:alpha val="0"/>
                  </a:srgbClr>
                </a:highlight>
                <a:sym typeface="+mn-ea"/>
              </a:rPr>
              <a:t>GS</a:t>
            </a:r>
            <a:endParaRPr lang="en-US" altLang="zh-CN" b="1" baseline="-25000" dirty="0">
              <a:solidFill>
                <a:srgbClr val="0070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>
                  <a:alpha val="0"/>
                </a:srgbClr>
              </a:highlight>
              <a:sym typeface="+mn-ea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zh-CN" b="1" i="1" noProof="0" smtClean="0">
                <a:ln>
                  <a:noFill/>
                </a:ln>
                <a:solidFill>
                  <a:srgbClr val="F52950"/>
                </a:solidFill>
                <a:effectLst/>
                <a:highlight>
                  <a:srgbClr val="000000">
                    <a:alpha val="0"/>
                  </a:srgbClr>
                </a:highlight>
                <a:uLnTx/>
                <a:uFillTx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noProof="0" smtClean="0">
                <a:ln>
                  <a:noFill/>
                </a:ln>
                <a:solidFill>
                  <a:srgbClr val="F52950"/>
                </a:solidFill>
                <a:effectLst/>
                <a:highlight>
                  <a:srgbClr val="000000">
                    <a:alpha val="0"/>
                  </a:srgbClr>
                </a:highlight>
                <a:uLnTx/>
                <a:uFillTx/>
                <a:cs typeface="Times New Roman" panose="02020603050405020304" pitchFamily="18" charset="0"/>
                <a:sym typeface="+mn-ea"/>
              </a:rPr>
              <a:t>GS(th)</a:t>
            </a:r>
            <a:endParaRPr lang="en-US" altLang="zh-CN" sz="2400" b="1" baseline="-25000" noProof="0" dirty="0" smtClean="0">
              <a:ln>
                <a:noFill/>
              </a:ln>
              <a:solidFill>
                <a:srgbClr val="F52950"/>
              </a:solidFill>
              <a:effectLst/>
              <a:highlight>
                <a:srgbClr val="000000">
                  <a:alpha val="0"/>
                </a:srgbClr>
              </a:highligh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0525" y="1124585"/>
            <a:ext cx="2530475" cy="565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GS</a:t>
            </a:r>
            <a:r>
              <a:rPr lang="en-US" altLang="zh-CN" b="1" baseline="-25000" dirty="0">
                <a:solidFill>
                  <a:srgbClr val="0000FF"/>
                </a:solidFill>
                <a:sym typeface="+mn-ea"/>
              </a:rPr>
              <a:t> </a:t>
            </a:r>
            <a:r>
              <a:rPr lang="zh-CN" altLang="en-US" sz="2800" b="1" noProof="0" dirty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sym typeface="+mn-ea"/>
              </a:rPr>
              <a:t>＜</a:t>
            </a:r>
            <a:r>
              <a:rPr lang="en-US" altLang="zh-CN" sz="2800" b="1" noProof="0" dirty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altLang="zh-CN" b="1" i="1" noProof="0" smtClean="0">
                <a:ln>
                  <a:noFill/>
                </a:ln>
                <a:solidFill>
                  <a:srgbClr val="F52950"/>
                </a:solidFill>
                <a:effectLst/>
                <a:highlight>
                  <a:srgbClr val="000000">
                    <a:alpha val="0"/>
                  </a:srgbClr>
                </a:highlight>
                <a:uLnTx/>
                <a:uFillTx/>
                <a:sym typeface="+mn-ea"/>
              </a:rPr>
              <a:t>U</a:t>
            </a:r>
            <a:r>
              <a:rPr lang="en-US" altLang="zh-CN" b="1" baseline="-25000" noProof="0" smtClean="0">
                <a:ln>
                  <a:noFill/>
                </a:ln>
                <a:solidFill>
                  <a:srgbClr val="F52950"/>
                </a:solidFill>
                <a:effectLst/>
                <a:highlight>
                  <a:srgbClr val="000000">
                    <a:alpha val="0"/>
                  </a:srgbClr>
                </a:highlight>
                <a:uLnTx/>
                <a:uFillTx/>
                <a:sym typeface="+mn-ea"/>
              </a:rPr>
              <a:t>GS(th)</a:t>
            </a:r>
            <a:r>
              <a:rPr lang="en-US" altLang="zh-CN" sz="2800" b="1" baseline="-25000" noProof="0" dirty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sym typeface="+mn-ea"/>
              </a:rPr>
              <a:t> </a:t>
            </a:r>
            <a:endParaRPr lang="zh-CN" altLang="en-US" sz="2400" b="1" noProof="0" dirty="0" smtClean="0">
              <a:ln>
                <a:noFill/>
              </a:ln>
              <a:solidFill>
                <a:srgbClr val="007032"/>
              </a:solidFill>
              <a:effectLst/>
              <a:highlight>
                <a:srgbClr val="FFFF00"/>
              </a:highligh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2570480" y="1412875"/>
            <a:ext cx="287655" cy="22320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2930525" y="3357245"/>
            <a:ext cx="3319145" cy="565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GS</a:t>
            </a:r>
            <a:r>
              <a:rPr lang="en-US" altLang="zh-CN" b="1" baseline="-25000" dirty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800" b="1" noProof="0" dirty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sym typeface="+mn-ea"/>
              </a:rPr>
              <a:t>＞ </a:t>
            </a:r>
            <a:r>
              <a:rPr lang="en-US" altLang="zh-CN" b="1" i="1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sym typeface="+mn-ea"/>
              </a:rPr>
              <a:t>U</a:t>
            </a:r>
            <a:r>
              <a:rPr lang="en-US" altLang="zh-CN" b="1" baseline="-25000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sym typeface="+mn-ea"/>
              </a:rPr>
              <a:t>GS(th)</a:t>
            </a:r>
            <a:endParaRPr lang="en-US" altLang="zh-CN" b="1" baseline="-25000" noProof="0" dirty="0" smtClean="0">
              <a:ln>
                <a:noFill/>
              </a:ln>
              <a:solidFill>
                <a:srgbClr val="F5295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6239510" y="2637155"/>
            <a:ext cx="287655" cy="22320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6527165" y="2348865"/>
            <a:ext cx="220472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u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DS </a:t>
            </a:r>
            <a:r>
              <a:rPr lang="zh-CN" altLang="en-US" b="1" dirty="0">
                <a:solidFill>
                  <a:srgbClr val="010000"/>
                </a:solidFill>
                <a:sym typeface="+mn-ea"/>
              </a:rPr>
              <a:t>比较小</a:t>
            </a:r>
            <a:endParaRPr lang="zh-CN" altLang="en-US" sz="2400" b="1" dirty="0" smtClean="0">
              <a:solidFill>
                <a:srgbClr val="01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76545" y="3140710"/>
            <a:ext cx="1488440" cy="621665"/>
            <a:chOff x="6179" y="5287"/>
            <a:chExt cx="2344" cy="979"/>
          </a:xfrm>
        </p:grpSpPr>
        <p:sp>
          <p:nvSpPr>
            <p:cNvPr id="9" name="文本框 8"/>
            <p:cNvSpPr txBox="1"/>
            <p:nvPr/>
          </p:nvSpPr>
          <p:spPr>
            <a:xfrm>
              <a:off x="6179" y="5287"/>
              <a:ext cx="2344" cy="7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0" indent="0">
                <a:lnSpc>
                  <a:spcPct val="110000"/>
                </a:lnSpc>
                <a:buNone/>
              </a:pPr>
              <a:r>
                <a:rPr lang="en-US" altLang="zh-CN" b="1" i="1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sym typeface="+mn-ea"/>
                </a:rPr>
                <a:t>u</a:t>
              </a:r>
              <a:r>
                <a:rPr lang="en-US" altLang="zh-CN" b="1" baseline="-25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sym typeface="+mn-ea"/>
                </a:rPr>
                <a:t>DS</a:t>
              </a:r>
              <a:r>
                <a:rPr lang="en-US" altLang="zh-CN" b="1" baseline="-25000" noProof="0" dirty="0" smtClean="0">
                  <a:ln>
                    <a:noFill/>
                  </a:ln>
                  <a:solidFill>
                    <a:srgbClr val="F52950"/>
                  </a:solidFill>
                  <a:effectLst/>
                  <a:uLnTx/>
                  <a:uFillTx/>
                  <a:sym typeface="+mn-ea"/>
                </a:rPr>
                <a:t> </a:t>
              </a:r>
              <a:endParaRPr lang="en-US" altLang="zh-CN" sz="2400" b="1" baseline="-25000" noProof="0" dirty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6256" y="6266"/>
              <a:ext cx="944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8543925" y="2348865"/>
            <a:ext cx="1887855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  <a:highlight>
                  <a:srgbClr val="FFFF00"/>
                </a:highlight>
                <a:sym typeface="+mn-ea"/>
              </a:rPr>
              <a:t>可变电阻区</a:t>
            </a:r>
            <a:endParaRPr lang="zh-CN" altLang="en-US" sz="2400" b="1" dirty="0" smtClean="0">
              <a:solidFill>
                <a:srgbClr val="0000FF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10655" y="3265170"/>
            <a:ext cx="289052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u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DS </a:t>
            </a:r>
            <a:r>
              <a:rPr lang="zh-CN" altLang="en-US" b="1" dirty="0">
                <a:solidFill>
                  <a:srgbClr val="010000"/>
                </a:solidFill>
                <a:sym typeface="+mn-ea"/>
              </a:rPr>
              <a:t>增大到某值</a:t>
            </a:r>
            <a:endParaRPr lang="zh-CN" altLang="en-US" sz="2400" b="1" dirty="0" smtClean="0">
              <a:solidFill>
                <a:srgbClr val="01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05240" y="3213100"/>
            <a:ext cx="135001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cs typeface="Times New Roman" panose="02020603050405020304" pitchFamily="18" charset="0"/>
                <a:sym typeface="+mn-ea"/>
              </a:rPr>
              <a:t>预夹断</a:t>
            </a:r>
            <a:endParaRPr lang="zh-CN" altLang="en-US" sz="2400" b="1" dirty="0" smtClean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27800" y="4201160"/>
            <a:ext cx="240538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u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DS </a:t>
            </a:r>
            <a:r>
              <a:rPr lang="zh-CN" altLang="en-US" b="1" dirty="0">
                <a:solidFill>
                  <a:srgbClr val="010000"/>
                </a:solidFill>
                <a:sym typeface="+mn-ea"/>
              </a:rPr>
              <a:t>继续增大</a:t>
            </a:r>
            <a:endParaRPr lang="zh-CN" altLang="en-US" sz="2400" b="1" dirty="0" smtClean="0">
              <a:solidFill>
                <a:srgbClr val="01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33815" y="4129405"/>
            <a:ext cx="1555115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FB01F2"/>
                </a:solidFill>
                <a:highlight>
                  <a:srgbClr val="FFFF00"/>
                </a:highlight>
                <a:sym typeface="+mn-ea"/>
              </a:rPr>
              <a:t>恒流区</a:t>
            </a:r>
            <a:endParaRPr lang="zh-CN" altLang="en-US" sz="2400" b="1" dirty="0" smtClean="0">
              <a:solidFill>
                <a:srgbClr val="FB01F2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47255" y="4725035"/>
            <a:ext cx="477139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b="1" i="1" dirty="0">
                <a:solidFill>
                  <a:srgbClr val="FF0000"/>
                </a:solidFill>
                <a:sym typeface="+mn-ea"/>
              </a:rPr>
              <a:t>i</a:t>
            </a:r>
            <a:r>
              <a:rPr lang="en-US" altLang="zh-CN" b="1" baseline="-25000" dirty="0">
                <a:solidFill>
                  <a:srgbClr val="FF0000"/>
                </a:solidFill>
                <a:sym typeface="+mn-ea"/>
              </a:rPr>
              <a:t>D </a:t>
            </a:r>
            <a:r>
              <a:rPr lang="en-US" altLang="zh-CN" b="1" baseline="-25000" dirty="0">
                <a:solidFill>
                  <a:srgbClr val="010000"/>
                </a:solidFill>
                <a:sym typeface="+mn-ea"/>
              </a:rPr>
              <a:t> </a:t>
            </a:r>
            <a:r>
              <a:rPr lang="zh-CN" altLang="en-US" b="1" dirty="0">
                <a:solidFill>
                  <a:srgbClr val="010000"/>
                </a:solidFill>
                <a:sym typeface="+mn-ea"/>
              </a:rPr>
              <a:t>基本趋于不变（不受</a:t>
            </a:r>
            <a:r>
              <a:rPr lang="en-US" altLang="zh-CN" b="1" dirty="0">
                <a:solidFill>
                  <a:srgbClr val="010000"/>
                </a:solidFill>
                <a:sym typeface="+mn-ea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u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DS </a:t>
            </a:r>
            <a:r>
              <a:rPr lang="zh-CN" altLang="en-US" b="1" dirty="0">
                <a:solidFill>
                  <a:srgbClr val="010000"/>
                </a:solidFill>
                <a:sym typeface="+mn-ea"/>
              </a:rPr>
              <a:t>影响）</a:t>
            </a:r>
            <a:endParaRPr lang="zh-CN" altLang="en-US" sz="2400" b="1" dirty="0" smtClean="0">
              <a:solidFill>
                <a:srgbClr val="01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48525" y="5337810"/>
            <a:ext cx="2856865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b="1" i="1" dirty="0">
                <a:solidFill>
                  <a:srgbClr val="FF0000"/>
                </a:solidFill>
                <a:sym typeface="+mn-ea"/>
              </a:rPr>
              <a:t>i</a:t>
            </a:r>
            <a:r>
              <a:rPr lang="en-US" altLang="zh-CN" b="1" baseline="-25000" dirty="0">
                <a:solidFill>
                  <a:srgbClr val="FF0000"/>
                </a:solidFill>
                <a:sym typeface="+mn-ea"/>
              </a:rPr>
              <a:t>D </a:t>
            </a:r>
            <a:r>
              <a:rPr lang="en-US" altLang="zh-CN" b="1" baseline="-25000" dirty="0">
                <a:solidFill>
                  <a:srgbClr val="010000"/>
                </a:solidFill>
                <a:sym typeface="+mn-ea"/>
              </a:rPr>
              <a:t> </a:t>
            </a:r>
            <a:r>
              <a:rPr lang="zh-CN" altLang="en-US" b="1" dirty="0">
                <a:solidFill>
                  <a:srgbClr val="010000"/>
                </a:solidFill>
                <a:sym typeface="+mn-ea"/>
              </a:rPr>
              <a:t>受</a:t>
            </a:r>
            <a:r>
              <a:rPr lang="en-US" altLang="zh-CN" b="1" dirty="0">
                <a:solidFill>
                  <a:srgbClr val="010000"/>
                </a:solidFill>
                <a:sym typeface="+mn-ea"/>
              </a:rPr>
              <a:t> </a:t>
            </a: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GS </a:t>
            </a:r>
            <a:r>
              <a:rPr lang="zh-CN" altLang="en-US" b="1" dirty="0">
                <a:solidFill>
                  <a:srgbClr val="010000"/>
                </a:solidFill>
                <a:sym typeface="+mn-ea"/>
              </a:rPr>
              <a:t>的控制</a:t>
            </a:r>
            <a:endParaRPr lang="zh-CN" altLang="en-US" b="1" baseline="-25000" dirty="0" smtClean="0">
              <a:solidFill>
                <a:srgbClr val="01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25440" y="1196975"/>
            <a:ext cx="144780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10000"/>
              </a:lnSpc>
              <a:buNone/>
            </a:pPr>
            <a:r>
              <a:rPr lang="zh-CN" altLang="en-US" b="1" noProof="0" dirty="0" smtClean="0">
                <a:ln>
                  <a:noFill/>
                </a:ln>
                <a:solidFill>
                  <a:srgbClr val="007032"/>
                </a:solidFill>
                <a:effectLst/>
                <a:highlight>
                  <a:srgbClr val="FFFF00"/>
                </a:highlight>
                <a:uLnTx/>
                <a:uFillTx/>
                <a:sym typeface="+mn-ea"/>
              </a:rPr>
              <a:t>夹断区</a:t>
            </a:r>
            <a:endParaRPr lang="zh-CN" altLang="en-US" sz="2400" b="1" noProof="0" dirty="0" smtClean="0">
              <a:ln>
                <a:noFill/>
              </a:ln>
              <a:solidFill>
                <a:srgbClr val="007032"/>
              </a:solidFill>
              <a:effectLst/>
              <a:highlight>
                <a:srgbClr val="FFFF00"/>
              </a:highligh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6915" y="857250"/>
            <a:ext cx="1838325" cy="497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8290" indent="-288290">
              <a:lnSpc>
                <a:spcPct val="110000"/>
              </a:lnSpc>
              <a:buBlip>
                <a:blip r:embed="rId1"/>
              </a:buBlip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总结：</a:t>
            </a: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ldLvl="0" animBg="1"/>
      <p:bldP spid="6" grpId="0"/>
      <p:bldP spid="7" grpId="0" bldLvl="0" animBg="1"/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6755130" y="2637155"/>
            <a:ext cx="4773930" cy="4131310"/>
            <a:chOff x="9169" y="4153"/>
            <a:chExt cx="7518" cy="6506"/>
          </a:xfrm>
        </p:grpSpPr>
        <p:grpSp>
          <p:nvGrpSpPr>
            <p:cNvPr id="39" name="组合 38"/>
            <p:cNvGrpSpPr/>
            <p:nvPr/>
          </p:nvGrpSpPr>
          <p:grpSpPr>
            <a:xfrm>
              <a:off x="9169" y="4153"/>
              <a:ext cx="7518" cy="6506"/>
              <a:chOff x="9169" y="4153"/>
              <a:chExt cx="7518" cy="650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9169" y="4153"/>
                <a:ext cx="7518" cy="6506"/>
                <a:chOff x="7223" y="4011"/>
                <a:chExt cx="7518" cy="6506"/>
              </a:xfrm>
            </p:grpSpPr>
            <p:pic>
              <p:nvPicPr>
                <p:cNvPr id="3" name="Picture 15" descr="C:\My Documents\2.14.bmp"/>
                <p:cNvPicPr>
                  <a:picLocks noChangeAspect="1" noChangeArrowheads="1"/>
                </p:cNvPicPr>
                <p:nvPr/>
              </p:nvPicPr>
              <p:blipFill>
                <a:blip r:embed="rId1">
                  <a:lum bright="12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45" y="4011"/>
                  <a:ext cx="5373" cy="4663"/>
                </a:xfrm>
                <a:prstGeom prst="rect">
                  <a:avLst/>
                </a:prstGeom>
                <a:blipFill dpi="0" rotWithShape="0">
                  <a:blip r:embed="rId2">
                    <a:lum bright="12000"/>
                  </a:blip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" name="Rectangle 3"/>
                <p:cNvSpPr txBox="1">
                  <a:spLocks noChangeArrowheads="1"/>
                </p:cNvSpPr>
                <p:nvPr/>
              </p:nvSpPr>
              <p:spPr bwMode="auto">
                <a:xfrm>
                  <a:off x="7223" y="9282"/>
                  <a:ext cx="7518" cy="12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2075" tIns="46038" rIns="92075" bIns="46038" numCol="1" anchor="t" anchorCtr="0" compatLnSpc="1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75000"/>
                    <a:buFont typeface="Monotype Sorts" pitchFamily="2" charset="2"/>
                    <a:buChar char="u"/>
                    <a:defRPr kumimoji="1" sz="2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5000"/>
                    <a:buFont typeface="Monotype Sorts" pitchFamily="2" charset="2"/>
                    <a:buChar char="F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100000"/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100000"/>
                    <a:buChar char="–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342900" marR="0" lvl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9966"/>
                    </a:buClr>
                    <a:buSzPct val="50000"/>
                    <a:buFont typeface="Monotype Sorts" pitchFamily="2" charset="2"/>
                    <a:buNone/>
                    <a:defRPr/>
                  </a:pPr>
                  <a:r>
                    <a:rPr lang="en-US" altLang="zh-CN" sz="2000" b="1" i="1" dirty="0">
                      <a:solidFill>
                        <a:srgbClr val="00703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sym typeface="+mn-ea"/>
                    </a:rPr>
                    <a:t>u</a:t>
                  </a:r>
                  <a:r>
                    <a:rPr lang="en-US" altLang="zh-CN" sz="2000" b="1" baseline="-25000" dirty="0">
                      <a:solidFill>
                        <a:srgbClr val="00703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sym typeface="+mn-ea"/>
                    </a:rPr>
                    <a:t>GS</a:t>
                  </a:r>
                  <a:r>
                    <a:rPr lang="en-US" altLang="zh-CN" sz="2000" b="1" baseline="-25000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sym typeface="+mn-ea"/>
                    </a:rPr>
                    <a:t> </a:t>
                  </a:r>
                  <a:r>
                    <a:rPr kumimoji="1" lang="en-US" altLang="zh-CN" sz="2000" b="1" i="0" u="none" strike="noStrike" kern="1200" cap="none" spc="0" normalizeH="0" baseline="-25000" noProof="0" dirty="0" smtClean="0">
                      <a:ln>
                        <a:noFill/>
                      </a:ln>
                      <a:solidFill>
                        <a:srgbClr val="FF505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zh-CN" altLang="en-US" sz="20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505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对漏极电流</a:t>
                  </a:r>
                  <a:r>
                    <a:rPr kumimoji="1" lang="en-US" altLang="zh-CN" sz="20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505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000" b="1" i="1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sym typeface="+mn-ea"/>
                    </a:rPr>
                    <a:t>i</a:t>
                  </a:r>
                  <a:r>
                    <a:rPr lang="en-US" altLang="zh-CN" sz="2000" b="1" baseline="-2500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sym typeface="+mn-ea"/>
                    </a:rPr>
                    <a:t>D</a:t>
                  </a:r>
                  <a:r>
                    <a:rPr lang="en-US" altLang="zh-CN" sz="2000" b="1" baseline="-25000" noProof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sym typeface="+mn-ea"/>
                    </a:rPr>
                    <a:t> </a:t>
                  </a:r>
                  <a:r>
                    <a:rPr kumimoji="1" lang="zh-CN" altLang="en-US" sz="20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505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的控制特性</a:t>
                  </a:r>
                  <a:endParaRPr kumimoji="1" lang="zh-CN" alt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marL="342900" marR="0" lvl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9966"/>
                    </a:buClr>
                    <a:buSzPct val="50000"/>
                    <a:buFont typeface="Monotype Sorts" pitchFamily="2" charset="2"/>
                    <a:buNone/>
                    <a:defRPr/>
                  </a:pPr>
                  <a:r>
                    <a:rPr kumimoji="1" lang="zh-CN" altLang="en-US" sz="20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505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——转移特性曲线</a:t>
                  </a:r>
                  <a:r>
                    <a:rPr kumimoji="1" lang="zh-CN" altLang="en-US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1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    </a:t>
                  </a:r>
                  <a:endPara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00000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endParaRPr>
                </a:p>
              </p:txBody>
            </p:sp>
          </p:grpSp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10" y="8007"/>
                <a:ext cx="826" cy="524"/>
              </a:xfrm>
              <a:prstGeom prst="rect">
                <a:avLst/>
              </a:prstGeom>
            </p:spPr>
          </p:pic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25" y="4305"/>
                <a:ext cx="480" cy="560"/>
              </a:xfrm>
              <a:prstGeom prst="rect">
                <a:avLst/>
              </a:prstGeom>
            </p:spPr>
          </p:pic>
        </p:grpSp>
        <p:sp>
          <p:nvSpPr>
            <p:cNvPr id="24" name="文本框 23"/>
            <p:cNvSpPr txBox="1"/>
            <p:nvPr/>
          </p:nvSpPr>
          <p:spPr>
            <a:xfrm>
              <a:off x="12321" y="4266"/>
              <a:ext cx="1037" cy="7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spAutoFit/>
            </a:bodyPr>
            <a:p>
              <a:pPr marL="0" indent="0">
                <a:lnSpc>
                  <a:spcPct val="110000"/>
                </a:lnSpc>
                <a:buNone/>
              </a:pPr>
              <a:r>
                <a:rPr lang="en-US" altLang="zh-CN" b="1" i="1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sym typeface="+mn-ea"/>
                </a:rPr>
                <a:t>u</a:t>
              </a:r>
              <a:r>
                <a:rPr lang="en-US" altLang="zh-CN" b="1" baseline="-25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sym typeface="+mn-ea"/>
                </a:rPr>
                <a:t>DS</a:t>
              </a:r>
              <a:endPara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36140" y="1052195"/>
            <a:ext cx="33115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lumMod val="40000"/>
                    <a:lumOff val="6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b="1" i="0" u="none" strike="noStrike" kern="1200" cap="none" spc="0" normalizeH="0" baseline="0" dirty="0">
                <a:solidFill>
                  <a:srgbClr val="008000"/>
                </a:solidFill>
                <a:latin typeface="Times New Roman" panose="02020603050405020304" pitchFamily="18" charset="0"/>
              </a:rPr>
              <a:t>(a)</a:t>
            </a:r>
            <a:r>
              <a:rPr kumimoji="1" lang="en-US" altLang="zh-CN" b="1" i="0" u="none" strike="noStrike" kern="1200" cap="none" spc="0" normalizeH="0" baseline="0" dirty="0">
                <a:solidFill>
                  <a:srgbClr val="008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u="none" strike="noStrike" kern="1200" cap="none" spc="0" normalizeH="0" baseline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转移</a:t>
            </a:r>
            <a:r>
              <a:rPr kumimoji="1" lang="zh-CN" altLang="en-US" b="1" i="0" u="none" strike="noStrike" kern="1200" cap="none" spc="0" normalizeH="0" baseline="0" dirty="0">
                <a:solidFill>
                  <a:srgbClr val="008000"/>
                </a:solidFill>
                <a:latin typeface="Times New Roman" panose="02020603050405020304" pitchFamily="18" charset="0"/>
              </a:rPr>
              <a:t>特性曲线</a:t>
            </a:r>
            <a:endParaRPr kumimoji="1" lang="zh-CN" altLang="en-US" b="1" i="0" u="none" strike="noStrike" kern="1200" cap="none" spc="0" normalizeH="0" baseline="0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36140" y="1556385"/>
            <a:ext cx="8001000" cy="116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定义：当</a:t>
            </a:r>
            <a:r>
              <a:rPr kumimoji="1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DS</a:t>
            </a:r>
            <a:r>
              <a:rPr kumimoji="1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一定时，</a:t>
            </a: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 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对漏极电流</a:t>
            </a:r>
            <a:r>
              <a:rPr kumimoji="1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的控制</a:t>
            </a:r>
            <a:endParaRPr kumimoji="1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曲线关系</a:t>
            </a:r>
            <a:r>
              <a:rPr kumimoji="1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</a:t>
            </a:r>
            <a:r>
              <a:rPr lang="en-US" altLang="zh-CN" b="1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en-US" altLang="zh-CN" b="1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</a:t>
            </a:r>
            <a:r>
              <a:rPr lang="en-US" altLang="zh-CN" b="1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</a:t>
            </a:r>
            <a:r>
              <a:rPr lang="en-US" altLang="zh-CN" sz="24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U</a:t>
            </a:r>
            <a:r>
              <a:rPr lang="en-US" altLang="zh-CN" sz="2400" b="1" baseline="-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DS</a:t>
            </a:r>
            <a:r>
              <a:rPr lang="en-US" altLang="zh-CN" b="1" dirty="0">
                <a:latin typeface="Times New Roman" panose="02020603050405020304" pitchFamily="18" charset="0"/>
                <a:sym typeface="+mn-ea"/>
              </a:rPr>
              <a:t>=</a:t>
            </a:r>
            <a:r>
              <a:rPr lang="zh-CN" altLang="en-US" b="1" baseline="-1200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常数</a:t>
            </a:r>
            <a:r>
              <a:rPr lang="en-US" altLang="zh-CN" b="1" baseline="-1200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</a:t>
            </a:r>
            <a:endParaRPr kumimoji="1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821295" y="5229225"/>
            <a:ext cx="976630" cy="676275"/>
            <a:chOff x="8900" y="8009"/>
            <a:chExt cx="1538" cy="1065"/>
          </a:xfrm>
        </p:grpSpPr>
        <p:sp>
          <p:nvSpPr>
            <p:cNvPr id="11" name="文本框 10"/>
            <p:cNvSpPr txBox="1"/>
            <p:nvPr/>
          </p:nvSpPr>
          <p:spPr>
            <a:xfrm>
              <a:off x="8900" y="8349"/>
              <a:ext cx="1538" cy="72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 anchor="t">
              <a:spAutoFit/>
            </a:bodyPr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i="1" dirty="0">
                  <a:solidFill>
                    <a:srgbClr val="F52950"/>
                  </a:solidFill>
                  <a:sym typeface="+mn-ea"/>
                </a:rPr>
                <a:t>U</a:t>
              </a:r>
              <a:r>
                <a:rPr lang="en-US" altLang="zh-CN" b="1" baseline="-25000" dirty="0">
                  <a:solidFill>
                    <a:srgbClr val="F52950"/>
                  </a:solidFill>
                  <a:sym typeface="+mn-ea"/>
                </a:rPr>
                <a:t>GS(</a:t>
              </a:r>
              <a:r>
                <a:rPr lang="en-US" altLang="zh-CN" b="1" baseline="-25000" dirty="0" err="1">
                  <a:solidFill>
                    <a:srgbClr val="F52950"/>
                  </a:solidFill>
                  <a:sym typeface="+mn-ea"/>
                </a:rPr>
                <a:t>th</a:t>
              </a:r>
              <a:r>
                <a:rPr lang="en-US" altLang="zh-CN" b="1" baseline="-25000" dirty="0">
                  <a:solidFill>
                    <a:srgbClr val="F52950"/>
                  </a:solidFill>
                  <a:sym typeface="+mn-ea"/>
                </a:rPr>
                <a:t>)</a:t>
              </a:r>
              <a:endPara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9806" y="8009"/>
              <a:ext cx="0" cy="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758950" y="542925"/>
            <a:ext cx="363474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③特性曲线</a:t>
            </a:r>
            <a:endParaRPr lang="zh-CN" altLang="en-US" sz="2400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942840" y="3141345"/>
            <a:ext cx="2016760" cy="2376170"/>
            <a:chOff x="4932" y="5060"/>
            <a:chExt cx="3176" cy="3742"/>
          </a:xfrm>
        </p:grpSpPr>
        <p:sp>
          <p:nvSpPr>
            <p:cNvPr id="19" name="圆角矩形 18"/>
            <p:cNvSpPr/>
            <p:nvPr/>
          </p:nvSpPr>
          <p:spPr>
            <a:xfrm>
              <a:off x="4932" y="5060"/>
              <a:ext cx="3176" cy="3742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rcRect b="862"/>
            <a:stretch>
              <a:fillRect/>
            </a:stretch>
          </p:blipFill>
          <p:spPr>
            <a:xfrm>
              <a:off x="5499" y="5854"/>
              <a:ext cx="2160" cy="2759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6205855" y="3355975"/>
            <a:ext cx="411480" cy="4781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ctr" latinLnBrk="0">
              <a:lnSpc>
                <a:spcPct val="70000"/>
              </a:lnSpc>
              <a:buNone/>
            </a:pPr>
            <a:r>
              <a:rPr lang="en-US" altLang="zh-CN" sz="18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1800" b="1" baseline="-25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latinLnBrk="0">
              <a:lnSpc>
                <a:spcPct val="70000"/>
              </a:lnSpc>
              <a:buNone/>
            </a:pPr>
            <a:r>
              <a:rPr lang="en-US" altLang="zh-CN" sz="1800" b="1" i="1" dirty="0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←</a:t>
            </a:r>
            <a:endParaRPr lang="en-US" altLang="zh-CN" sz="1800" b="1" i="1" baseline="-25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74920" y="4165600"/>
            <a:ext cx="545465" cy="10045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ctr">
              <a:lnSpc>
                <a:spcPct val="110000"/>
              </a:lnSpc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zh-CN" sz="1800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</a:t>
            </a:r>
            <a:r>
              <a:rPr lang="en-US" altLang="zh-CN" sz="1800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GS</a:t>
            </a:r>
            <a:r>
              <a:rPr lang="en-US" altLang="zh-CN" sz="1800" b="1" baseline="-25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31268" y="3789680"/>
            <a:ext cx="53721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ctr">
              <a:lnSpc>
                <a:spcPct val="150000"/>
              </a:lnSpc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18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u</a:t>
            </a:r>
            <a:r>
              <a:rPr lang="en-US" altLang="zh-CN" sz="18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DS</a:t>
            </a:r>
            <a:r>
              <a:rPr lang="en-US" altLang="zh-CN" sz="1800" b="1" baseline="-250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737860" y="4077335"/>
            <a:ext cx="218440" cy="145270"/>
            <a:chOff x="6184" y="6421"/>
            <a:chExt cx="344" cy="229"/>
          </a:xfrm>
        </p:grpSpPr>
        <p:cxnSp>
          <p:nvCxnSpPr>
            <p:cNvPr id="21" name="直接箭头连接符 20"/>
            <p:cNvCxnSpPr/>
            <p:nvPr/>
          </p:nvCxnSpPr>
          <p:spPr>
            <a:xfrm flipH="1">
              <a:off x="6184" y="6421"/>
              <a:ext cx="340" cy="0"/>
            </a:xfrm>
            <a:prstGeom prst="straightConnector1">
              <a:avLst/>
            </a:prstGeom>
            <a:ln w="38100">
              <a:solidFill>
                <a:srgbClr val="DE0BF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6528" y="6423"/>
              <a:ext cx="0" cy="227"/>
            </a:xfrm>
            <a:prstGeom prst="line">
              <a:avLst/>
            </a:prstGeom>
            <a:ln w="38100">
              <a:solidFill>
                <a:srgbClr val="DE0B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1416685" y="3068955"/>
            <a:ext cx="2741930" cy="2603500"/>
            <a:chOff x="2683" y="4833"/>
            <a:chExt cx="4318" cy="410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83" y="4833"/>
              <a:ext cx="4318" cy="4101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grpSp>
          <p:nvGrpSpPr>
            <p:cNvPr id="32" name="组合 31"/>
            <p:cNvGrpSpPr/>
            <p:nvPr/>
          </p:nvGrpSpPr>
          <p:grpSpPr>
            <a:xfrm>
              <a:off x="3494" y="6933"/>
              <a:ext cx="3280" cy="638"/>
              <a:chOff x="973" y="6930"/>
              <a:chExt cx="3868" cy="732"/>
            </a:xfrm>
          </p:grpSpPr>
          <p:sp>
            <p:nvSpPr>
              <p:cNvPr id="25" name="矩形 24"/>
              <p:cNvSpPr/>
              <p:nvPr>
                <p:custDataLst>
                  <p:tags r:id="rId7"/>
                </p:custDataLst>
              </p:nvPr>
            </p:nvSpPr>
            <p:spPr>
              <a:xfrm>
                <a:off x="3613" y="7048"/>
                <a:ext cx="212" cy="520"/>
              </a:xfrm>
              <a:prstGeom prst="rect">
                <a:avLst/>
              </a:prstGeom>
              <a:solidFill>
                <a:srgbClr val="DE0BF1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26" name="矩形 25"/>
              <p:cNvSpPr/>
              <p:nvPr>
                <p:custDataLst>
                  <p:tags r:id="rId8"/>
                </p:custDataLst>
              </p:nvPr>
            </p:nvSpPr>
            <p:spPr>
              <a:xfrm>
                <a:off x="4651" y="7035"/>
                <a:ext cx="190" cy="459"/>
              </a:xfrm>
              <a:prstGeom prst="rect">
                <a:avLst/>
              </a:prstGeom>
              <a:solidFill>
                <a:srgbClr val="DE0BF1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27" name="矩形 26"/>
              <p:cNvSpPr/>
              <p:nvPr>
                <p:custDataLst>
                  <p:tags r:id="rId9"/>
                </p:custDataLst>
              </p:nvPr>
            </p:nvSpPr>
            <p:spPr>
              <a:xfrm>
                <a:off x="3822" y="7446"/>
                <a:ext cx="1004" cy="211"/>
              </a:xfrm>
              <a:prstGeom prst="rect">
                <a:avLst/>
              </a:prstGeom>
              <a:solidFill>
                <a:srgbClr val="DE0BF1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28" name="矩形 27"/>
              <p:cNvSpPr/>
              <p:nvPr>
                <p:custDataLst>
                  <p:tags r:id="rId10"/>
                </p:custDataLst>
              </p:nvPr>
            </p:nvSpPr>
            <p:spPr>
              <a:xfrm>
                <a:off x="973" y="7018"/>
                <a:ext cx="215" cy="614"/>
              </a:xfrm>
              <a:prstGeom prst="rect">
                <a:avLst/>
              </a:prstGeom>
              <a:solidFill>
                <a:srgbClr val="DE0BF1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29" name="矩形 28"/>
              <p:cNvSpPr/>
              <p:nvPr>
                <p:custDataLst>
                  <p:tags r:id="rId11"/>
                </p:custDataLst>
              </p:nvPr>
            </p:nvSpPr>
            <p:spPr>
              <a:xfrm>
                <a:off x="1076" y="7442"/>
                <a:ext cx="971" cy="220"/>
              </a:xfrm>
              <a:prstGeom prst="rect">
                <a:avLst/>
              </a:prstGeom>
              <a:solidFill>
                <a:srgbClr val="DE0BF1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30" name="矩形 29"/>
              <p:cNvSpPr/>
              <p:nvPr>
                <p:custDataLst>
                  <p:tags r:id="rId12"/>
                </p:custDataLst>
              </p:nvPr>
            </p:nvSpPr>
            <p:spPr>
              <a:xfrm rot="20640000">
                <a:off x="2075" y="7180"/>
                <a:ext cx="1701" cy="227"/>
              </a:xfrm>
              <a:prstGeom prst="rect">
                <a:avLst/>
              </a:prstGeom>
              <a:solidFill>
                <a:srgbClr val="DE0BF1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31" name="等腰三角形 30"/>
              <p:cNvSpPr/>
              <p:nvPr>
                <p:custDataLst>
                  <p:tags r:id="rId13"/>
                </p:custDataLst>
              </p:nvPr>
            </p:nvSpPr>
            <p:spPr>
              <a:xfrm rot="4860000">
                <a:off x="2486" y="6461"/>
                <a:ext cx="416" cy="1353"/>
              </a:xfrm>
              <a:prstGeom prst="triangle">
                <a:avLst/>
              </a:prstGeom>
              <a:solidFill>
                <a:srgbClr val="0000FF">
                  <a:alpha val="24000"/>
                </a:srgbClr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</p:grp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9" y="5275"/>
              <a:ext cx="377" cy="44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1631315" y="2565400"/>
            <a:ext cx="5502910" cy="4216400"/>
            <a:chOff x="2569" y="4040"/>
            <a:chExt cx="8666" cy="6640"/>
          </a:xfrm>
        </p:grpSpPr>
        <p:grpSp>
          <p:nvGrpSpPr>
            <p:cNvPr id="68" name="组合 67"/>
            <p:cNvGrpSpPr/>
            <p:nvPr/>
          </p:nvGrpSpPr>
          <p:grpSpPr>
            <a:xfrm>
              <a:off x="2569" y="4040"/>
              <a:ext cx="8666" cy="6640"/>
              <a:chOff x="2569" y="4040"/>
              <a:chExt cx="8666" cy="6640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2569" y="4040"/>
                <a:ext cx="8429" cy="6640"/>
                <a:chOff x="169" y="4040"/>
                <a:chExt cx="8429" cy="6640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169" y="4040"/>
                  <a:ext cx="8429" cy="6640"/>
                  <a:chOff x="169" y="4040"/>
                  <a:chExt cx="8429" cy="6640"/>
                </a:xfrm>
              </p:grpSpPr>
              <p:grpSp>
                <p:nvGrpSpPr>
                  <p:cNvPr id="4" name="组合 3"/>
                  <p:cNvGrpSpPr/>
                  <p:nvPr/>
                </p:nvGrpSpPr>
                <p:grpSpPr>
                  <a:xfrm>
                    <a:off x="169" y="4040"/>
                    <a:ext cx="7935" cy="6318"/>
                    <a:chOff x="174" y="4029"/>
                    <a:chExt cx="7935" cy="6318"/>
                  </a:xfrm>
                </p:grpSpPr>
                <p:pic>
                  <p:nvPicPr>
                    <p:cNvPr id="2" name="Picture 4" descr="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4" y="4029"/>
                      <a:ext cx="7935" cy="564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80" y="9719"/>
                      <a:ext cx="5160" cy="62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Monotype Sorts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Char char="u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Monotype Sorts" pitchFamily="2" charset="2"/>
                        <a:buChar char="F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00000"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0000"/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 dirty="0" smtClean="0">
                          <a:solidFill>
                            <a:srgbClr val="F52950"/>
                          </a:solidFill>
                          <a:latin typeface="Times New Roman" panose="02020603050405020304" pitchFamily="18" charset="0"/>
                        </a:rPr>
                        <a:t>漏极</a:t>
                      </a:r>
                      <a:r>
                        <a:rPr lang="zh-CN" altLang="en-US" sz="2000" b="1" dirty="0">
                          <a:solidFill>
                            <a:srgbClr val="F52950"/>
                          </a:solidFill>
                          <a:latin typeface="Times New Roman" panose="02020603050405020304" pitchFamily="18" charset="0"/>
                        </a:rPr>
                        <a:t>输出特性曲线</a:t>
                      </a:r>
                      <a:endParaRPr lang="zh-CN" altLang="en-US" sz="2000" b="1" dirty="0">
                        <a:solidFill>
                          <a:srgbClr val="FF9966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" name="任意多边形 10"/>
                  <p:cNvSpPr/>
                  <p:nvPr/>
                </p:nvSpPr>
                <p:spPr>
                  <a:xfrm>
                    <a:off x="953" y="5308"/>
                    <a:ext cx="1432" cy="3841"/>
                  </a:xfrm>
                  <a:custGeom>
                    <a:avLst/>
                    <a:gdLst>
                      <a:gd name="connisteX0" fmla="*/ 0 w 909320"/>
                      <a:gd name="connsiteY0" fmla="*/ 2439035 h 2439035"/>
                      <a:gd name="connisteX1" fmla="*/ 288925 w 909320"/>
                      <a:gd name="connsiteY1" fmla="*/ 2265680 h 2439035"/>
                      <a:gd name="connisteX2" fmla="*/ 534035 w 909320"/>
                      <a:gd name="connsiteY2" fmla="*/ 1911985 h 2439035"/>
                      <a:gd name="connisteX3" fmla="*/ 678815 w 909320"/>
                      <a:gd name="connsiteY3" fmla="*/ 1464945 h 2439035"/>
                      <a:gd name="connisteX4" fmla="*/ 808355 w 909320"/>
                      <a:gd name="connsiteY4" fmla="*/ 923290 h 2439035"/>
                      <a:gd name="connisteX5" fmla="*/ 909320 w 909320"/>
                      <a:gd name="connsiteY5" fmla="*/ 0 h 2439035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</a:cxnLst>
                    <a:rect l="l" t="t" r="r" b="b"/>
                    <a:pathLst>
                      <a:path w="909320" h="2439035">
                        <a:moveTo>
                          <a:pt x="0" y="2439035"/>
                        </a:moveTo>
                        <a:cubicBezTo>
                          <a:pt x="52705" y="2411730"/>
                          <a:pt x="182245" y="2371090"/>
                          <a:pt x="288925" y="2265680"/>
                        </a:cubicBezTo>
                        <a:cubicBezTo>
                          <a:pt x="395605" y="2160270"/>
                          <a:pt x="455930" y="2072005"/>
                          <a:pt x="534035" y="1911985"/>
                        </a:cubicBezTo>
                        <a:cubicBezTo>
                          <a:pt x="612140" y="1751965"/>
                          <a:pt x="624205" y="1662430"/>
                          <a:pt x="678815" y="1464945"/>
                        </a:cubicBezTo>
                        <a:cubicBezTo>
                          <a:pt x="733425" y="1267460"/>
                          <a:pt x="762000" y="1216025"/>
                          <a:pt x="808355" y="923290"/>
                        </a:cubicBezTo>
                        <a:cubicBezTo>
                          <a:pt x="854710" y="630555"/>
                          <a:pt x="891540" y="173990"/>
                          <a:pt x="909320" y="0"/>
                        </a:cubicBezTo>
                      </a:path>
                    </a:pathLst>
                  </a:custGeom>
                  <a:noFill/>
                  <a:ln w="57150"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13" name="线形标注 1 12"/>
                  <p:cNvSpPr/>
                  <p:nvPr/>
                </p:nvSpPr>
                <p:spPr>
                  <a:xfrm>
                    <a:off x="1461" y="4046"/>
                    <a:ext cx="2885" cy="681"/>
                  </a:xfrm>
                  <a:prstGeom prst="borderCallout1">
                    <a:avLst>
                      <a:gd name="adj1" fmla="val 105726"/>
                      <a:gd name="adj2" fmla="val 15771"/>
                      <a:gd name="adj3" fmla="val 479588"/>
                      <a:gd name="adj4" fmla="val 1053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b="1">
                        <a:solidFill>
                          <a:srgbClr val="0000FF"/>
                        </a:solidFill>
                      </a:rPr>
                      <a:t>可变电阻区</a:t>
                    </a:r>
                    <a:endParaRPr lang="zh-CN" altLang="en-US" b="1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18" name="直接连接符 17"/>
                  <p:cNvCxnSpPr/>
                  <p:nvPr/>
                </p:nvCxnSpPr>
                <p:spPr>
                  <a:xfrm flipH="1">
                    <a:off x="1309" y="9013"/>
                    <a:ext cx="100" cy="136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 flipH="1">
                    <a:off x="1489" y="9002"/>
                    <a:ext cx="100" cy="136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/>
                  <p:nvPr/>
                </p:nvCxnSpPr>
                <p:spPr>
                  <a:xfrm flipH="1">
                    <a:off x="1622" y="8987"/>
                    <a:ext cx="100" cy="136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/>
                  <p:cNvCxnSpPr/>
                  <p:nvPr/>
                </p:nvCxnSpPr>
                <p:spPr>
                  <a:xfrm flipH="1">
                    <a:off x="1757" y="8991"/>
                    <a:ext cx="113" cy="136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 flipH="1">
                    <a:off x="1875" y="9020"/>
                    <a:ext cx="113" cy="113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/>
                  <p:cNvCxnSpPr/>
                  <p:nvPr/>
                </p:nvCxnSpPr>
                <p:spPr>
                  <a:xfrm flipH="1">
                    <a:off x="2030" y="9014"/>
                    <a:ext cx="113" cy="113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/>
                  <p:cNvCxnSpPr/>
                  <p:nvPr/>
                </p:nvCxnSpPr>
                <p:spPr>
                  <a:xfrm flipH="1">
                    <a:off x="2158" y="9024"/>
                    <a:ext cx="113" cy="113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/>
                  <p:cNvCxnSpPr/>
                  <p:nvPr/>
                </p:nvCxnSpPr>
                <p:spPr>
                  <a:xfrm flipH="1">
                    <a:off x="2303" y="9026"/>
                    <a:ext cx="113" cy="113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 flipH="1">
                    <a:off x="2435" y="9015"/>
                    <a:ext cx="100" cy="136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 flipH="1">
                    <a:off x="2580" y="9004"/>
                    <a:ext cx="113" cy="136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 flipH="1">
                    <a:off x="2733" y="8989"/>
                    <a:ext cx="100" cy="136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 flipH="1">
                    <a:off x="2873" y="8993"/>
                    <a:ext cx="113" cy="136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/>
                </p:nvCxnSpPr>
                <p:spPr>
                  <a:xfrm flipH="1">
                    <a:off x="2999" y="9014"/>
                    <a:ext cx="113" cy="113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 flipH="1">
                    <a:off x="3154" y="9008"/>
                    <a:ext cx="113" cy="113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/>
                  <p:nvPr/>
                </p:nvCxnSpPr>
                <p:spPr>
                  <a:xfrm flipH="1">
                    <a:off x="3282" y="9018"/>
                    <a:ext cx="113" cy="113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 flipH="1">
                    <a:off x="3427" y="9012"/>
                    <a:ext cx="113" cy="113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 flipH="1">
                    <a:off x="3577" y="8995"/>
                    <a:ext cx="113" cy="136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 flipH="1">
                    <a:off x="3705" y="9004"/>
                    <a:ext cx="113" cy="113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 flipH="1">
                    <a:off x="3860" y="9003"/>
                    <a:ext cx="113" cy="113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 flipH="1">
                    <a:off x="3988" y="9013"/>
                    <a:ext cx="113" cy="113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 flipH="1">
                    <a:off x="4133" y="9015"/>
                    <a:ext cx="113" cy="113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 flipH="1">
                    <a:off x="4265" y="9004"/>
                    <a:ext cx="100" cy="136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 flipH="1">
                    <a:off x="4410" y="8993"/>
                    <a:ext cx="113" cy="136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 flipH="1">
                    <a:off x="4563" y="8978"/>
                    <a:ext cx="100" cy="136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 flipH="1">
                    <a:off x="4703" y="8992"/>
                    <a:ext cx="113" cy="136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连接符 43"/>
                  <p:cNvCxnSpPr/>
                  <p:nvPr/>
                </p:nvCxnSpPr>
                <p:spPr>
                  <a:xfrm flipH="1">
                    <a:off x="4829" y="9003"/>
                    <a:ext cx="113" cy="113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矩形 14"/>
                  <p:cNvSpPr/>
                  <p:nvPr/>
                </p:nvSpPr>
                <p:spPr>
                  <a:xfrm>
                    <a:off x="6179" y="8262"/>
                    <a:ext cx="1928" cy="133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b="1"/>
                  </a:p>
                </p:txBody>
              </p:sp>
              <p:pic>
                <p:nvPicPr>
                  <p:cNvPr id="14" name="图片 1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612" y="9369"/>
                    <a:ext cx="1583" cy="585"/>
                  </a:xfrm>
                  <a:prstGeom prst="rect">
                    <a:avLst/>
                  </a:prstGeom>
                </p:spPr>
              </p:pic>
              <p:sp>
                <p:nvSpPr>
                  <p:cNvPr id="46" name="矩形 45"/>
                  <p:cNvSpPr/>
                  <p:nvPr/>
                </p:nvSpPr>
                <p:spPr>
                  <a:xfrm>
                    <a:off x="5770" y="7635"/>
                    <a:ext cx="1928" cy="13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b="1"/>
                  </a:p>
                </p:txBody>
              </p:sp>
              <p:pic>
                <p:nvPicPr>
                  <p:cNvPr id="17" name="图片 1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26" y="8017"/>
                    <a:ext cx="1688" cy="593"/>
                  </a:xfrm>
                  <a:prstGeom prst="rect">
                    <a:avLst/>
                  </a:prstGeom>
                </p:spPr>
              </p:pic>
              <p:pic>
                <p:nvPicPr>
                  <p:cNvPr id="43" name="图片 42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883" y="7391"/>
                    <a:ext cx="1628" cy="585"/>
                  </a:xfrm>
                  <a:prstGeom prst="rect">
                    <a:avLst/>
                  </a:prstGeom>
                </p:spPr>
              </p:pic>
              <p:pic>
                <p:nvPicPr>
                  <p:cNvPr id="16" name="图片 15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250" y="8678"/>
                    <a:ext cx="2348" cy="668"/>
                  </a:xfrm>
                  <a:prstGeom prst="rect">
                    <a:avLst/>
                  </a:prstGeom>
                </p:spPr>
              </p:pic>
              <p:sp>
                <p:nvSpPr>
                  <p:cNvPr id="47" name="矩形 46"/>
                  <p:cNvSpPr/>
                  <p:nvPr/>
                </p:nvSpPr>
                <p:spPr>
                  <a:xfrm>
                    <a:off x="7313" y="7999"/>
                    <a:ext cx="203" cy="2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48" name="矩形 47"/>
                  <p:cNvSpPr/>
                  <p:nvPr/>
                </p:nvSpPr>
                <p:spPr>
                  <a:xfrm>
                    <a:off x="3282" y="7653"/>
                    <a:ext cx="1732" cy="63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49" name="矩形 48"/>
                  <p:cNvSpPr/>
                  <p:nvPr/>
                </p:nvSpPr>
                <p:spPr>
                  <a:xfrm>
                    <a:off x="4816" y="7653"/>
                    <a:ext cx="366" cy="25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b="1"/>
                  </a:p>
                </p:txBody>
              </p:sp>
              <p:pic>
                <p:nvPicPr>
                  <p:cNvPr id="50" name="图片 49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066" y="5433"/>
                    <a:ext cx="1673" cy="645"/>
                  </a:xfrm>
                  <a:prstGeom prst="rect">
                    <a:avLst/>
                  </a:prstGeom>
                </p:spPr>
              </p:pic>
              <p:sp>
                <p:nvSpPr>
                  <p:cNvPr id="51" name="矩形 50"/>
                  <p:cNvSpPr/>
                  <p:nvPr/>
                </p:nvSpPr>
                <p:spPr>
                  <a:xfrm>
                    <a:off x="3395" y="5300"/>
                    <a:ext cx="1732" cy="63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53" name="线形标注 1 52"/>
                  <p:cNvSpPr/>
                  <p:nvPr/>
                </p:nvSpPr>
                <p:spPr>
                  <a:xfrm>
                    <a:off x="5499" y="10010"/>
                    <a:ext cx="2076" cy="670"/>
                  </a:xfrm>
                  <a:prstGeom prst="borderCallout1">
                    <a:avLst>
                      <a:gd name="adj1" fmla="val 4925"/>
                      <a:gd name="adj2" fmla="val 8734"/>
                      <a:gd name="adj3" fmla="val -137014"/>
                      <a:gd name="adj4" fmla="val -31889"/>
                    </a:avLst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rgbClr val="00703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b="1">
                        <a:solidFill>
                          <a:srgbClr val="007032"/>
                        </a:solidFill>
                      </a:rPr>
                      <a:t>夹断区</a:t>
                    </a:r>
                    <a:endParaRPr lang="zh-CN" altLang="en-US" b="1">
                      <a:solidFill>
                        <a:srgbClr val="007032"/>
                      </a:solidFill>
                    </a:endParaRPr>
                  </a:p>
                </p:txBody>
              </p:sp>
            </p:grpSp>
            <p:cxnSp>
              <p:nvCxnSpPr>
                <p:cNvPr id="5" name="直接连接符 4"/>
                <p:cNvCxnSpPr/>
                <p:nvPr/>
              </p:nvCxnSpPr>
              <p:spPr>
                <a:xfrm flipV="1">
                  <a:off x="4879" y="5287"/>
                  <a:ext cx="1074" cy="3843"/>
                </a:xfrm>
                <a:prstGeom prst="line">
                  <a:avLst/>
                </a:prstGeom>
                <a:ln w="38100">
                  <a:solidFill>
                    <a:srgbClr val="DE0BF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文本框 6"/>
                <p:cNvSpPr txBox="1"/>
                <p:nvPr/>
              </p:nvSpPr>
              <p:spPr>
                <a:xfrm>
                  <a:off x="5863" y="6080"/>
                  <a:ext cx="2136" cy="60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p>
                  <a:pPr marL="0" indent="0" latinLnBrk="0">
                    <a:lnSpc>
                      <a:spcPct val="80000"/>
                    </a:lnSpc>
                    <a:buNone/>
                  </a:pPr>
                  <a:r>
                    <a:rPr lang="zh-CN" altLang="en-US" sz="2400" b="1" dirty="0" smtClean="0">
                      <a:solidFill>
                        <a:srgbClr val="DE0BF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击穿区</a:t>
                  </a:r>
                  <a:endParaRPr lang="zh-CN" altLang="en-US" sz="2400" b="1" dirty="0" smtClean="0">
                    <a:solidFill>
                      <a:srgbClr val="DE0BF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9" name="Text Box 18"/>
              <p:cNvSpPr txBox="1">
                <a:spLocks noChangeArrowheads="1"/>
              </p:cNvSpPr>
              <p:nvPr/>
            </p:nvSpPr>
            <p:spPr bwMode="auto">
              <a:xfrm>
                <a:off x="8537" y="8597"/>
                <a:ext cx="2698" cy="7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51935C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 noProof="0" smtClean="0">
                    <a:ln>
                      <a:noFill/>
                    </a:ln>
                    <a:solidFill>
                      <a:srgbClr val="F529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+mn-ea"/>
                  </a:rPr>
                  <a:t>U</a:t>
                </a:r>
                <a:r>
                  <a:rPr lang="en-US" altLang="zh-CN" sz="2400" b="1" baseline="-25000" noProof="0" smtClean="0">
                    <a:ln>
                      <a:noFill/>
                    </a:ln>
                    <a:solidFill>
                      <a:srgbClr val="F529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+mn-ea"/>
                  </a:rPr>
                  <a:t>GS(th)</a:t>
                </a:r>
                <a:r>
                  <a:rPr lang="en-US" altLang="zh-CN" sz="2400" b="1" baseline="-25000" dirty="0">
                    <a:solidFill>
                      <a:srgbClr val="01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=</a:t>
                </a:r>
                <a:r>
                  <a:rPr lang="en-US" altLang="zh-CN" sz="2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2V</a:t>
                </a:r>
                <a:endParaRPr lang="en-US" altLang="zh-CN" sz="2400" b="1" dirty="0" err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55" y="4525"/>
                <a:ext cx="550" cy="642"/>
              </a:xfrm>
              <a:prstGeom prst="rect">
                <a:avLst/>
              </a:prstGeom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74" y="9282"/>
                <a:ext cx="909" cy="602"/>
              </a:xfrm>
              <a:prstGeom prst="rect">
                <a:avLst/>
              </a:prstGeom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35" y="5440"/>
                <a:ext cx="710" cy="640"/>
              </a:xfrm>
              <a:prstGeom prst="rect">
                <a:avLst/>
              </a:prstGeom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53" y="6761"/>
                <a:ext cx="710" cy="640"/>
              </a:xfrm>
              <a:prstGeom prst="rect">
                <a:avLst/>
              </a:prstGeom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70" y="7420"/>
                <a:ext cx="710" cy="640"/>
              </a:xfrm>
              <a:prstGeom prst="rect">
                <a:avLst/>
              </a:prstGeom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39" y="8017"/>
                <a:ext cx="710" cy="640"/>
              </a:xfrm>
              <a:prstGeom prst="rect">
                <a:avLst/>
              </a:prstGeom>
            </p:spPr>
          </p:pic>
        </p:grpSp>
        <p:cxnSp>
          <p:nvCxnSpPr>
            <p:cNvPr id="69" name="直接连接符 68"/>
            <p:cNvCxnSpPr/>
            <p:nvPr/>
          </p:nvCxnSpPr>
          <p:spPr>
            <a:xfrm>
              <a:off x="3704" y="9028"/>
              <a:ext cx="351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82445" y="712470"/>
            <a:ext cx="39973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40000"/>
                    <a:lumOff val="6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sym typeface="+mn-ea"/>
              </a:rPr>
              <a:t>(b) </a:t>
            </a:r>
            <a:r>
              <a:rPr lang="zh-CN" altLang="en-US" b="1" dirty="0">
                <a:solidFill>
                  <a:srgbClr val="008000"/>
                </a:solidFill>
                <a:latin typeface="Times New Roman" panose="02020603050405020304" pitchFamily="18" charset="0"/>
                <a:sym typeface="+mn-ea"/>
              </a:rPr>
              <a:t>漏极输出特性曲线</a:t>
            </a:r>
            <a:endParaRPr kumimoji="1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990725" y="1341120"/>
            <a:ext cx="8757920" cy="103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1935C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1" dirty="0">
                <a:solidFill>
                  <a:srgbClr val="010000"/>
                </a:solidFill>
                <a:latin typeface="Times New Roman" panose="02020603050405020304" pitchFamily="18" charset="0"/>
              </a:rPr>
              <a:t>定义：当</a:t>
            </a: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</a:rPr>
              <a:t>＞</a:t>
            </a:r>
            <a:r>
              <a:rPr lang="en-US" altLang="zh-CN" b="1" i="1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GS(th)</a:t>
            </a:r>
            <a:r>
              <a:rPr lang="en-US" altLang="zh-CN" b="1" baseline="-25000" dirty="0">
                <a:solidFill>
                  <a:srgbClr val="01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010000"/>
                </a:solidFill>
                <a:latin typeface="Times New Roman" panose="02020603050405020304" pitchFamily="18" charset="0"/>
              </a:rPr>
              <a:t>且固定为某一值时，</a:t>
            </a:r>
            <a:r>
              <a:rPr lang="zh-CN" altLang="zh-CN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DS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7032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b="1" dirty="0">
                <a:solidFill>
                  <a:srgbClr val="01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</a:t>
            </a:r>
            <a:r>
              <a:rPr lang="en-US" altLang="zh-CN" b="1" baseline="-25000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endParaRPr lang="zh-CN" altLang="en-US" b="1" dirty="0">
              <a:solidFill>
                <a:srgbClr val="01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          </a:t>
            </a:r>
            <a:r>
              <a:rPr lang="zh-CN" altLang="en-US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b="1" dirty="0">
                <a:solidFill>
                  <a:srgbClr val="010000"/>
                </a:solidFill>
                <a:latin typeface="Times New Roman" panose="02020603050405020304" pitchFamily="18" charset="0"/>
              </a:rPr>
              <a:t>曲线关系</a:t>
            </a:r>
            <a:r>
              <a:rPr lang="zh-CN" altLang="en-US" b="1" dirty="0" smtClean="0">
                <a:solidFill>
                  <a:srgbClr val="010000"/>
                </a:solidFill>
                <a:latin typeface="Times New Roman" panose="02020603050405020304" pitchFamily="18" charset="0"/>
              </a:rPr>
              <a:t>，即</a:t>
            </a:r>
            <a:r>
              <a:rPr lang="en-US" altLang="zh-CN" b="1" dirty="0" smtClean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</a:t>
            </a:r>
            <a:r>
              <a:rPr lang="en-US" altLang="zh-CN" b="1" baseline="-25000" dirty="0">
                <a:solidFill>
                  <a:srgbClr val="008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DS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sz="2000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000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en-US" altLang="zh-CN" sz="2400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b="1" baseline="-1200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常数</a:t>
            </a:r>
            <a:r>
              <a:rPr lang="en-US" altLang="zh-CN" b="1" baseline="-1200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 b="1" dirty="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002780" y="3859530"/>
            <a:ext cx="4360545" cy="1512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不断增大 </a:t>
            </a:r>
            <a:r>
              <a:rPr lang="en-US" altLang="zh-CN" sz="28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u</a:t>
            </a:r>
            <a:r>
              <a:rPr lang="en-US" altLang="zh-CN" sz="28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DS</a:t>
            </a:r>
            <a:r>
              <a:rPr lang="en-US" altLang="zh-CN" sz="2800" b="1" baseline="-25000" noProof="0" dirty="0" smtClean="0">
                <a:ln>
                  <a:noFill/>
                </a:ln>
                <a:solidFill>
                  <a:srgbClr val="007032"/>
                </a:solidFill>
                <a:effectLst/>
                <a:uLnTx/>
                <a:uFillTx/>
                <a:sym typeface="+mn-ea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到某一临界值时，</a:t>
            </a:r>
            <a:r>
              <a:rPr lang="en-US" altLang="zh-CN" sz="28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i</a:t>
            </a:r>
            <a:r>
              <a:rPr lang="en-US" altLang="zh-CN" sz="28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D</a:t>
            </a:r>
            <a:r>
              <a:rPr lang="en-US" altLang="zh-CN" sz="2800" b="1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开始剧增而出现</a:t>
            </a:r>
            <a:r>
              <a:rPr lang="zh-CN" altLang="en-US" sz="2800" b="1" dirty="0" smtClean="0">
                <a:solidFill>
                  <a:srgbClr val="DE0B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击穿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线形标注 1 53"/>
          <p:cNvSpPr/>
          <p:nvPr/>
        </p:nvSpPr>
        <p:spPr>
          <a:xfrm>
            <a:off x="4655820" y="2503805"/>
            <a:ext cx="6336665" cy="902335"/>
          </a:xfrm>
          <a:prstGeom prst="borderCallout1">
            <a:avLst>
              <a:gd name="adj1" fmla="val 52675"/>
              <a:gd name="adj2" fmla="val 172"/>
              <a:gd name="adj3" fmla="val 111611"/>
              <a:gd name="adj4" fmla="val -2469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6600"/>
                </a:solidFill>
                <a:latin typeface="Times New Roman" panose="02020603050405020304" pitchFamily="18" charset="0"/>
                <a:sym typeface="+mn-ea"/>
              </a:rPr>
              <a:t>预夹断轨迹方程：</a:t>
            </a:r>
            <a:r>
              <a:rPr lang="en-US" altLang="zh-CN" b="1" i="1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13742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b="1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b="1" baseline="-25000">
                <a:solidFill>
                  <a:srgbClr val="84088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=  </a:t>
            </a:r>
            <a:r>
              <a:rPr lang="en-US" altLang="zh-CN" b="1" i="1">
                <a:solidFill>
                  <a:srgbClr val="F52950"/>
                </a:solidFill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>
                <a:solidFill>
                  <a:srgbClr val="F52950"/>
                </a:solidFill>
                <a:latin typeface="Times New Roman" panose="02020603050405020304" pitchFamily="18" charset="0"/>
                <a:sym typeface="+mn-ea"/>
              </a:rPr>
              <a:t>GS(th) </a:t>
            </a:r>
            <a:r>
              <a:rPr lang="en-US" altLang="zh-CN" b="1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= </a:t>
            </a:r>
            <a:r>
              <a:rPr lang="en-US" altLang="zh-CN" b="1" i="1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en-US" altLang="zh-CN" b="1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－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DS </a:t>
            </a:r>
            <a:endParaRPr lang="en-US" altLang="zh-CN" b="1" baseline="-25000">
              <a:solidFill>
                <a:srgbClr val="F52950"/>
              </a:solidFill>
              <a:latin typeface="Times New Roman" panose="02020603050405020304" pitchFamily="18" charset="0"/>
              <a:sym typeface="+mn-ea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                     u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DS </a:t>
            </a:r>
            <a:r>
              <a:rPr lang="en-US" altLang="zh-CN" b="1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= </a:t>
            </a:r>
            <a:r>
              <a:rPr lang="en-US" altLang="zh-CN" b="1" i="1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en-US" altLang="zh-CN" b="1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－</a:t>
            </a:r>
            <a:r>
              <a:rPr lang="en-US" altLang="zh-CN" b="1" i="1">
                <a:solidFill>
                  <a:srgbClr val="F52950"/>
                </a:solidFill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>
                <a:solidFill>
                  <a:srgbClr val="F52950"/>
                </a:solidFill>
                <a:latin typeface="Times New Roman" panose="02020603050405020304" pitchFamily="18" charset="0"/>
                <a:sym typeface="+mn-ea"/>
              </a:rPr>
              <a:t>GS(th)</a:t>
            </a:r>
            <a:r>
              <a:rPr lang="en-US" altLang="zh-CN" b="1" baseline="-25000">
                <a:solidFill>
                  <a:srgbClr val="84088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b="1" baseline="-25000">
              <a:solidFill>
                <a:srgbClr val="F52950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nimBg="1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703705" y="593725"/>
            <a:ext cx="60960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i="0" u="sng" strike="noStrike" kern="1200" cap="none" spc="0" normalizeH="0" baseline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二、N沟道耗尽型MOS管</a:t>
            </a:r>
            <a:endParaRPr kumimoji="1" lang="zh-CN" altLang="en-US" sz="2800" i="0" u="none" strike="noStrike" kern="1200" cap="none" spc="0" normalizeH="0" baseline="0" noProof="0" dirty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1666875" y="1242695"/>
            <a:ext cx="9309100" cy="256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1" dirty="0">
                <a:solidFill>
                  <a:srgbClr val="01000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沟道</a:t>
            </a:r>
            <a:r>
              <a:rPr lang="zh-CN" altLang="en-US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耗尽型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MOSFET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的结构和符号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如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下图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所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示，它是在栅极下方的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SiO</a:t>
            </a:r>
            <a:r>
              <a:rPr lang="en-US" altLang="zh-CN" sz="2400" b="1" baseline="-16000" dirty="0">
                <a:solidFill>
                  <a:schemeClr val="tx1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绝缘层中掺入了大量的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金属正离子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b="1" dirty="0">
                <a:latin typeface="Times New Roman" panose="02020603050405020304" pitchFamily="18" charset="0"/>
                <a:sym typeface="+mn-ea"/>
              </a:rPr>
              <a:t>所以当</a:t>
            </a:r>
            <a:r>
              <a:rPr lang="en-US" altLang="zh-CN" b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en-US" altLang="zh-CN" b="1" baseline="-250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+mn-ea"/>
              </a:rPr>
              <a:t>= 0 </a:t>
            </a:r>
            <a:r>
              <a:rPr lang="zh-CN" altLang="en-US" b="1" dirty="0">
                <a:latin typeface="Times New Roman" panose="02020603050405020304" pitchFamily="18" charset="0"/>
                <a:sym typeface="+mn-ea"/>
              </a:rPr>
              <a:t>时，这些正离子已经在感应出反型层，在漏源之间形成了沟道。于是只要有漏源电压，就有漏极电流存在。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512945" y="6237605"/>
            <a:ext cx="421640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b="1" noProof="0" dirty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sym typeface="+mn-ea"/>
              </a:rPr>
              <a:t>N</a:t>
            </a:r>
            <a:r>
              <a:rPr lang="zh-CN" altLang="en-US" b="1" noProof="0" dirty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sym typeface="+mn-ea"/>
              </a:rPr>
              <a:t>沟道耗尽型</a:t>
            </a:r>
            <a:r>
              <a:rPr lang="en-US" altLang="zh-CN" b="1" noProof="0" dirty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sym typeface="+mn-ea"/>
              </a:rPr>
              <a:t>MOS</a:t>
            </a:r>
            <a:r>
              <a:rPr lang="zh-CN" altLang="en-US" b="1" noProof="0" dirty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sym typeface="+mn-ea"/>
              </a:rPr>
              <a:t>管</a:t>
            </a:r>
            <a:endParaRPr lang="zh-CN" altLang="en-US" sz="2400" b="1" noProof="0" dirty="0" smtClean="0">
              <a:ln>
                <a:noFill/>
              </a:ln>
              <a:solidFill>
                <a:srgbClr val="F5295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32175" y="3717290"/>
            <a:ext cx="2405380" cy="2409825"/>
          </a:xfrm>
          <a:prstGeom prst="rect">
            <a:avLst/>
          </a:prstGeom>
        </p:spPr>
      </p:pic>
      <p:pic>
        <p:nvPicPr>
          <p:cNvPr id="139274" name="图片 139273" descr="Dz010413"/>
          <p:cNvPicPr>
            <a:picLocks noChangeAspect="1"/>
          </p:cNvPicPr>
          <p:nvPr/>
        </p:nvPicPr>
        <p:blipFill>
          <a:blip r:embed="rId3"/>
          <a:srcRect t="55739" r="86011" b="36064"/>
          <a:stretch>
            <a:fillRect/>
          </a:stretch>
        </p:blipFill>
        <p:spPr>
          <a:xfrm>
            <a:off x="6781483" y="4220528"/>
            <a:ext cx="1295400" cy="12954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2" name="组合 31"/>
          <p:cNvGrpSpPr/>
          <p:nvPr/>
        </p:nvGrpSpPr>
        <p:grpSpPr>
          <a:xfrm>
            <a:off x="3765550" y="4756150"/>
            <a:ext cx="1786890" cy="334645"/>
            <a:chOff x="4551" y="8356"/>
            <a:chExt cx="3940" cy="724"/>
          </a:xfrm>
        </p:grpSpPr>
        <p:grpSp>
          <p:nvGrpSpPr>
            <p:cNvPr id="27" name="组合 26"/>
            <p:cNvGrpSpPr/>
            <p:nvPr/>
          </p:nvGrpSpPr>
          <p:grpSpPr>
            <a:xfrm>
              <a:off x="7255" y="8405"/>
              <a:ext cx="1236" cy="670"/>
              <a:chOff x="2444" y="2692"/>
              <a:chExt cx="1236" cy="670"/>
            </a:xfrm>
            <a:solidFill>
              <a:srgbClr val="DE0BF1">
                <a:alpha val="30000"/>
              </a:srgbClr>
            </a:solidFill>
          </p:grpSpPr>
          <p:sp>
            <p:nvSpPr>
              <p:cNvPr id="28" name="矩形 27"/>
              <p:cNvSpPr/>
              <p:nvPr>
                <p:custDataLst>
                  <p:tags r:id="rId4"/>
                </p:custDataLst>
              </p:nvPr>
            </p:nvSpPr>
            <p:spPr>
              <a:xfrm>
                <a:off x="2444" y="2974"/>
                <a:ext cx="212" cy="2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29" name="矩形 28"/>
              <p:cNvSpPr/>
              <p:nvPr>
                <p:custDataLst>
                  <p:tags r:id="rId5"/>
                </p:custDataLst>
              </p:nvPr>
            </p:nvSpPr>
            <p:spPr>
              <a:xfrm>
                <a:off x="3490" y="2692"/>
                <a:ext cx="190" cy="4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30" name="矩形 29"/>
              <p:cNvSpPr/>
              <p:nvPr>
                <p:custDataLst>
                  <p:tags r:id="rId6"/>
                </p:custDataLst>
              </p:nvPr>
            </p:nvSpPr>
            <p:spPr>
              <a:xfrm>
                <a:off x="2653" y="3151"/>
                <a:ext cx="894" cy="2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551" y="8356"/>
              <a:ext cx="1217" cy="724"/>
              <a:chOff x="2138" y="2669"/>
              <a:chExt cx="1217" cy="724"/>
            </a:xfrm>
            <a:solidFill>
              <a:srgbClr val="DE0BF1">
                <a:alpha val="30000"/>
              </a:srgbClr>
            </a:solidFill>
          </p:grpSpPr>
          <p:sp>
            <p:nvSpPr>
              <p:cNvPr id="41" name="矩形 40"/>
              <p:cNvSpPr/>
              <p:nvPr>
                <p:custDataLst>
                  <p:tags r:id="rId7"/>
                </p:custDataLst>
              </p:nvPr>
            </p:nvSpPr>
            <p:spPr>
              <a:xfrm>
                <a:off x="2138" y="2669"/>
                <a:ext cx="215" cy="6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42" name="矩形 41"/>
              <p:cNvSpPr/>
              <p:nvPr>
                <p:custDataLst>
                  <p:tags r:id="rId8"/>
                </p:custDataLst>
              </p:nvPr>
            </p:nvSpPr>
            <p:spPr>
              <a:xfrm>
                <a:off x="3196" y="2977"/>
                <a:ext cx="159" cy="3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43" name="矩形 42"/>
              <p:cNvSpPr/>
              <p:nvPr>
                <p:custDataLst>
                  <p:tags r:id="rId9"/>
                </p:custDataLst>
              </p:nvPr>
            </p:nvSpPr>
            <p:spPr>
              <a:xfrm>
                <a:off x="2225" y="3173"/>
                <a:ext cx="971" cy="2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</p:grpSp>
        <p:sp>
          <p:nvSpPr>
            <p:cNvPr id="44" name="矩形 43"/>
            <p:cNvSpPr/>
            <p:nvPr>
              <p:custDataLst>
                <p:tags r:id="rId10"/>
              </p:custDataLst>
            </p:nvPr>
          </p:nvSpPr>
          <p:spPr>
            <a:xfrm>
              <a:off x="5745" y="8693"/>
              <a:ext cx="1529" cy="153"/>
            </a:xfrm>
            <a:prstGeom prst="rect">
              <a:avLst/>
            </a:prstGeom>
            <a:solidFill>
              <a:srgbClr val="DE0BF1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1644650" y="822325"/>
          <a:ext cx="4038600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1" name="BMP 图象" r:id="rId1" imgW="2918460" imgH="2359660" progId="Paint.Picture">
                  <p:embed/>
                </p:oleObj>
              </mc:Choice>
              <mc:Fallback>
                <p:oleObj name="BMP 图象" r:id="rId1" imgW="2918460" imgH="2359660" progId="Paint.Picture">
                  <p:embed/>
                  <p:pic>
                    <p:nvPicPr>
                      <p:cNvPr id="0" name="图片 788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822325"/>
                        <a:ext cx="4038600" cy="324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86410" y="4551680"/>
            <a:ext cx="1130935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kumimoji="1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＞ 0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时，将使</a:t>
            </a: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</a:t>
            </a:r>
            <a:r>
              <a:rPr kumimoji="1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进一步增加。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kumimoji="1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＜ 0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时，随着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kumimoji="1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的减小，漏极电流逐渐减小，直至</a:t>
            </a: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</a:t>
            </a:r>
            <a:r>
              <a:rPr kumimoji="1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 0。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对应</a:t>
            </a: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</a:t>
            </a:r>
            <a:r>
              <a:rPr lang="en-US" altLang="zh-CN" b="1" baseline="-25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 0 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en-US" altLang="zh-CN" b="1" baseline="-25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称为</a:t>
            </a:r>
            <a:r>
              <a:rPr lang="zh-CN" altLang="en-US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夹断电压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，用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U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GS(off)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表示，有时也用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U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 </a:t>
            </a:r>
            <a:r>
              <a:rPr lang="zh-CN" altLang="en-US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表示。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9274" name="图片 139273" descr="Dz010413"/>
          <p:cNvPicPr>
            <a:picLocks noChangeAspect="1"/>
          </p:cNvPicPr>
          <p:nvPr/>
        </p:nvPicPr>
        <p:blipFill>
          <a:blip r:embed="rId3"/>
          <a:srcRect t="55739" r="86011" b="36064"/>
          <a:stretch>
            <a:fillRect/>
          </a:stretch>
        </p:blipFill>
        <p:spPr>
          <a:xfrm>
            <a:off x="4491355" y="1988820"/>
            <a:ext cx="1432560" cy="143256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2" name="组合 31"/>
          <p:cNvGrpSpPr/>
          <p:nvPr/>
        </p:nvGrpSpPr>
        <p:grpSpPr>
          <a:xfrm>
            <a:off x="1852295" y="2142490"/>
            <a:ext cx="2402205" cy="429260"/>
            <a:chOff x="4551" y="8356"/>
            <a:chExt cx="3940" cy="724"/>
          </a:xfrm>
        </p:grpSpPr>
        <p:grpSp>
          <p:nvGrpSpPr>
            <p:cNvPr id="27" name="组合 26"/>
            <p:cNvGrpSpPr/>
            <p:nvPr/>
          </p:nvGrpSpPr>
          <p:grpSpPr>
            <a:xfrm>
              <a:off x="7255" y="8405"/>
              <a:ext cx="1236" cy="670"/>
              <a:chOff x="2444" y="2692"/>
              <a:chExt cx="1236" cy="670"/>
            </a:xfrm>
            <a:solidFill>
              <a:srgbClr val="DE0BF1">
                <a:alpha val="30000"/>
              </a:srgbClr>
            </a:solidFill>
          </p:grpSpPr>
          <p:sp>
            <p:nvSpPr>
              <p:cNvPr id="28" name="矩形 27"/>
              <p:cNvSpPr/>
              <p:nvPr>
                <p:custDataLst>
                  <p:tags r:id="rId4"/>
                </p:custDataLst>
              </p:nvPr>
            </p:nvSpPr>
            <p:spPr>
              <a:xfrm>
                <a:off x="2444" y="2974"/>
                <a:ext cx="212" cy="2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29" name="矩形 28"/>
              <p:cNvSpPr/>
              <p:nvPr>
                <p:custDataLst>
                  <p:tags r:id="rId5"/>
                </p:custDataLst>
              </p:nvPr>
            </p:nvSpPr>
            <p:spPr>
              <a:xfrm>
                <a:off x="3490" y="2692"/>
                <a:ext cx="190" cy="4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30" name="矩形 29"/>
              <p:cNvSpPr/>
              <p:nvPr>
                <p:custDataLst>
                  <p:tags r:id="rId6"/>
                </p:custDataLst>
              </p:nvPr>
            </p:nvSpPr>
            <p:spPr>
              <a:xfrm>
                <a:off x="2653" y="3151"/>
                <a:ext cx="894" cy="2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551" y="8356"/>
              <a:ext cx="1217" cy="724"/>
              <a:chOff x="2138" y="2669"/>
              <a:chExt cx="1217" cy="724"/>
            </a:xfrm>
            <a:solidFill>
              <a:srgbClr val="DE0BF1">
                <a:alpha val="30000"/>
              </a:srgbClr>
            </a:solidFill>
          </p:grpSpPr>
          <p:sp>
            <p:nvSpPr>
              <p:cNvPr id="41" name="矩形 40"/>
              <p:cNvSpPr/>
              <p:nvPr>
                <p:custDataLst>
                  <p:tags r:id="rId7"/>
                </p:custDataLst>
              </p:nvPr>
            </p:nvSpPr>
            <p:spPr>
              <a:xfrm>
                <a:off x="2138" y="2669"/>
                <a:ext cx="215" cy="6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42" name="矩形 41"/>
              <p:cNvSpPr/>
              <p:nvPr>
                <p:custDataLst>
                  <p:tags r:id="rId8"/>
                </p:custDataLst>
              </p:nvPr>
            </p:nvSpPr>
            <p:spPr>
              <a:xfrm>
                <a:off x="3196" y="2977"/>
                <a:ext cx="159" cy="3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43" name="矩形 42"/>
              <p:cNvSpPr/>
              <p:nvPr>
                <p:custDataLst>
                  <p:tags r:id="rId9"/>
                </p:custDataLst>
              </p:nvPr>
            </p:nvSpPr>
            <p:spPr>
              <a:xfrm>
                <a:off x="2225" y="3173"/>
                <a:ext cx="971" cy="2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</p:grpSp>
        <p:sp>
          <p:nvSpPr>
            <p:cNvPr id="44" name="矩形 43"/>
            <p:cNvSpPr/>
            <p:nvPr>
              <p:custDataLst>
                <p:tags r:id="rId10"/>
              </p:custDataLst>
            </p:nvPr>
          </p:nvSpPr>
          <p:spPr>
            <a:xfrm>
              <a:off x="5745" y="8693"/>
              <a:ext cx="1529" cy="153"/>
            </a:xfrm>
            <a:prstGeom prst="rect">
              <a:avLst/>
            </a:prstGeom>
            <a:solidFill>
              <a:srgbClr val="DE0BF1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79415" y="713740"/>
            <a:ext cx="5466080" cy="3751580"/>
            <a:chOff x="8177" y="1124"/>
            <a:chExt cx="8608" cy="5908"/>
          </a:xfrm>
        </p:grpSpPr>
        <p:grpSp>
          <p:nvGrpSpPr>
            <p:cNvPr id="12" name="组合 11"/>
            <p:cNvGrpSpPr/>
            <p:nvPr/>
          </p:nvGrpSpPr>
          <p:grpSpPr>
            <a:xfrm>
              <a:off x="8177" y="1124"/>
              <a:ext cx="8608" cy="5908"/>
              <a:chOff x="5777" y="1124"/>
              <a:chExt cx="8608" cy="5908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5777" y="1124"/>
                <a:ext cx="8608" cy="5908"/>
                <a:chOff x="5777" y="1124"/>
                <a:chExt cx="8608" cy="5908"/>
              </a:xfrm>
            </p:grpSpPr>
            <p:graphicFrame>
              <p:nvGraphicFramePr>
                <p:cNvPr id="5" name="Object 14"/>
                <p:cNvGraphicFramePr>
                  <a:graphicFrameLocks noChangeAspect="1"/>
                </p:cNvGraphicFramePr>
                <p:nvPr/>
              </p:nvGraphicFramePr>
              <p:xfrm>
                <a:off x="7666" y="1124"/>
                <a:ext cx="5280" cy="50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8890" name="BMP 图象" r:id="rId11" imgW="2084705" imgH="2005965" progId="Paint.Picture">
                        <p:embed/>
                      </p:oleObj>
                    </mc:Choice>
                    <mc:Fallback>
                      <p:oleObj name="BMP 图象" r:id="rId11" imgW="2084705" imgH="2005965" progId="Paint.Picture">
                        <p:embed/>
                        <p:pic>
                          <p:nvPicPr>
                            <p:cNvPr id="0" name="图片 7888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666" y="1124"/>
                              <a:ext cx="5280" cy="50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" name="文本框 7"/>
                <p:cNvSpPr txBox="1"/>
                <p:nvPr/>
              </p:nvSpPr>
              <p:spPr>
                <a:xfrm>
                  <a:off x="5777" y="6307"/>
                  <a:ext cx="8608" cy="72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marL="342900" marR="0" lvl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9966"/>
                    </a:buClr>
                    <a:buSzPct val="50000"/>
                    <a:buFont typeface="Monotype Sorts" pitchFamily="2" charset="2"/>
                    <a:buNone/>
                    <a:defRPr/>
                  </a:pPr>
                  <a:r>
                    <a:rPr lang="en-US" altLang="zh-CN" b="1" noProof="0" dirty="0" smtClean="0">
                      <a:ln>
                        <a:noFill/>
                      </a:ln>
                      <a:solidFill>
                        <a:srgbClr val="F52950"/>
                      </a:solidFill>
                      <a:effectLst/>
                      <a:uLnTx/>
                      <a:uFillTx/>
                      <a:sym typeface="+mn-ea"/>
                    </a:rPr>
                    <a:t>N</a:t>
                  </a:r>
                  <a:r>
                    <a:rPr lang="zh-CN" altLang="en-US" b="1" noProof="0" dirty="0" smtClean="0">
                      <a:ln>
                        <a:noFill/>
                      </a:ln>
                      <a:solidFill>
                        <a:srgbClr val="F52950"/>
                      </a:solidFill>
                      <a:effectLst/>
                      <a:uLnTx/>
                      <a:uFillTx/>
                      <a:sym typeface="+mn-ea"/>
                    </a:rPr>
                    <a:t>沟道耗尽型</a:t>
                  </a:r>
                  <a:r>
                    <a:rPr lang="en-US" altLang="zh-CN" b="1" noProof="0" dirty="0" smtClean="0">
                      <a:ln>
                        <a:noFill/>
                      </a:ln>
                      <a:solidFill>
                        <a:srgbClr val="F52950"/>
                      </a:solidFill>
                      <a:effectLst/>
                      <a:uLnTx/>
                      <a:uFillTx/>
                      <a:sym typeface="+mn-ea"/>
                    </a:rPr>
                    <a:t>MOS</a:t>
                  </a:r>
                  <a:r>
                    <a:rPr lang="zh-CN" altLang="en-US" b="1" noProof="0" dirty="0" smtClean="0">
                      <a:ln>
                        <a:noFill/>
                      </a:ln>
                      <a:solidFill>
                        <a:srgbClr val="F52950"/>
                      </a:solidFill>
                      <a:effectLst/>
                      <a:uLnTx/>
                      <a:uFillTx/>
                      <a:sym typeface="+mn-ea"/>
                    </a:rPr>
                    <a:t>管的转移特性曲线</a:t>
                  </a:r>
                  <a:endPara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10967" y="2669"/>
                <a:ext cx="120" cy="1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806" y="5627"/>
              <a:ext cx="1851" cy="677"/>
              <a:chOff x="6406" y="5627"/>
              <a:chExt cx="1851" cy="677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6406" y="5627"/>
                <a:ext cx="1851" cy="6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000" b="1" i="1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sym typeface="+mn-ea"/>
                  </a:rPr>
                  <a:t>U </a:t>
                </a:r>
                <a:r>
                  <a:rPr lang="en-US" altLang="zh-CN" sz="2000" b="1" baseline="-2500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sym typeface="+mn-ea"/>
                  </a:rPr>
                  <a:t>GS(off)</a:t>
                </a:r>
                <a:endParaRPr lang="en-US" altLang="zh-CN" sz="2000" b="1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  <p:sp>
            <p:nvSpPr>
              <p:cNvPr id="20" name="椭圆 19"/>
              <p:cNvSpPr/>
              <p:nvPr>
                <p:custDataLst>
                  <p:tags r:id="rId13"/>
                </p:custDataLst>
              </p:nvPr>
            </p:nvSpPr>
            <p:spPr>
              <a:xfrm>
                <a:off x="7880" y="5627"/>
                <a:ext cx="227" cy="2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2937" y="2758"/>
              <a:ext cx="1377" cy="367"/>
              <a:chOff x="10537" y="2758"/>
              <a:chExt cx="1377" cy="367"/>
            </a:xfrm>
          </p:grpSpPr>
          <p:sp>
            <p:nvSpPr>
              <p:cNvPr id="22" name="椭圆 21"/>
              <p:cNvSpPr/>
              <p:nvPr>
                <p:custDataLst>
                  <p:tags r:id="rId14"/>
                </p:custDataLst>
              </p:nvPr>
            </p:nvSpPr>
            <p:spPr>
              <a:xfrm>
                <a:off x="10537" y="2898"/>
                <a:ext cx="227" cy="227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23" name="文本框 22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10866" y="2758"/>
                <a:ext cx="1048" cy="31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p>
                <a:pPr marL="0" indent="0" latinLnBrk="0">
                  <a:lnSpc>
                    <a:spcPct val="30000"/>
                  </a:lnSpc>
                  <a:buNone/>
                </a:pPr>
                <a:r>
                  <a:rPr lang="en-US" altLang="zh-CN" sz="2400" b="1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baseline="-25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DSS</a:t>
                </a:r>
                <a:endParaRPr lang="en-US" altLang="zh-CN" sz="2400" b="1" baseline="-25000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2321" y="1295"/>
              <a:ext cx="550" cy="642"/>
            </a:xfrm>
            <a:prstGeom prst="rect">
              <a:avLst/>
            </a:prstGeom>
          </p:spPr>
        </p:pic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3942" y="5559"/>
              <a:ext cx="758" cy="50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488440" y="836930"/>
            <a:ext cx="6096000" cy="70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i="0" u="sng" strike="noStrike" kern="1200" cap="none" spc="0" normalizeH="0" baseline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三、P</a:t>
            </a:r>
            <a:r>
              <a:rPr kumimoji="1" lang="en-US" altLang="zh-CN" sz="2800" i="0" u="sng" strike="noStrike" kern="1200" cap="none" spc="0" normalizeH="0" baseline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i="0" u="sng" strike="noStrike" kern="1200" cap="none" spc="0" normalizeH="0" baseline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沟道</a:t>
            </a:r>
            <a:r>
              <a:rPr kumimoji="1" lang="en-US" altLang="zh-CN" sz="2800" i="0" u="sng" strike="noStrike" kern="1200" cap="none" spc="0" normalizeH="0" baseline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i="0" u="sng" strike="noStrike" kern="1200" cap="none" spc="0" normalizeH="0" baseline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MOS</a:t>
            </a:r>
            <a:r>
              <a:rPr kumimoji="1" lang="en-US" altLang="zh-CN" sz="2800" i="0" u="sng" strike="noStrike" kern="1200" cap="none" spc="0" normalizeH="0" baseline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sz="2800" i="0" u="sng" strike="noStrike" kern="1200" cap="none" spc="0" normalizeH="0" baseline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管</a:t>
            </a:r>
            <a:endParaRPr kumimoji="1" lang="zh-CN" sz="2800" i="0" u="none" strike="noStrike" kern="1200" cap="none" spc="0" normalizeH="0" baseline="0" noProof="0" dirty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00785" y="1485265"/>
            <a:ext cx="9858375" cy="180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沟道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MOS</a:t>
            </a:r>
            <a:r>
              <a:rPr lang="zh-CN" altLang="en-US" b="1" noProof="0" dirty="0" smtClean="0">
                <a:ln>
                  <a:noFill/>
                </a:ln>
                <a:solidFill>
                  <a:srgbClr val="01000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管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的工作原理与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N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沟道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MOS </a:t>
            </a:r>
            <a:r>
              <a:rPr lang="zh-CN" altLang="en-US" b="1" noProof="0" dirty="0" smtClean="0">
                <a:ln>
                  <a:noFill/>
                </a:ln>
                <a:solidFill>
                  <a:srgbClr val="01000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管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完全相同，只不过导电的载流子不同，供电电压极性不同而已。这如同双极型三极管有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NPN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型和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PNP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型一样。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10002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074"/>
          <p:cNvSpPr txBox="1">
            <a:spLocks noChangeArrowheads="1"/>
          </p:cNvSpPr>
          <p:nvPr/>
        </p:nvSpPr>
        <p:spPr bwMode="auto">
          <a:xfrm>
            <a:off x="1715835" y="772885"/>
            <a:ext cx="7188477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FF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buClrTx/>
              <a:buSzTx/>
              <a:buFontTx/>
            </a:pPr>
            <a:r>
              <a:rPr lang="zh-CN" altLang="en-US" sz="28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特性曲线</a:t>
            </a:r>
            <a:endParaRPr lang="zh-CN" altLang="en-US" sz="2800" b="1" u="sng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 bwMode="auto">
          <a:xfrm>
            <a:off x="1260475" y="1676400"/>
            <a:ext cx="9902190" cy="195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场效应管的特性曲线类型比较多，根据导电沟道的不同，以及是增强型还是耗尽型，可有四种转移特性曲线和输出特性曲线，其电压和电流方向也有所不同。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 bwMode="auto">
          <a:xfrm>
            <a:off x="1260475" y="3510915"/>
            <a:ext cx="10059670" cy="125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如果按统一规定正方向，特性曲线就要画在不同的象限。为了便于绘制，将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沟道管子的电流的正方向反过来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设定。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2743200" y="1412875"/>
            <a:ext cx="7924800" cy="2327910"/>
            <a:chOff x="4320" y="2225"/>
            <a:chExt cx="12480" cy="3666"/>
          </a:xfrm>
        </p:grpSpPr>
        <p:grpSp>
          <p:nvGrpSpPr>
            <p:cNvPr id="43" name="组合 42"/>
            <p:cNvGrpSpPr/>
            <p:nvPr/>
          </p:nvGrpSpPr>
          <p:grpSpPr>
            <a:xfrm>
              <a:off x="4320" y="2225"/>
              <a:ext cx="12480" cy="3666"/>
              <a:chOff x="4320" y="2225"/>
              <a:chExt cx="12480" cy="3666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4320" y="2225"/>
                <a:ext cx="12480" cy="3666"/>
                <a:chOff x="4320" y="2225"/>
                <a:chExt cx="12480" cy="3666"/>
              </a:xfrm>
            </p:grpSpPr>
            <p:grpSp>
              <p:nvGrpSpPr>
                <p:cNvPr id="20" name="组合 19"/>
                <p:cNvGrpSpPr/>
                <p:nvPr/>
              </p:nvGrpSpPr>
              <p:grpSpPr>
                <a:xfrm>
                  <a:off x="4320" y="2291"/>
                  <a:ext cx="12480" cy="3600"/>
                  <a:chOff x="1920" y="2291"/>
                  <a:chExt cx="12480" cy="3600"/>
                </a:xfrm>
              </p:grpSpPr>
              <p:graphicFrame>
                <p:nvGraphicFramePr>
                  <p:cNvPr id="5" name="Object 10"/>
                  <p:cNvGraphicFramePr>
                    <a:graphicFrameLocks noChangeAspect="1"/>
                  </p:cNvGraphicFramePr>
                  <p:nvPr/>
                </p:nvGraphicFramePr>
                <p:xfrm>
                  <a:off x="1920" y="2291"/>
                  <a:ext cx="12480" cy="36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3186" name="BMP 图象" r:id="rId1" imgW="4909185" imgH="1426845" progId="Paint.Picture">
                          <p:embed/>
                        </p:oleObj>
                      </mc:Choice>
                      <mc:Fallback>
                        <p:oleObj name="BMP 图象" r:id="rId1" imgW="4909185" imgH="1426845" progId="Paint.Picture">
                          <p:embed/>
                          <p:pic>
                            <p:nvPicPr>
                              <p:cNvPr id="0" name="图片 9318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20" y="2291"/>
                                <a:ext cx="12480" cy="36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5" name="椭圆 14"/>
                  <p:cNvSpPr/>
                  <p:nvPr/>
                </p:nvSpPr>
                <p:spPr>
                  <a:xfrm>
                    <a:off x="3203" y="4353"/>
                    <a:ext cx="119" cy="1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16" name="椭圆 15"/>
                  <p:cNvSpPr/>
                  <p:nvPr/>
                </p:nvSpPr>
                <p:spPr>
                  <a:xfrm>
                    <a:off x="3203" y="5242"/>
                    <a:ext cx="119" cy="1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b="1"/>
                  </a:p>
                </p:txBody>
              </p:sp>
            </p:grpSp>
            <p:pic>
              <p:nvPicPr>
                <p:cNvPr id="23" name="图片 2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75" y="3399"/>
                  <a:ext cx="550" cy="642"/>
                </a:xfrm>
                <a:prstGeom prst="rect">
                  <a:avLst/>
                </a:prstGeom>
              </p:spPr>
            </p:pic>
            <p:cxnSp>
              <p:nvCxnSpPr>
                <p:cNvPr id="24" name="直接箭头连接符 23"/>
                <p:cNvCxnSpPr/>
                <p:nvPr/>
              </p:nvCxnSpPr>
              <p:spPr>
                <a:xfrm flipH="1">
                  <a:off x="6085" y="3245"/>
                  <a:ext cx="567" cy="0"/>
                </a:xfrm>
                <a:prstGeom prst="straightConnector1">
                  <a:avLst/>
                </a:prstGeom>
                <a:ln w="57150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4" name="图片 3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86" y="2225"/>
                  <a:ext cx="550" cy="642"/>
                </a:xfrm>
                <a:prstGeom prst="rect">
                  <a:avLst/>
                </a:prstGeom>
              </p:spPr>
            </p:pic>
            <p:pic>
              <p:nvPicPr>
                <p:cNvPr id="35" name="图片 3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011" y="2231"/>
                  <a:ext cx="550" cy="642"/>
                </a:xfrm>
                <a:prstGeom prst="rect">
                  <a:avLst/>
                </a:prstGeom>
              </p:spPr>
            </p:pic>
          </p:grpSp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50" y="5091"/>
                <a:ext cx="758" cy="502"/>
              </a:xfrm>
              <a:prstGeom prst="rect">
                <a:avLst/>
              </a:pr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61" y="5098"/>
                <a:ext cx="826" cy="524"/>
              </a:xfrm>
              <a:prstGeom prst="rect">
                <a:avLst/>
              </a:prstGeom>
            </p:spPr>
          </p:pic>
        </p:grp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6"/>
            <a:srcRect t="20000" r="4225" b="18906"/>
            <a:stretch>
              <a:fillRect/>
            </a:stretch>
          </p:blipFill>
          <p:spPr>
            <a:xfrm>
              <a:off x="13819" y="3679"/>
              <a:ext cx="680" cy="418"/>
            </a:xfrm>
            <a:prstGeom prst="rect">
              <a:avLst/>
            </a:prstGeom>
          </p:spPr>
        </p:pic>
      </p:grp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04340" y="549275"/>
            <a:ext cx="545020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9999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F5295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各类场效应管的特性曲线</a:t>
            </a:r>
            <a:endParaRPr lang="zh-CN" altLang="en-US" sz="2800" b="1" u="sng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1524000" y="1378496"/>
            <a:ext cx="88392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743200" y="1378496"/>
            <a:ext cx="0" cy="518400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2133600" y="1378496"/>
            <a:ext cx="0" cy="518400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2133600" y="3740696"/>
            <a:ext cx="84582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600200" y="2597696"/>
            <a:ext cx="611188" cy="310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绝缘栅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场效应管</a:t>
            </a:r>
            <a:endParaRPr lang="zh-CN" altLang="en-US" sz="2400" b="1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178050" y="1457871"/>
            <a:ext cx="48895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6666FF"/>
                </a:solidFill>
                <a:latin typeface="Times New Roman" panose="02020603050405020304" pitchFamily="18" charset="0"/>
              </a:rPr>
              <a:t>N</a:t>
            </a:r>
            <a:endParaRPr lang="en-US" altLang="zh-CN" sz="2400" b="1">
              <a:solidFill>
                <a:srgbClr val="6666FF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6666FF"/>
                </a:solidFill>
                <a:latin typeface="Times New Roman" panose="02020603050405020304" pitchFamily="18" charset="0"/>
              </a:rPr>
              <a:t>沟</a:t>
            </a:r>
            <a:endParaRPr lang="zh-CN" altLang="en-US" sz="2400" b="1">
              <a:solidFill>
                <a:srgbClr val="6666FF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6666FF"/>
                </a:solidFill>
                <a:latin typeface="Times New Roman" panose="02020603050405020304" pitchFamily="18" charset="0"/>
              </a:rPr>
              <a:t>道</a:t>
            </a:r>
            <a:endParaRPr lang="zh-CN" altLang="en-US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增</a:t>
            </a:r>
            <a:endParaRPr lang="zh-CN" altLang="en-US" sz="2400" b="1">
              <a:solidFill>
                <a:srgbClr val="0070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强</a:t>
            </a:r>
            <a:endParaRPr lang="zh-CN" altLang="en-US" sz="2400" b="1">
              <a:solidFill>
                <a:srgbClr val="0070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型</a:t>
            </a:r>
            <a:endParaRPr lang="zh-CN" altLang="en-US" sz="2400" b="1">
              <a:solidFill>
                <a:srgbClr val="0070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2209800" y="3969296"/>
            <a:ext cx="48895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沟</a:t>
            </a:r>
            <a:endParaRPr lang="zh-CN" altLang="en-US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道</a:t>
            </a:r>
            <a:endParaRPr lang="zh-CN" altLang="en-US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增</a:t>
            </a:r>
            <a:endParaRPr lang="zh-CN" altLang="en-US" sz="2400" b="1">
              <a:solidFill>
                <a:srgbClr val="0070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强</a:t>
            </a:r>
            <a:endParaRPr lang="zh-CN" altLang="en-US" sz="2400" b="1">
              <a:solidFill>
                <a:srgbClr val="0070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型</a:t>
            </a:r>
            <a:endParaRPr lang="zh-CN" altLang="en-US" sz="2400" b="1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>
            <a:off x="1676400" y="6553200"/>
            <a:ext cx="88392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855595" y="4036695"/>
            <a:ext cx="7981950" cy="2241550"/>
            <a:chOff x="4497" y="6131"/>
            <a:chExt cx="12570" cy="3530"/>
          </a:xfrm>
        </p:grpSpPr>
        <p:grpSp>
          <p:nvGrpSpPr>
            <p:cNvPr id="44" name="组合 43"/>
            <p:cNvGrpSpPr/>
            <p:nvPr/>
          </p:nvGrpSpPr>
          <p:grpSpPr>
            <a:xfrm>
              <a:off x="4497" y="6131"/>
              <a:ext cx="12570" cy="3530"/>
              <a:chOff x="4497" y="6131"/>
              <a:chExt cx="12570" cy="353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4497" y="6131"/>
                <a:ext cx="12570" cy="3530"/>
                <a:chOff x="4497" y="6131"/>
                <a:chExt cx="12570" cy="3530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>
                  <a:off x="4497" y="6131"/>
                  <a:ext cx="12570" cy="3530"/>
                  <a:chOff x="2097" y="6131"/>
                  <a:chExt cx="12570" cy="3530"/>
                </a:xfrm>
              </p:grpSpPr>
              <p:graphicFrame>
                <p:nvGraphicFramePr>
                  <p:cNvPr id="10" name="Object 17"/>
                  <p:cNvGraphicFramePr>
                    <a:graphicFrameLocks noChangeAspect="1"/>
                  </p:cNvGraphicFramePr>
                  <p:nvPr/>
                </p:nvGraphicFramePr>
                <p:xfrm>
                  <a:off x="2097" y="6131"/>
                  <a:ext cx="12570" cy="353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3187" name="BMP 图象" r:id="rId7" imgW="4909185" imgH="1490980" progId="Paint.Picture">
                          <p:embed/>
                        </p:oleObj>
                      </mc:Choice>
                      <mc:Fallback>
                        <p:oleObj name="BMP 图象" r:id="rId7" imgW="4909185" imgH="1490980" progId="Paint.Picture">
                          <p:embed/>
                          <p:pic>
                            <p:nvPicPr>
                              <p:cNvPr id="0" name="图片 9318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97" y="6131"/>
                                <a:ext cx="12570" cy="353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3466" y="7943"/>
                    <a:ext cx="119" cy="938"/>
                    <a:chOff x="3403" y="4553"/>
                    <a:chExt cx="119" cy="938"/>
                  </a:xfrm>
                </p:grpSpPr>
                <p:sp>
                  <p:nvSpPr>
                    <p:cNvPr id="17" name="椭圆 16"/>
                    <p:cNvSpPr/>
                    <p:nvPr/>
                  </p:nvSpPr>
                  <p:spPr>
                    <a:xfrm>
                      <a:off x="3403" y="4553"/>
                      <a:ext cx="119" cy="1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b="1"/>
                    </a:p>
                  </p:txBody>
                </p:sp>
                <p:sp>
                  <p:nvSpPr>
                    <p:cNvPr id="18" name="椭圆 17"/>
                    <p:cNvSpPr/>
                    <p:nvPr/>
                  </p:nvSpPr>
                  <p:spPr>
                    <a:xfrm>
                      <a:off x="3403" y="5372"/>
                      <a:ext cx="119" cy="1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b="1"/>
                    </a:p>
                  </p:txBody>
                </p:sp>
              </p:grpSp>
            </p:grp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12" y="7019"/>
                  <a:ext cx="550" cy="642"/>
                </a:xfrm>
                <a:prstGeom prst="rect">
                  <a:avLst/>
                </a:prstGeom>
              </p:spPr>
            </p:pic>
            <p:cxnSp>
              <p:nvCxnSpPr>
                <p:cNvPr id="32" name="直接箭头连接符 31"/>
                <p:cNvCxnSpPr/>
                <p:nvPr/>
              </p:nvCxnSpPr>
              <p:spPr>
                <a:xfrm flipV="1">
                  <a:off x="6125" y="6934"/>
                  <a:ext cx="5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6" name="图片 3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47" y="6279"/>
                  <a:ext cx="550" cy="642"/>
                </a:xfrm>
                <a:prstGeom prst="rect">
                  <a:avLst/>
                </a:prstGeom>
              </p:spPr>
            </p:pic>
            <p:pic>
              <p:nvPicPr>
                <p:cNvPr id="37" name="图片 3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68" y="6275"/>
                  <a:ext cx="550" cy="642"/>
                </a:xfrm>
                <a:prstGeom prst="rect">
                  <a:avLst/>
                </a:prstGeom>
              </p:spPr>
            </p:pic>
          </p:grpSp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78" y="8945"/>
                <a:ext cx="758" cy="502"/>
              </a:xfrm>
              <a:prstGeom prst="rect">
                <a:avLst/>
              </a:prstGeom>
            </p:spPr>
          </p:pic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01" y="8977"/>
                <a:ext cx="826" cy="524"/>
              </a:xfrm>
              <a:prstGeom prst="rect">
                <a:avLst/>
              </a:prstGeom>
            </p:spPr>
          </p:pic>
        </p:grp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6"/>
            <a:srcRect t="20000" r="4225" b="18906"/>
            <a:stretch>
              <a:fillRect/>
            </a:stretch>
          </p:blipFill>
          <p:spPr>
            <a:xfrm>
              <a:off x="13760" y="7649"/>
              <a:ext cx="680" cy="41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1676400" y="609600"/>
            <a:ext cx="88392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1676400" y="6553200"/>
            <a:ext cx="88392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286000" y="3657600"/>
            <a:ext cx="82296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971800" y="609600"/>
            <a:ext cx="0" cy="594360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286000" y="609600"/>
            <a:ext cx="0" cy="594360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598613" y="2286000"/>
            <a:ext cx="611187" cy="310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绝缘栅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场效应管</a:t>
            </a:r>
            <a:endParaRPr lang="zh-CN" altLang="en-US" sz="2400" b="1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343785" y="3810000"/>
            <a:ext cx="55181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endParaRPr lang="zh-CN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362200" y="838200"/>
            <a:ext cx="48895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6666FF"/>
                </a:solidFill>
                <a:latin typeface="Times New Roman" panose="02020603050405020304" pitchFamily="18" charset="0"/>
              </a:rPr>
              <a:t>N</a:t>
            </a:r>
            <a:endParaRPr lang="en-US" altLang="zh-CN" sz="2400" b="1">
              <a:solidFill>
                <a:srgbClr val="6666FF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rgbClr val="6666FF"/>
                </a:solidFill>
                <a:latin typeface="Times New Roman" panose="02020603050405020304" pitchFamily="18" charset="0"/>
              </a:rPr>
              <a:t>沟</a:t>
            </a:r>
            <a:endParaRPr lang="zh-CN" altLang="zh-CN" sz="2400" b="1">
              <a:solidFill>
                <a:srgbClr val="6666FF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rgbClr val="6666FF"/>
                </a:solidFill>
                <a:latin typeface="Times New Roman" panose="02020603050405020304" pitchFamily="18" charset="0"/>
              </a:rPr>
              <a:t>道</a:t>
            </a:r>
            <a:endParaRPr lang="zh-CN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DE0B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耗</a:t>
            </a:r>
            <a:endParaRPr lang="zh-CN" altLang="en-US" sz="2400" b="1">
              <a:solidFill>
                <a:srgbClr val="DE0BF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DE0B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尽</a:t>
            </a:r>
            <a:endParaRPr lang="zh-CN" altLang="en-US" sz="2400" b="1">
              <a:solidFill>
                <a:srgbClr val="DE0BF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rgbClr val="DE0B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型</a:t>
            </a:r>
            <a:endParaRPr lang="zh-CN" altLang="zh-CN" sz="2400" b="1">
              <a:solidFill>
                <a:srgbClr val="DE0BF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346008" y="4020820"/>
            <a:ext cx="521335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P</a:t>
            </a: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沟</a:t>
            </a:r>
            <a:endParaRPr lang="zh-CN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道</a:t>
            </a:r>
            <a:endParaRPr lang="zh-CN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DE0B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耗</a:t>
            </a:r>
            <a:endParaRPr lang="zh-CN" altLang="en-US" sz="2400" b="1">
              <a:solidFill>
                <a:srgbClr val="DE0BF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DE0B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尽</a:t>
            </a:r>
            <a:endParaRPr lang="zh-CN" altLang="en-US" sz="2400" b="1">
              <a:solidFill>
                <a:srgbClr val="DE0BF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rgbClr val="DE0B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型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2994025" y="1052830"/>
            <a:ext cx="7520940" cy="2223770"/>
            <a:chOff x="4715" y="1658"/>
            <a:chExt cx="11844" cy="3502"/>
          </a:xfrm>
        </p:grpSpPr>
        <p:grpSp>
          <p:nvGrpSpPr>
            <p:cNvPr id="32" name="组合 31"/>
            <p:cNvGrpSpPr/>
            <p:nvPr/>
          </p:nvGrpSpPr>
          <p:grpSpPr>
            <a:xfrm>
              <a:off x="4715" y="1658"/>
              <a:ext cx="11845" cy="3502"/>
              <a:chOff x="4715" y="1658"/>
              <a:chExt cx="11845" cy="3502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4715" y="1740"/>
                <a:ext cx="11725" cy="3420"/>
                <a:chOff x="2315" y="1740"/>
                <a:chExt cx="11725" cy="3420"/>
              </a:xfrm>
            </p:grpSpPr>
            <p:graphicFrame>
              <p:nvGraphicFramePr>
                <p:cNvPr id="9" name="Object 11"/>
                <p:cNvGraphicFramePr>
                  <a:graphicFrameLocks noChangeAspect="1"/>
                </p:cNvGraphicFramePr>
                <p:nvPr/>
              </p:nvGraphicFramePr>
              <p:xfrm>
                <a:off x="2315" y="1740"/>
                <a:ext cx="11725" cy="34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4210" name="BMP 图象" r:id="rId1" imgW="4947285" imgH="1441450" progId="Paint.Picture">
                        <p:embed/>
                      </p:oleObj>
                    </mc:Choice>
                    <mc:Fallback>
                      <p:oleObj name="BMP 图象" r:id="rId1" imgW="4947285" imgH="1441450" progId="Paint.Picture">
                        <p:embed/>
                        <p:pic>
                          <p:nvPicPr>
                            <p:cNvPr id="0" name="图片 9420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15" y="1740"/>
                              <a:ext cx="11725" cy="34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6" name="椭圆 15"/>
                <p:cNvSpPr/>
                <p:nvPr/>
              </p:nvSpPr>
              <p:spPr>
                <a:xfrm>
                  <a:off x="3685" y="3699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3685" y="4535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</p:grpSp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5" y="1658"/>
                <a:ext cx="550" cy="642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33" y="1658"/>
                <a:ext cx="550" cy="642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5" y="2792"/>
                <a:ext cx="550" cy="642"/>
              </a:xfrm>
              <a:prstGeom prst="rect">
                <a:avLst/>
              </a:prstGeom>
            </p:spPr>
          </p:pic>
          <p:cxnSp>
            <p:nvCxnSpPr>
              <p:cNvPr id="27" name="直接箭头连接符 26"/>
              <p:cNvCxnSpPr/>
              <p:nvPr/>
            </p:nvCxnSpPr>
            <p:spPr>
              <a:xfrm flipH="1">
                <a:off x="6538" y="2688"/>
                <a:ext cx="567" cy="0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02" y="4379"/>
                <a:ext cx="758" cy="502"/>
              </a:xfrm>
              <a:prstGeom prst="rect">
                <a:avLst/>
              </a:pr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54" y="4436"/>
                <a:ext cx="826" cy="524"/>
              </a:xfrm>
              <a:prstGeom prst="rect">
                <a:avLst/>
              </a:prstGeom>
            </p:spPr>
          </p:pic>
        </p:grp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6"/>
            <a:srcRect t="20000" r="4225" b="18906"/>
            <a:stretch>
              <a:fillRect/>
            </a:stretch>
          </p:blipFill>
          <p:spPr>
            <a:xfrm>
              <a:off x="13760" y="3097"/>
              <a:ext cx="680" cy="418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3006725" y="3803015"/>
            <a:ext cx="7717790" cy="2254250"/>
            <a:chOff x="4735" y="5989"/>
            <a:chExt cx="12154" cy="3550"/>
          </a:xfrm>
        </p:grpSpPr>
        <p:grpSp>
          <p:nvGrpSpPr>
            <p:cNvPr id="31" name="组合 30"/>
            <p:cNvGrpSpPr/>
            <p:nvPr/>
          </p:nvGrpSpPr>
          <p:grpSpPr>
            <a:xfrm>
              <a:off x="4735" y="5989"/>
              <a:ext cx="12155" cy="3551"/>
              <a:chOff x="4735" y="5989"/>
              <a:chExt cx="12155" cy="3551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4735" y="6120"/>
                <a:ext cx="12065" cy="3420"/>
                <a:chOff x="2335" y="6120"/>
                <a:chExt cx="12065" cy="3420"/>
              </a:xfrm>
            </p:grpSpPr>
            <p:graphicFrame>
              <p:nvGraphicFramePr>
                <p:cNvPr id="10" name="Object 12"/>
                <p:cNvGraphicFramePr>
                  <a:graphicFrameLocks noChangeAspect="1"/>
                </p:cNvGraphicFramePr>
                <p:nvPr/>
              </p:nvGraphicFramePr>
              <p:xfrm>
                <a:off x="2335" y="6120"/>
                <a:ext cx="12065" cy="34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4211" name="BMP 图象" r:id="rId7" imgW="5038725" imgH="1381125" progId="Paint.Picture">
                        <p:embed/>
                      </p:oleObj>
                    </mc:Choice>
                    <mc:Fallback>
                      <p:oleObj name="BMP 图象" r:id="rId7" imgW="5038725" imgH="1381125" progId="Paint.Picture">
                        <p:embed/>
                        <p:pic>
                          <p:nvPicPr>
                            <p:cNvPr id="0" name="图片 942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35" y="6120"/>
                              <a:ext cx="12065" cy="34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" name="椭圆 17"/>
                <p:cNvSpPr/>
                <p:nvPr/>
              </p:nvSpPr>
              <p:spPr>
                <a:xfrm>
                  <a:off x="3718" y="8306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3718" y="9142"/>
                  <a:ext cx="119" cy="1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</p:grp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32" y="6089"/>
                <a:ext cx="550" cy="642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08" y="5989"/>
                <a:ext cx="550" cy="642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8" y="7372"/>
                <a:ext cx="550" cy="642"/>
              </a:xfrm>
              <a:prstGeom prst="rect">
                <a:avLst/>
              </a:prstGeom>
            </p:spPr>
          </p:pic>
          <p:cxnSp>
            <p:nvCxnSpPr>
              <p:cNvPr id="28" name="直接箭头连接符 27"/>
              <p:cNvCxnSpPr/>
              <p:nvPr/>
            </p:nvCxnSpPr>
            <p:spPr>
              <a:xfrm flipV="1">
                <a:off x="6311" y="7318"/>
                <a:ext cx="567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32" y="8817"/>
                <a:ext cx="758" cy="502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77" y="8832"/>
                <a:ext cx="826" cy="524"/>
              </a:xfrm>
              <a:prstGeom prst="rect">
                <a:avLst/>
              </a:prstGeom>
            </p:spPr>
          </p:pic>
        </p:grp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6"/>
            <a:srcRect t="20000" r="4225" b="18906"/>
            <a:stretch>
              <a:fillRect/>
            </a:stretch>
          </p:blipFill>
          <p:spPr>
            <a:xfrm>
              <a:off x="13795" y="7484"/>
              <a:ext cx="680" cy="41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 bwMode="auto">
          <a:xfrm>
            <a:off x="1006475" y="765175"/>
            <a:ext cx="9772015" cy="146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sz="2400" b="1" i="0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场效应管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2400" b="1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ield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400" b="1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ffect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="1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ransister</a:t>
            </a:r>
            <a:r>
              <a:rPr lang="zh-CN" altLang="en-US" sz="2400" b="1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FET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400" b="1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是一种利用输入回路的</a:t>
            </a:r>
            <a:r>
              <a:rPr lang="zh-CN" altLang="en-US" sz="2400" b="1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电场效应</a:t>
            </a:r>
            <a:r>
              <a:rPr lang="zh-CN" altLang="en-US" sz="2400" b="1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（电压）控</a:t>
            </a:r>
            <a:r>
              <a:rPr lang="zh-CN" altLang="en-US" sz="2400" b="1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制输出回路</a:t>
            </a:r>
            <a:r>
              <a:rPr lang="zh-CN" altLang="en-US" sz="2400" b="1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电流</a:t>
            </a:r>
            <a:r>
              <a:rPr lang="zh-CN" altLang="en-US" sz="2400" b="1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的的半导体器件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1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是仅由</a:t>
            </a:r>
            <a:r>
              <a:rPr lang="zh-CN" altLang="en-US" sz="2400" b="1" noProof="0" smtClean="0">
                <a:ln>
                  <a:noFill/>
                </a:ln>
                <a:solidFill>
                  <a:srgbClr val="DE0BF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一种多数载流子</a:t>
            </a:r>
            <a:r>
              <a:rPr lang="zh-CN" altLang="en-US" sz="2400" b="1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参与导电的半导体器件，又称</a:t>
            </a:r>
            <a:r>
              <a:rPr lang="zh-CN" altLang="en-US" sz="2400" b="1" noProof="0" smtClean="0">
                <a:ln>
                  <a:noFill/>
                </a:ln>
                <a:solidFill>
                  <a:srgbClr val="01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单极型晶体管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136650" y="3168015"/>
            <a:ext cx="9088755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1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>
                <a:solidFill>
                  <a:srgbClr val="010000"/>
                </a:solidFill>
                <a:latin typeface="Times New Roman" panose="02020603050405020304" pitchFamily="18" charset="0"/>
              </a:rPr>
              <a:t>       从场效应管的结构来划分，它有两大类：</a:t>
            </a:r>
            <a:endParaRPr lang="zh-CN" altLang="en-US" sz="2400" b="1">
              <a:solidFill>
                <a:srgbClr val="01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</a:rPr>
              <a:t>1.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DE0BF1"/>
                </a:solidFill>
                <a:latin typeface="Times New Roman" panose="02020603050405020304" pitchFamily="18" charset="0"/>
              </a:rPr>
              <a:t>结型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</a:rPr>
              <a:t>场效应管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JFET 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="1">
                <a:solidFill>
                  <a:srgbClr val="010000"/>
                </a:solidFill>
                <a:latin typeface="Times New Roman" panose="02020603050405020304" pitchFamily="18" charset="0"/>
              </a:rPr>
              <a:t>unction type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FET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400" b="1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048441" y="4261773"/>
            <a:ext cx="7924800" cy="5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</a:rPr>
              <a:t>2.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DE0BF1"/>
                </a:solidFill>
                <a:latin typeface="Times New Roman" panose="02020603050405020304" pitchFamily="18" charset="0"/>
              </a:rPr>
              <a:t>绝缘栅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</a:rPr>
              <a:t>型场效应管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IGFET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solidFill>
                  <a:srgbClr val="010000"/>
                </a:solidFill>
                <a:latin typeface="Times New Roman" panose="02020603050405020304" pitchFamily="18" charset="0"/>
              </a:rPr>
              <a:t>nsulated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400" b="1">
                <a:solidFill>
                  <a:srgbClr val="010000"/>
                </a:solidFill>
                <a:latin typeface="Times New Roman" panose="02020603050405020304" pitchFamily="18" charset="0"/>
              </a:rPr>
              <a:t>ate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FET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400" b="1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224280" y="4763770"/>
            <a:ext cx="9149715" cy="97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10000"/>
                </a:solidFill>
                <a:latin typeface="Times New Roman" panose="02020603050405020304" pitchFamily="18" charset="0"/>
              </a:rPr>
              <a:t>               IGFET</a:t>
            </a:r>
            <a:r>
              <a:rPr lang="zh-CN" altLang="en-US" sz="2400" b="1">
                <a:solidFill>
                  <a:srgbClr val="010000"/>
                </a:solidFill>
                <a:latin typeface="Times New Roman" panose="02020603050405020304" pitchFamily="18" charset="0"/>
              </a:rPr>
              <a:t>也称</a:t>
            </a:r>
            <a:r>
              <a:rPr lang="en-US" altLang="zh-CN" sz="2400" b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金属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</a:rPr>
              <a:t>氧化物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</a:rPr>
              <a:t>半导体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晶体管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FET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</a:rPr>
              <a:t>Metal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Oxide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</a:rPr>
              <a:t>Semiconductor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FET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2400" b="1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1006475" y="2223135"/>
            <a:ext cx="9843770" cy="111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从参与导电的载流子来划分，它有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电子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作为载流子的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沟道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器件和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空穴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作为载流子的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沟道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器件。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8" grpId="0" autoUpdateAnimBg="0"/>
      <p:bldP spid="5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074"/>
          <p:cNvSpPr txBox="1">
            <a:spLocks noChangeArrowheads="1"/>
          </p:cNvSpPr>
          <p:nvPr/>
        </p:nvSpPr>
        <p:spPr bwMode="auto">
          <a:xfrm>
            <a:off x="1715770" y="806450"/>
            <a:ext cx="913892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FF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buClrTx/>
              <a:buSzTx/>
              <a:buFontTx/>
            </a:pPr>
            <a:r>
              <a:rPr lang="en-US" altLang="zh-CN" sz="2800" b="1" dirty="0" smtClean="0">
                <a:solidFill>
                  <a:srgbClr val="FF0000"/>
                </a:solidFill>
              </a:rPr>
              <a:t>1.5.2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结型场效应管</a:t>
            </a:r>
            <a:r>
              <a:rPr lang="zh-CN" altLang="en-US" sz="3200" b="1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J</a:t>
            </a:r>
            <a:r>
              <a:rPr lang="en-US" altLang="zh-CN" sz="3200" b="1">
                <a:solidFill>
                  <a:srgbClr val="010000"/>
                </a:solidFill>
                <a:sym typeface="+mn-ea"/>
              </a:rPr>
              <a:t>unction type 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FET</a:t>
            </a:r>
            <a:r>
              <a:rPr lang="zh-CN" altLang="en-US" sz="3200" b="1">
                <a:solidFill>
                  <a:srgbClr val="000000"/>
                </a:solidFill>
                <a:sym typeface="+mn-ea"/>
              </a:rPr>
              <a:t>，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JFET</a:t>
            </a:r>
            <a:r>
              <a:rPr lang="en-US" altLang="zh-CN" sz="3200" b="1">
                <a:solidFill>
                  <a:srgbClr val="000000"/>
                </a:solidFill>
                <a:sym typeface="+mn-ea"/>
              </a:rPr>
              <a:t>）</a:t>
            </a:r>
            <a:endParaRPr lang="zh-CN" altLang="en-US" sz="32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 bwMode="auto">
          <a:xfrm>
            <a:off x="1775460" y="1488440"/>
            <a:ext cx="9078595" cy="96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i="0" u="sng" strike="noStrike" kern="1200" cap="none" spc="0" normalizeH="0" baseline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一、结型场效应管的结构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JFET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的结构与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MOS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管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相似，工作机理相同。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449570" y="2637155"/>
            <a:ext cx="4680585" cy="3733800"/>
            <a:chOff x="6182" y="4153"/>
            <a:chExt cx="7371" cy="5880"/>
          </a:xfrm>
        </p:grpSpPr>
        <p:sp>
          <p:nvSpPr>
            <p:cNvPr id="5" name="文本框 4"/>
            <p:cNvSpPr txBox="1"/>
            <p:nvPr/>
          </p:nvSpPr>
          <p:spPr>
            <a:xfrm>
              <a:off x="6182" y="9405"/>
              <a:ext cx="737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 algn="ctr" eaLnBrk="1" hangingPunct="1">
                <a:spcBef>
                  <a:spcPct val="20000"/>
                </a:spcBef>
                <a:buClr>
                  <a:srgbClr val="FF9966"/>
                </a:buClr>
                <a:buSzPct val="50000"/>
                <a:defRPr/>
              </a:pPr>
              <a:r>
                <a:rPr lang="en-US" altLang="zh-CN" sz="2000" b="1" dirty="0">
                  <a:solidFill>
                    <a:srgbClr val="FF5050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sz="2000" b="1" dirty="0">
                  <a:solidFill>
                    <a:srgbClr val="FF5050"/>
                  </a:solidFill>
                  <a:ea typeface="宋体" panose="02010600030101010101" pitchFamily="2" charset="-122"/>
                </a:rPr>
                <a:t>沟道结型场效应管的结构（</a:t>
              </a:r>
              <a:r>
                <a:rPr lang="zh-CN" altLang="en-US" sz="2000" b="1" dirty="0" smtClean="0">
                  <a:solidFill>
                    <a:srgbClr val="FF5050"/>
                  </a:solidFill>
                  <a:ea typeface="宋体" panose="02010600030101010101" pitchFamily="2" charset="-122"/>
                  <a:hlinkClick r:id="rId1" action="ppaction://hlinkfile"/>
                </a:rPr>
                <a:t>动画</a:t>
              </a:r>
              <a:r>
                <a:rPr lang="en-US" altLang="zh-CN" sz="2000" b="1" dirty="0" smtClean="0">
                  <a:solidFill>
                    <a:srgbClr val="FF5050"/>
                  </a:solidFill>
                  <a:ea typeface="宋体" panose="02010600030101010101" pitchFamily="2" charset="-122"/>
                </a:rPr>
                <a:t>4-13</a:t>
              </a:r>
              <a:r>
                <a:rPr lang="zh-CN" altLang="en-US" sz="2000" b="1" dirty="0" smtClean="0">
                  <a:solidFill>
                    <a:srgbClr val="FF5050"/>
                  </a:solidFill>
                  <a:ea typeface="宋体" panose="02010600030101010101" pitchFamily="2" charset="-122"/>
                </a:rPr>
                <a:t>）</a:t>
              </a:r>
              <a:endParaRPr lang="zh-CN" altLang="en-US" sz="2000" b="1" dirty="0">
                <a:solidFill>
                  <a:srgbClr val="01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0" y="4153"/>
              <a:ext cx="4402" cy="5004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215" y="2564765"/>
            <a:ext cx="1290955" cy="1619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3970" y="4184015"/>
            <a:ext cx="1333500" cy="1609725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560195" y="2540635"/>
            <a:ext cx="4486275" cy="389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lang="en-US" altLang="zh-CN" b="1" dirty="0">
                <a:solidFill>
                  <a:srgbClr val="FF5050"/>
                </a:solidFill>
                <a:ea typeface="宋体" panose="02010600030101010101" pitchFamily="2" charset="-122"/>
                <a:sym typeface="+mn-ea"/>
              </a:rPr>
              <a:t>  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沟道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JFET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是在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N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型半导体硅片的两侧各制造一个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PN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结，形成两个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PN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结夹着一个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N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型沟道的结构。一个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P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区即为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3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栅极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型硅的一端是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漏极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，另一端是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131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源极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71385" y="5541010"/>
            <a:ext cx="344170" cy="3956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zh-CN" sz="18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922780" y="766445"/>
            <a:ext cx="7391400" cy="661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i="0" u="sng" strike="noStrike" kern="1200" cap="none" spc="0" normalizeH="0" baseline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二、结型场效应管的工作原理</a:t>
            </a:r>
            <a:endParaRPr kumimoji="1" lang="zh-CN" altLang="en-US" sz="2800" i="0" u="sng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544955" y="1341120"/>
            <a:ext cx="9903460" cy="159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根据结型场效应管的结构，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沟道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结型场效应管工作在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负栅压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区，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沟道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的工作在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正栅压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区，否则会出现栅流。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现以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N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沟道为例说明其工作原理。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7032308" y="3430905"/>
          <a:ext cx="1649412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" name="Photo Editor 照片" r:id="rId1" imgW="6143625" imgH="8239125" progId="MSPhotoEd.3">
                  <p:embed/>
                </p:oleObj>
              </mc:Choice>
              <mc:Fallback>
                <p:oleObj name="Photo Editor 照片" r:id="rId1" imgW="6143625" imgH="8239125" progId="MSPhotoEd.3">
                  <p:embed/>
                  <p:pic>
                    <p:nvPicPr>
                      <p:cNvPr id="0" name="图片 92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308" y="3430905"/>
                        <a:ext cx="1649412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740" y="3070860"/>
            <a:ext cx="2670810" cy="30372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437890" y="3010535"/>
            <a:ext cx="2922270" cy="3177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631315" y="685800"/>
            <a:ext cx="7594600" cy="69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i="0" u="none" strike="noStrike" kern="1200" cap="none" spc="0" normalizeH="0" baseline="0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① 栅源电压</a:t>
            </a:r>
            <a:r>
              <a:rPr lang="en-US" altLang="zh-CN" sz="280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800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 </a:t>
            </a:r>
            <a:r>
              <a:rPr kumimoji="1" lang="zh-CN" altLang="en-US" sz="2800" i="0" u="none" strike="noStrike" kern="1200" cap="none" spc="0" normalizeH="0" baseline="0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对沟道的控制作用</a:t>
            </a:r>
            <a:endParaRPr kumimoji="1" lang="zh-CN" altLang="en-US" sz="2800" i="0" u="none" strike="noStrike" kern="1200" cap="none" spc="0" normalizeH="0" baseline="0" noProof="0" dirty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631315" y="1196975"/>
            <a:ext cx="8764270" cy="87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 0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时，在漏、源之间加有一定电压时，在漏、源间将形成多子的漂移运动，产生漏极电流。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31950" y="5036185"/>
            <a:ext cx="8578850" cy="818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当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＜ 0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PN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结反偏，形成耗尽层，漏、源间的沟道将变窄，</a:t>
            </a:r>
            <a:r>
              <a:rPr lang="en-US" altLang="zh-CN" sz="2400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将减小。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318068" y="2030889"/>
          <a:ext cx="1649412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" name="Photo Editor 照片" r:id="rId1" imgW="6143625" imgH="8239125" progId="MSPhotoEd.3">
                  <p:embed/>
                </p:oleObj>
              </mc:Choice>
              <mc:Fallback>
                <p:oleObj name="Photo Editor 照片" r:id="rId1" imgW="6143625" imgH="8239125" progId="MSPhotoEd.3">
                  <p:embed/>
                  <p:pic>
                    <p:nvPicPr>
                      <p:cNvPr id="0" name="图片 92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8068" y="2030889"/>
                        <a:ext cx="1649412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"/>
          <p:cNvGrpSpPr/>
          <p:nvPr/>
        </p:nvGrpSpPr>
        <p:grpSpPr bwMode="auto">
          <a:xfrm>
            <a:off x="4224338" y="2095183"/>
            <a:ext cx="2743200" cy="2081213"/>
            <a:chOff x="1680" y="1056"/>
            <a:chExt cx="1728" cy="1311"/>
          </a:xfrm>
        </p:grpSpPr>
        <p:graphicFrame>
          <p:nvGraphicFramePr>
            <p:cNvPr id="11" name="Object 5"/>
            <p:cNvGraphicFramePr>
              <a:graphicFrameLocks noChangeAspect="1"/>
            </p:cNvGraphicFramePr>
            <p:nvPr/>
          </p:nvGraphicFramePr>
          <p:xfrm>
            <a:off x="1920" y="1056"/>
            <a:ext cx="1488" cy="1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9" name="Photo Editor 照片" r:id="rId3" imgW="9305925" imgH="8201025" progId="MSPhotoEd.3">
                    <p:embed/>
                  </p:oleObj>
                </mc:Choice>
                <mc:Fallback>
                  <p:oleObj name="Photo Editor 照片" r:id="rId3" imgW="9305925" imgH="8201025" progId="MSPhotoEd.3">
                    <p:embed/>
                    <p:pic>
                      <p:nvPicPr>
                        <p:cNvPr id="0" name="图片 92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056"/>
                          <a:ext cx="1488" cy="1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1680" y="1680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CCFFFF"/>
            </a:solidFill>
            <a:ln w="28575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b="1"/>
            </a:p>
          </p:txBody>
        </p:sp>
      </p:grpSp>
      <p:grpSp>
        <p:nvGrpSpPr>
          <p:cNvPr id="13" name="Group 11"/>
          <p:cNvGrpSpPr/>
          <p:nvPr/>
        </p:nvGrpSpPr>
        <p:grpSpPr bwMode="auto">
          <a:xfrm>
            <a:off x="4071938" y="4426585"/>
            <a:ext cx="2743200" cy="460375"/>
            <a:chOff x="1584" y="2592"/>
            <a:chExt cx="1728" cy="290"/>
          </a:xfrm>
        </p:grpSpPr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1584" y="2688"/>
              <a:ext cx="720" cy="144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00FFFF"/>
            </a:solidFill>
            <a:ln w="28575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b="1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352" y="2592"/>
              <a:ext cx="960" cy="29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沟道变窄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776730" y="5878195"/>
            <a:ext cx="8632190" cy="88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           </a:t>
            </a:r>
            <a:r>
              <a:rPr lang="en-US" altLang="zh-CN" sz="2400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继续减小，沟道继续变窄，</a:t>
            </a:r>
            <a:r>
              <a:rPr lang="en-US" altLang="zh-CN" sz="24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="1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继续减小直至为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0。当漏极电流为零时所对应的栅源电压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GS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称为夹断电压</a:t>
            </a:r>
            <a:r>
              <a:rPr lang="en-US" altLang="zh-CN" sz="2400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U</a:t>
            </a:r>
            <a:r>
              <a:rPr lang="en-US" altLang="zh-CN" sz="2400" b="1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GS(off)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" name="Group 7"/>
          <p:cNvGrpSpPr/>
          <p:nvPr/>
        </p:nvGrpSpPr>
        <p:grpSpPr bwMode="auto">
          <a:xfrm>
            <a:off x="7371398" y="2058670"/>
            <a:ext cx="2743200" cy="2154238"/>
            <a:chOff x="3408" y="1056"/>
            <a:chExt cx="1728" cy="1357"/>
          </a:xfrm>
        </p:grpSpPr>
        <p:graphicFrame>
          <p:nvGraphicFramePr>
            <p:cNvPr id="18" name="Object 8"/>
            <p:cNvGraphicFramePr>
              <a:graphicFrameLocks noChangeAspect="1"/>
            </p:cNvGraphicFramePr>
            <p:nvPr/>
          </p:nvGraphicFramePr>
          <p:xfrm>
            <a:off x="3648" y="1056"/>
            <a:ext cx="1488" cy="1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70" name="Photo Editor 照片" r:id="rId5" imgW="9039225" imgH="8239125" progId="MSPhotoEd.3">
                    <p:embed/>
                  </p:oleObj>
                </mc:Choice>
                <mc:Fallback>
                  <p:oleObj name="Photo Editor 照片" r:id="rId5" imgW="9039225" imgH="8239125" progId="MSPhotoEd.3">
                    <p:embed/>
                    <p:pic>
                      <p:nvPicPr>
                        <p:cNvPr id="0" name="图片 92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056"/>
                          <a:ext cx="1488" cy="1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AutoShape 9"/>
            <p:cNvSpPr>
              <a:spLocks noChangeArrowheads="1"/>
            </p:cNvSpPr>
            <p:nvPr/>
          </p:nvSpPr>
          <p:spPr bwMode="auto">
            <a:xfrm>
              <a:off x="3408" y="1680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CCFFFF"/>
            </a:solidFill>
            <a:ln w="28575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b="1"/>
            </a:p>
          </p:txBody>
        </p:sp>
      </p:grpSp>
      <p:grpSp>
        <p:nvGrpSpPr>
          <p:cNvPr id="20" name="Group 14"/>
          <p:cNvGrpSpPr/>
          <p:nvPr/>
        </p:nvGrpSpPr>
        <p:grpSpPr bwMode="auto">
          <a:xfrm>
            <a:off x="7319010" y="4236403"/>
            <a:ext cx="2752725" cy="830263"/>
            <a:chOff x="3306" y="2403"/>
            <a:chExt cx="1734" cy="523"/>
          </a:xfrm>
        </p:grpSpPr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3306" y="2598"/>
              <a:ext cx="720" cy="144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00FFFF"/>
            </a:solidFill>
            <a:ln w="28575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b="1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4080" y="2403"/>
              <a:ext cx="960" cy="52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沟道消失称为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夹断</a:t>
              </a:r>
              <a:endPara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351405" y="4448810"/>
            <a:ext cx="1407160" cy="4603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 wrap="none" rtlCol="0" anchor="t"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>
                <a:sym typeface="+mn-ea"/>
              </a:rPr>
              <a:t>沟道最宽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  <p:bldP spid="6" grpId="0" bldLvl="0" animBg="1" autoUpdateAnimBg="0"/>
      <p:bldP spid="16" grpId="0" bldLvl="0" animBg="1" autoUpdateAnimBg="0"/>
      <p:bldP spid="2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790700" y="561340"/>
            <a:ext cx="652907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i="0" u="none" strike="noStrike" kern="1200" cap="none" spc="0" normalizeH="0" baseline="0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② 漏源电压</a:t>
            </a:r>
            <a:r>
              <a:rPr lang="en-US" altLang="zh-CN" sz="280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80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DS </a:t>
            </a:r>
            <a:r>
              <a:rPr kumimoji="1" lang="zh-CN" altLang="en-US" sz="2800" i="0" u="none" strike="noStrike" kern="1200" cap="none" spc="0" normalizeH="0" baseline="0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对沟道的控制作用</a:t>
            </a:r>
            <a:endParaRPr kumimoji="1" lang="zh-CN" altLang="en-US" sz="2800" i="0" u="none" strike="noStrike" kern="1200" cap="none" spc="0" normalizeH="0" baseline="0" noProof="0" dirty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18945" y="1233805"/>
            <a:ext cx="8810625" cy="215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latinLnBrk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       在栅极加上电压，且</a:t>
            </a: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0</a:t>
            </a: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＞</a:t>
            </a: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</a:rPr>
              <a:t>＞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GS(off)</a:t>
            </a: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010000"/>
                </a:solidFill>
                <a:latin typeface="Times New Roman" panose="02020603050405020304" pitchFamily="18" charset="0"/>
              </a:rPr>
              <a:t>若漏源电压</a:t>
            </a: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DS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7032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b="1" dirty="0">
                <a:solidFill>
                  <a:srgbClr val="010000"/>
                </a:solidFill>
                <a:latin typeface="Times New Roman" panose="02020603050405020304" pitchFamily="18" charset="0"/>
              </a:rPr>
              <a:t>从零开始增加，则</a:t>
            </a: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GD </a:t>
            </a:r>
            <a:r>
              <a:rPr lang="en-US" altLang="zh-CN" b="1" dirty="0">
                <a:solidFill>
                  <a:srgbClr val="01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= </a:t>
            </a: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GS</a:t>
            </a:r>
            <a:r>
              <a:rPr lang="en-US" altLang="zh-CN" b="1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b="1" dirty="0">
                <a:solidFill>
                  <a:srgbClr val="01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-</a:t>
            </a:r>
            <a:r>
              <a:rPr lang="en-US" altLang="zh-CN" b="1" dirty="0">
                <a:solidFill>
                  <a:srgbClr val="01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sym typeface="+mn-ea"/>
              </a:rPr>
              <a:t>DS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7032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b="1" dirty="0">
                <a:solidFill>
                  <a:srgbClr val="010000"/>
                </a:solidFill>
                <a:latin typeface="Times New Roman" panose="02020603050405020304" pitchFamily="18" charset="0"/>
              </a:rPr>
              <a:t>将随之减小。使靠近漏极处的耗尽层加宽，沟道变窄，呈楔形分布。沟道电阻基本取决于</a:t>
            </a: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zh-CN" altLang="en-US" b="1" dirty="0">
                <a:solidFill>
                  <a:srgbClr val="010000"/>
                </a:solidFill>
                <a:latin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676375" y="3232656"/>
          <a:ext cx="304800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8" name="Photo Editor 照片" r:id="rId1" imgW="13382625" imgH="9572625" progId="MSPhotoEd.3">
                  <p:embed/>
                </p:oleObj>
              </mc:Choice>
              <mc:Fallback>
                <p:oleObj name="Photo Editor 照片" r:id="rId1" imgW="13382625" imgH="9572625" progId="MSPhotoEd.3">
                  <p:embed/>
                  <p:pic>
                    <p:nvPicPr>
                      <p:cNvPr id="0" name="图片 86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097" t="5000" r="8411" b="6876"/>
                      <a:stretch>
                        <a:fillRect/>
                      </a:stretch>
                    </p:blipFill>
                    <p:spPr bwMode="auto">
                      <a:xfrm>
                        <a:off x="6676375" y="3232656"/>
                        <a:ext cx="3048000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5"/>
          <p:cNvSpPr/>
          <p:nvPr/>
        </p:nvSpPr>
        <p:spPr bwMode="auto">
          <a:xfrm>
            <a:off x="7055485" y="5517515"/>
            <a:ext cx="3286760" cy="1177290"/>
          </a:xfrm>
          <a:prstGeom prst="borderCallout1">
            <a:avLst>
              <a:gd name="adj1" fmla="val 2781"/>
              <a:gd name="adj2" fmla="val 35974"/>
              <a:gd name="adj3" fmla="val -104908"/>
              <a:gd name="adj4" fmla="val 34853"/>
            </a:avLst>
          </a:prstGeom>
          <a:solidFill>
            <a:srgbClr val="FFFFCC"/>
          </a:solidFill>
          <a:ln w="1905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010000"/>
                </a:solidFill>
                <a:sym typeface="+mn-ea"/>
              </a:rPr>
              <a:t>0＞</a:t>
            </a:r>
            <a:r>
              <a:rPr lang="en-US" altLang="zh-CN" sz="2000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</a:t>
            </a:r>
            <a:r>
              <a:rPr lang="en-US" altLang="zh-CN" sz="2000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GS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＞</a:t>
            </a:r>
            <a:r>
              <a:rPr lang="en-US" altLang="zh-CN" sz="2000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U</a:t>
            </a:r>
            <a:r>
              <a:rPr lang="en-US" altLang="zh-CN" sz="2000" b="1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GS(off)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且不变时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</a:rPr>
              <a:t>可变电阻区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u</a:t>
            </a:r>
            <a:r>
              <a:rPr lang="en-US" altLang="zh-CN" sz="20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DS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增大，</a:t>
            </a:r>
            <a:r>
              <a:rPr lang="en-US" altLang="zh-CN" sz="20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i</a:t>
            </a:r>
            <a:r>
              <a:rPr lang="en-US" altLang="zh-CN" sz="20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D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增大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。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009625" y="3278693"/>
            <a:ext cx="1738313" cy="39878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i="1" dirty="0">
                <a:solidFill>
                  <a:srgbClr val="7030A0"/>
                </a:solidFill>
                <a:sym typeface="+mn-ea"/>
              </a:rPr>
              <a:t>U</a:t>
            </a:r>
            <a:r>
              <a:rPr lang="en-US" altLang="zh-CN" sz="2000" b="1" baseline="-25000" dirty="0">
                <a:solidFill>
                  <a:srgbClr val="7030A0"/>
                </a:solidFill>
                <a:sym typeface="+mn-ea"/>
              </a:rPr>
              <a:t>GD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&gt;</a:t>
            </a:r>
            <a:r>
              <a:rPr lang="en-US" altLang="zh-CN" sz="2000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U</a:t>
            </a:r>
            <a:r>
              <a:rPr lang="en-US" altLang="zh-CN" sz="2000" b="1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GS(off)</a:t>
            </a:r>
            <a:endParaRPr kumimoji="0" lang="en-US" altLang="zh-CN" sz="2000" b="1" i="0" u="none" strike="noStrike" kern="0" cap="none" spc="0" normalizeH="0" baseline="-2500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sym typeface="+mn-ea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352675" y="3429000"/>
          <a:ext cx="2362200" cy="2081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9" name="Photo Editor 照片" r:id="rId3" imgW="9305925" imgH="8201025" progId="MSPhotoEd.3">
                  <p:embed/>
                </p:oleObj>
              </mc:Choice>
              <mc:Fallback>
                <p:oleObj name="Photo Editor 照片" r:id="rId3" imgW="9305925" imgH="8201025" progId="MSPhotoEd.3">
                  <p:embed/>
                  <p:pic>
                    <p:nvPicPr>
                      <p:cNvPr id="0" name="图片 92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3429000"/>
                        <a:ext cx="2362200" cy="2081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365375" y="5445125"/>
            <a:ext cx="249301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lnSpc>
                <a:spcPct val="110000"/>
              </a:lnSpc>
              <a:buNone/>
            </a:pPr>
            <a:r>
              <a:rPr lang="en-US" altLang="zh-CN" sz="20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u</a:t>
            </a:r>
            <a:r>
              <a:rPr lang="en-US" altLang="zh-CN" sz="20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DS</a:t>
            </a:r>
            <a:r>
              <a:rPr lang="en-US" altLang="zh-CN" sz="2000" b="1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  </a:t>
            </a:r>
            <a:r>
              <a:rPr lang="en-US" altLang="zh-CN" sz="20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=  0</a:t>
            </a:r>
            <a:endParaRPr lang="en-US" altLang="zh-CN" sz="20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zh-CN" sz="20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0</a:t>
            </a:r>
            <a:r>
              <a:rPr lang="en-US" altLang="zh-CN" sz="2000" b="1" dirty="0">
                <a:solidFill>
                  <a:srgbClr val="010000"/>
                </a:solidFill>
                <a:sym typeface="+mn-ea"/>
              </a:rPr>
              <a:t>＞</a:t>
            </a:r>
            <a:r>
              <a:rPr lang="en-US" altLang="zh-CN" sz="2000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</a:t>
            </a:r>
            <a:r>
              <a:rPr lang="en-US" altLang="zh-CN" sz="2000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GS</a:t>
            </a:r>
            <a:r>
              <a:rPr lang="en-US" altLang="zh-CN" sz="20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altLang="zh-CN" sz="2000" b="1" dirty="0">
                <a:solidFill>
                  <a:srgbClr val="010000"/>
                </a:solidFill>
                <a:sym typeface="+mn-ea"/>
              </a:rPr>
              <a:t>＞</a:t>
            </a:r>
            <a:r>
              <a:rPr lang="en-US" altLang="zh-CN" sz="2000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U</a:t>
            </a:r>
            <a:r>
              <a:rPr lang="en-US" altLang="zh-CN" sz="2000" b="1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GS(off)</a:t>
            </a:r>
            <a:r>
              <a:rPr lang="en-US" altLang="zh-CN" sz="20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 </a:t>
            </a:r>
            <a:endParaRPr lang="en-US" altLang="zh-CN" sz="2000" b="1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 bldLvl="0" animBg="1" autoUpdateAnimBg="0"/>
      <p:bldP spid="10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503680" y="703580"/>
            <a:ext cx="8686165" cy="115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DS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增加到使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7030A0"/>
                </a:solidFill>
                <a:latin typeface="Times New Roman" panose="02020603050405020304" pitchFamily="18" charset="0"/>
                <a:sym typeface="+mn-ea"/>
              </a:rPr>
              <a:t>GD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DS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7032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U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GS(off)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时，在紧靠漏极处出现预夹断。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6816393" y="2200463"/>
          <a:ext cx="2971800" cy="22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9" name="Photo Editor 照片" r:id="rId1" imgW="10906125" imgH="8277225" progId="MSPhotoEd.3">
                  <p:embed/>
                </p:oleObj>
              </mc:Choice>
              <mc:Fallback>
                <p:oleObj name="Photo Editor 照片" r:id="rId1" imgW="10906125" imgH="8277225" progId="MSPhotoEd.3">
                  <p:embed/>
                  <p:pic>
                    <p:nvPicPr>
                      <p:cNvPr id="0" name="图片 86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393" y="2200463"/>
                        <a:ext cx="2971800" cy="225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7"/>
          <p:cNvSpPr/>
          <p:nvPr/>
        </p:nvSpPr>
        <p:spPr bwMode="auto">
          <a:xfrm>
            <a:off x="9500855" y="2078226"/>
            <a:ext cx="1120775" cy="444500"/>
          </a:xfrm>
          <a:prstGeom prst="borderCallout1">
            <a:avLst>
              <a:gd name="adj1" fmla="val 25713"/>
              <a:gd name="adj2" fmla="val -6801"/>
              <a:gd name="adj3" fmla="val 114287"/>
              <a:gd name="adj4" fmla="val -108782"/>
            </a:avLst>
          </a:prstGeom>
          <a:solidFill>
            <a:srgbClr val="FFFFCC"/>
          </a:solidFill>
          <a:ln w="1905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预夹断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529815" y="1698178"/>
            <a:ext cx="1917700" cy="39878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i="1" dirty="0">
                <a:solidFill>
                  <a:srgbClr val="7030A0"/>
                </a:solidFill>
                <a:sym typeface="+mn-ea"/>
              </a:rPr>
              <a:t>u</a:t>
            </a:r>
            <a:r>
              <a:rPr lang="en-US" altLang="zh-CN" sz="2000" b="1" baseline="-25000" dirty="0">
                <a:solidFill>
                  <a:srgbClr val="7030A0"/>
                </a:solidFill>
                <a:sym typeface="+mn-ea"/>
              </a:rPr>
              <a:t>GD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＝</a:t>
            </a:r>
            <a:r>
              <a:rPr lang="en-US" altLang="zh-CN" sz="2000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U</a:t>
            </a:r>
            <a:r>
              <a:rPr lang="en-US" altLang="zh-CN" sz="2000" b="1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GS(off)</a:t>
            </a:r>
            <a:endParaRPr kumimoji="0" lang="en-US" altLang="zh-CN" sz="2000" b="1" i="0" u="none" strike="noStrike" kern="0" cap="none" spc="0" normalizeH="0" baseline="-2500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489075" y="1990725"/>
            <a:ext cx="5362575" cy="113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DS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继续增加，漏极处的夹断继续向源极方向生长延长。以上过程与绝缘栅场效应管的十分相似。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67608" y="4434076"/>
          <a:ext cx="2971800" cy="22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7" name="Photo Editor 照片" r:id="rId3" imgW="10982325" imgH="8353425" progId="MSPhotoEd.3">
                  <p:embed/>
                </p:oleObj>
              </mc:Choice>
              <mc:Fallback>
                <p:oleObj name="Photo Editor 照片" r:id="rId3" imgW="10982325" imgH="8353425" progId="MSPhotoEd.3">
                  <p:embed/>
                  <p:pic>
                    <p:nvPicPr>
                      <p:cNvPr id="0" name="图片 86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4434076"/>
                        <a:ext cx="2971800" cy="225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9"/>
          <p:cNvSpPr/>
          <p:nvPr/>
        </p:nvSpPr>
        <p:spPr bwMode="auto">
          <a:xfrm>
            <a:off x="5553710" y="5132705"/>
            <a:ext cx="4471670" cy="990600"/>
          </a:xfrm>
          <a:prstGeom prst="borderCallout1">
            <a:avLst>
              <a:gd name="adj1" fmla="val 11537"/>
              <a:gd name="adj2" fmla="val -1616"/>
              <a:gd name="adj3" fmla="val 27884"/>
              <a:gd name="adj4" fmla="val -33847"/>
            </a:avLst>
          </a:prstGeom>
          <a:solidFill>
            <a:srgbClr val="FFFFCC"/>
          </a:solidFill>
          <a:ln w="19050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</a:t>
            </a:r>
            <a:r>
              <a:rPr lang="en-US" altLang="zh-CN" sz="20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u</a:t>
            </a:r>
            <a:r>
              <a:rPr lang="en-US" altLang="zh-CN" sz="20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DS</a:t>
            </a:r>
            <a:r>
              <a:rPr lang="en-US" altLang="zh-CN" sz="2000" b="1" baseline="-25000" noProof="0" dirty="0" smtClean="0">
                <a:ln>
                  <a:noFill/>
                </a:ln>
                <a:solidFill>
                  <a:srgbClr val="007032"/>
                </a:solidFill>
                <a:effectLst/>
                <a:uLnTx/>
                <a:uFillTx/>
                <a:sym typeface="+mn-ea"/>
              </a:rPr>
              <a:t> 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的增大，几乎全部用来克服沟道的电阻，</a:t>
            </a:r>
            <a:r>
              <a:rPr lang="en-US" altLang="zh-CN" sz="20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i</a:t>
            </a:r>
            <a:r>
              <a:rPr lang="en-US" altLang="zh-CN" sz="20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D</a:t>
            </a:r>
            <a:r>
              <a:rPr lang="en-US" altLang="zh-CN" sz="2000" b="1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 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几乎不变，进入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</a:rPr>
              <a:t>恒流区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，</a:t>
            </a:r>
            <a:r>
              <a:rPr lang="en-US" altLang="zh-CN" sz="20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i</a:t>
            </a:r>
            <a:r>
              <a:rPr lang="en-US" altLang="zh-CN" sz="20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D</a:t>
            </a:r>
            <a:r>
              <a:rPr lang="en-US" altLang="zh-CN" sz="2000" b="1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 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几乎仅仅决定于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altLang="zh-CN" sz="2000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</a:t>
            </a:r>
            <a:r>
              <a:rPr lang="en-US" altLang="zh-CN" sz="2000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GS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。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991345" y="4289613"/>
            <a:ext cx="1801813" cy="39878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i="1" dirty="0">
                <a:solidFill>
                  <a:srgbClr val="7030A0"/>
                </a:solidFill>
                <a:sym typeface="+mn-ea"/>
              </a:rPr>
              <a:t>u</a:t>
            </a:r>
            <a:r>
              <a:rPr lang="en-US" altLang="zh-CN" sz="2000" b="1" baseline="-25000" dirty="0">
                <a:solidFill>
                  <a:srgbClr val="7030A0"/>
                </a:solidFill>
                <a:sym typeface="+mn-ea"/>
              </a:rPr>
              <a:t>GD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&lt;</a:t>
            </a:r>
            <a:r>
              <a:rPr lang="en-US" altLang="zh-CN" sz="2000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U</a:t>
            </a:r>
            <a:r>
              <a:rPr lang="en-US" altLang="zh-CN" sz="2000" b="1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GS(off)</a:t>
            </a:r>
            <a:endParaRPr kumimoji="0" lang="en-US" altLang="zh-CN" sz="2000" b="1" i="0" u="none" strike="noStrike" kern="0" cap="none" spc="0" normalizeH="0" baseline="-2500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11" grpId="0" bldLvl="0" animBg="1" autoUpdateAnimBg="0"/>
      <p:bldP spid="12" grpId="0" bldLvl="0" animBg="1" autoUpdateAnimBg="0"/>
      <p:bldP spid="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513275" y="685800"/>
            <a:ext cx="647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i="0" u="sng" strike="noStrike" kern="1200" cap="none" spc="0" normalizeH="0" baseline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三、结型场效应管的特性曲线</a:t>
            </a:r>
            <a:endParaRPr kumimoji="1" lang="zh-CN" altLang="en-US" sz="2800" i="0" u="none" strike="noStrike" kern="1200" cap="none" spc="0" normalizeH="0" baseline="0" noProof="0" dirty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991360" y="1828800"/>
            <a:ext cx="8153400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JFET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的特性曲线有两条，一是转移特性曲线，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二是输出特性曲线。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91360" y="2460625"/>
            <a:ext cx="8335645" cy="173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它与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MOS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管的特性曲线基本相同，只不过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MOS</a:t>
            </a:r>
            <a:r>
              <a:rPr lang="en-US" altLang="zh-CN" b="1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管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的栅压可正、可负，而结型场效应管的栅压只能是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P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沟道的为正或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N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沟道的为负。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79576" y="5135562"/>
            <a:ext cx="7696200" cy="143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a) </a:t>
            </a:r>
            <a:r>
              <a:rPr lang="zh-CN" altLang="en-US" sz="20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漏极输出特性曲线            (</a:t>
            </a:r>
            <a:r>
              <a:rPr lang="en-US" altLang="zh-CN" sz="20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b) </a:t>
            </a:r>
            <a:r>
              <a:rPr lang="zh-CN" altLang="en-US" sz="20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转移特性曲线</a:t>
            </a:r>
            <a:endParaRPr lang="zh-CN" altLang="en-US" sz="2000" b="1" dirty="0">
              <a:solidFill>
                <a:srgbClr val="FF505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0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沟道结型场效应管的特性曲线</a:t>
            </a:r>
            <a:endParaRPr lang="zh-CN" altLang="en-US" sz="2000" b="1" dirty="0">
              <a:solidFill>
                <a:srgbClr val="FF505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FF5050"/>
                </a:solidFill>
                <a:latin typeface="Times New Roman" panose="02020603050405020304" pitchFamily="18" charset="0"/>
                <a:hlinkClick r:id="rId1"/>
              </a:rPr>
              <a:t>动画</a:t>
            </a:r>
            <a:r>
              <a:rPr lang="zh-CN" altLang="en-US" sz="1800" b="1" dirty="0" smtClean="0">
                <a:solidFill>
                  <a:srgbClr val="FF5050"/>
                </a:solidFill>
                <a:latin typeface="Times New Roman" panose="02020603050405020304" pitchFamily="18" charset="0"/>
                <a:hlinkClick r:id="rId1"/>
              </a:rPr>
              <a:t>（</a:t>
            </a:r>
            <a:r>
              <a:rPr lang="en-US" altLang="zh-CN" sz="1800" b="1" dirty="0" smtClean="0">
                <a:solidFill>
                  <a:srgbClr val="FF5050"/>
                </a:solidFill>
                <a:latin typeface="Times New Roman" panose="02020603050405020304" pitchFamily="18" charset="0"/>
                <a:hlinkClick r:id="rId1"/>
              </a:rPr>
              <a:t>4-11</a:t>
            </a:r>
            <a:r>
              <a:rPr lang="zh-CN" altLang="en-US" sz="1800" b="1" dirty="0" smtClean="0">
                <a:solidFill>
                  <a:srgbClr val="FF5050"/>
                </a:solidFill>
                <a:latin typeface="Times New Roman" panose="02020603050405020304" pitchFamily="18" charset="0"/>
                <a:hlinkClick r:id="rId1"/>
              </a:rPr>
              <a:t>）</a:t>
            </a:r>
            <a:r>
              <a:rPr lang="zh-CN" altLang="en-US" sz="1800" b="1" dirty="0" smtClean="0">
                <a:solidFill>
                  <a:srgbClr val="FF505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FF5050"/>
                </a:solidFill>
                <a:latin typeface="Times New Roman" panose="02020603050405020304" pitchFamily="18" charset="0"/>
              </a:rPr>
              <a:t>                    </a:t>
            </a:r>
            <a:r>
              <a:rPr lang="zh-CN" altLang="en-US" sz="1800" b="1" dirty="0">
                <a:solidFill>
                  <a:srgbClr val="FF5050"/>
                </a:solidFill>
                <a:latin typeface="Times New Roman" panose="02020603050405020304" pitchFamily="18" charset="0"/>
                <a:hlinkClick r:id="rId2"/>
              </a:rPr>
              <a:t>动画</a:t>
            </a:r>
            <a:r>
              <a:rPr lang="zh-CN" altLang="en-US" sz="1800" b="1" dirty="0" smtClean="0">
                <a:solidFill>
                  <a:srgbClr val="FF5050"/>
                </a:solidFill>
                <a:latin typeface="Times New Roman" panose="02020603050405020304" pitchFamily="18" charset="0"/>
                <a:hlinkClick r:id="rId2"/>
              </a:rPr>
              <a:t>（</a:t>
            </a:r>
            <a:r>
              <a:rPr lang="en-US" altLang="zh-CN" sz="1800" b="1" dirty="0" smtClean="0">
                <a:solidFill>
                  <a:srgbClr val="FF5050"/>
                </a:solidFill>
                <a:latin typeface="Times New Roman" panose="02020603050405020304" pitchFamily="18" charset="0"/>
                <a:hlinkClick r:id="rId2"/>
              </a:rPr>
              <a:t>4-12</a:t>
            </a:r>
            <a:r>
              <a:rPr lang="zh-CN" altLang="en-US" sz="1800" b="1" dirty="0" smtClean="0">
                <a:solidFill>
                  <a:srgbClr val="FF5050"/>
                </a:solidFill>
                <a:latin typeface="Times New Roman" panose="02020603050405020304" pitchFamily="18" charset="0"/>
                <a:hlinkClick r:id="rId2"/>
              </a:rPr>
              <a:t>）</a:t>
            </a:r>
            <a:endParaRPr lang="zh-CN" altLang="en-US" sz="1800" b="1" dirty="0" smtClean="0">
              <a:solidFill>
                <a:srgbClr val="FF5050"/>
              </a:solidFill>
              <a:latin typeface="Times New Roman" panose="02020603050405020304" pitchFamily="18" charset="0"/>
              <a:hlinkClick r:id="rId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37155" y="680720"/>
            <a:ext cx="6765290" cy="61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JFET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的特性曲线如下图所示：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81200" y="1425575"/>
            <a:ext cx="8610600" cy="3888740"/>
            <a:chOff x="3120" y="2245"/>
            <a:chExt cx="13560" cy="6124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3120" y="2245"/>
            <a:ext cx="13560" cy="6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5" name="BMP 图象" r:id="rId3" imgW="4918710" imgH="2232025" progId="Paint.Picture">
                    <p:embed/>
                  </p:oleObj>
                </mc:Choice>
                <mc:Fallback>
                  <p:oleObj name="BMP 图象" r:id="rId3" imgW="4918710" imgH="2232025" progId="Paint.Picture">
                    <p:embed/>
                    <p:pic>
                      <p:nvPicPr>
                        <p:cNvPr id="0" name="图片 87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245"/>
                          <a:ext cx="13560" cy="6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29" y="2452"/>
              <a:ext cx="550" cy="642"/>
            </a:xfrm>
            <a:prstGeom prst="rect">
              <a:avLst/>
            </a:prstGeom>
          </p:spPr>
        </p:pic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71" y="7214"/>
              <a:ext cx="758" cy="502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923" y="7027"/>
              <a:ext cx="826" cy="52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4" y="2425"/>
              <a:ext cx="550" cy="642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85" y="3630"/>
              <a:ext cx="710" cy="64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8"/>
            <a:srcRect t="20000" r="4225" b="18906"/>
            <a:stretch>
              <a:fillRect/>
            </a:stretch>
          </p:blipFill>
          <p:spPr>
            <a:xfrm>
              <a:off x="8126" y="6363"/>
              <a:ext cx="680" cy="41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676400" y="609600"/>
            <a:ext cx="88392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676400" y="6553200"/>
            <a:ext cx="88392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286000" y="3657600"/>
            <a:ext cx="82296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971800" y="609600"/>
            <a:ext cx="0" cy="594360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286000" y="609600"/>
            <a:ext cx="0" cy="594360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598613" y="2362200"/>
            <a:ext cx="611187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DE0BF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结型</a:t>
            </a:r>
            <a:r>
              <a:rPr lang="zh-CN" altLang="en-US">
                <a:solidFill>
                  <a:srgbClr val="66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场效应管</a:t>
            </a:r>
            <a:endParaRPr lang="zh-CN" altLang="en-US" sz="2400">
              <a:solidFill>
                <a:srgbClr val="66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343785" y="3810000"/>
            <a:ext cx="55181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endParaRPr lang="zh-CN" altLang="en-US" sz="240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366645" y="914400"/>
            <a:ext cx="48895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6666FF"/>
                </a:solidFill>
                <a:latin typeface="Times New Roman" panose="02020603050405020304" pitchFamily="18" charset="0"/>
              </a:rPr>
              <a:t>N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solidFill>
                  <a:srgbClr val="6666FF"/>
                </a:solidFill>
                <a:latin typeface="Times New Roman" panose="02020603050405020304" pitchFamily="18" charset="0"/>
              </a:rPr>
              <a:t>沟</a:t>
            </a:r>
            <a:endParaRPr lang="zh-CN" altLang="zh-CN" sz="2400">
              <a:solidFill>
                <a:srgbClr val="6666FF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solidFill>
                  <a:srgbClr val="6666FF"/>
                </a:solidFill>
                <a:latin typeface="Times New Roman" panose="02020603050405020304" pitchFamily="18" charset="0"/>
              </a:rPr>
              <a:t>道</a:t>
            </a:r>
            <a:endParaRPr lang="zh-CN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DE0B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耗</a:t>
            </a:r>
            <a:endParaRPr lang="zh-CN" altLang="en-US" sz="2400" b="1">
              <a:solidFill>
                <a:srgbClr val="DE0BF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DE0B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尽</a:t>
            </a:r>
            <a:endParaRPr lang="zh-CN" altLang="en-US" sz="2400" b="1">
              <a:solidFill>
                <a:srgbClr val="DE0BF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rgbClr val="DE0B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型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366645" y="3886200"/>
            <a:ext cx="48895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沟</a:t>
            </a:r>
            <a:endParaRPr lang="zh-CN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道</a:t>
            </a:r>
            <a:endParaRPr lang="zh-CN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DE0B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耗</a:t>
            </a:r>
            <a:endParaRPr lang="zh-CN" altLang="en-US" sz="2400" b="1">
              <a:solidFill>
                <a:srgbClr val="DE0BF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DE0B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尽</a:t>
            </a:r>
            <a:endParaRPr lang="zh-CN" altLang="en-US" sz="2400" b="1">
              <a:solidFill>
                <a:srgbClr val="DE0BF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rgbClr val="DE0B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型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3048000" y="990600"/>
            <a:ext cx="7345045" cy="2044700"/>
            <a:chOff x="4800" y="1560"/>
            <a:chExt cx="11567" cy="3220"/>
          </a:xfrm>
        </p:grpSpPr>
        <p:grpSp>
          <p:nvGrpSpPr>
            <p:cNvPr id="17" name="组合 16"/>
            <p:cNvGrpSpPr/>
            <p:nvPr/>
          </p:nvGrpSpPr>
          <p:grpSpPr>
            <a:xfrm>
              <a:off x="4800" y="1560"/>
              <a:ext cx="11528" cy="3220"/>
              <a:chOff x="2400" y="1560"/>
              <a:chExt cx="11528" cy="3220"/>
            </a:xfrm>
          </p:grpSpPr>
          <p:graphicFrame>
            <p:nvGraphicFramePr>
              <p:cNvPr id="10" name="Object 11"/>
              <p:cNvGraphicFramePr>
                <a:graphicFrameLocks noChangeAspect="1"/>
              </p:cNvGraphicFramePr>
              <p:nvPr/>
            </p:nvGraphicFramePr>
            <p:xfrm>
              <a:off x="2400" y="1560"/>
              <a:ext cx="11528" cy="3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34" name="BMP 图象" r:id="rId1" imgW="4860925" imgH="1366520" progId="Paint.Picture">
                      <p:embed/>
                    </p:oleObj>
                  </mc:Choice>
                  <mc:Fallback>
                    <p:oleObj name="BMP 图象" r:id="rId1" imgW="4860925" imgH="1366520" progId="Paint.Picture">
                      <p:embed/>
                      <p:pic>
                        <p:nvPicPr>
                          <p:cNvPr id="0" name="图片 952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1560"/>
                            <a:ext cx="11528" cy="3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椭圆 18"/>
              <p:cNvSpPr/>
              <p:nvPr/>
            </p:nvSpPr>
            <p:spPr>
              <a:xfrm>
                <a:off x="3575" y="3831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5" y="2112"/>
              <a:ext cx="550" cy="642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3" y="1560"/>
              <a:ext cx="550" cy="642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68" y="1560"/>
              <a:ext cx="550" cy="642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67" y="3969"/>
              <a:ext cx="826" cy="524"/>
            </a:xfrm>
            <a:prstGeom prst="rect">
              <a:avLst/>
            </a:prstGeom>
          </p:spPr>
        </p:pic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609" y="3986"/>
              <a:ext cx="758" cy="502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6"/>
            <a:srcRect t="20000" r="4225" b="18906"/>
            <a:stretch>
              <a:fillRect/>
            </a:stretch>
          </p:blipFill>
          <p:spPr>
            <a:xfrm>
              <a:off x="13569" y="2679"/>
              <a:ext cx="680" cy="418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3048000" y="4004945"/>
            <a:ext cx="7502525" cy="1938655"/>
            <a:chOff x="4800" y="6307"/>
            <a:chExt cx="11815" cy="3053"/>
          </a:xfrm>
        </p:grpSpPr>
        <p:grpSp>
          <p:nvGrpSpPr>
            <p:cNvPr id="16" name="组合 15"/>
            <p:cNvGrpSpPr/>
            <p:nvPr/>
          </p:nvGrpSpPr>
          <p:grpSpPr>
            <a:xfrm>
              <a:off x="4800" y="6385"/>
              <a:ext cx="11760" cy="2975"/>
              <a:chOff x="2400" y="6385"/>
              <a:chExt cx="11760" cy="2975"/>
            </a:xfrm>
          </p:grpSpPr>
          <p:graphicFrame>
            <p:nvGraphicFramePr>
              <p:cNvPr id="11" name="Object 12"/>
              <p:cNvGraphicFramePr>
                <a:graphicFrameLocks noChangeAspect="1"/>
              </p:cNvGraphicFramePr>
              <p:nvPr/>
            </p:nvGraphicFramePr>
            <p:xfrm>
              <a:off x="2400" y="6385"/>
              <a:ext cx="11760" cy="29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35" name="BMP 图象" r:id="rId7" imgW="4956810" imgH="1256030" progId="Paint.Picture">
                      <p:embed/>
                    </p:oleObj>
                  </mc:Choice>
                  <mc:Fallback>
                    <p:oleObj name="BMP 图象" r:id="rId7" imgW="4956810" imgH="1256030" progId="Paint.Picture">
                      <p:embed/>
                      <p:pic>
                        <p:nvPicPr>
                          <p:cNvPr id="0" name="图片 952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6385"/>
                            <a:ext cx="11760" cy="29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椭圆 17"/>
              <p:cNvSpPr/>
              <p:nvPr/>
            </p:nvSpPr>
            <p:spPr>
              <a:xfrm>
                <a:off x="3585" y="8831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2" y="7101"/>
              <a:ext cx="550" cy="64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00" y="6307"/>
              <a:ext cx="550" cy="642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35" y="6400"/>
              <a:ext cx="550" cy="64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80" y="8667"/>
              <a:ext cx="826" cy="524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857" y="8714"/>
              <a:ext cx="758" cy="502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6"/>
            <a:srcRect t="20000" r="4225" b="18906"/>
            <a:stretch>
              <a:fillRect/>
            </a:stretch>
          </p:blipFill>
          <p:spPr>
            <a:xfrm>
              <a:off x="13682" y="7361"/>
              <a:ext cx="680" cy="418"/>
            </a:xfrm>
            <a:prstGeom prst="rect">
              <a:avLst/>
            </a:prstGeom>
          </p:spPr>
        </p:pic>
      </p:grpSp>
      <p:cxnSp>
        <p:nvCxnSpPr>
          <p:cNvPr id="44" name="直接箭头连接符 43"/>
          <p:cNvCxnSpPr/>
          <p:nvPr/>
        </p:nvCxnSpPr>
        <p:spPr>
          <a:xfrm flipV="1">
            <a:off x="3933825" y="4422140"/>
            <a:ext cx="360045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4100830" y="1268730"/>
            <a:ext cx="360045" cy="0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>
                <a:cs typeface="Times New Roman" panose="02020603050405020304" pitchFamily="18" charset="0"/>
              </a:rPr>
            </a:fld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40290" name="标题 140289"/>
          <p:cNvSpPr>
            <a:spLocks noGrp="1"/>
          </p:cNvSpPr>
          <p:nvPr/>
        </p:nvSpPr>
        <p:spPr>
          <a:xfrm>
            <a:off x="1847850" y="908050"/>
            <a:ext cx="8362315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总结：场效应管的分类</a:t>
            </a:r>
            <a:b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工作在恒流区时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G-S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D-S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间的电压极性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0291" name="对象 140290"/>
          <p:cNvGraphicFramePr/>
          <p:nvPr/>
        </p:nvGraphicFramePr>
        <p:xfrm>
          <a:off x="6037263" y="3636963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37263" y="3636963"/>
                        <a:ext cx="112712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3" name="文本框 140292"/>
          <p:cNvSpPr txBox="1"/>
          <p:nvPr/>
        </p:nvSpPr>
        <p:spPr>
          <a:xfrm>
            <a:off x="2521903" y="5264468"/>
            <a:ext cx="7467600" cy="13468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20000"/>
              </a:spcBef>
            </a:pP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GS</a:t>
            </a:r>
            <a:r>
              <a:rPr lang="en-US" altLang="zh-CN" b="1" baseline="-25000" dirty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400" b="1">
                <a:cs typeface="Times New Roman" panose="02020603050405020304" pitchFamily="18" charset="0"/>
              </a:rPr>
              <a:t>= 0</a:t>
            </a:r>
            <a:r>
              <a:rPr lang="zh-CN" altLang="en-US" sz="2400" b="1" dirty="0">
                <a:cs typeface="Times New Roman" panose="02020603050405020304" pitchFamily="18" charset="0"/>
              </a:rPr>
              <a:t>可工作在恒流区的场效应管有哪几种？ 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GS</a:t>
            </a:r>
            <a:r>
              <a:rPr lang="zh-CN" altLang="en-US" sz="2400" b="1">
                <a:cs typeface="Times New Roman" panose="02020603050405020304" pitchFamily="18" charset="0"/>
              </a:rPr>
              <a:t>＞</a:t>
            </a:r>
            <a:r>
              <a:rPr lang="en-US" altLang="zh-CN" sz="2400" b="1"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cs typeface="Times New Roman" panose="02020603050405020304" pitchFamily="18" charset="0"/>
              </a:rPr>
              <a:t>才可能工作在恒流区的场效应管有哪几种？ 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GS</a:t>
            </a:r>
            <a:r>
              <a:rPr lang="zh-CN" altLang="en-US" sz="2400" b="1">
                <a:cs typeface="Times New Roman" panose="02020603050405020304" pitchFamily="18" charset="0"/>
              </a:rPr>
              <a:t>＜</a:t>
            </a:r>
            <a:r>
              <a:rPr lang="en-US" altLang="zh-CN" sz="2400" b="1"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cs typeface="Times New Roman" panose="02020603050405020304" pitchFamily="18" charset="0"/>
              </a:rPr>
              <a:t>才可能工作在恒流区的场效应管有哪几种？ </a:t>
            </a:r>
            <a:endParaRPr lang="zh-CN" altLang="en-US" sz="2400" b="1" dirty="0"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935480" y="1772762"/>
          <a:ext cx="8509635" cy="347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3860800" imgH="1574800" progId="Equation.DSMT4">
                  <p:embed/>
                </p:oleObj>
              </mc:Choice>
              <mc:Fallback>
                <p:oleObj name="" r:id="rId3" imgW="3860800" imgH="1574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480" y="1772762"/>
                        <a:ext cx="8509635" cy="347472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048000" y="3146425"/>
            <a:ext cx="6096000" cy="565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8290" indent="-288290">
              <a:lnSpc>
                <a:spcPct val="110000"/>
              </a:lnSpc>
              <a:buBlip>
                <a:blip r:embed="rId5"/>
              </a:buBlip>
            </a:pPr>
            <a:r>
              <a:rPr lang="en-US" altLang="zh-CN" sz="2800" b="1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zh-CN" altLang="en-US" sz="2800" b="1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sym typeface="+mn-ea"/>
              </a:rPr>
              <a:t>管</a:t>
            </a:r>
            <a:endParaRPr lang="zh-CN" altLang="en-US" sz="2800" b="1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074"/>
          <p:cNvSpPr txBox="1">
            <a:spLocks noChangeArrowheads="1"/>
          </p:cNvSpPr>
          <p:nvPr/>
        </p:nvSpPr>
        <p:spPr bwMode="auto">
          <a:xfrm>
            <a:off x="1715835" y="806540"/>
            <a:ext cx="7188477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FF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buClrTx/>
              <a:buSzTx/>
              <a:buFontTx/>
            </a:pPr>
            <a:r>
              <a:rPr lang="en-US" altLang="zh-CN" sz="2800" b="1" dirty="0" smtClean="0">
                <a:solidFill>
                  <a:srgbClr val="FF0000"/>
                </a:solidFill>
              </a:rPr>
              <a:t>1.5.3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场效应管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的主要参数</a:t>
            </a:r>
            <a:endParaRPr lang="zh-CN" altLang="en-US" sz="32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 bwMode="auto">
          <a:xfrm>
            <a:off x="1847215" y="1484630"/>
            <a:ext cx="9435465" cy="2049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15900" algn="l" rtl="0" eaLnBrk="1" fontAlgn="base" latinLnBrk="0" hangingPunct="1">
              <a:lnSpc>
                <a:spcPct val="11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zh-CN" altLang="en-US" b="1" i="0" u="sng" strike="noStrike" kern="1200" cap="none" spc="0" normalizeH="0" baseline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一、直流参数</a:t>
            </a:r>
            <a:endParaRPr kumimoji="1" lang="zh-CN" altLang="en-US" b="1" i="0" u="sng" strike="noStrike" kern="1200" cap="none" spc="0" normalizeH="0" baseline="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i="0" u="none" strike="noStrike" kern="1200" cap="none" spc="0" normalizeH="0" baseline="0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开启电压</a:t>
            </a:r>
            <a:r>
              <a:rPr kumimoji="1" lang="en-US" altLang="zh-CN" sz="2800" b="1" i="0" u="none" strike="noStrike" kern="1200" cap="none" spc="0" normalizeH="0" baseline="0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GS(</a:t>
            </a:r>
            <a:r>
              <a:rPr kumimoji="1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th</a:t>
            </a:r>
            <a:r>
              <a:rPr kumimoji="1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开启电压是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MOS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增强型管的参数，栅源电压小于开启电压的绝对值</a:t>
            </a:r>
            <a:r>
              <a:rPr lang="zh-CN" altLang="en-US" sz="2400" b="1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场效应管不能导通。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923415" y="3993515"/>
            <a:ext cx="10038715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b="1" dirty="0">
                <a:solidFill>
                  <a:srgbClr val="FF6600"/>
                </a:solidFill>
                <a:latin typeface="宋体" panose="02010600030101010101" pitchFamily="2" charset="-122"/>
              </a:rPr>
              <a:t>② 夹断电压</a:t>
            </a:r>
            <a:r>
              <a:rPr lang="en-US" altLang="zh-CN" b="1" dirty="0">
                <a:solidFill>
                  <a:srgbClr val="FF66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GS(off)</a:t>
            </a:r>
            <a:r>
              <a:rPr lang="zh-CN" altLang="en-US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（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b="1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sym typeface="+mn-ea"/>
            </a:endParaRPr>
          </a:p>
          <a:p>
            <a:pPr latinLnBrk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夹断电压是耗尽型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FET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的参数，当</a:t>
            </a:r>
            <a:r>
              <a:rPr lang="en-US" altLang="zh-CN" sz="2400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 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GS(off)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时，漏极电流为零。</a:t>
            </a:r>
            <a:endParaRPr lang="zh-CN" altLang="en-US" sz="2400" b="1" dirty="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074"/>
          <p:cNvSpPr txBox="1">
            <a:spLocks noChangeArrowheads="1"/>
          </p:cNvSpPr>
          <p:nvPr/>
        </p:nvSpPr>
        <p:spPr bwMode="auto">
          <a:xfrm>
            <a:off x="567690" y="734695"/>
            <a:ext cx="46659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FF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buClrTx/>
              <a:buSzTx/>
              <a:buFontTx/>
            </a:pPr>
            <a:r>
              <a:rPr lang="en-US" altLang="zh-CN" sz="3200" dirty="0" smtClean="0">
                <a:solidFill>
                  <a:srgbClr val="FF0000"/>
                </a:solidFill>
              </a:rPr>
              <a:t>1.5.1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绝缘栅场效应管</a:t>
            </a:r>
            <a:endParaRPr lang="zh-CN" altLang="en-US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2495" y="4074160"/>
            <a:ext cx="604329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B01F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B01F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沟道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增强型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MOS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管</a:t>
            </a:r>
            <a:r>
              <a:rPr lang="zh-CN" altLang="en-US" sz="2400" b="1" kern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的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结构示意图和符号见右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图，</a:t>
            </a:r>
            <a:r>
              <a:rPr lang="zh-CN" altLang="en-US" sz="2400" b="1" kern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其中</a:t>
            </a:r>
            <a:r>
              <a:rPr lang="zh-CN" altLang="en-US" sz="2400" b="1" kern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：</a:t>
            </a:r>
            <a:endParaRPr lang="zh-CN" altLang="en-US" sz="2400" b="1" kern="0" noProof="0" dirty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sym typeface="+mn-ea"/>
            </a:endParaRPr>
          </a:p>
          <a:p>
            <a:pPr marL="457200" marR="0" lvl="1" indent="457200" defTabSz="914400" eaLnBrk="1" fontAlgn="auto" latinLnBrk="0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lang="en-US" altLang="zh-CN" sz="2400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S (Source)  </a:t>
            </a:r>
            <a:r>
              <a:rPr lang="zh-CN" altLang="en-US" sz="2400" b="1" kern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为</a:t>
            </a:r>
            <a:r>
              <a:rPr lang="zh-CN" altLang="en-US" sz="2400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源极</a:t>
            </a:r>
            <a:endParaRPr lang="zh-CN" altLang="en-US" sz="2400" b="1" kern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sym typeface="+mn-ea"/>
            </a:endParaRPr>
          </a:p>
          <a:p>
            <a:pPr marL="457200" marR="0" lvl="1" indent="457200" defTabSz="914400" eaLnBrk="1" fontAlgn="auto" latinLnBrk="0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3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 (Gate)    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3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为栅极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703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457200" defTabSz="914400" eaLnBrk="1" fontAlgn="auto" latinLnBrk="0" hangingPunct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lang="en-US" altLang="zh-CN" sz="2400" b="1" kern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 (Drain)   </a:t>
            </a:r>
            <a:r>
              <a:rPr lang="zh-CN" altLang="en-US" sz="2400" b="1" kern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为漏极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0" y="620395"/>
            <a:ext cx="3333750" cy="230505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7705725" y="1727200"/>
            <a:ext cx="612775" cy="381635"/>
            <a:chOff x="2312" y="2721"/>
            <a:chExt cx="965" cy="601"/>
          </a:xfrm>
          <a:solidFill>
            <a:srgbClr val="DE0BF1">
              <a:alpha val="22000"/>
            </a:srgbClr>
          </a:solidFill>
        </p:grpSpPr>
        <p:sp>
          <p:nvSpPr>
            <p:cNvPr id="18" name="矩形 17"/>
            <p:cNvSpPr/>
            <p:nvPr/>
          </p:nvSpPr>
          <p:spPr>
            <a:xfrm>
              <a:off x="2312" y="2721"/>
              <a:ext cx="159" cy="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19" name="矩形 18"/>
            <p:cNvSpPr/>
            <p:nvPr/>
          </p:nvSpPr>
          <p:spPr>
            <a:xfrm>
              <a:off x="3118" y="2721"/>
              <a:ext cx="159" cy="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20" name="矩形 19"/>
            <p:cNvSpPr/>
            <p:nvPr/>
          </p:nvSpPr>
          <p:spPr>
            <a:xfrm>
              <a:off x="2472" y="3143"/>
              <a:ext cx="680" cy="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866505" y="1712595"/>
            <a:ext cx="612775" cy="381635"/>
            <a:chOff x="2312" y="2721"/>
            <a:chExt cx="965" cy="601"/>
          </a:xfrm>
          <a:solidFill>
            <a:srgbClr val="DE0BF1">
              <a:alpha val="22000"/>
            </a:srgbClr>
          </a:solidFill>
        </p:grpSpPr>
        <p:sp>
          <p:nvSpPr>
            <p:cNvPr id="23" name="矩形 22"/>
            <p:cNvSpPr/>
            <p:nvPr/>
          </p:nvSpPr>
          <p:spPr>
            <a:xfrm>
              <a:off x="2312" y="2721"/>
              <a:ext cx="159" cy="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24" name="矩形 23"/>
            <p:cNvSpPr/>
            <p:nvPr/>
          </p:nvSpPr>
          <p:spPr>
            <a:xfrm>
              <a:off x="3118" y="2721"/>
              <a:ext cx="159" cy="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25" name="矩形 24"/>
            <p:cNvSpPr/>
            <p:nvPr/>
          </p:nvSpPr>
          <p:spPr>
            <a:xfrm>
              <a:off x="2472" y="3143"/>
              <a:ext cx="680" cy="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318375" y="3428365"/>
            <a:ext cx="4135120" cy="3343910"/>
            <a:chOff x="231" y="4833"/>
            <a:chExt cx="6512" cy="5266"/>
          </a:xfrm>
        </p:grpSpPr>
        <p:grpSp>
          <p:nvGrpSpPr>
            <p:cNvPr id="11" name="组合 10"/>
            <p:cNvGrpSpPr/>
            <p:nvPr/>
          </p:nvGrpSpPr>
          <p:grpSpPr>
            <a:xfrm rot="0">
              <a:off x="231" y="6194"/>
              <a:ext cx="6512" cy="3905"/>
              <a:chOff x="238" y="6191"/>
              <a:chExt cx="6512" cy="3905"/>
            </a:xfrm>
          </p:grpSpPr>
          <p:sp>
            <p:nvSpPr>
              <p:cNvPr id="3" name="Rectangle 4"/>
              <p:cNvSpPr>
                <a:spLocks noChangeArrowheads="1"/>
              </p:cNvSpPr>
              <p:nvPr/>
            </p:nvSpPr>
            <p:spPr bwMode="auto">
              <a:xfrm>
                <a:off x="238" y="9086"/>
                <a:ext cx="6512" cy="10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Monotype Sorts" pitchFamily="2" charset="2"/>
                  <a:buChar char="n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u"/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Monotype Sorts" pitchFamily="2" charset="2"/>
                  <a:buChar char="F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00000"/>
                  <a:buChar char="•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00000"/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9966"/>
                  </a:buClr>
                  <a:buSzPct val="50000"/>
                  <a:buFont typeface="Monotype Sorts" pitchFamily="2" charset="2"/>
                  <a:buNone/>
                  <a:defRPr/>
                </a:pPr>
                <a:r>
                  <a:rPr kumimoji="1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沟道增强型</a:t>
                </a:r>
                <a:r>
                  <a:rPr lang="en-US" altLang="zh-CN" sz="2000" b="1" kern="0" noProof="0" dirty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+mn-ea"/>
                  </a:rPr>
                  <a:t>MOS</a:t>
                </a:r>
                <a:r>
                  <a:rPr lang="zh-CN" altLang="en-US" sz="2000" b="1" kern="0" noProof="0" dirty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sym typeface="+mn-ea"/>
                  </a:rPr>
                  <a:t>管</a:t>
                </a:r>
                <a:endPara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9966"/>
                  </a:buClr>
                  <a:buSzPct val="50000"/>
                  <a:buFont typeface="Monotype Sorts" pitchFamily="2" charset="2"/>
                  <a:buNone/>
                  <a:defRPr/>
                </a:pPr>
                <a:r>
                  <a:rPr kumimoji="1" lang="zh-CN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结构示意图（</a:t>
                </a:r>
                <a:r>
                  <a:rPr kumimoji="1" lang="zh-CN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hlinkClick r:id="rId2" action="ppaction://hlinkfile"/>
                  </a:rPr>
                  <a:t>动画</a:t>
                </a:r>
                <a:r>
                  <a:rPr kumimoji="1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hlinkClick r:id="rId2" action="ppaction://hlinkfile"/>
                  </a:rPr>
                  <a:t>4-8</a:t>
                </a:r>
                <a:r>
                  <a:rPr kumimoji="1" lang="zh-CN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  <a:endPara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51" y="6191"/>
                <a:ext cx="1757" cy="170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</p:grp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" y="4833"/>
              <a:ext cx="3545" cy="4125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8813800" y="5659120"/>
            <a:ext cx="962660" cy="497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b="1" dirty="0" smtClean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endParaRPr lang="en-US" altLang="zh-CN" b="1" dirty="0" smtClean="0">
              <a:solidFill>
                <a:srgbClr val="7030A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375" y="3825875"/>
            <a:ext cx="1310005" cy="19996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912985" y="2418080"/>
            <a:ext cx="2199005" cy="1198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t">
            <a:spAutoFit/>
          </a:bodyPr>
          <a:p>
            <a:pPr marL="0" indent="0" latinLnBrk="0">
              <a:lnSpc>
                <a:spcPct val="100000"/>
              </a:lnSpc>
              <a:buNone/>
            </a:pP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电极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金属</a:t>
            </a:r>
            <a:endParaRPr lang="zh-CN" alt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绝缘层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氧化物</a:t>
            </a:r>
            <a:endParaRPr lang="zh-CN" alt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基体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半导体</a:t>
            </a:r>
            <a:endParaRPr lang="zh-CN" alt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因此被称为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</a:t>
            </a:r>
            <a:endParaRPr lang="zh-CN" alt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01090" y="1193800"/>
            <a:ext cx="4931410" cy="1753235"/>
            <a:chOff x="1395" y="1993"/>
            <a:chExt cx="7766" cy="2761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395" y="1993"/>
              <a:ext cx="7766" cy="2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0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9999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zh-CN" altLang="en-US" sz="2400" b="1">
                  <a:solidFill>
                    <a:srgbClr val="010000"/>
                  </a:solidFill>
                  <a:latin typeface="Times New Roman" panose="02020603050405020304" pitchFamily="18" charset="0"/>
                </a:rPr>
                <a:t>绝缘栅型场效应管可分为：</a:t>
              </a:r>
              <a:endParaRPr lang="zh-CN" altLang="en-US" sz="2400" b="1">
                <a:solidFill>
                  <a:srgbClr val="010000"/>
                </a:solidFill>
                <a:latin typeface="Times New Roman" panose="02020603050405020304" pitchFamily="18" charset="0"/>
              </a:endParaRPr>
            </a:p>
            <a:p>
              <a:pPr latinLnBrk="0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1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en-US" altLang="zh-CN" sz="2400" b="1">
                  <a:solidFill>
                    <a:srgbClr val="01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>
                  <a:solidFill>
                    <a:srgbClr val="FB01F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zh-CN" altLang="en-US" sz="2400" b="1">
                  <a:solidFill>
                    <a:srgbClr val="FB01F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沟道</a:t>
              </a:r>
              <a:r>
                <a:rPr lang="en-US" altLang="zh-CN" sz="2400" b="1">
                  <a:solidFill>
                    <a:srgbClr val="00703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	            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增强型  </a:t>
              </a:r>
              <a:endParaRPr lang="zh-CN" altLang="en-US" sz="2400" b="1">
                <a:solidFill>
                  <a:srgbClr val="01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latinLnBrk="0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1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      </a:t>
              </a:r>
              <a:r>
                <a:rPr lang="en-US" altLang="zh-CN" sz="2400" b="1">
                  <a:solidFill>
                    <a:srgbClr val="01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zh-CN" sz="2400" b="1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r>
                <a:rPr lang="zh-CN" altLang="en-US" sz="2400" b="1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沟道</a:t>
              </a:r>
              <a:r>
                <a:rPr lang="en-US" altLang="zh-CN" sz="2400" b="1">
                  <a:solidFill>
                    <a:srgbClr val="00703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		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耗尽型</a:t>
              </a:r>
              <a:r>
                <a:rPr lang="zh-CN" altLang="en-US" sz="2400" b="1">
                  <a:solidFill>
                    <a:srgbClr val="01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 </a:t>
              </a:r>
              <a:endParaRPr lang="zh-CN" altLang="en-US" sz="2400" b="1">
                <a:solidFill>
                  <a:srgbClr val="01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2344" y="3239"/>
              <a:ext cx="227" cy="113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9" name="左大括号 8"/>
            <p:cNvSpPr/>
            <p:nvPr/>
          </p:nvSpPr>
          <p:spPr>
            <a:xfrm>
              <a:off x="5518" y="3239"/>
              <a:ext cx="227" cy="113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</p:grp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842645" y="2912110"/>
            <a:ext cx="5824855" cy="121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一、N</a:t>
            </a:r>
            <a:r>
              <a:rPr lang="en-US" altLang="zh-CN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沟道增强型</a:t>
            </a:r>
            <a:r>
              <a:rPr lang="en-US" altLang="zh-CN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MOS</a:t>
            </a:r>
            <a:r>
              <a:rPr lang="en-US" altLang="zh-CN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管</a:t>
            </a:r>
            <a:endParaRPr lang="en-US" altLang="zh-CN" b="1" dirty="0">
              <a:solidFill>
                <a:srgbClr val="01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r>
              <a:rPr lang="zh-CN" altLang="en-US" b="1" dirty="0">
                <a:solidFill>
                  <a:srgbClr val="F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 dirty="0">
              <a:solidFill>
                <a:srgbClr val="F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693025" y="4486910"/>
            <a:ext cx="612775" cy="381635"/>
            <a:chOff x="2312" y="2721"/>
            <a:chExt cx="965" cy="601"/>
          </a:xfrm>
          <a:solidFill>
            <a:srgbClr val="DE0BF1">
              <a:alpha val="22000"/>
            </a:srgbClr>
          </a:solidFill>
        </p:grpSpPr>
        <p:sp>
          <p:nvSpPr>
            <p:cNvPr id="27" name="矩形 26"/>
            <p:cNvSpPr/>
            <p:nvPr/>
          </p:nvSpPr>
          <p:spPr>
            <a:xfrm>
              <a:off x="2312" y="2721"/>
              <a:ext cx="159" cy="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28" name="矩形 27"/>
            <p:cNvSpPr/>
            <p:nvPr/>
          </p:nvSpPr>
          <p:spPr>
            <a:xfrm>
              <a:off x="3118" y="2721"/>
              <a:ext cx="159" cy="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31" name="矩形 30"/>
            <p:cNvSpPr/>
            <p:nvPr/>
          </p:nvSpPr>
          <p:spPr>
            <a:xfrm>
              <a:off x="2472" y="3143"/>
              <a:ext cx="680" cy="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929370" y="4483100"/>
            <a:ext cx="612775" cy="381635"/>
            <a:chOff x="2312" y="2721"/>
            <a:chExt cx="965" cy="601"/>
          </a:xfrm>
          <a:solidFill>
            <a:srgbClr val="DE0BF1">
              <a:alpha val="22000"/>
            </a:srgbClr>
          </a:solidFill>
        </p:grpSpPr>
        <p:sp>
          <p:nvSpPr>
            <p:cNvPr id="35" name="矩形 34"/>
            <p:cNvSpPr/>
            <p:nvPr/>
          </p:nvSpPr>
          <p:spPr>
            <a:xfrm>
              <a:off x="2312" y="2721"/>
              <a:ext cx="159" cy="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36" name="矩形 35"/>
            <p:cNvSpPr/>
            <p:nvPr/>
          </p:nvSpPr>
          <p:spPr>
            <a:xfrm>
              <a:off x="3118" y="2721"/>
              <a:ext cx="159" cy="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37" name="矩形 36"/>
            <p:cNvSpPr/>
            <p:nvPr/>
          </p:nvSpPr>
          <p:spPr>
            <a:xfrm>
              <a:off x="2472" y="3143"/>
              <a:ext cx="680" cy="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 autoUpdateAnimBg="0"/>
      <p:bldP spid="13" grpId="0" bldLvl="0" animBg="1"/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1915160" y="3562985"/>
            <a:ext cx="910018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zh-CN" altLang="en-US" sz="2800" b="1" i="0" u="none" strike="noStrike" kern="1200" cap="none" spc="0" normalizeH="0" baseline="0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 输入电阻</a:t>
            </a:r>
            <a:r>
              <a:rPr kumimoji="1" lang="en-US" altLang="zh-CN" sz="2800" b="1" i="0" u="none" strike="noStrike" kern="1200" cap="none" spc="0" normalizeH="0" baseline="0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endParaRPr kumimoji="1" lang="en-US" altLang="zh-CN" sz="2800" b="1" i="0" u="none" strike="noStrike" kern="1200" cap="none" spc="0" normalizeH="0" baseline="-2500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场效应管的栅源输入电阻的典型值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对于结型场效应管，反偏时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约大于10</a:t>
            </a:r>
            <a:r>
              <a:rPr kumimoji="1" lang="zh-CN" altLang="en-US" sz="2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Ω，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对于绝缘栅型场效应管， 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约是10</a:t>
            </a:r>
            <a:r>
              <a:rPr kumimoji="1" lang="zh-CN" altLang="en-US" sz="2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～10</a:t>
            </a:r>
            <a:r>
              <a:rPr kumimoji="1" lang="zh-CN" altLang="en-US" sz="24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Ω。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488440" y="995680"/>
            <a:ext cx="9245600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b="1" dirty="0">
                <a:solidFill>
                  <a:srgbClr val="FF6600"/>
                </a:solidFill>
                <a:latin typeface="宋体" panose="02010600030101010101" pitchFamily="2" charset="-122"/>
              </a:rPr>
              <a:t>③ 饱和漏极电流</a:t>
            </a:r>
            <a:r>
              <a:rPr lang="en-US" altLang="zh-CN" b="1" dirty="0">
                <a:solidFill>
                  <a:srgbClr val="FF66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srgbClr val="3333FF"/>
                </a:solidFill>
                <a:latin typeface="Times New Roman" panose="02020603050405020304" pitchFamily="18" charset="0"/>
              </a:rPr>
              <a:t>DSS</a:t>
            </a:r>
            <a:endParaRPr lang="en-US" altLang="zh-CN" b="1" dirty="0">
              <a:solidFill>
                <a:srgbClr val="010000"/>
              </a:solidFill>
              <a:latin typeface="Times New Roman" panose="02020603050405020304" pitchFamily="18" charset="0"/>
            </a:endParaRPr>
          </a:p>
          <a:p>
            <a:pPr latinLnBrk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耗尽型场效应管，当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= 0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时所对应的漏极电流。</a:t>
            </a:r>
            <a:endParaRPr lang="zh-CN" altLang="en-US" sz="2400" b="1" dirty="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974205" y="771525"/>
            <a:ext cx="4773930" cy="3700780"/>
            <a:chOff x="7223" y="4011"/>
            <a:chExt cx="7518" cy="5828"/>
          </a:xfrm>
        </p:grpSpPr>
        <p:pic>
          <p:nvPicPr>
            <p:cNvPr id="5" name="Picture 15" descr="C:\My Documents\2.14.bmp"/>
            <p:cNvPicPr>
              <a:picLocks noChangeAspect="1" noChangeArrowheads="1"/>
            </p:cNvPicPr>
            <p:nvPr/>
          </p:nvPicPr>
          <p:blipFill>
            <a:blip r:embed="rId1">
              <a:lum brigh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5" y="4011"/>
              <a:ext cx="5373" cy="4663"/>
            </a:xfrm>
            <a:prstGeom prst="rect">
              <a:avLst/>
            </a:prstGeom>
            <a:blipFill dpi="0" rotWithShape="0">
              <a:blip r:embed="rId2">
                <a:lum bright="12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3"/>
            <p:cNvSpPr txBox="1">
              <a:spLocks noChangeArrowheads="1"/>
            </p:cNvSpPr>
            <p:nvPr/>
          </p:nvSpPr>
          <p:spPr bwMode="auto">
            <a:xfrm>
              <a:off x="7223" y="8604"/>
              <a:ext cx="7518" cy="1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66"/>
                </a:buClr>
                <a:buSzPct val="50000"/>
                <a:buFont typeface="Monotype Sorts" pitchFamily="2" charset="2"/>
                <a:buNone/>
                <a:defRPr/>
              </a:pPr>
              <a:r>
                <a:rPr lang="en-US" altLang="zh-CN" sz="2000" b="1" i="1" dirty="0">
                  <a:solidFill>
                    <a:srgbClr val="00703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sym typeface="+mn-ea"/>
                </a:rPr>
                <a:t>U</a:t>
              </a:r>
              <a:r>
                <a:rPr lang="en-US" altLang="zh-CN" sz="2000" b="1" baseline="-25000" dirty="0">
                  <a:solidFill>
                    <a:srgbClr val="00703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sym typeface="+mn-ea"/>
                </a:rPr>
                <a:t>GS</a:t>
              </a:r>
              <a:r>
                <a:rPr lang="en-US" altLang="zh-CN" sz="20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sym typeface="+mn-ea"/>
                </a:rPr>
                <a:t> </a:t>
              </a:r>
              <a:r>
                <a:rPr kumimoji="1" lang="en-US" altLang="zh-CN" sz="20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对漏极电流</a:t>
              </a:r>
              <a:r>
                <a:rPr kumimoji="1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 i="1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I</a:t>
              </a:r>
              <a:r>
                <a:rPr lang="en-US" altLang="zh-CN" sz="2000" b="1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D </a:t>
              </a:r>
              <a:r>
                <a:rPr kumimoji="1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的控制特性</a:t>
              </a:r>
              <a:endPara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342900" marR="0" lvl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9966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——转移特性曲线</a:t>
              </a:r>
              <a:r>
                <a:rPr kumimoji="1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endPara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71650" y="956310"/>
            <a:ext cx="5661660" cy="288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</a:t>
            </a:r>
            <a:r>
              <a:rPr lang="zh-CN" altLang="en-US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、交流参数</a:t>
            </a:r>
            <a:endParaRPr kumimoji="1" lang="zh-CN" altLang="en-US" b="1" i="0" u="sng" strike="noStrike" kern="1200" cap="none" spc="0" normalizeH="0" baseline="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atinLnBrk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6600"/>
                </a:solidFill>
                <a:latin typeface="宋体" panose="02010600030101010101" pitchFamily="2" charset="-122"/>
              </a:rPr>
              <a:t>⑤ 低频跨导</a:t>
            </a:r>
            <a:r>
              <a:rPr lang="en-US" altLang="zh-CN" b="1" dirty="0">
                <a:solidFill>
                  <a:srgbClr val="FF66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baseline="-25000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010000"/>
              </a:solidFill>
              <a:latin typeface="Times New Roman" panose="02020603050405020304" pitchFamily="18" charset="0"/>
            </a:endParaRPr>
          </a:p>
          <a:p>
            <a:pPr latinLnBrk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转移特性曲线的斜率</a:t>
            </a:r>
            <a:r>
              <a:rPr lang="en-US" altLang="zh-CN" sz="2400" b="1" i="1" dirty="0" err="1">
                <a:solidFill>
                  <a:srgbClr val="F00000"/>
                </a:solidFill>
                <a:latin typeface="Times New Roman" panose="02020603050405020304" pitchFamily="18" charset="0"/>
                <a:sym typeface="+mn-ea"/>
              </a:rPr>
              <a:t>g</a:t>
            </a:r>
            <a:r>
              <a:rPr lang="en-US" altLang="zh-CN" sz="2400" b="1" baseline="-25000" dirty="0" err="1">
                <a:solidFill>
                  <a:srgbClr val="F00000"/>
                </a:solidFill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的大小反映了栅源电压对漏极电流的控制作用。 </a:t>
            </a:r>
            <a:r>
              <a:rPr lang="en-US" altLang="zh-CN" sz="2400" b="1" i="1" dirty="0" err="1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g</a:t>
            </a:r>
            <a:r>
              <a:rPr lang="en-US" altLang="zh-CN" sz="2400" b="1" baseline="-25000" dirty="0" err="1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 的量纲为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 mA/V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dirty="0" err="1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mS</a:t>
            </a:r>
            <a:r>
              <a:rPr lang="zh-CN" altLang="en-US" sz="2400" b="1" dirty="0" err="1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毫西门子）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所以</a:t>
            </a:r>
            <a:r>
              <a:rPr lang="en-US" altLang="zh-CN" sz="2400" b="1" i="1" dirty="0" err="1">
                <a:solidFill>
                  <a:srgbClr val="F00000"/>
                </a:solidFill>
                <a:latin typeface="Times New Roman" panose="02020603050405020304" pitchFamily="18" charset="0"/>
                <a:sym typeface="+mn-ea"/>
              </a:rPr>
              <a:t>g</a:t>
            </a:r>
            <a:r>
              <a:rPr lang="en-US" altLang="zh-CN" sz="2400" b="1" baseline="-25000" dirty="0" err="1">
                <a:solidFill>
                  <a:srgbClr val="F00000"/>
                </a:solidFill>
                <a:latin typeface="Times New Roman" panose="02020603050405020304" pitchFamily="18" charset="0"/>
                <a:sym typeface="+mn-ea"/>
              </a:rPr>
              <a:t>m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也称为</a:t>
            </a:r>
            <a:r>
              <a:rPr lang="zh-CN" altLang="en-US" sz="2400" b="1" dirty="0">
                <a:solidFill>
                  <a:srgbClr val="F52950"/>
                </a:solidFill>
                <a:latin typeface="Times New Roman" panose="02020603050405020304" pitchFamily="18" charset="0"/>
                <a:sym typeface="+mn-ea"/>
              </a:rPr>
              <a:t>跨导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sz="2400" b="1" dirty="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2783840" y="3840480"/>
            <a:ext cx="393890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solidFill>
                  <a:srgbClr val="F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baseline="-25000" dirty="0" err="1">
                <a:solidFill>
                  <a:srgbClr val="F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F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srgbClr val="F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b="1" i="1" dirty="0">
                <a:solidFill>
                  <a:srgbClr val="F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srgbClr val="F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F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b="1" dirty="0">
                <a:solidFill>
                  <a:srgbClr val="F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GS</a:t>
            </a:r>
            <a:r>
              <a:rPr lang="en-US" altLang="zh-CN" b="1" dirty="0">
                <a:solidFill>
                  <a:srgbClr val="F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b="1" i="1" dirty="0">
                <a:solidFill>
                  <a:srgbClr val="F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1600" b="1" baseline="-18000" dirty="0">
                <a:solidFill>
                  <a:srgbClr val="0000FF"/>
                </a:solidFill>
                <a:latin typeface="Times New Roman" panose="02020603050405020304" pitchFamily="18" charset="0"/>
              </a:rPr>
              <a:t>DS</a:t>
            </a:r>
            <a:r>
              <a:rPr lang="en-US" altLang="zh-CN" sz="1600" b="1" dirty="0">
                <a:solidFill>
                  <a:srgbClr val="F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600" b="1" dirty="0" err="1">
                <a:solidFill>
                  <a:srgbClr val="F00000"/>
                </a:solidFill>
                <a:latin typeface="Times New Roman" panose="02020603050405020304" pitchFamily="18" charset="0"/>
              </a:rPr>
              <a:t>const</a:t>
            </a:r>
            <a:r>
              <a:rPr lang="en-US" altLang="zh-CN" b="1" dirty="0">
                <a:solidFill>
                  <a:srgbClr val="F00000"/>
                </a:solidFill>
                <a:latin typeface="Times New Roman" panose="02020603050405020304" pitchFamily="18" charset="0"/>
              </a:rPr>
              <a:t>  </a:t>
            </a:r>
            <a:endParaRPr lang="zh-CN" altLang="en-US" sz="2000" b="1" dirty="0">
              <a:solidFill>
                <a:srgbClr val="F529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1915160" y="4995545"/>
            <a:ext cx="34353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6600"/>
                </a:solidFill>
                <a:latin typeface="宋体" panose="02010600030101010101" pitchFamily="2" charset="-122"/>
                <a:sym typeface="+mn-ea"/>
              </a:rPr>
              <a:t>⑥</a:t>
            </a:r>
            <a:r>
              <a:rPr lang="en-US" altLang="zh-CN" b="1" dirty="0">
                <a:solidFill>
                  <a:srgbClr val="FF6600"/>
                </a:solidFill>
                <a:latin typeface="宋体" panose="02010600030101010101" pitchFamily="2" charset="-122"/>
                <a:sym typeface="+mn-ea"/>
              </a:rPr>
              <a:t>  </a:t>
            </a:r>
            <a:r>
              <a:rPr lang="zh-CN" b="1" dirty="0">
                <a:solidFill>
                  <a:srgbClr val="FF6600"/>
                </a:solidFill>
                <a:latin typeface="宋体" panose="02010600030101010101" pitchFamily="2" charset="-122"/>
              </a:rPr>
              <a:t>极间电容</a:t>
            </a:r>
            <a:endParaRPr lang="zh-CN" altLang="en-US" sz="2400" dirty="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915160" y="1496060"/>
            <a:ext cx="8996045" cy="111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6600"/>
                </a:solidFill>
                <a:latin typeface="宋体" panose="02010600030101010101" pitchFamily="2" charset="-122"/>
                <a:sym typeface="+mn-ea"/>
              </a:rPr>
              <a:t>⑦</a:t>
            </a:r>
            <a:r>
              <a:rPr lang="zh-CN" altLang="en-US" b="1" dirty="0">
                <a:solidFill>
                  <a:srgbClr val="FF6600"/>
                </a:solidFill>
                <a:latin typeface="宋体" panose="02010600030101010101" pitchFamily="2" charset="-122"/>
              </a:rPr>
              <a:t>最大漏极电流</a:t>
            </a:r>
            <a:r>
              <a:rPr lang="en-US" altLang="zh-CN" b="1" dirty="0">
                <a:solidFill>
                  <a:srgbClr val="FF66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srgbClr val="3333FF"/>
                </a:solidFill>
                <a:latin typeface="Times New Roman" panose="02020603050405020304" pitchFamily="18" charset="0"/>
              </a:rPr>
              <a:t>DM</a:t>
            </a:r>
            <a:endParaRPr lang="en-US" altLang="zh-CN" b="1" dirty="0">
              <a:solidFill>
                <a:srgbClr val="010000"/>
              </a:solidFill>
              <a:latin typeface="Times New Roman" panose="02020603050405020304" pitchFamily="18" charset="0"/>
            </a:endParaRPr>
          </a:p>
          <a:p>
            <a:pPr latinLnBrk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DM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是管子正常工作时漏极电流的上限值。</a:t>
            </a:r>
            <a:endParaRPr lang="zh-CN" altLang="en-US" sz="2400" b="1" dirty="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704340" y="2917190"/>
            <a:ext cx="1024191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b="1" dirty="0">
                <a:solidFill>
                  <a:srgbClr val="FF6600"/>
                </a:solidFill>
                <a:latin typeface="宋体" panose="02010600030101010101" pitchFamily="2" charset="-122"/>
              </a:rPr>
              <a:t>⑧ 击穿电压</a:t>
            </a:r>
            <a:endParaRPr lang="zh-CN" altLang="en-US" b="1" dirty="0">
              <a:solidFill>
                <a:srgbClr val="FF6600"/>
              </a:solidFill>
              <a:latin typeface="宋体" panose="02010600030101010101" pitchFamily="2" charset="-122"/>
            </a:endParaRPr>
          </a:p>
          <a:p>
            <a:pPr latinLnBrk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管子进入恒流区后，使</a:t>
            </a:r>
            <a:r>
              <a:rPr lang="en-US" altLang="zh-CN" sz="2400" b="1" dirty="0">
                <a:solidFill>
                  <a:srgbClr val="0099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D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突然增大的</a:t>
            </a:r>
            <a:r>
              <a:rPr lang="en-US" altLang="zh-CN" sz="2400" b="1" dirty="0">
                <a:solidFill>
                  <a:srgbClr val="0099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DS</a:t>
            </a:r>
            <a:r>
              <a:rPr lang="en-US" altLang="zh-CN" sz="2400" b="1" i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9999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称为漏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源击穿电压</a:t>
            </a:r>
            <a:r>
              <a:rPr lang="en-US" altLang="zh-CN" sz="24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(BR)DS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63750" y="837565"/>
            <a:ext cx="6096000" cy="565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latinLnBrk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b="1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三、极限参数</a:t>
            </a:r>
            <a:endParaRPr lang="zh-CN" altLang="en-US" sz="2800" b="1" u="sng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991995" y="4222115"/>
            <a:ext cx="9888855" cy="111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6600"/>
                </a:solidFill>
                <a:latin typeface="宋体" panose="02010600030101010101" pitchFamily="2" charset="-122"/>
                <a:sym typeface="+mn-ea"/>
              </a:rPr>
              <a:t>⑨</a:t>
            </a:r>
            <a:r>
              <a:rPr lang="zh-CN" altLang="en-US" b="1" dirty="0">
                <a:solidFill>
                  <a:srgbClr val="FF6600"/>
                </a:solidFill>
                <a:latin typeface="宋体" panose="02010600030101010101" pitchFamily="2" charset="-122"/>
              </a:rPr>
              <a:t>最大耗散功耗</a:t>
            </a:r>
            <a:r>
              <a:rPr lang="en-US" altLang="zh-CN" b="1" dirty="0">
                <a:solidFill>
                  <a:srgbClr val="FF66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baseline="-25000" dirty="0">
                <a:solidFill>
                  <a:srgbClr val="3333FF"/>
                </a:solidFill>
                <a:latin typeface="Times New Roman" panose="02020603050405020304" pitchFamily="18" charset="0"/>
              </a:rPr>
              <a:t>DM</a:t>
            </a:r>
            <a:endParaRPr lang="en-US" altLang="zh-CN" b="1" dirty="0">
              <a:solidFill>
                <a:srgbClr val="010000"/>
              </a:solidFill>
              <a:latin typeface="Times New Roman" panose="02020603050405020304" pitchFamily="18" charset="0"/>
            </a:endParaRPr>
          </a:p>
          <a:p>
            <a:pPr latinLnBrk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400" b="1" baseline="-25000" dirty="0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DM </a:t>
            </a:r>
            <a:r>
              <a:rPr 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取决于管子允许的温升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，类似于双极型三极管的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1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baseline="-25000" dirty="0">
                <a:solidFill>
                  <a:srgbClr val="010000"/>
                </a:solidFill>
                <a:latin typeface="Times New Roman" panose="02020603050405020304" pitchFamily="18" charset="0"/>
              </a:rPr>
              <a:t>CM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703512" y="476672"/>
            <a:ext cx="701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algn="l" rtl="0" fontAlgn="base" latinLnBrk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kumimoji="1" lang="zh-CN" altLang="en-US" sz="2800" i="0" u="sng" strike="noStrike" kern="1200" cap="none" spc="0" normalizeH="0" baseline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场效应管的型号</a:t>
            </a:r>
            <a:endParaRPr kumimoji="1" lang="zh-CN" altLang="en-US" sz="2800" i="0" u="sng" strike="noStrike" kern="1200" cap="none" spc="0" normalizeH="0" baseline="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686560" y="1438910"/>
            <a:ext cx="9034145" cy="306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场效应管的型号, 现行有两种命名方法。其一是与双极型三极管相同，第三位字母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J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代表结型场效应管，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代表绝缘栅场效应管。第二位字母代表材料，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型硅，反型层是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沟道；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型硅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沟道。例如</a:t>
            </a:r>
            <a:r>
              <a:rPr lang="zh-CN" altLang="en-US" sz="2400" b="1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DJ6D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是结型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沟道场效应管，3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DO6C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是绝缘栅型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沟道场效应管。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979295" y="3975735"/>
            <a:ext cx="8985885" cy="130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1000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400" b="1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EB09A0"/>
                </a:solidFill>
                <a:latin typeface="Times New Roman" panose="02020603050405020304" pitchFamily="18" charset="0"/>
              </a:rPr>
              <a:t>第二种命名方法是</a:t>
            </a:r>
            <a:r>
              <a:rPr lang="en-US" altLang="zh-CN" sz="2400" b="1">
                <a:solidFill>
                  <a:srgbClr val="EB09A0"/>
                </a:solidFill>
                <a:latin typeface="Times New Roman" panose="02020603050405020304" pitchFamily="18" charset="0"/>
              </a:rPr>
              <a:t>CS××#，CS</a:t>
            </a:r>
            <a:r>
              <a:rPr lang="zh-CN" altLang="en-US" sz="2400" b="1">
                <a:solidFill>
                  <a:srgbClr val="EB09A0"/>
                </a:solidFill>
                <a:latin typeface="Times New Roman" panose="02020603050405020304" pitchFamily="18" charset="0"/>
              </a:rPr>
              <a:t>代表场效应管，××以数字代表型号的序号，#用字母代表同一型号中的不同规格。例如</a:t>
            </a:r>
            <a:r>
              <a:rPr lang="en-US" altLang="zh-CN" sz="2400" b="1">
                <a:solidFill>
                  <a:srgbClr val="EB09A0"/>
                </a:solidFill>
                <a:latin typeface="Times New Roman" panose="02020603050405020304" pitchFamily="18" charset="0"/>
              </a:rPr>
              <a:t>CS14A、CS45G</a:t>
            </a:r>
            <a:r>
              <a:rPr lang="zh-CN" altLang="en-US" sz="2400" b="1">
                <a:solidFill>
                  <a:srgbClr val="EB09A0"/>
                </a:solidFill>
                <a:latin typeface="Times New Roman" panose="02020603050405020304" pitchFamily="18" charset="0"/>
              </a:rPr>
              <a:t>等。</a:t>
            </a:r>
            <a:endParaRPr lang="zh-CN" altLang="en-US" sz="2400" b="1">
              <a:solidFill>
                <a:srgbClr val="EB09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456180" y="1015365"/>
            <a:ext cx="7696200" cy="617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几种常用的场效应管的主要参数见下表。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153049" y="1772816"/>
            <a:ext cx="24790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场效应管的参数</a:t>
            </a:r>
            <a:endParaRPr lang="zh-CN" altLang="en-US" sz="2000" b="1" dirty="0">
              <a:solidFill>
                <a:srgbClr val="01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2136825" y="2420888"/>
          <a:ext cx="9782944" cy="2753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9" name="文档" r:id="rId1" imgW="5629910" imgH="1410970" progId="Word.Document.8">
                  <p:embed/>
                </p:oleObj>
              </mc:Choice>
              <mc:Fallback>
                <p:oleObj name="文档" r:id="rId1" imgW="5629910" imgH="1410970" progId="Word.Document.8">
                  <p:embed/>
                  <p:pic>
                    <p:nvPicPr>
                      <p:cNvPr id="0" name="图片 88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825" y="2420888"/>
                        <a:ext cx="9782944" cy="2753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074"/>
          <p:cNvSpPr txBox="1">
            <a:spLocks noChangeArrowheads="1"/>
          </p:cNvSpPr>
          <p:nvPr/>
        </p:nvSpPr>
        <p:spPr bwMode="auto">
          <a:xfrm>
            <a:off x="1715835" y="806540"/>
            <a:ext cx="7188477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FF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buClrTx/>
              <a:buSzTx/>
              <a:buFontTx/>
            </a:pPr>
            <a:r>
              <a:rPr lang="en-US" altLang="zh-CN" sz="2800" b="1" dirty="0" smtClean="0">
                <a:solidFill>
                  <a:srgbClr val="FF0000"/>
                </a:solidFill>
              </a:rPr>
              <a:t>1.5.4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场效应管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和晶体管的比较</a:t>
            </a:r>
            <a:endParaRPr lang="zh-CN" altLang="en-US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676400" y="1905000"/>
            <a:ext cx="8915400" cy="3657600"/>
          </a:xfrm>
          <a:prstGeom prst="rect">
            <a:avLst/>
          </a:prstGeom>
          <a:solidFill>
            <a:srgbClr val="CCECFF"/>
          </a:solidFill>
          <a:ln w="9525">
            <a:solidFill>
              <a:srgbClr val="009999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 bwMode="auto">
          <a:xfrm>
            <a:off x="1752600" y="1981200"/>
            <a:ext cx="8915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（双极型）晶体管</a:t>
            </a: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</a:t>
            </a:r>
            <a:r>
              <a:rPr kumimoji="1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场效应管</a:t>
            </a: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结构              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NPN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型                      结型耗尽型 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沟道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沟道      	          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PNP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型                       绝缘栅增强型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沟道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沟道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      绝缘栅耗尽型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沟道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沟道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一般不可倒置使用        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有的型号可倒置使用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载流子      多子扩散少子漂移                           多子漂移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输入量             电流输入                                    电压输入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控制     电流控制电流源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CCCS(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β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     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电压控制电流源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VCCS(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2819400" y="1905000"/>
            <a:ext cx="0" cy="365760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6400800" y="1905000"/>
            <a:ext cx="0" cy="365760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1676400" y="4572000"/>
            <a:ext cx="8915400" cy="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auto">
          <a:xfrm>
            <a:off x="1676400" y="4114800"/>
            <a:ext cx="8915400" cy="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>
            <a:off x="1676400" y="5029200"/>
            <a:ext cx="8915400" cy="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1676400" y="2514600"/>
            <a:ext cx="8915400" cy="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905000" y="1923415"/>
            <a:ext cx="8382000" cy="3581400"/>
          </a:xfrm>
          <a:prstGeom prst="rect">
            <a:avLst/>
          </a:prstGeom>
          <a:solidFill>
            <a:srgbClr val="CCECFF"/>
          </a:solidFill>
          <a:ln w="9525">
            <a:solidFill>
              <a:srgbClr val="009999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057400" y="1999615"/>
            <a:ext cx="8229600" cy="3504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             </a:t>
            </a:r>
            <a:r>
              <a:rPr lang="zh-CN" altLang="en-US" noProof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（双极型）晶体管</a:t>
            </a:r>
            <a:r>
              <a:rPr lang="zh-CN" altLang="en-US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        </a:t>
            </a:r>
            <a:r>
              <a:rPr lang="zh-CN" altLang="en-US" noProof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场效应管</a:t>
            </a: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噪声                     较大                                    较小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温度特性    受温度影响较大             较小，可有零温度系数点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输入电阻    几十到几千欧姆                     几兆欧姆以上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静电影响     不受静电影响                        易受静电影响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集成工艺    不易大规模集成         适宜大规模和超大规模集成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3505200" y="1923415"/>
            <a:ext cx="6350" cy="358140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6324600" y="1923415"/>
            <a:ext cx="0" cy="358140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11350" y="2456815"/>
            <a:ext cx="8382000" cy="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911350" y="3057525"/>
            <a:ext cx="8382000" cy="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1911350" y="3680460"/>
            <a:ext cx="8382000" cy="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1911350" y="4307840"/>
            <a:ext cx="8382000" cy="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1911350" y="4930775"/>
            <a:ext cx="8382000" cy="0"/>
          </a:xfrm>
          <a:prstGeom prst="line">
            <a:avLst/>
          </a:prstGeom>
          <a:noFill/>
          <a:ln w="9525">
            <a:solidFill>
              <a:srgbClr val="0099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3911600" y="1917065"/>
            <a:ext cx="4826000" cy="30460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266700">
              <a:lnSpc>
                <a:spcPct val="150000"/>
              </a:lnSpc>
              <a:spcAft>
                <a:spcPct val="0"/>
              </a:spcAft>
            </a:pPr>
            <a:r>
              <a:rPr lang="zh-CN" altLang="en-US" sz="3200" b="1">
                <a:ea typeface="宋体" panose="02010600030101010101" pitchFamily="2" charset="-122"/>
                <a:cs typeface="Times New Roman" panose="02020603050405020304" pitchFamily="18" charset="0"/>
              </a:rPr>
              <a:t>第一章作业（第</a:t>
            </a:r>
            <a:r>
              <a:rPr lang="en-US" altLang="zh-CN" sz="3200" b="1"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200" b="1">
                <a:ea typeface="宋体" panose="02010600030101010101" pitchFamily="2" charset="-122"/>
                <a:cs typeface="Times New Roman" panose="02020603050405020304" pitchFamily="18" charset="0"/>
              </a:rPr>
              <a:t>版）</a:t>
            </a:r>
            <a:endParaRPr lang="zh-CN" altLang="en-US" sz="32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 defTabSz="266700">
              <a:lnSpc>
                <a:spcPct val="150000"/>
              </a:lnSpc>
              <a:spcAft>
                <a:spcPct val="0"/>
              </a:spcAft>
            </a:pPr>
            <a:r>
              <a:rPr lang="zh-CN" altLang="en-US" sz="3200" b="1">
                <a:ea typeface="宋体" panose="02010600030101010101" pitchFamily="2" charset="-122"/>
                <a:cs typeface="Times New Roman" panose="02020603050405020304" pitchFamily="18" charset="0"/>
              </a:rPr>
              <a:t>二极管：</a:t>
            </a:r>
            <a:r>
              <a:rPr lang="en-US" altLang="zh-CN" sz="3200" b="1">
                <a:ea typeface="宋体" panose="02010600030101010101" pitchFamily="2" charset="-122"/>
                <a:cs typeface="Times New Roman" panose="02020603050405020304" pitchFamily="18" charset="0"/>
              </a:rPr>
              <a:t>1.3</a:t>
            </a:r>
            <a:r>
              <a:rPr lang="zh-CN" altLang="en-US" sz="3200" b="1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>
                <a:ea typeface="宋体" panose="02010600030101010101" pitchFamily="2" charset="-122"/>
                <a:cs typeface="Times New Roman" panose="02020603050405020304" pitchFamily="18" charset="0"/>
              </a:rPr>
              <a:t>1.4</a:t>
            </a:r>
            <a:endParaRPr lang="zh-CN" altLang="en-US" sz="32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 defTabSz="266700">
              <a:lnSpc>
                <a:spcPct val="150000"/>
              </a:lnSpc>
              <a:spcAft>
                <a:spcPct val="0"/>
              </a:spcAft>
            </a:pPr>
            <a:r>
              <a:rPr lang="zh-CN" altLang="en-US" sz="3200" b="1">
                <a:ea typeface="宋体" panose="02010600030101010101" pitchFamily="2" charset="-122"/>
                <a:cs typeface="Times New Roman" panose="02020603050405020304" pitchFamily="18" charset="0"/>
              </a:rPr>
              <a:t>三极管：</a:t>
            </a:r>
            <a:r>
              <a:rPr lang="en-US" altLang="zh-CN" sz="3200" b="1">
                <a:ea typeface="宋体" panose="02010600030101010101" pitchFamily="2" charset="-122"/>
                <a:cs typeface="Times New Roman" panose="02020603050405020304" pitchFamily="18" charset="0"/>
              </a:rPr>
              <a:t>1.10</a:t>
            </a:r>
            <a:r>
              <a:rPr lang="zh-CN" altLang="en-US" sz="3200" b="1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>
                <a:ea typeface="宋体" panose="02010600030101010101" pitchFamily="2" charset="-122"/>
                <a:cs typeface="Times New Roman" panose="02020603050405020304" pitchFamily="18" charset="0"/>
              </a:rPr>
              <a:t>1.12</a:t>
            </a:r>
            <a:endParaRPr lang="zh-CN" altLang="en-US" sz="3200" b="1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 defTabSz="266700">
              <a:lnSpc>
                <a:spcPct val="150000"/>
              </a:lnSpc>
              <a:spcAft>
                <a:spcPct val="0"/>
              </a:spcAft>
            </a:pPr>
            <a:r>
              <a:rPr lang="zh-CN" altLang="en-US" sz="3200" b="1">
                <a:ea typeface="宋体" panose="02010600030101010101" pitchFamily="2" charset="-122"/>
                <a:cs typeface="Times New Roman" panose="02020603050405020304" pitchFamily="18" charset="0"/>
              </a:rPr>
              <a:t>场效应管：</a:t>
            </a:r>
            <a:r>
              <a:rPr lang="en-US" altLang="zh-CN" sz="3200" b="1">
                <a:ea typeface="宋体" panose="02010600030101010101" pitchFamily="2" charset="-122"/>
                <a:cs typeface="Times New Roman" panose="02020603050405020304" pitchFamily="18" charset="0"/>
              </a:rPr>
              <a:t>1.15</a:t>
            </a:r>
            <a:endParaRPr lang="en-US" altLang="zh-CN" sz="3200" b="1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20"/>
          <p:cNvGraphicFramePr>
            <a:graphicFrameLocks noChangeAspect="1"/>
          </p:cNvGraphicFramePr>
          <p:nvPr/>
        </p:nvGraphicFramePr>
        <p:xfrm>
          <a:off x="6633771" y="2872393"/>
          <a:ext cx="3352800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0" name="BMP 图象" r:id="rId1" imgW="2918460" imgH="2556510" progId="Paint.Picture">
                  <p:embed/>
                </p:oleObj>
              </mc:Choice>
              <mc:Fallback>
                <p:oleObj name="BMP 图象" r:id="rId1" imgW="2918460" imgH="2556510" progId="Paint.Picture">
                  <p:embed/>
                  <p:pic>
                    <p:nvPicPr>
                      <p:cNvPr id="0" name="图片 737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3771" y="2872393"/>
                        <a:ext cx="3352800" cy="29241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2FC13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400175" y="542925"/>
            <a:ext cx="884745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②工作原理</a:t>
            </a:r>
            <a:r>
              <a:rPr lang="zh-CN" altLang="en-US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（工作时，</a:t>
            </a: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B、S</a:t>
            </a:r>
            <a:r>
              <a:rPr lang="zh-CN" altLang="en-US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接在一起）</a:t>
            </a:r>
            <a:r>
              <a:rPr lang="zh-CN" altLang="en-US" sz="2000" b="1" dirty="0">
                <a:solidFill>
                  <a:srgbClr val="FF5050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zh-CN" altLang="en-US" sz="2000" b="1" dirty="0" smtClean="0">
                <a:solidFill>
                  <a:srgbClr val="FF5050"/>
                </a:solidFill>
                <a:latin typeface="Times New Roman" panose="02020603050405020304" pitchFamily="18" charset="0"/>
                <a:sym typeface="+mn-ea"/>
                <a:hlinkClick r:id="rId3" action="ppaction://hlinkfile"/>
              </a:rPr>
              <a:t>动画</a:t>
            </a:r>
            <a:r>
              <a:rPr lang="en-US" altLang="zh-CN" sz="2000" b="1" dirty="0" smtClean="0">
                <a:solidFill>
                  <a:srgbClr val="FF5050"/>
                </a:solidFill>
                <a:latin typeface="Times New Roman" panose="02020603050405020304" pitchFamily="18" charset="0"/>
                <a:sym typeface="+mn-ea"/>
                <a:hlinkClick r:id="rId3" action="ppaction://hlinkfile"/>
              </a:rPr>
              <a:t>4-9</a:t>
            </a:r>
            <a:r>
              <a:rPr lang="zh-CN" altLang="en-US" sz="2000" b="1" dirty="0" smtClean="0">
                <a:solidFill>
                  <a:srgbClr val="FF5050"/>
                </a:solidFill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400" b="1" dirty="0">
              <a:solidFill>
                <a:srgbClr val="47A96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6452235" y="3213100"/>
            <a:ext cx="1731645" cy="2843530"/>
            <a:chOff x="7761" y="5060"/>
            <a:chExt cx="2727" cy="4478"/>
          </a:xfrm>
        </p:grpSpPr>
        <p:cxnSp>
          <p:nvCxnSpPr>
            <p:cNvPr id="24" name="直接连接符 23"/>
            <p:cNvCxnSpPr/>
            <p:nvPr/>
          </p:nvCxnSpPr>
          <p:spPr>
            <a:xfrm flipH="1" flipV="1">
              <a:off x="7767" y="5060"/>
              <a:ext cx="15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7767" y="5060"/>
              <a:ext cx="26" cy="4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7761" y="9520"/>
              <a:ext cx="27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10488" y="8622"/>
              <a:ext cx="0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1557655" y="1557020"/>
            <a:ext cx="96647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01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b="1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当栅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源间电压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7032"/>
                </a:solidFill>
                <a:effectLst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dirty="0">
                <a:solidFill>
                  <a:srgbClr val="007032"/>
                </a:solidFill>
                <a:effectLst/>
                <a:latin typeface="Times New Roman" panose="02020603050405020304" pitchFamily="18" charset="0"/>
                <a:sym typeface="+mn-ea"/>
              </a:rPr>
              <a:t>GS 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为零</a:t>
            </a: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时</a:t>
            </a:r>
            <a:r>
              <a:rPr lang="zh-CN" altLang="en-US" sz="2400" b="1">
                <a:solidFill>
                  <a:srgbClr val="010000"/>
                </a:solidFill>
                <a:latin typeface="Times New Roman" panose="02020603050405020304" pitchFamily="18" charset="0"/>
              </a:rPr>
              <a:t>，漏源之间相当两个背靠背的二极管，即使在</a:t>
            </a:r>
            <a:r>
              <a:rPr lang="zh-CN" altLang="en-US" sz="2400" b="1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漏</a:t>
            </a:r>
            <a:r>
              <a:rPr lang="en-US" altLang="zh-CN" sz="2400" b="1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-</a:t>
            </a:r>
            <a:r>
              <a:rPr lang="zh-CN" altLang="en-US" sz="2400" b="1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源</a:t>
            </a:r>
            <a:r>
              <a:rPr lang="zh-CN" altLang="en-US" sz="2400" b="1">
                <a:solidFill>
                  <a:srgbClr val="010000"/>
                </a:solidFill>
                <a:latin typeface="Times New Roman" panose="02020603050405020304" pitchFamily="18" charset="0"/>
              </a:rPr>
              <a:t>之间加上电压</a:t>
            </a:r>
            <a:r>
              <a:rPr lang="en-US" altLang="zh-CN" sz="2400" b="1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DS</a:t>
            </a:r>
            <a:r>
              <a:rPr lang="zh-CN" altLang="en-US" sz="2400" b="1">
                <a:solidFill>
                  <a:srgbClr val="010000"/>
                </a:solidFill>
                <a:latin typeface="Times New Roman" panose="02020603050405020304" pitchFamily="18" charset="0"/>
              </a:rPr>
              <a:t>，也不会形成漏极电流。</a:t>
            </a:r>
            <a:endParaRPr lang="zh-CN" altLang="en-US" sz="2400" b="1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1400175" y="1045210"/>
            <a:ext cx="884745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(a)</a:t>
            </a:r>
            <a:r>
              <a:rPr lang="en-US" altLang="zh-CN" b="1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dirty="0">
                <a:solidFill>
                  <a:srgbClr val="47A9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栅源电压</a:t>
            </a:r>
            <a:r>
              <a:rPr lang="en-US" altLang="zh-CN" b="1" dirty="0">
                <a:solidFill>
                  <a:srgbClr val="47A96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b="1" dirty="0">
                <a:solidFill>
                  <a:srgbClr val="47A9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的控制作用</a:t>
            </a:r>
            <a:r>
              <a:rPr lang="en-US" altLang="zh-CN" b="1" dirty="0">
                <a:solidFill>
                  <a:srgbClr val="47A9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b="1" dirty="0">
                <a:solidFill>
                  <a:srgbClr val="47A96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b="1" dirty="0">
                <a:solidFill>
                  <a:srgbClr val="47A9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rgbClr val="47A96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561705" y="4141470"/>
            <a:ext cx="687070" cy="445770"/>
            <a:chOff x="2273" y="2656"/>
            <a:chExt cx="1082" cy="702"/>
          </a:xfrm>
          <a:solidFill>
            <a:srgbClr val="DE0BF1">
              <a:alpha val="30000"/>
            </a:srgbClr>
          </a:solidFill>
        </p:grpSpPr>
        <p:sp>
          <p:nvSpPr>
            <p:cNvPr id="4" name="矩形 3"/>
            <p:cNvSpPr/>
            <p:nvPr>
              <p:custDataLst>
                <p:tags r:id="rId4"/>
              </p:custDataLst>
            </p:nvPr>
          </p:nvSpPr>
          <p:spPr>
            <a:xfrm>
              <a:off x="2273" y="2669"/>
              <a:ext cx="159" cy="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5" name="矩形 4"/>
            <p:cNvSpPr/>
            <p:nvPr>
              <p:custDataLst>
                <p:tags r:id="rId5"/>
              </p:custDataLst>
            </p:nvPr>
          </p:nvSpPr>
          <p:spPr>
            <a:xfrm>
              <a:off x="3196" y="2656"/>
              <a:ext cx="159" cy="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6" name="矩形 5"/>
            <p:cNvSpPr/>
            <p:nvPr>
              <p:custDataLst>
                <p:tags r:id="rId6"/>
              </p:custDataLst>
            </p:nvPr>
          </p:nvSpPr>
          <p:spPr>
            <a:xfrm>
              <a:off x="2420" y="3078"/>
              <a:ext cx="794" cy="2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87870" y="4140835"/>
            <a:ext cx="687070" cy="432435"/>
            <a:chOff x="2273" y="2656"/>
            <a:chExt cx="1082" cy="681"/>
          </a:xfrm>
          <a:solidFill>
            <a:srgbClr val="DE0BF1">
              <a:alpha val="30000"/>
            </a:srgbClr>
          </a:solidFill>
        </p:grpSpPr>
        <p:sp>
          <p:nvSpPr>
            <p:cNvPr id="9" name="矩形 8"/>
            <p:cNvSpPr/>
            <p:nvPr>
              <p:custDataLst>
                <p:tags r:id="rId7"/>
              </p:custDataLst>
            </p:nvPr>
          </p:nvSpPr>
          <p:spPr>
            <a:xfrm>
              <a:off x="2273" y="2669"/>
              <a:ext cx="159" cy="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11" name="矩形 10"/>
            <p:cNvSpPr/>
            <p:nvPr>
              <p:custDataLst>
                <p:tags r:id="rId8"/>
              </p:custDataLst>
            </p:nvPr>
          </p:nvSpPr>
          <p:spPr>
            <a:xfrm>
              <a:off x="3196" y="2656"/>
              <a:ext cx="159" cy="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12" name="矩形 11"/>
            <p:cNvSpPr/>
            <p:nvPr>
              <p:custDataLst>
                <p:tags r:id="rId9"/>
              </p:custDataLst>
            </p:nvPr>
          </p:nvSpPr>
          <p:spPr>
            <a:xfrm>
              <a:off x="2420" y="3067"/>
              <a:ext cx="794" cy="2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175875" y="3715385"/>
            <a:ext cx="1688465" cy="815975"/>
            <a:chOff x="16025" y="5851"/>
            <a:chExt cx="2659" cy="1285"/>
          </a:xfrm>
        </p:grpSpPr>
        <p:grpSp>
          <p:nvGrpSpPr>
            <p:cNvPr id="18" name="组合 17"/>
            <p:cNvGrpSpPr/>
            <p:nvPr/>
          </p:nvGrpSpPr>
          <p:grpSpPr>
            <a:xfrm>
              <a:off x="16025" y="5851"/>
              <a:ext cx="2659" cy="1285"/>
              <a:chOff x="16025" y="5851"/>
              <a:chExt cx="2659" cy="1285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16186" y="6365"/>
                <a:ext cx="2498" cy="771"/>
                <a:chOff x="14406" y="1998"/>
                <a:chExt cx="2498" cy="771"/>
              </a:xfrm>
            </p:grpSpPr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644" y="2009"/>
                  <a:ext cx="1260" cy="760"/>
                </a:xfrm>
                <a:prstGeom prst="rect">
                  <a:avLst/>
                </a:prstGeom>
              </p:spPr>
            </p:pic>
            <p:pic>
              <p:nvPicPr>
                <p:cNvPr id="14" name="图片 13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10800000">
                  <a:off x="14406" y="1998"/>
                  <a:ext cx="1260" cy="76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18378" y="5853"/>
                <a:ext cx="294" cy="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1800" b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altLang="zh-CN" sz="1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6025" y="5851"/>
                <a:ext cx="294" cy="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1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altLang="zh-CN" sz="1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17188" y="5855"/>
              <a:ext cx="294" cy="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indent="0">
                <a:lnSpc>
                  <a:spcPct val="110000"/>
                </a:lnSpc>
                <a:buNone/>
              </a:pPr>
              <a:r>
                <a:rPr lang="en-US" altLang="zh-CN" sz="1800" b="1" dirty="0" smtClean="0">
                  <a:solidFill>
                    <a:srgbClr val="13742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zh-CN" sz="1800" b="1" dirty="0" smtClean="0">
                <a:solidFill>
                  <a:srgbClr val="13742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14145" y="2047875"/>
            <a:ext cx="506158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0＜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GS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GS(th)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时，通过栅极和衬底间的电容作用，将靠近栅极下方的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P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型半导体中的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空穴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向下方排斥，出现了一</a:t>
            </a:r>
            <a:r>
              <a:rPr lang="zh-CN" altLang="en-US" sz="2400" b="1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层薄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薄的由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负离子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组成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耗尽层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1557655" y="1561465"/>
            <a:ext cx="6015990" cy="56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当栅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源间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加有电压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noProof="0" smtClean="0">
                <a:ln>
                  <a:noFill/>
                </a:ln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noProof="0" smtClean="0">
                <a:ln>
                  <a:noFill/>
                </a:ln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GS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 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0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400175" y="542925"/>
            <a:ext cx="884745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②工作原理</a:t>
            </a:r>
            <a:r>
              <a:rPr lang="zh-CN" altLang="en-US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（工作时，</a:t>
            </a: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B、S</a:t>
            </a:r>
            <a:r>
              <a:rPr lang="zh-CN" altLang="en-US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接在一起）</a:t>
            </a:r>
            <a:r>
              <a:rPr lang="zh-CN" altLang="en-US" sz="2000" b="1" dirty="0">
                <a:solidFill>
                  <a:srgbClr val="FF5050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zh-CN" altLang="en-US" sz="2000" b="1" dirty="0" smtClean="0">
                <a:solidFill>
                  <a:srgbClr val="FF5050"/>
                </a:solidFill>
                <a:latin typeface="Times New Roman" panose="02020603050405020304" pitchFamily="18" charset="0"/>
                <a:sym typeface="+mn-ea"/>
                <a:hlinkClick r:id="rId1" action="ppaction://hlinkfile"/>
              </a:rPr>
              <a:t>动画</a:t>
            </a:r>
            <a:r>
              <a:rPr lang="en-US" altLang="zh-CN" sz="2000" b="1" dirty="0" smtClean="0">
                <a:solidFill>
                  <a:srgbClr val="FF5050"/>
                </a:solidFill>
                <a:latin typeface="Times New Roman" panose="02020603050405020304" pitchFamily="18" charset="0"/>
                <a:sym typeface="+mn-ea"/>
                <a:hlinkClick r:id="rId1" action="ppaction://hlinkfile"/>
              </a:rPr>
              <a:t>4-9</a:t>
            </a:r>
            <a:r>
              <a:rPr lang="zh-CN" altLang="en-US" sz="2000" b="1" dirty="0" smtClean="0">
                <a:solidFill>
                  <a:srgbClr val="FF5050"/>
                </a:solidFill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400" b="1" dirty="0">
              <a:solidFill>
                <a:srgbClr val="47A96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6635552" y="2876580"/>
          <a:ext cx="3352800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4" name="BMP 图象" r:id="rId2" imgW="2918460" imgH="2556510" progId="Paint.Picture">
                  <p:embed/>
                </p:oleObj>
              </mc:Choice>
              <mc:Fallback>
                <p:oleObj name="BMP 图象" r:id="rId2" imgW="2918460" imgH="2556510" progId="Paint.Picture">
                  <p:embed/>
                  <p:pic>
                    <p:nvPicPr>
                      <p:cNvPr id="0" name="图片 747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552" y="2876580"/>
                        <a:ext cx="3352800" cy="29241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2FC13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452235" y="3213100"/>
            <a:ext cx="1731645" cy="2843530"/>
            <a:chOff x="7761" y="5060"/>
            <a:chExt cx="2727" cy="4478"/>
          </a:xfrm>
        </p:grpSpPr>
        <p:cxnSp>
          <p:nvCxnSpPr>
            <p:cNvPr id="8" name="直接连接符 7"/>
            <p:cNvCxnSpPr/>
            <p:nvPr/>
          </p:nvCxnSpPr>
          <p:spPr>
            <a:xfrm flipH="1" flipV="1">
              <a:off x="7767" y="5060"/>
              <a:ext cx="15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 flipV="1">
              <a:off x="7767" y="5060"/>
              <a:ext cx="26" cy="4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 flipV="1">
              <a:off x="7761" y="9520"/>
              <a:ext cx="27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10488" y="8622"/>
              <a:ext cx="0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 rot="0">
            <a:off x="7430135" y="2761615"/>
            <a:ext cx="1487805" cy="487045"/>
            <a:chOff x="9301" y="4262"/>
            <a:chExt cx="2343" cy="767"/>
          </a:xfrm>
        </p:grpSpPr>
        <p:cxnSp>
          <p:nvCxnSpPr>
            <p:cNvPr id="19" name="直接连接符 18"/>
            <p:cNvCxnSpPr/>
            <p:nvPr/>
          </p:nvCxnSpPr>
          <p:spPr>
            <a:xfrm flipH="1" flipV="1">
              <a:off x="11622" y="4292"/>
              <a:ext cx="0" cy="73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9301" y="4262"/>
              <a:ext cx="0" cy="68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 flipV="1">
              <a:off x="9320" y="4288"/>
              <a:ext cx="232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8976360" y="2853055"/>
            <a:ext cx="958850" cy="395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18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u</a:t>
            </a:r>
            <a:r>
              <a:rPr lang="en-US" altLang="zh-CN" sz="18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DS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561705" y="4127500"/>
            <a:ext cx="687070" cy="438785"/>
            <a:chOff x="2273" y="2656"/>
            <a:chExt cx="1082" cy="691"/>
          </a:xfrm>
          <a:solidFill>
            <a:srgbClr val="DE0BF1">
              <a:alpha val="30000"/>
            </a:srgbClr>
          </a:solidFill>
        </p:grpSpPr>
        <p:sp>
          <p:nvSpPr>
            <p:cNvPr id="23" name="矩形 22"/>
            <p:cNvSpPr/>
            <p:nvPr>
              <p:custDataLst>
                <p:tags r:id="rId4"/>
              </p:custDataLst>
            </p:nvPr>
          </p:nvSpPr>
          <p:spPr>
            <a:xfrm>
              <a:off x="2273" y="2669"/>
              <a:ext cx="159" cy="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24" name="矩形 23"/>
            <p:cNvSpPr/>
            <p:nvPr>
              <p:custDataLst>
                <p:tags r:id="rId5"/>
              </p:custDataLst>
            </p:nvPr>
          </p:nvSpPr>
          <p:spPr>
            <a:xfrm>
              <a:off x="3196" y="2656"/>
              <a:ext cx="159" cy="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25" name="矩形 24"/>
            <p:cNvSpPr/>
            <p:nvPr>
              <p:custDataLst>
                <p:tags r:id="rId6"/>
              </p:custDataLst>
            </p:nvPr>
          </p:nvSpPr>
          <p:spPr>
            <a:xfrm>
              <a:off x="2420" y="3143"/>
              <a:ext cx="794" cy="2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087870" y="4110990"/>
            <a:ext cx="694055" cy="473710"/>
            <a:chOff x="2251" y="2656"/>
            <a:chExt cx="1093" cy="746"/>
          </a:xfrm>
          <a:solidFill>
            <a:srgbClr val="DE0BF1">
              <a:alpha val="30000"/>
            </a:srgbClr>
          </a:solidFill>
        </p:grpSpPr>
        <p:sp>
          <p:nvSpPr>
            <p:cNvPr id="27" name="矩形 26"/>
            <p:cNvSpPr/>
            <p:nvPr>
              <p:custDataLst>
                <p:tags r:id="rId7"/>
              </p:custDataLst>
            </p:nvPr>
          </p:nvSpPr>
          <p:spPr>
            <a:xfrm>
              <a:off x="2251" y="2713"/>
              <a:ext cx="159" cy="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28" name="矩形 27"/>
            <p:cNvSpPr/>
            <p:nvPr>
              <p:custDataLst>
                <p:tags r:id="rId8"/>
              </p:custDataLst>
            </p:nvPr>
          </p:nvSpPr>
          <p:spPr>
            <a:xfrm>
              <a:off x="3185" y="2656"/>
              <a:ext cx="159" cy="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29" name="矩形 28"/>
            <p:cNvSpPr/>
            <p:nvPr>
              <p:custDataLst>
                <p:tags r:id="rId9"/>
              </p:custDataLst>
            </p:nvPr>
          </p:nvSpPr>
          <p:spPr>
            <a:xfrm>
              <a:off x="2420" y="3143"/>
              <a:ext cx="794" cy="2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</p:grpSp>
      <p:sp>
        <p:nvSpPr>
          <p:cNvPr id="30" name="矩形 29"/>
          <p:cNvSpPr/>
          <p:nvPr/>
        </p:nvSpPr>
        <p:spPr>
          <a:xfrm>
            <a:off x="7762240" y="4135755"/>
            <a:ext cx="791845" cy="184785"/>
          </a:xfrm>
          <a:prstGeom prst="rect">
            <a:avLst/>
          </a:prstGeom>
          <a:solidFill>
            <a:srgbClr val="DE0BF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grpSp>
        <p:nvGrpSpPr>
          <p:cNvPr id="18" name="组合 17"/>
          <p:cNvGrpSpPr/>
          <p:nvPr/>
        </p:nvGrpSpPr>
        <p:grpSpPr>
          <a:xfrm rot="0">
            <a:off x="7392035" y="2965450"/>
            <a:ext cx="783590" cy="429260"/>
            <a:chOff x="9241" y="4670"/>
            <a:chExt cx="1234" cy="67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468" y="4670"/>
              <a:ext cx="817" cy="677"/>
            </a:xfrm>
            <a:prstGeom prst="rect">
              <a:avLst/>
            </a:prstGeom>
          </p:spPr>
        </p:pic>
        <p:cxnSp>
          <p:nvCxnSpPr>
            <p:cNvPr id="16" name="直接连接符 15"/>
            <p:cNvCxnSpPr/>
            <p:nvPr/>
          </p:nvCxnSpPr>
          <p:spPr>
            <a:xfrm flipH="1" flipV="1">
              <a:off x="9341" y="5044"/>
              <a:ext cx="11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9241" y="4947"/>
              <a:ext cx="119" cy="1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</p:grpSp>
      <p:sp>
        <p:nvSpPr>
          <p:cNvPr id="50" name="椭圆 49"/>
          <p:cNvSpPr>
            <a:spLocks noChangeAspect="1"/>
          </p:cNvSpPr>
          <p:nvPr/>
        </p:nvSpPr>
        <p:spPr>
          <a:xfrm>
            <a:off x="7825105" y="4228465"/>
            <a:ext cx="108000" cy="108000"/>
          </a:xfrm>
          <a:prstGeom prst="ellipse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>
            <a:spLocks noChangeAspect="1"/>
          </p:cNvSpPr>
          <p:nvPr/>
        </p:nvSpPr>
        <p:spPr>
          <a:xfrm>
            <a:off x="8065135" y="4229735"/>
            <a:ext cx="108000" cy="108000"/>
          </a:xfrm>
          <a:prstGeom prst="ellipse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>
            <a:spLocks noChangeAspect="1"/>
          </p:cNvSpPr>
          <p:nvPr/>
        </p:nvSpPr>
        <p:spPr>
          <a:xfrm>
            <a:off x="8230870" y="4233545"/>
            <a:ext cx="108000" cy="108000"/>
          </a:xfrm>
          <a:prstGeom prst="ellipse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>
            <a:spLocks noChangeAspect="1"/>
          </p:cNvSpPr>
          <p:nvPr/>
        </p:nvSpPr>
        <p:spPr>
          <a:xfrm>
            <a:off x="8408035" y="4237355"/>
            <a:ext cx="108000" cy="108000"/>
          </a:xfrm>
          <a:prstGeom prst="ellipse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3835" y="3235325"/>
            <a:ext cx="291465" cy="160020"/>
          </a:xfrm>
          <a:prstGeom prst="rect">
            <a:avLst/>
          </a:prstGeom>
        </p:spPr>
      </p:pic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1400175" y="1045210"/>
            <a:ext cx="884745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(a)</a:t>
            </a:r>
            <a:r>
              <a:rPr lang="en-US" altLang="zh-CN" b="1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dirty="0">
                <a:solidFill>
                  <a:srgbClr val="47A9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栅源电压</a:t>
            </a:r>
            <a:r>
              <a:rPr lang="en-US" altLang="zh-CN" b="1" dirty="0">
                <a:solidFill>
                  <a:srgbClr val="47A96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b="1" dirty="0">
                <a:solidFill>
                  <a:srgbClr val="47A9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的控制作用</a:t>
            </a:r>
            <a:r>
              <a:rPr lang="en-US" altLang="zh-CN" b="1" dirty="0">
                <a:solidFill>
                  <a:srgbClr val="47A9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b="1" dirty="0">
                <a:solidFill>
                  <a:srgbClr val="47A96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b="1" dirty="0">
                <a:solidFill>
                  <a:srgbClr val="47A9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rgbClr val="47A96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1435735" y="4276725"/>
            <a:ext cx="5019040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耗尽层中的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少子（电子）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将向表层运动，但数量有限，不足以形成沟道、将漏极和源极沟通，所以不可能以形成漏极电流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9183370" y="116840"/>
            <a:ext cx="2769870" cy="2433320"/>
            <a:chOff x="14462" y="184"/>
            <a:chExt cx="4362" cy="3832"/>
          </a:xfrm>
        </p:grpSpPr>
        <p:grpSp>
          <p:nvGrpSpPr>
            <p:cNvPr id="47" name="组合 46"/>
            <p:cNvGrpSpPr/>
            <p:nvPr/>
          </p:nvGrpSpPr>
          <p:grpSpPr>
            <a:xfrm rot="0">
              <a:off x="14462" y="184"/>
              <a:ext cx="4362" cy="3832"/>
              <a:chOff x="13445" y="297"/>
              <a:chExt cx="4362" cy="3832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13445" y="297"/>
                <a:ext cx="4362" cy="3832"/>
                <a:chOff x="1984" y="2452"/>
                <a:chExt cx="4362" cy="3832"/>
              </a:xfrm>
            </p:grpSpPr>
            <p:graphicFrame>
              <p:nvGraphicFramePr>
                <p:cNvPr id="38" name="Object 4"/>
                <p:cNvGraphicFramePr>
                  <a:graphicFrameLocks noChangeAspect="1"/>
                </p:cNvGraphicFramePr>
                <p:nvPr/>
              </p:nvGraphicFramePr>
              <p:xfrm>
                <a:off x="1984" y="2452"/>
                <a:ext cx="4362" cy="38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" name="Photo Editor 照片" r:id="rId12" imgW="8943975" imgH="7858125" progId="MSPhotoEd.3">
                        <p:embed/>
                      </p:oleObj>
                    </mc:Choice>
                    <mc:Fallback>
                      <p:oleObj name="Photo Editor 照片" r:id="rId12" imgW="8943975" imgH="7858125" progId="MSPhotoEd.3">
                        <p:embed/>
                        <p:pic>
                          <p:nvPicPr>
                            <p:cNvPr id="0" name="图片 9114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84" y="2452"/>
                              <a:ext cx="4362" cy="38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40" name="图片 39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26" y="3132"/>
                  <a:ext cx="465" cy="34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组合 40"/>
              <p:cNvGrpSpPr/>
              <p:nvPr/>
            </p:nvGrpSpPr>
            <p:grpSpPr>
              <a:xfrm>
                <a:off x="16437" y="2152"/>
                <a:ext cx="1082" cy="637"/>
                <a:chOff x="2273" y="2656"/>
                <a:chExt cx="1082" cy="637"/>
              </a:xfrm>
              <a:solidFill>
                <a:srgbClr val="DE0BF1">
                  <a:alpha val="30000"/>
                </a:srgbClr>
              </a:solidFill>
            </p:grpSpPr>
            <p:sp>
              <p:nvSpPr>
                <p:cNvPr id="42" name="矩形 41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2273" y="2669"/>
                  <a:ext cx="159" cy="6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  <p:sp>
              <p:nvSpPr>
                <p:cNvPr id="43" name="矩形 42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3196" y="2656"/>
                  <a:ext cx="159" cy="6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  <p:sp>
              <p:nvSpPr>
                <p:cNvPr id="44" name="矩形 43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2420" y="3143"/>
                  <a:ext cx="794" cy="15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14039" y="2126"/>
                <a:ext cx="1082" cy="637"/>
                <a:chOff x="2273" y="2656"/>
                <a:chExt cx="1082" cy="637"/>
              </a:xfrm>
              <a:solidFill>
                <a:srgbClr val="DE0BF1">
                  <a:alpha val="30000"/>
                </a:srgbClr>
              </a:solidFill>
            </p:grpSpPr>
            <p:sp>
              <p:nvSpPr>
                <p:cNvPr id="46" name="矩形 45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2273" y="2669"/>
                  <a:ext cx="159" cy="6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  <p:sp>
              <p:nvSpPr>
                <p:cNvPr id="48" name="矩形 47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3196" y="2656"/>
                  <a:ext cx="159" cy="6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  <p:sp>
              <p:nvSpPr>
                <p:cNvPr id="49" name="矩形 48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2420" y="3143"/>
                  <a:ext cx="794" cy="15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</p:grpSp>
          <p:sp>
            <p:nvSpPr>
              <p:cNvPr id="54" name="矩形 53"/>
              <p:cNvSpPr/>
              <p:nvPr>
                <p:custDataLst>
                  <p:tags r:id="rId21"/>
                </p:custDataLst>
              </p:nvPr>
            </p:nvSpPr>
            <p:spPr>
              <a:xfrm>
                <a:off x="15023" y="2080"/>
                <a:ext cx="1529" cy="153"/>
              </a:xfrm>
              <a:prstGeom prst="rect">
                <a:avLst/>
              </a:prstGeom>
              <a:solidFill>
                <a:srgbClr val="DE0BF1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</p:grp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210" y="911"/>
              <a:ext cx="495" cy="272"/>
            </a:xfrm>
            <a:prstGeom prst="rect">
              <a:avLst/>
            </a:prstGeom>
          </p:spPr>
        </p:pic>
      </p:grpSp>
      <p:sp>
        <p:nvSpPr>
          <p:cNvPr id="56" name="文本框 55"/>
          <p:cNvSpPr txBox="1"/>
          <p:nvPr/>
        </p:nvSpPr>
        <p:spPr>
          <a:xfrm>
            <a:off x="5454015" y="6236970"/>
            <a:ext cx="2661285" cy="497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lnSpc>
                <a:spcPct val="110000"/>
              </a:lnSpc>
              <a:buNone/>
            </a:pPr>
            <a:r>
              <a:rPr lang="zh-CN" altLang="en-US" sz="2400" b="1" dirty="0" smtClean="0">
                <a:solidFill>
                  <a:srgbClr val="007032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夹断区、截止区</a:t>
            </a:r>
            <a:endParaRPr lang="zh-CN" altLang="en-US" sz="2400" b="1" dirty="0" smtClean="0">
              <a:solidFill>
                <a:srgbClr val="007032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5" grpId="0" bldLvl="0" animBg="1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262110" y="154940"/>
            <a:ext cx="2644140" cy="2374900"/>
            <a:chOff x="7994" y="2539"/>
            <a:chExt cx="4164" cy="3740"/>
          </a:xfrm>
        </p:grpSpPr>
        <p:graphicFrame>
          <p:nvGraphicFramePr>
            <p:cNvPr id="30" name="Object 7"/>
            <p:cNvGraphicFramePr>
              <a:graphicFrameLocks noChangeAspect="1"/>
            </p:cNvGraphicFramePr>
            <p:nvPr/>
          </p:nvGraphicFramePr>
          <p:xfrm>
            <a:off x="7994" y="2539"/>
            <a:ext cx="4165" cy="3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51" name="Photo Editor 照片" r:id="rId1" imgW="8734425" imgH="7839075" progId="MSPhotoEd.3">
                    <p:embed/>
                  </p:oleObj>
                </mc:Choice>
                <mc:Fallback>
                  <p:oleObj name="Photo Editor 照片" r:id="rId1" imgW="8734425" imgH="7839075" progId="MSPhotoEd.3">
                    <p:embed/>
                    <p:pic>
                      <p:nvPicPr>
                        <p:cNvPr id="0" name="图片 91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4" y="2539"/>
                          <a:ext cx="4165" cy="3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41" y="3233"/>
              <a:ext cx="465" cy="340"/>
            </a:xfrm>
            <a:prstGeom prst="rect">
              <a:avLst/>
            </a:prstGeom>
          </p:spPr>
        </p:pic>
      </p:grpSp>
      <p:sp>
        <p:nvSpPr>
          <p:cNvPr id="3" name="Rectangle 7">
            <a:hlinkClick r:id="rId4" action="ppaction://hlinkpres?slideindex=1&amp;slidetitle=2.2 场效应半导体三极管"/>
          </p:cNvPr>
          <p:cNvSpPr>
            <a:spLocks noChangeArrowheads="1"/>
          </p:cNvSpPr>
          <p:nvPr/>
        </p:nvSpPr>
        <p:spPr bwMode="auto">
          <a:xfrm>
            <a:off x="1767136" y="661466"/>
            <a:ext cx="914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848360" y="1666240"/>
            <a:ext cx="5542915" cy="218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进一步增加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GS</a:t>
            </a:r>
            <a:r>
              <a:rPr lang="en-US" altLang="zh-CN" sz="2400" b="1" dirty="0">
                <a:solidFill>
                  <a:srgbClr val="F52950"/>
                </a:solidFill>
                <a:latin typeface="Times New Roman" panose="02020603050405020304" pitchFamily="18" charset="0"/>
              </a:rPr>
              <a:t>＞</a:t>
            </a:r>
            <a:r>
              <a:rPr lang="en-US" altLang="zh-CN" sz="2400" b="1" i="1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GS(th)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时（</a:t>
            </a:r>
            <a:r>
              <a:rPr lang="en-US" altLang="zh-CN" sz="2400" b="1" i="1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GS(th)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称为开启电压），由于此时的栅极电压已经比较强，在靠近栅极下方的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P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型半导体表层中聚集较多的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电子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，可以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形成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N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沟道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，将漏极和源极沟通。</a:t>
            </a:r>
            <a:endParaRPr lang="zh-CN" altLang="en-US" b="1" dirty="0">
              <a:solidFill>
                <a:srgbClr val="F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8360" y="3836670"/>
            <a:ext cx="5215255" cy="130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在栅极下方形成的导电沟道中的电子，因与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P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型半导体的多子空穴极性相反，故称为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反型层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。                                      </a:t>
            </a:r>
            <a:endParaRPr lang="zh-CN" altLang="en-US" b="1" dirty="0">
              <a:solidFill>
                <a:srgbClr val="F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179050" y="1289685"/>
            <a:ext cx="1008000" cy="191135"/>
          </a:xfrm>
          <a:prstGeom prst="rect">
            <a:avLst/>
          </a:prstGeom>
          <a:solidFill>
            <a:srgbClr val="0000FF">
              <a:alpha val="24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grpSp>
        <p:nvGrpSpPr>
          <p:cNvPr id="25" name="组合 24"/>
          <p:cNvGrpSpPr/>
          <p:nvPr/>
        </p:nvGrpSpPr>
        <p:grpSpPr>
          <a:xfrm>
            <a:off x="11113770" y="1302385"/>
            <a:ext cx="687070" cy="404495"/>
            <a:chOff x="2273" y="2656"/>
            <a:chExt cx="1082" cy="637"/>
          </a:xfrm>
          <a:solidFill>
            <a:srgbClr val="DE0BF1">
              <a:alpha val="30000"/>
            </a:srgbClr>
          </a:solidFill>
        </p:grpSpPr>
        <p:sp>
          <p:nvSpPr>
            <p:cNvPr id="26" name="矩形 25"/>
            <p:cNvSpPr/>
            <p:nvPr>
              <p:custDataLst>
                <p:tags r:id="rId5"/>
              </p:custDataLst>
            </p:nvPr>
          </p:nvSpPr>
          <p:spPr>
            <a:xfrm>
              <a:off x="2273" y="3008"/>
              <a:ext cx="159" cy="2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27" name="矩形 26"/>
            <p:cNvSpPr/>
            <p:nvPr>
              <p:custDataLst>
                <p:tags r:id="rId6"/>
              </p:custDataLst>
            </p:nvPr>
          </p:nvSpPr>
          <p:spPr>
            <a:xfrm>
              <a:off x="3196" y="2656"/>
              <a:ext cx="159" cy="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28" name="矩形 27"/>
            <p:cNvSpPr/>
            <p:nvPr>
              <p:custDataLst>
                <p:tags r:id="rId7"/>
              </p:custDataLst>
            </p:nvPr>
          </p:nvSpPr>
          <p:spPr>
            <a:xfrm>
              <a:off x="2420" y="3143"/>
              <a:ext cx="794" cy="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9591040" y="1294130"/>
            <a:ext cx="687070" cy="396240"/>
            <a:chOff x="2273" y="2669"/>
            <a:chExt cx="1082" cy="624"/>
          </a:xfrm>
          <a:solidFill>
            <a:srgbClr val="DE0BF1">
              <a:alpha val="30000"/>
            </a:srgbClr>
          </a:solidFill>
        </p:grpSpPr>
        <p:sp>
          <p:nvSpPr>
            <p:cNvPr id="41" name="矩形 40"/>
            <p:cNvSpPr/>
            <p:nvPr>
              <p:custDataLst>
                <p:tags r:id="rId8"/>
              </p:custDataLst>
            </p:nvPr>
          </p:nvSpPr>
          <p:spPr>
            <a:xfrm>
              <a:off x="2273" y="2669"/>
              <a:ext cx="159" cy="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42" name="矩形 41"/>
            <p:cNvSpPr/>
            <p:nvPr>
              <p:custDataLst>
                <p:tags r:id="rId9"/>
              </p:custDataLst>
            </p:nvPr>
          </p:nvSpPr>
          <p:spPr>
            <a:xfrm>
              <a:off x="3196" y="2977"/>
              <a:ext cx="159" cy="2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43" name="矩形 42"/>
            <p:cNvSpPr/>
            <p:nvPr>
              <p:custDataLst>
                <p:tags r:id="rId10"/>
              </p:custDataLst>
            </p:nvPr>
          </p:nvSpPr>
          <p:spPr>
            <a:xfrm>
              <a:off x="2420" y="3143"/>
              <a:ext cx="794" cy="1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</p:grpSp>
      <p:sp>
        <p:nvSpPr>
          <p:cNvPr id="44" name="矩形 43"/>
          <p:cNvSpPr/>
          <p:nvPr>
            <p:custDataLst>
              <p:tags r:id="rId11"/>
            </p:custDataLst>
          </p:nvPr>
        </p:nvSpPr>
        <p:spPr>
          <a:xfrm>
            <a:off x="10215880" y="1498600"/>
            <a:ext cx="970915" cy="97155"/>
          </a:xfrm>
          <a:prstGeom prst="rect">
            <a:avLst/>
          </a:prstGeom>
          <a:solidFill>
            <a:srgbClr val="DE0BF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grpSp>
        <p:nvGrpSpPr>
          <p:cNvPr id="77" name="组合 76"/>
          <p:cNvGrpSpPr/>
          <p:nvPr/>
        </p:nvGrpSpPr>
        <p:grpSpPr>
          <a:xfrm>
            <a:off x="6296025" y="2691765"/>
            <a:ext cx="3800475" cy="4036695"/>
            <a:chOff x="10733" y="1102"/>
            <a:chExt cx="5985" cy="6357"/>
          </a:xfrm>
        </p:grpSpPr>
        <p:graphicFrame>
          <p:nvGraphicFramePr>
            <p:cNvPr id="78" name="Object 16"/>
            <p:cNvGraphicFramePr>
              <a:graphicFrameLocks noChangeAspect="1"/>
            </p:cNvGraphicFramePr>
            <p:nvPr/>
          </p:nvGraphicFramePr>
          <p:xfrm>
            <a:off x="11268" y="1402"/>
            <a:ext cx="5280" cy="4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" name="BMP 图象" r:id="rId12" imgW="2918460" imgH="2556510" progId="Paint.Picture">
                    <p:embed/>
                  </p:oleObj>
                </mc:Choice>
                <mc:Fallback>
                  <p:oleObj name="BMP 图象" r:id="rId12" imgW="2918460" imgH="2556510" progId="Paint.Picture">
                    <p:embed/>
                    <p:pic>
                      <p:nvPicPr>
                        <p:cNvPr id="0" name="图片 757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68" y="1402"/>
                          <a:ext cx="5280" cy="4605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9525">
                          <a:solidFill>
                            <a:srgbClr val="2FC139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10733" y="6449"/>
              <a:ext cx="5985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9966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沟道增强型</a:t>
              </a:r>
              <a:r>
                <a:rPr kumimoji="1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MOS</a:t>
              </a:r>
              <a:r>
                <a:rPr lang="zh-CN" altLang="en-US" sz="2000" b="1" kern="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+mn-ea"/>
                </a:rPr>
                <a:t>管</a:t>
              </a:r>
              <a:endPara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FF9966"/>
                </a:buClr>
                <a:buSzPct val="50000"/>
                <a:buFont typeface="Monotype Sorts" pitchFamily="2" charset="2"/>
                <a:buNone/>
                <a:defRPr/>
              </a:pPr>
              <a:r>
                <a:rPr lang="zh-CN" altLang="en-US" sz="2000" b="1" kern="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+mn-ea"/>
                </a:rPr>
                <a:t>工作原理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FF5050"/>
                  </a:solidFill>
                  <a:latin typeface="Times New Roman" panose="02020603050405020304" pitchFamily="18" charset="0"/>
                  <a:sym typeface="+mn-ea"/>
                  <a:hlinkClick r:id="rId14" action="ppaction://hlinkfile"/>
                </a:rPr>
                <a:t>动画</a:t>
              </a:r>
              <a:r>
                <a:rPr lang="en-US" altLang="zh-CN" sz="2000" b="1" dirty="0" smtClean="0">
                  <a:solidFill>
                    <a:srgbClr val="FF5050"/>
                  </a:solidFill>
                  <a:latin typeface="Times New Roman" panose="02020603050405020304" pitchFamily="18" charset="0"/>
                  <a:sym typeface="+mn-ea"/>
                  <a:hlinkClick r:id="rId14" action="ppaction://hlinkfile"/>
                </a:rPr>
                <a:t>4-9</a:t>
              </a: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10975" y="1885"/>
              <a:ext cx="2727" cy="4478"/>
              <a:chOff x="7761" y="5060"/>
              <a:chExt cx="2727" cy="4478"/>
            </a:xfrm>
          </p:grpSpPr>
          <p:cxnSp>
            <p:nvCxnSpPr>
              <p:cNvPr id="82" name="直接连接符 81"/>
              <p:cNvCxnSpPr/>
              <p:nvPr/>
            </p:nvCxnSpPr>
            <p:spPr>
              <a:xfrm flipH="1" flipV="1">
                <a:off x="7767" y="5060"/>
                <a:ext cx="15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 flipV="1">
                <a:off x="7767" y="5060"/>
                <a:ext cx="26" cy="44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 flipV="1">
                <a:off x="7761" y="9520"/>
                <a:ext cx="272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V="1">
                <a:off x="10488" y="8622"/>
                <a:ext cx="0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12455" y="1495"/>
              <a:ext cx="1234" cy="676"/>
              <a:chOff x="9241" y="4670"/>
              <a:chExt cx="1234" cy="676"/>
            </a:xfrm>
          </p:grpSpPr>
          <p:pic>
            <p:nvPicPr>
              <p:cNvPr id="87" name="图片 86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68" y="4670"/>
                <a:ext cx="817" cy="677"/>
              </a:xfrm>
              <a:prstGeom prst="rect">
                <a:avLst/>
              </a:prstGeom>
            </p:spPr>
          </p:pic>
          <p:cxnSp>
            <p:nvCxnSpPr>
              <p:cNvPr id="88" name="直接连接符 87"/>
              <p:cNvCxnSpPr/>
              <p:nvPr/>
            </p:nvCxnSpPr>
            <p:spPr>
              <a:xfrm flipH="1" flipV="1">
                <a:off x="9341" y="5044"/>
                <a:ext cx="11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/>
              <p:cNvSpPr/>
              <p:nvPr/>
            </p:nvSpPr>
            <p:spPr>
              <a:xfrm>
                <a:off x="9241" y="4947"/>
                <a:ext cx="119" cy="1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 rot="0">
              <a:off x="12532" y="1102"/>
              <a:ext cx="2332" cy="766"/>
              <a:chOff x="9301" y="4262"/>
              <a:chExt cx="2332" cy="766"/>
            </a:xfrm>
          </p:grpSpPr>
          <p:cxnSp>
            <p:nvCxnSpPr>
              <p:cNvPr id="91" name="直接连接符 90"/>
              <p:cNvCxnSpPr/>
              <p:nvPr/>
            </p:nvCxnSpPr>
            <p:spPr>
              <a:xfrm flipH="1" flipV="1">
                <a:off x="11622" y="4292"/>
                <a:ext cx="0" cy="73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 flipV="1">
                <a:off x="9301" y="4262"/>
                <a:ext cx="0" cy="68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1" flipV="1">
                <a:off x="9309" y="4266"/>
                <a:ext cx="2324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组合 93"/>
            <p:cNvGrpSpPr/>
            <p:nvPr/>
          </p:nvGrpSpPr>
          <p:grpSpPr>
            <a:xfrm>
              <a:off x="14291" y="3421"/>
              <a:ext cx="1082" cy="628"/>
              <a:chOff x="2273" y="2656"/>
              <a:chExt cx="1082" cy="628"/>
            </a:xfrm>
            <a:solidFill>
              <a:srgbClr val="DE0BF1">
                <a:alpha val="30000"/>
              </a:srgbClr>
            </a:solidFill>
          </p:grpSpPr>
          <p:sp>
            <p:nvSpPr>
              <p:cNvPr id="95" name="矩形 94"/>
              <p:cNvSpPr/>
              <p:nvPr>
                <p:custDataLst>
                  <p:tags r:id="rId16"/>
                </p:custDataLst>
              </p:nvPr>
            </p:nvSpPr>
            <p:spPr>
              <a:xfrm>
                <a:off x="2273" y="2782"/>
                <a:ext cx="159" cy="4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96" name="矩形 95"/>
              <p:cNvSpPr/>
              <p:nvPr>
                <p:custDataLst>
                  <p:tags r:id="rId17"/>
                </p:custDataLst>
              </p:nvPr>
            </p:nvSpPr>
            <p:spPr>
              <a:xfrm>
                <a:off x="3196" y="2656"/>
                <a:ext cx="159" cy="6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97" name="矩形 96"/>
              <p:cNvSpPr/>
              <p:nvPr>
                <p:custDataLst>
                  <p:tags r:id="rId18"/>
                </p:custDataLst>
              </p:nvPr>
            </p:nvSpPr>
            <p:spPr>
              <a:xfrm>
                <a:off x="2420" y="3075"/>
                <a:ext cx="794" cy="2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11992" y="3408"/>
              <a:ext cx="1082" cy="678"/>
              <a:chOff x="2273" y="2669"/>
              <a:chExt cx="1082" cy="678"/>
            </a:xfrm>
            <a:solidFill>
              <a:srgbClr val="DE0BF1">
                <a:alpha val="30000"/>
              </a:srgbClr>
            </a:solidFill>
          </p:grpSpPr>
          <p:sp>
            <p:nvSpPr>
              <p:cNvPr id="99" name="矩形 98"/>
              <p:cNvSpPr/>
              <p:nvPr>
                <p:custDataLst>
                  <p:tags r:id="rId19"/>
                </p:custDataLst>
              </p:nvPr>
            </p:nvSpPr>
            <p:spPr>
              <a:xfrm>
                <a:off x="2273" y="2669"/>
                <a:ext cx="159" cy="6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100" name="矩形 99"/>
              <p:cNvSpPr/>
              <p:nvPr>
                <p:custDataLst>
                  <p:tags r:id="rId20"/>
                </p:custDataLst>
              </p:nvPr>
            </p:nvSpPr>
            <p:spPr>
              <a:xfrm>
                <a:off x="3196" y="2814"/>
                <a:ext cx="159" cy="4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101" name="矩形 100"/>
              <p:cNvSpPr/>
              <p:nvPr>
                <p:custDataLst>
                  <p:tags r:id="rId21"/>
                </p:custDataLst>
              </p:nvPr>
            </p:nvSpPr>
            <p:spPr>
              <a:xfrm>
                <a:off x="2420" y="3085"/>
                <a:ext cx="794" cy="26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</p:grpSp>
        <p:sp>
          <p:nvSpPr>
            <p:cNvPr id="102" name="矩形 101"/>
            <p:cNvSpPr/>
            <p:nvPr>
              <p:custDataLst>
                <p:tags r:id="rId22"/>
              </p:custDataLst>
            </p:nvPr>
          </p:nvSpPr>
          <p:spPr>
            <a:xfrm>
              <a:off x="13032" y="3561"/>
              <a:ext cx="1247" cy="150"/>
            </a:xfrm>
            <a:prstGeom prst="rect">
              <a:avLst/>
            </a:prstGeom>
            <a:solidFill>
              <a:srgbClr val="DE0BF1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339705" y="621030"/>
            <a:ext cx="314325" cy="172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23835" y="3221355"/>
            <a:ext cx="291465" cy="160020"/>
          </a:xfrm>
          <a:prstGeom prst="rect">
            <a:avLst/>
          </a:prstGeom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400175" y="542925"/>
            <a:ext cx="884745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②工作原理</a:t>
            </a:r>
            <a:r>
              <a:rPr lang="zh-CN" altLang="en-US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（工作时，</a:t>
            </a: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B、S</a:t>
            </a:r>
            <a:r>
              <a:rPr lang="zh-CN" altLang="en-US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接在一起）</a:t>
            </a:r>
            <a:r>
              <a:rPr lang="zh-CN" altLang="en-US" sz="2000" b="1" dirty="0">
                <a:solidFill>
                  <a:srgbClr val="FF5050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zh-CN" altLang="en-US" sz="2000" b="1" dirty="0" smtClean="0">
                <a:solidFill>
                  <a:srgbClr val="FF5050"/>
                </a:solidFill>
                <a:latin typeface="Times New Roman" panose="02020603050405020304" pitchFamily="18" charset="0"/>
                <a:sym typeface="+mn-ea"/>
                <a:hlinkClick r:id="rId14" action="ppaction://hlinkfile"/>
              </a:rPr>
              <a:t>动画</a:t>
            </a:r>
            <a:r>
              <a:rPr lang="en-US" altLang="zh-CN" sz="2000" b="1" dirty="0" smtClean="0">
                <a:solidFill>
                  <a:srgbClr val="FF5050"/>
                </a:solidFill>
                <a:latin typeface="Times New Roman" panose="02020603050405020304" pitchFamily="18" charset="0"/>
                <a:sym typeface="+mn-ea"/>
                <a:hlinkClick r:id="rId14" action="ppaction://hlinkfile"/>
              </a:rPr>
              <a:t>4-9</a:t>
            </a:r>
            <a:r>
              <a:rPr lang="zh-CN" altLang="en-US" sz="2000" b="1" dirty="0" smtClean="0">
                <a:solidFill>
                  <a:srgbClr val="FF5050"/>
                </a:solidFill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400" b="1" dirty="0">
              <a:solidFill>
                <a:srgbClr val="47A96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400175" y="1045210"/>
            <a:ext cx="580263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(a)</a:t>
            </a:r>
            <a:r>
              <a:rPr lang="en-US" altLang="zh-CN" b="1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="1" dirty="0">
                <a:solidFill>
                  <a:srgbClr val="47A9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栅源电压</a:t>
            </a:r>
            <a:r>
              <a:rPr lang="en-US" altLang="zh-CN" b="1" dirty="0">
                <a:solidFill>
                  <a:srgbClr val="47A96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b="1" dirty="0">
                <a:solidFill>
                  <a:srgbClr val="47A9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的控制作用</a:t>
            </a:r>
            <a:r>
              <a:rPr lang="en-US" altLang="zh-CN" b="1" dirty="0">
                <a:solidFill>
                  <a:srgbClr val="47A9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b="1" dirty="0">
                <a:solidFill>
                  <a:srgbClr val="47A96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b="1" dirty="0">
                <a:solidFill>
                  <a:srgbClr val="47A9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400" b="1" dirty="0">
              <a:solidFill>
                <a:srgbClr val="47A96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93025" y="4156075"/>
            <a:ext cx="950595" cy="97155"/>
          </a:xfrm>
          <a:prstGeom prst="rect">
            <a:avLst/>
          </a:prstGeom>
          <a:solidFill>
            <a:srgbClr val="0000FF">
              <a:alpha val="24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0" grpId="0" bldLvl="0" animBg="1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hlinkClick r:id="rId1" action="ppaction://hlinkpres?slideindex=1&amp;slidetitle=2.2 场效应半导体三极管"/>
          </p:cNvPr>
          <p:cNvSpPr>
            <a:spLocks noChangeArrowheads="1"/>
          </p:cNvSpPr>
          <p:nvPr/>
        </p:nvSpPr>
        <p:spPr bwMode="auto">
          <a:xfrm>
            <a:off x="1049586" y="733221"/>
            <a:ext cx="914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986155" y="4008120"/>
            <a:ext cx="1047623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1" i="1" dirty="0">
                <a:solidFill>
                  <a:srgbClr val="F0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= 0 V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时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="1" baseline="-25000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= 0，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只有当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＞</a:t>
            </a:r>
            <a:r>
              <a:rPr lang="en-US" altLang="zh-CN" sz="2400" b="1" i="1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GS(th)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后才会出现漏极电流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，所以这种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MOS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管称为</a:t>
            </a:r>
            <a:r>
              <a:rPr lang="zh-CN" altLang="en-US" sz="2400" b="1" dirty="0">
                <a:solidFill>
                  <a:srgbClr val="F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增强型</a:t>
            </a:r>
            <a:r>
              <a:rPr lang="en-US" altLang="zh-CN" sz="2400" b="1" dirty="0">
                <a:solidFill>
                  <a:srgbClr val="F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MOS </a:t>
            </a:r>
            <a:r>
              <a:rPr lang="zh-CN" altLang="en-US" sz="2400" b="1" dirty="0">
                <a:solidFill>
                  <a:srgbClr val="F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管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86155" y="2276475"/>
            <a:ext cx="6658610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latinLnBrk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010000"/>
                </a:solidFill>
                <a:sym typeface="+mn-ea"/>
              </a:rPr>
              <a:t>        </a:t>
            </a:r>
            <a:r>
              <a:rPr lang="zh-CN" altLang="en-US" b="1" dirty="0">
                <a:solidFill>
                  <a:srgbClr val="010000"/>
                </a:solidFill>
                <a:sym typeface="+mn-ea"/>
              </a:rPr>
              <a:t>随着</a:t>
            </a:r>
            <a:r>
              <a:rPr lang="en-US" altLang="zh-CN" b="1" dirty="0">
                <a:solidFill>
                  <a:srgbClr val="010000"/>
                </a:solidFill>
                <a:sym typeface="+mn-ea"/>
              </a:rPr>
              <a:t> </a:t>
            </a: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GS</a:t>
            </a:r>
            <a:r>
              <a:rPr lang="en-US" altLang="zh-CN" b="1" baseline="-25000" dirty="0">
                <a:solidFill>
                  <a:srgbClr val="0000FF"/>
                </a:solidFill>
                <a:sym typeface="+mn-ea"/>
              </a:rPr>
              <a:t> </a:t>
            </a:r>
            <a:r>
              <a:rPr lang="zh-CN" altLang="en-US" b="1" dirty="0">
                <a:solidFill>
                  <a:srgbClr val="010000"/>
                </a:solidFill>
                <a:sym typeface="+mn-ea"/>
              </a:rPr>
              <a:t>继续</a:t>
            </a:r>
            <a:r>
              <a:rPr lang="zh-CN" altLang="en-US" b="1" dirty="0">
                <a:solidFill>
                  <a:srgbClr val="0000FF"/>
                </a:solidFill>
                <a:sym typeface="+mn-ea"/>
              </a:rPr>
              <a:t>增加</a:t>
            </a:r>
            <a:r>
              <a:rPr lang="zh-CN" altLang="en-US" b="1" dirty="0">
                <a:solidFill>
                  <a:srgbClr val="010000"/>
                </a:solidFill>
                <a:sym typeface="+mn-ea"/>
              </a:rPr>
              <a:t>，导电沟道的厚度增大，导电沟道</a:t>
            </a:r>
            <a:r>
              <a:rPr lang="zh-CN" altLang="en-US" b="1" dirty="0">
                <a:solidFill>
                  <a:srgbClr val="0000FF"/>
                </a:solidFill>
                <a:sym typeface="+mn-ea"/>
              </a:rPr>
              <a:t>电阻减少</a:t>
            </a:r>
            <a:r>
              <a:rPr lang="zh-CN" altLang="en-US" b="1" dirty="0">
                <a:solidFill>
                  <a:srgbClr val="010000"/>
                </a:solidFill>
                <a:sym typeface="+mn-ea"/>
              </a:rPr>
              <a:t>，在相同</a:t>
            </a:r>
            <a:r>
              <a:rPr lang="en-US" altLang="zh-CN" b="1" dirty="0">
                <a:solidFill>
                  <a:srgbClr val="010000"/>
                </a:solidFill>
                <a:sym typeface="+mn-ea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u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DS</a:t>
            </a:r>
            <a:r>
              <a:rPr lang="zh-CN" altLang="en-US" b="1" dirty="0">
                <a:solidFill>
                  <a:srgbClr val="010000"/>
                </a:solidFill>
                <a:sym typeface="+mn-ea"/>
              </a:rPr>
              <a:t> 的作用下，</a:t>
            </a:r>
            <a:r>
              <a:rPr lang="en-US" altLang="zh-CN" b="1" i="1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i</a:t>
            </a:r>
            <a:r>
              <a:rPr lang="en-US" altLang="zh-CN" b="1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D</a:t>
            </a:r>
            <a:r>
              <a:rPr lang="en-US" altLang="zh-CN" b="1" baseline="-25000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b="1" dirty="0">
                <a:solidFill>
                  <a:srgbClr val="010000"/>
                </a:solidFill>
                <a:sym typeface="+mn-ea"/>
              </a:rPr>
              <a:t>将不断增加</a:t>
            </a:r>
            <a:r>
              <a:rPr lang="en-US" altLang="zh-CN" b="1" dirty="0">
                <a:solidFill>
                  <a:srgbClr val="010000"/>
                </a:solidFill>
                <a:sym typeface="+mn-ea"/>
              </a:rPr>
              <a:t> </a:t>
            </a:r>
            <a:r>
              <a:rPr lang="en-US" altLang="zh-CN" b="1" dirty="0">
                <a:solidFill>
                  <a:srgbClr val="010000"/>
                </a:solidFill>
                <a:sym typeface="+mn-ea"/>
              </a:rPr>
              <a:t>——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可变电阻</a:t>
            </a:r>
            <a:r>
              <a:rPr lang="zh-CN" altLang="en-US" b="1" dirty="0">
                <a:solidFill>
                  <a:srgbClr val="010000"/>
                </a:solidFill>
                <a:sym typeface="+mn-ea"/>
              </a:rPr>
              <a:t>。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986155" y="908685"/>
            <a:ext cx="6020435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如果此时加有漏源电压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，就可以形成漏极电流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                                    </a:t>
            </a:r>
            <a:endParaRPr lang="zh-CN" altLang="en-US" b="1" dirty="0">
              <a:solidFill>
                <a:srgbClr val="F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039735" y="876935"/>
            <a:ext cx="2893060" cy="2532380"/>
            <a:chOff x="12661" y="1381"/>
            <a:chExt cx="4556" cy="3988"/>
          </a:xfrm>
        </p:grpSpPr>
        <p:grpSp>
          <p:nvGrpSpPr>
            <p:cNvPr id="15" name="组合 14"/>
            <p:cNvGrpSpPr/>
            <p:nvPr/>
          </p:nvGrpSpPr>
          <p:grpSpPr>
            <a:xfrm>
              <a:off x="12661" y="1381"/>
              <a:ext cx="4557" cy="3988"/>
              <a:chOff x="12662" y="6555"/>
              <a:chExt cx="4557" cy="3988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662" y="6555"/>
                <a:ext cx="4557" cy="3988"/>
              </a:xfrm>
              <a:prstGeom prst="rect">
                <a:avLst/>
              </a:prstGeom>
            </p:spPr>
          </p:pic>
          <p:grpSp>
            <p:nvGrpSpPr>
              <p:cNvPr id="46" name="组合 45"/>
              <p:cNvGrpSpPr/>
              <p:nvPr/>
            </p:nvGrpSpPr>
            <p:grpSpPr>
              <a:xfrm rot="0">
                <a:off x="13483" y="8528"/>
                <a:ext cx="3312" cy="650"/>
                <a:chOff x="4686" y="8356"/>
                <a:chExt cx="3312" cy="650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6926" y="8356"/>
                  <a:ext cx="1072" cy="650"/>
                  <a:chOff x="2115" y="2643"/>
                  <a:chExt cx="1072" cy="650"/>
                </a:xfrm>
                <a:solidFill>
                  <a:srgbClr val="DE0BF1">
                    <a:alpha val="30000"/>
                  </a:srgbClr>
                </a:solidFill>
              </p:grpSpPr>
              <p:sp>
                <p:nvSpPr>
                  <p:cNvPr id="37" name="矩形 36"/>
                  <p:cNvSpPr/>
                  <p:nvPr>
                    <p:custDataLst>
                      <p:tags r:id="rId3"/>
                    </p:custDataLst>
                  </p:nvPr>
                </p:nvSpPr>
                <p:spPr>
                  <a:xfrm>
                    <a:off x="2115" y="2917"/>
                    <a:ext cx="198" cy="37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38" name="矩形 37"/>
                  <p:cNvSpPr/>
                  <p:nvPr>
                    <p:custDataLst>
                      <p:tags r:id="rId4"/>
                    </p:custDataLst>
                  </p:nvPr>
                </p:nvSpPr>
                <p:spPr>
                  <a:xfrm>
                    <a:off x="3028" y="2643"/>
                    <a:ext cx="159" cy="6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39" name="矩形 38"/>
                  <p:cNvSpPr/>
                  <p:nvPr>
                    <p:custDataLst>
                      <p:tags r:id="rId5"/>
                    </p:custDataLst>
                  </p:nvPr>
                </p:nvSpPr>
                <p:spPr>
                  <a:xfrm>
                    <a:off x="2313" y="3143"/>
                    <a:ext cx="794" cy="15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b="1"/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4686" y="8356"/>
                  <a:ext cx="1082" cy="624"/>
                  <a:chOff x="2273" y="2669"/>
                  <a:chExt cx="1082" cy="624"/>
                </a:xfrm>
                <a:solidFill>
                  <a:srgbClr val="DE0BF1">
                    <a:alpha val="30000"/>
                  </a:srgbClr>
                </a:solidFill>
              </p:grpSpPr>
              <p:sp>
                <p:nvSpPr>
                  <p:cNvPr id="42" name="矩形 41"/>
                  <p:cNvSpPr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2273" y="2669"/>
                    <a:ext cx="159" cy="6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43" name="矩形 42"/>
                  <p:cNvSpPr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3196" y="2977"/>
                    <a:ext cx="159" cy="28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44" name="矩形 43"/>
                  <p:cNvSpPr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2420" y="3143"/>
                    <a:ext cx="794" cy="15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b="1"/>
                  </a:p>
                </p:txBody>
              </p:sp>
            </p:grpSp>
            <p:sp>
              <p:nvSpPr>
                <p:cNvPr id="45" name="矩形 44"/>
                <p:cNvSpPr/>
                <p:nvPr>
                  <p:custDataLst>
                    <p:tags r:id="rId9"/>
                  </p:custDataLst>
                </p:nvPr>
              </p:nvSpPr>
              <p:spPr>
                <a:xfrm rot="21180000">
                  <a:off x="5591" y="8608"/>
                  <a:ext cx="1529" cy="153"/>
                </a:xfrm>
                <a:prstGeom prst="rect">
                  <a:avLst/>
                </a:prstGeom>
                <a:solidFill>
                  <a:srgbClr val="DE0BF1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</p:grpSp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509" y="7580"/>
                <a:ext cx="524" cy="288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234" y="6987"/>
                <a:ext cx="600" cy="350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423" y="3362"/>
              <a:ext cx="794" cy="11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067" y="3358"/>
              <a:ext cx="794" cy="11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21360000">
              <a:off x="14439" y="3471"/>
              <a:ext cx="794" cy="113"/>
            </a:xfrm>
            <a:prstGeom prst="rect">
              <a:avLst/>
            </a:prstGeom>
          </p:spPr>
        </p:pic>
        <p:sp>
          <p:nvSpPr>
            <p:cNvPr id="16" name="流程图: 手动输入 15"/>
            <p:cNvSpPr/>
            <p:nvPr>
              <p:custDataLst>
                <p:tags r:id="rId13"/>
              </p:custDataLst>
            </p:nvPr>
          </p:nvSpPr>
          <p:spPr>
            <a:xfrm rot="10620000">
              <a:off x="14399" y="3331"/>
              <a:ext cx="1458" cy="263"/>
            </a:xfrm>
            <a:prstGeom prst="flowChartManualInput">
              <a:avLst/>
            </a:prstGeom>
            <a:solidFill>
              <a:srgbClr val="0000FF">
                <a:alpha val="24000"/>
              </a:srgb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914650" y="1209993"/>
            <a:ext cx="4256405" cy="618173"/>
            <a:chOff x="4590" y="1906"/>
            <a:chExt cx="6703" cy="974"/>
          </a:xfrm>
        </p:grpSpPr>
        <p:sp>
          <p:nvSpPr>
            <p:cNvPr id="8" name="圆角矩形 7"/>
            <p:cNvSpPr/>
            <p:nvPr/>
          </p:nvSpPr>
          <p:spPr>
            <a:xfrm>
              <a:off x="4590" y="1906"/>
              <a:ext cx="2743" cy="9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607" y="1907"/>
              <a:ext cx="1686" cy="9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</p:grp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703705" y="764540"/>
            <a:ext cx="7620000" cy="62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800" i="0" u="none" strike="noStrike" kern="120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漏源电压</a:t>
            </a:r>
            <a:r>
              <a:rPr lang="en-US" altLang="zh-CN" sz="280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8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DS </a:t>
            </a:r>
            <a:r>
              <a:rPr kumimoji="1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对漏极电流</a:t>
            </a:r>
            <a:r>
              <a:rPr lang="en-US" altLang="zh-CN" sz="280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800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</a:t>
            </a:r>
            <a:r>
              <a:rPr kumimoji="1" lang="en-US" altLang="zh-CN" sz="2800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的控制作用</a:t>
            </a:r>
            <a:r>
              <a:rPr kumimoji="1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solidFill>
                  <a:srgbClr val="47A96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kumimoji="1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800" i="0" u="none" strike="noStrike" kern="120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884045" y="1864360"/>
            <a:ext cx="9806940" cy="123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＞ </a:t>
            </a:r>
            <a:r>
              <a:rPr lang="en-US" altLang="zh-CN" sz="2400" b="1" i="1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U</a:t>
            </a:r>
            <a:r>
              <a:rPr lang="en-US" altLang="zh-CN" sz="2400" b="1" baseline="-25000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GS(th)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且固定为某一值时，来分析漏源电压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u</a:t>
            </a:r>
            <a:r>
              <a:rPr lang="en-US" altLang="zh-CN" sz="24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DS</a:t>
            </a:r>
            <a:r>
              <a:rPr lang="en-US" altLang="zh-CN" sz="2400" b="1" baseline="-25000" noProof="0" dirty="0" smtClean="0">
                <a:ln>
                  <a:noFill/>
                </a:ln>
                <a:solidFill>
                  <a:srgbClr val="00703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对漏极电流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400" b="1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的影响。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84045" y="1202055"/>
            <a:ext cx="570484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U</a:t>
            </a:r>
            <a:r>
              <a:rPr lang="en-US" altLang="zh-CN" sz="2400" b="1" baseline="-25000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GS(th)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400" b="1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为零，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32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夹断区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3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918970" y="2928620"/>
            <a:ext cx="4594225" cy="90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</a:t>
            </a:r>
            <a:r>
              <a:rPr lang="en-US" altLang="zh-CN" sz="24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= 0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时，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反型层的厚度</a:t>
            </a:r>
            <a:r>
              <a:rPr 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是均匀的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sz="2400" b="1" dirty="0">
              <a:solidFill>
                <a:srgbClr val="010000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70675" y="2807335"/>
            <a:ext cx="3309620" cy="3075940"/>
            <a:chOff x="10505" y="4421"/>
            <a:chExt cx="5212" cy="484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505" y="4562"/>
              <a:ext cx="5212" cy="4703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sp>
          <p:nvSpPr>
            <p:cNvPr id="9" name="矩形 8"/>
            <p:cNvSpPr/>
            <p:nvPr>
              <p:custDataLst>
                <p:tags r:id="rId2"/>
              </p:custDataLst>
            </p:nvPr>
          </p:nvSpPr>
          <p:spPr>
            <a:xfrm>
              <a:off x="12467" y="6874"/>
              <a:ext cx="1895" cy="253"/>
            </a:xfrm>
            <a:prstGeom prst="rect">
              <a:avLst/>
            </a:prstGeom>
            <a:solidFill>
              <a:srgbClr val="0000FF">
                <a:alpha val="24000"/>
              </a:srgb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pic>
          <p:nvPicPr>
            <p:cNvPr id="25" name="图片 2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rcRect t="9118"/>
            <a:stretch>
              <a:fillRect/>
            </a:stretch>
          </p:blipFill>
          <p:spPr>
            <a:xfrm>
              <a:off x="13130" y="4421"/>
              <a:ext cx="1247" cy="533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>
              <a:off x="11432" y="6814"/>
              <a:ext cx="3940" cy="724"/>
              <a:chOff x="4551" y="8356"/>
              <a:chExt cx="3940" cy="724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7255" y="8405"/>
                <a:ext cx="1236" cy="670"/>
                <a:chOff x="2444" y="2692"/>
                <a:chExt cx="1236" cy="670"/>
              </a:xfrm>
              <a:solidFill>
                <a:srgbClr val="DE0BF1">
                  <a:alpha val="30000"/>
                </a:srgbClr>
              </a:solidFill>
            </p:grpSpPr>
            <p:sp>
              <p:nvSpPr>
                <p:cNvPr id="28" name="矩形 27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2444" y="2974"/>
                  <a:ext cx="212" cy="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  <p:sp>
              <p:nvSpPr>
                <p:cNvPr id="29" name="矩形 28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3490" y="2692"/>
                  <a:ext cx="190" cy="4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  <p:sp>
              <p:nvSpPr>
                <p:cNvPr id="30" name="矩形 29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2653" y="3151"/>
                  <a:ext cx="894" cy="21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4551" y="8356"/>
                <a:ext cx="1217" cy="724"/>
                <a:chOff x="2138" y="2669"/>
                <a:chExt cx="1217" cy="724"/>
              </a:xfrm>
              <a:solidFill>
                <a:srgbClr val="DE0BF1">
                  <a:alpha val="30000"/>
                </a:srgbClr>
              </a:solidFill>
            </p:grpSpPr>
            <p:sp>
              <p:nvSpPr>
                <p:cNvPr id="41" name="矩形 40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138" y="2669"/>
                  <a:ext cx="215" cy="6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  <p:sp>
              <p:nvSpPr>
                <p:cNvPr id="42" name="矩形 4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3196" y="2977"/>
                  <a:ext cx="159" cy="34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  <p:sp>
              <p:nvSpPr>
                <p:cNvPr id="43" name="矩形 42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2225" y="3173"/>
                  <a:ext cx="971" cy="2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b="1"/>
                </a:p>
              </p:txBody>
            </p:sp>
          </p:grpSp>
          <p:sp>
            <p:nvSpPr>
              <p:cNvPr id="44" name="矩形 43"/>
              <p:cNvSpPr/>
              <p:nvPr>
                <p:custDataLst>
                  <p:tags r:id="rId11"/>
                </p:custDataLst>
              </p:nvPr>
            </p:nvSpPr>
            <p:spPr>
              <a:xfrm>
                <a:off x="5745" y="8693"/>
                <a:ext cx="1529" cy="153"/>
              </a:xfrm>
              <a:prstGeom prst="rect">
                <a:avLst/>
              </a:prstGeom>
              <a:solidFill>
                <a:srgbClr val="DE0BF1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</p:grpSp>
        <p:sp>
          <p:nvSpPr>
            <p:cNvPr id="34" name="文本框 33"/>
            <p:cNvSpPr txBox="1"/>
            <p:nvPr>
              <p:custDataLst>
                <p:tags r:id="rId12"/>
              </p:custDataLst>
            </p:nvPr>
          </p:nvSpPr>
          <p:spPr>
            <a:xfrm>
              <a:off x="12311" y="5231"/>
              <a:ext cx="857" cy="67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0" indent="0">
                <a:lnSpc>
                  <a:spcPct val="110000"/>
                </a:lnSpc>
                <a:buNone/>
              </a:pPr>
              <a:r>
                <a:rPr lang="en-US" altLang="zh-CN" sz="2000" b="1" i="1" dirty="0">
                  <a:solidFill>
                    <a:srgbClr val="00703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+mn-ea"/>
                </a:rPr>
                <a:t>u</a:t>
              </a:r>
              <a:r>
                <a:rPr lang="en-US" altLang="zh-CN" sz="2000" b="1" baseline="-25000" dirty="0">
                  <a:solidFill>
                    <a:srgbClr val="00703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+mn-ea"/>
                </a:rPr>
                <a:t>GS</a:t>
              </a:r>
              <a:endParaRPr lang="en-US" altLang="zh-CN" sz="2000" b="1" baseline="-25000" dirty="0" smtClean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13"/>
              </p:custDataLst>
            </p:nvPr>
          </p:nvSpPr>
          <p:spPr>
            <a:xfrm>
              <a:off x="13498" y="4604"/>
              <a:ext cx="1371" cy="67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0" indent="0" algn="ctr">
                <a:lnSpc>
                  <a:spcPct val="110000"/>
                </a:lnSpc>
                <a:buNone/>
              </a:pPr>
              <a:r>
                <a:rPr lang="en-US" altLang="zh-CN" sz="2000" b="1" i="1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sym typeface="+mn-ea"/>
                </a:rPr>
                <a:t>u</a:t>
              </a:r>
              <a:r>
                <a:rPr lang="en-US" altLang="zh-CN" sz="2000" b="1" baseline="-25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sym typeface="+mn-ea"/>
                </a:rPr>
                <a:t>DS</a:t>
              </a:r>
              <a:r>
                <a:rPr lang="en-US" altLang="zh-CN" sz="2000" b="1" dirty="0">
                  <a:solidFill>
                    <a:srgbClr val="010000"/>
                  </a:solidFill>
                  <a:sym typeface="+mn-ea"/>
                </a:rPr>
                <a:t>= 0</a:t>
              </a:r>
              <a:endParaRPr lang="en-US" altLang="zh-CN" sz="20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4941" y="4640"/>
              <a:ext cx="672" cy="6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spAutoFit/>
            </a:bodyPr>
            <a:p>
              <a:pPr marL="0" indent="0">
                <a:lnSpc>
                  <a:spcPct val="110000"/>
                </a:lnSpc>
                <a:buNone/>
              </a:pPr>
              <a:r>
                <a:rPr lang="en-US" altLang="zh-CN" sz="2000" b="1" i="1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sym typeface="+mn-ea"/>
                </a:rPr>
                <a:t>i</a:t>
              </a:r>
              <a:r>
                <a:rPr lang="en-US" altLang="zh-CN" sz="2000" b="1" baseline="-2500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sym typeface="+mn-ea"/>
                </a:rPr>
                <a:t>D</a:t>
              </a:r>
              <a:endParaRPr lang="en-US" altLang="zh-CN" sz="20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875155" y="2263775"/>
            <a:ext cx="4505325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满足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solidFill>
                  <a:srgbClr val="7030A0"/>
                </a:solidFill>
                <a:latin typeface="Times New Roman" panose="02020603050405020304" pitchFamily="18" charset="0"/>
              </a:rPr>
              <a:t>GD </a:t>
            </a:r>
            <a:r>
              <a:rPr lang="en-US" altLang="zh-CN" sz="2400" b="1" dirty="0">
                <a:solidFill>
                  <a:srgbClr val="F52950"/>
                </a:solidFill>
                <a:latin typeface="Times New Roman" panose="02020603050405020304" pitchFamily="18" charset="0"/>
              </a:rPr>
              <a:t>＞ </a:t>
            </a:r>
            <a:r>
              <a:rPr lang="en-US" altLang="zh-CN" sz="2400" b="1" i="1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GS(th)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，则导电沟道畅通，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此时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DS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基本均匀降落在沟道中，</a:t>
            </a:r>
            <a:r>
              <a:rPr lang="zh-CN" altLang="en-US" sz="2400" b="1" dirty="0">
                <a:solidFill>
                  <a:srgbClr val="DE0BF1"/>
                </a:solidFill>
                <a:latin typeface="Times New Roman" panose="02020603050405020304" pitchFamily="18" charset="0"/>
              </a:rPr>
              <a:t>沟道呈斜线分布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。在</a:t>
            </a:r>
            <a:r>
              <a:rPr lang="en-US" altLang="zh-CN" sz="24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DS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作用下形成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漏极电流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sz="2400" b="1" dirty="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4335" y="2779395"/>
            <a:ext cx="3248660" cy="31369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966595" y="4150995"/>
            <a:ext cx="4606290" cy="90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反型层的厚度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随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变化而变化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 —</a:t>
            </a: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可变电阻区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sz="2400" b="1" dirty="0">
              <a:solidFill>
                <a:srgbClr val="010000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3685" y="1845310"/>
            <a:ext cx="3089275" cy="49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marL="0" indent="0" algn="ctr">
              <a:lnSpc>
                <a:spcPct val="110000"/>
              </a:lnSpc>
              <a:buNone/>
            </a:pPr>
            <a:r>
              <a:rPr lang="en-US" altLang="zh-CN" b="1" i="1" dirty="0">
                <a:solidFill>
                  <a:srgbClr val="7030A0"/>
                </a:solidFill>
                <a:highlight>
                  <a:srgbClr val="FFFF00"/>
                </a:highlight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13742F"/>
                </a:solidFill>
                <a:highlight>
                  <a:srgbClr val="FFFF00"/>
                </a:highlight>
                <a:sym typeface="+mn-ea"/>
              </a:rPr>
              <a:t>G</a:t>
            </a:r>
            <a:r>
              <a:rPr lang="en-US" altLang="zh-CN" b="1" baseline="-25000" dirty="0">
                <a:solidFill>
                  <a:srgbClr val="0000FF"/>
                </a:solidFill>
                <a:highlight>
                  <a:srgbClr val="FFFF00"/>
                </a:highlight>
                <a:sym typeface="+mn-ea"/>
              </a:rPr>
              <a:t>D</a:t>
            </a:r>
            <a:r>
              <a:rPr lang="en-US" altLang="zh-CN" b="1" baseline="-25000" dirty="0">
                <a:solidFill>
                  <a:srgbClr val="7030A0"/>
                </a:solidFill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sym typeface="+mn-ea"/>
              </a:rPr>
              <a:t>= </a:t>
            </a: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GS</a:t>
            </a:r>
            <a:r>
              <a:rPr lang="en-US" altLang="zh-CN" b="1" baseline="-25000" dirty="0">
                <a:solidFill>
                  <a:srgbClr val="0000FF"/>
                </a:solidFill>
                <a:sym typeface="+mn-ea"/>
              </a:rPr>
              <a:t> </a:t>
            </a:r>
            <a:r>
              <a:rPr lang="zh-CN" altLang="en-US" b="1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sym typeface="+mn-ea"/>
              </a:rPr>
              <a:t>－</a:t>
            </a:r>
            <a:r>
              <a:rPr lang="en-US" altLang="zh-CN" b="1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u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DS</a:t>
            </a:r>
            <a:endParaRPr lang="en-US" altLang="zh-CN" b="1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8729450" y="5563840"/>
            <a:ext cx="13277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solidFill>
                  <a:srgbClr val="FF505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solidFill>
                  <a:srgbClr val="FF5050"/>
                </a:solidFill>
                <a:latin typeface="Times New Roman" panose="02020603050405020304" pitchFamily="18" charset="0"/>
                <a:hlinkClick r:id="rId2"/>
              </a:rPr>
              <a:t>动画</a:t>
            </a:r>
            <a:r>
              <a:rPr lang="zh-CN" altLang="en-US" sz="2000" b="1" dirty="0" smtClean="0">
                <a:solidFill>
                  <a:srgbClr val="FF5050"/>
                </a:solidFill>
                <a:latin typeface="Times New Roman" panose="02020603050405020304" pitchFamily="18" charset="0"/>
              </a:rPr>
              <a:t>4-10)</a:t>
            </a:r>
            <a:endParaRPr lang="zh-CN" altLang="en-US" sz="1800" b="1" dirty="0" smtClean="0">
              <a:solidFill>
                <a:srgbClr val="009999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884045" y="1218565"/>
            <a:ext cx="4712335" cy="5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FF9966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GS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＞ </a:t>
            </a:r>
            <a:r>
              <a:rPr lang="en-US" altLang="zh-CN" sz="2400" b="1" i="1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U</a:t>
            </a:r>
            <a:r>
              <a:rPr lang="en-US" altLang="zh-CN" sz="2400" b="1" baseline="-25000" noProof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GS(th)</a:t>
            </a:r>
            <a:r>
              <a:rPr kumimoji="1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且为固定值，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703705" y="764540"/>
            <a:ext cx="7620000" cy="62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48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800" i="0" u="none" strike="noStrike" kern="120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漏源电压</a:t>
            </a:r>
            <a:r>
              <a:rPr lang="en-US" altLang="zh-CN" sz="280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8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80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DS </a:t>
            </a:r>
            <a:r>
              <a:rPr kumimoji="1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对漏极电流</a:t>
            </a:r>
            <a:r>
              <a:rPr lang="en-US" altLang="zh-CN" sz="280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800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kumimoji="1" lang="en-US" altLang="zh-CN" sz="2800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的控制作用</a:t>
            </a:r>
            <a:r>
              <a:rPr kumimoji="1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solidFill>
                  <a:srgbClr val="47A96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kumimoji="1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800" i="0" u="none" strike="noStrike" kern="120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0626725" y="1917065"/>
            <a:ext cx="0" cy="540000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250555" y="1917065"/>
            <a:ext cx="0" cy="540000"/>
          </a:xfrm>
          <a:prstGeom prst="straightConnector1">
            <a:avLst/>
          </a:prstGeom>
          <a:ln w="57150">
            <a:solidFill>
              <a:srgbClr val="8408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738871" y="2851785"/>
            <a:ext cx="535305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lnSpc>
                <a:spcPct val="110000"/>
              </a:lnSpc>
              <a:buNone/>
            </a:pPr>
            <a:r>
              <a:rPr lang="en-US" altLang="zh-CN" sz="20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u</a:t>
            </a:r>
            <a:r>
              <a:rPr lang="en-US" altLang="zh-CN" sz="20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DS</a:t>
            </a:r>
            <a:endParaRPr lang="en-US" altLang="zh-CN" sz="2000" b="1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17485" y="3321685"/>
            <a:ext cx="544195" cy="4298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000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</a:t>
            </a:r>
            <a:r>
              <a:rPr lang="en-US" altLang="zh-CN" sz="2000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GS</a:t>
            </a:r>
            <a:endParaRPr lang="en-US" altLang="zh-CN" sz="2000" b="1" baseline="-25000" dirty="0" smtClean="0">
              <a:solidFill>
                <a:srgbClr val="0070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299960" y="4358005"/>
            <a:ext cx="2461260" cy="438785"/>
            <a:chOff x="4615" y="8405"/>
            <a:chExt cx="3876" cy="691"/>
          </a:xfrm>
        </p:grpSpPr>
        <p:grpSp>
          <p:nvGrpSpPr>
            <p:cNvPr id="27" name="组合 26"/>
            <p:cNvGrpSpPr/>
            <p:nvPr/>
          </p:nvGrpSpPr>
          <p:grpSpPr>
            <a:xfrm>
              <a:off x="7255" y="8405"/>
              <a:ext cx="1236" cy="670"/>
              <a:chOff x="2444" y="2692"/>
              <a:chExt cx="1236" cy="670"/>
            </a:xfrm>
            <a:solidFill>
              <a:srgbClr val="DE0BF1">
                <a:alpha val="30000"/>
              </a:srgbClr>
            </a:solidFill>
          </p:grpSpPr>
          <p:sp>
            <p:nvSpPr>
              <p:cNvPr id="28" name="矩形 27"/>
              <p:cNvSpPr/>
              <p:nvPr>
                <p:custDataLst>
                  <p:tags r:id="rId3"/>
                </p:custDataLst>
              </p:nvPr>
            </p:nvSpPr>
            <p:spPr>
              <a:xfrm>
                <a:off x="2444" y="2974"/>
                <a:ext cx="212" cy="2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29" name="矩形 28"/>
              <p:cNvSpPr/>
              <p:nvPr>
                <p:custDataLst>
                  <p:tags r:id="rId4"/>
                </p:custDataLst>
              </p:nvPr>
            </p:nvSpPr>
            <p:spPr>
              <a:xfrm>
                <a:off x="3490" y="2692"/>
                <a:ext cx="190" cy="4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2" name="矩形 1"/>
              <p:cNvSpPr/>
              <p:nvPr>
                <p:custDataLst>
                  <p:tags r:id="rId5"/>
                </p:custDataLst>
              </p:nvPr>
            </p:nvSpPr>
            <p:spPr>
              <a:xfrm>
                <a:off x="2653" y="3151"/>
                <a:ext cx="894" cy="2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615" y="8436"/>
              <a:ext cx="1153" cy="660"/>
              <a:chOff x="2202" y="2749"/>
              <a:chExt cx="1153" cy="660"/>
            </a:xfrm>
            <a:solidFill>
              <a:srgbClr val="DE0BF1">
                <a:alpha val="30000"/>
              </a:srgbClr>
            </a:solidFill>
          </p:grpSpPr>
          <p:sp>
            <p:nvSpPr>
              <p:cNvPr id="41" name="矩形 40"/>
              <p:cNvSpPr/>
              <p:nvPr>
                <p:custDataLst>
                  <p:tags r:id="rId6"/>
                </p:custDataLst>
              </p:nvPr>
            </p:nvSpPr>
            <p:spPr>
              <a:xfrm>
                <a:off x="2202" y="2749"/>
                <a:ext cx="215" cy="6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42" name="矩形 41"/>
              <p:cNvSpPr/>
              <p:nvPr>
                <p:custDataLst>
                  <p:tags r:id="rId7"/>
                </p:custDataLst>
              </p:nvPr>
            </p:nvSpPr>
            <p:spPr>
              <a:xfrm>
                <a:off x="3196" y="3213"/>
                <a:ext cx="159" cy="1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sp>
            <p:nvSpPr>
              <p:cNvPr id="43" name="矩形 42"/>
              <p:cNvSpPr/>
              <p:nvPr>
                <p:custDataLst>
                  <p:tags r:id="rId8"/>
                </p:custDataLst>
              </p:nvPr>
            </p:nvSpPr>
            <p:spPr>
              <a:xfrm>
                <a:off x="2305" y="3173"/>
                <a:ext cx="971" cy="2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</p:grpSp>
        <p:sp>
          <p:nvSpPr>
            <p:cNvPr id="44" name="矩形 43"/>
            <p:cNvSpPr/>
            <p:nvPr>
              <p:custDataLst>
                <p:tags r:id="rId9"/>
              </p:custDataLst>
            </p:nvPr>
          </p:nvSpPr>
          <p:spPr>
            <a:xfrm rot="21000000">
              <a:off x="5746" y="8757"/>
              <a:ext cx="1529" cy="170"/>
            </a:xfrm>
            <a:prstGeom prst="rect">
              <a:avLst/>
            </a:prstGeom>
            <a:solidFill>
              <a:srgbClr val="DE0BF1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</p:grpSp>
      <p:sp>
        <p:nvSpPr>
          <p:cNvPr id="18" name="梯形 17"/>
          <p:cNvSpPr/>
          <p:nvPr>
            <p:custDataLst>
              <p:tags r:id="rId10"/>
            </p:custDataLst>
          </p:nvPr>
        </p:nvSpPr>
        <p:spPr>
          <a:xfrm rot="5160000">
            <a:off x="8441985" y="3946422"/>
            <a:ext cx="216000" cy="1089660"/>
          </a:xfrm>
          <a:prstGeom prst="trapezoid">
            <a:avLst/>
          </a:prstGeom>
          <a:solidFill>
            <a:srgbClr val="0000FF">
              <a:alpha val="24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20" name="文本框 19"/>
          <p:cNvSpPr txBox="1"/>
          <p:nvPr/>
        </p:nvSpPr>
        <p:spPr>
          <a:xfrm>
            <a:off x="8613140" y="3178175"/>
            <a:ext cx="102616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b="1" i="1" dirty="0">
                <a:solidFill>
                  <a:srgbClr val="7030A0"/>
                </a:solidFill>
                <a:highlight>
                  <a:srgbClr val="FFFF00"/>
                </a:highlight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13742F"/>
                </a:solidFill>
                <a:highlight>
                  <a:srgbClr val="FFFF00"/>
                </a:highlight>
                <a:sym typeface="+mn-ea"/>
              </a:rPr>
              <a:t>G</a:t>
            </a:r>
            <a:r>
              <a:rPr lang="en-US" altLang="zh-CN" b="1" baseline="-25000" dirty="0">
                <a:solidFill>
                  <a:srgbClr val="0000FF"/>
                </a:solidFill>
                <a:highlight>
                  <a:srgbClr val="FFFF00"/>
                </a:highlight>
                <a:sym typeface="+mn-ea"/>
              </a:rPr>
              <a:t>D</a:t>
            </a:r>
            <a:endParaRPr lang="en-US" altLang="zh-CN" b="1" baseline="-25000" dirty="0" smtClean="0">
              <a:solidFill>
                <a:srgbClr val="0000FF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487535" y="2946400"/>
            <a:ext cx="426720" cy="42989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000" b="1" i="1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i</a:t>
            </a:r>
            <a:r>
              <a:rPr lang="en-US" altLang="zh-CN" sz="2000" b="1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D</a:t>
            </a:r>
            <a:endParaRPr lang="en-US" altLang="zh-CN" sz="2000" b="1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72705" y="1269365"/>
            <a:ext cx="4388485" cy="49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marL="0" indent="0" algn="l">
              <a:lnSpc>
                <a:spcPct val="110000"/>
              </a:lnSpc>
              <a:buNone/>
            </a:pPr>
            <a:r>
              <a:rPr lang="en-US" altLang="zh-CN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u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DS</a:t>
            </a:r>
            <a:r>
              <a:rPr lang="en-US" altLang="zh-CN" b="1" baseline="-25000" dirty="0">
                <a:solidFill>
                  <a:srgbClr val="7030A0"/>
                </a:solidFill>
                <a:sym typeface="+mn-ea"/>
              </a:rPr>
              <a:t>  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= </a:t>
            </a:r>
            <a:r>
              <a:rPr lang="en-US" altLang="zh-CN" b="1" baseline="-25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u</a:t>
            </a:r>
            <a:r>
              <a:rPr lang="en-US" altLang="zh-CN" b="1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DG 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+ </a:t>
            </a: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GS</a:t>
            </a:r>
            <a:r>
              <a:rPr lang="en-US" altLang="zh-CN" b="1" baseline="-25000" dirty="0">
                <a:solidFill>
                  <a:srgbClr val="7030A0"/>
                </a:solidFill>
                <a:sym typeface="+mn-ea"/>
              </a:rPr>
              <a:t> 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= </a:t>
            </a:r>
            <a:r>
              <a:rPr lang="en-US" altLang="zh-CN" b="1" baseline="-25000" dirty="0">
                <a:sym typeface="+mn-ea"/>
              </a:rPr>
              <a:t> </a:t>
            </a:r>
            <a:r>
              <a:rPr lang="zh-CN" altLang="en-US" b="1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sym typeface="+mn-ea"/>
              </a:rPr>
              <a:t>－</a:t>
            </a:r>
            <a:r>
              <a:rPr lang="en-US" altLang="zh-CN" b="1" i="1" dirty="0">
                <a:solidFill>
                  <a:srgbClr val="7030A0"/>
                </a:solidFill>
                <a:highlight>
                  <a:srgbClr val="FFFF00"/>
                </a:highlight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13742F"/>
                </a:solidFill>
                <a:highlight>
                  <a:srgbClr val="FFFF00"/>
                </a:highlight>
                <a:sym typeface="+mn-ea"/>
              </a:rPr>
              <a:t>G</a:t>
            </a:r>
            <a:r>
              <a:rPr lang="en-US" altLang="zh-CN" b="1" baseline="-25000" dirty="0">
                <a:solidFill>
                  <a:srgbClr val="0000FF"/>
                </a:solidFill>
                <a:highlight>
                  <a:srgbClr val="FFFF00"/>
                </a:highlight>
                <a:sym typeface="+mn-ea"/>
              </a:rPr>
              <a:t>D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+ </a:t>
            </a:r>
            <a:r>
              <a:rPr lang="en-US" altLang="zh-CN" b="1" i="1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</a:t>
            </a:r>
            <a:r>
              <a:rPr lang="en-US" altLang="zh-CN" b="1" baseline="-25000" dirty="0">
                <a:solidFill>
                  <a:srgbClr val="007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GS</a:t>
            </a:r>
            <a:r>
              <a:rPr lang="en-US" altLang="zh-CN" b="1" noProof="0" dirty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sym typeface="+mn-ea"/>
              </a:rPr>
              <a:t> </a:t>
            </a:r>
            <a:endParaRPr lang="en-US" altLang="zh-CN" b="1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12290" y="5089525"/>
            <a:ext cx="5600700" cy="1714500"/>
            <a:chOff x="2854" y="8128"/>
            <a:chExt cx="8820" cy="2700"/>
          </a:xfrm>
        </p:grpSpPr>
        <p:sp>
          <p:nvSpPr>
            <p:cNvPr id="4" name="圆角矩形 3"/>
            <p:cNvSpPr/>
            <p:nvPr/>
          </p:nvSpPr>
          <p:spPr>
            <a:xfrm>
              <a:off x="3098" y="8249"/>
              <a:ext cx="8021" cy="254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854" y="8128"/>
              <a:ext cx="8820" cy="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u"/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Monotype Sorts" pitchFamily="2" charset="2"/>
                <a:buChar char="F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0000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atinLnBrk="0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10000"/>
                  </a:solidFill>
                  <a:latin typeface="Times New Roman" panose="02020603050405020304" pitchFamily="18" charset="0"/>
                </a:rPr>
                <a:t>      </a:t>
              </a:r>
              <a:r>
                <a:rPr lang="en-US" altLang="zh-CN" sz="2400" b="1" dirty="0">
                  <a:solidFill>
                    <a:srgbClr val="01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+mn-ea"/>
                </a:rPr>
                <a:t>可变电阻区</a:t>
              </a:r>
              <a:r>
                <a:rPr lang="zh-CN" altLang="en-US" sz="2400" b="1" dirty="0">
                  <a:solidFill>
                    <a:srgbClr val="010000"/>
                  </a:solidFill>
                  <a:latin typeface="Times New Roman" panose="02020603050405020304" pitchFamily="18" charset="0"/>
                  <a:sym typeface="+mn-ea"/>
                </a:rPr>
                <a:t>形成条件：</a:t>
              </a:r>
              <a:endPara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endParaRPr>
            </a:p>
            <a:p>
              <a:pPr latinLnBrk="0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10000"/>
                  </a:solidFill>
                  <a:latin typeface="Times New Roman" panose="02020603050405020304" pitchFamily="18" charset="0"/>
                  <a:sym typeface="+mn-ea"/>
                </a:rPr>
                <a:t>（</a:t>
              </a:r>
              <a:r>
                <a:rPr lang="en-US" altLang="zh-CN" sz="2400" b="1" dirty="0">
                  <a:solidFill>
                    <a:srgbClr val="010000"/>
                  </a:solidFill>
                  <a:latin typeface="Times New Roman" panose="02020603050405020304" pitchFamily="18" charset="0"/>
                  <a:sym typeface="+mn-ea"/>
                </a:rPr>
                <a:t>1</a:t>
              </a:r>
              <a:r>
                <a:rPr lang="zh-CN" altLang="en-US" sz="2400" b="1" dirty="0">
                  <a:solidFill>
                    <a:srgbClr val="010000"/>
                  </a:solidFill>
                  <a:latin typeface="Times New Roman" panose="02020603050405020304" pitchFamily="18" charset="0"/>
                  <a:sym typeface="+mn-ea"/>
                </a:rPr>
                <a:t>）</a:t>
              </a:r>
              <a:r>
                <a:rPr lang="en-US" altLang="zh-CN" sz="2400" b="1" i="1" dirty="0">
                  <a:solidFill>
                    <a:srgbClr val="00703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sym typeface="+mn-ea"/>
                </a:rPr>
                <a:t>u</a:t>
              </a:r>
              <a:r>
                <a:rPr lang="en-US" altLang="zh-CN" sz="2400" b="1" baseline="-25000" dirty="0">
                  <a:solidFill>
                    <a:srgbClr val="00703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sym typeface="+mn-ea"/>
                </a:rPr>
                <a:t>GS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400" b="1" noProof="0" dirty="0" smtClean="0">
                  <a:ln>
                    <a:noFill/>
                  </a:ln>
                  <a:solidFill>
                    <a:srgbClr val="F5295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+mn-ea"/>
                </a:rPr>
                <a:t>＞ </a:t>
              </a:r>
              <a:r>
                <a:rPr lang="en-US" altLang="zh-CN" sz="2400" b="1" i="1" noProof="0" smtClean="0">
                  <a:ln>
                    <a:noFill/>
                  </a:ln>
                  <a:solidFill>
                    <a:srgbClr val="F5295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+mn-ea"/>
                </a:rPr>
                <a:t>U</a:t>
              </a:r>
              <a:r>
                <a:rPr lang="en-US" altLang="zh-CN" sz="2400" b="1" baseline="-25000" noProof="0" smtClean="0">
                  <a:ln>
                    <a:noFill/>
                  </a:ln>
                  <a:solidFill>
                    <a:srgbClr val="F5295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+mn-ea"/>
                </a:rPr>
                <a:t>GS(th)</a:t>
              </a:r>
              <a:r>
                <a:rPr lang="en-US" altLang="zh-CN" sz="2400" b="1" baseline="-25000" noProof="0" dirty="0" smtClean="0">
                  <a:ln>
                    <a:noFill/>
                  </a:ln>
                  <a:solidFill>
                    <a:srgbClr val="F5295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+mn-ea"/>
                </a:rPr>
                <a:t> </a:t>
              </a:r>
              <a:endParaRPr lang="en-US" altLang="zh-CN" sz="2400" b="1" baseline="-25000" noProof="0" dirty="0" smtClean="0">
                <a:ln>
                  <a:noFill/>
                </a:ln>
                <a:solidFill>
                  <a:srgbClr val="F5295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endParaRPr>
            </a:p>
            <a:p>
              <a:pPr latinLnBrk="0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10000"/>
                  </a:solidFill>
                  <a:latin typeface="Times New Roman" panose="02020603050405020304" pitchFamily="18" charset="0"/>
                  <a:sym typeface="+mn-ea"/>
                </a:rPr>
                <a:t>（</a:t>
              </a:r>
              <a:r>
                <a:rPr lang="en-US" altLang="zh-CN" sz="2400" b="1" dirty="0">
                  <a:solidFill>
                    <a:srgbClr val="010000"/>
                  </a:solidFill>
                  <a:latin typeface="Times New Roman" panose="02020603050405020304" pitchFamily="18" charset="0"/>
                  <a:sym typeface="+mn-ea"/>
                </a:rPr>
                <a:t>2</a:t>
              </a:r>
              <a:r>
                <a:rPr lang="zh-CN" altLang="en-US" sz="2400" b="1" dirty="0">
                  <a:solidFill>
                    <a:srgbClr val="010000"/>
                  </a:solidFill>
                  <a:latin typeface="Times New Roman" panose="02020603050405020304" pitchFamily="18" charset="0"/>
                  <a:sym typeface="+mn-ea"/>
                </a:rPr>
                <a:t>）</a:t>
              </a:r>
              <a:r>
                <a:rPr lang="zh-CN" altLang="en-US" sz="2400" b="1" dirty="0">
                  <a:solidFill>
                    <a:srgbClr val="010000"/>
                  </a:solidFill>
                  <a:latin typeface="Times New Roman" panose="02020603050405020304" pitchFamily="18" charset="0"/>
                  <a:sym typeface="+mn-ea"/>
                </a:rPr>
                <a:t>当</a:t>
              </a:r>
              <a:r>
                <a:rPr lang="en-US" altLang="zh-CN" sz="2400" b="1" dirty="0">
                  <a:solidFill>
                    <a:srgbClr val="010000"/>
                  </a:solidFill>
                  <a:latin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400" b="1" i="1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+mn-ea"/>
                </a:rPr>
                <a:t>u</a:t>
              </a:r>
              <a:r>
                <a:rPr lang="en-US" altLang="zh-CN" sz="2400" b="1" baseline="-25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+mn-ea"/>
                </a:rPr>
                <a:t>DS </a:t>
              </a:r>
              <a:r>
                <a:rPr lang="zh-CN" sz="2400" b="1" dirty="0">
                  <a:solidFill>
                    <a:srgbClr val="010000"/>
                  </a:solidFill>
                  <a:latin typeface="Times New Roman" panose="02020603050405020304" pitchFamily="18" charset="0"/>
                  <a:sym typeface="+mn-ea"/>
                </a:rPr>
                <a:t>满足</a:t>
              </a:r>
              <a:r>
                <a:rPr lang="en-US" altLang="zh-CN" sz="2400" b="1" dirty="0">
                  <a:solidFill>
                    <a:srgbClr val="01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400" b="1" baseline="-25000" noProof="0" smtClean="0">
                  <a:ln>
                    <a:noFill/>
                  </a:ln>
                  <a:solidFill>
                    <a:srgbClr val="F5295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400" b="1" dirty="0">
                  <a:solidFill>
                    <a:srgbClr val="01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0&lt;</a:t>
              </a:r>
              <a:r>
                <a:rPr lang="en-US" altLang="zh-CN" sz="2400" b="1" dirty="0">
                  <a:solidFill>
                    <a:srgbClr val="01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400" b="1" i="1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u</a:t>
              </a:r>
              <a:r>
                <a:rPr lang="en-US" altLang="zh-CN" sz="2400" b="1" baseline="-25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DS </a:t>
              </a:r>
              <a:r>
                <a:rPr lang="en-US" altLang="zh-CN" sz="2400" b="1" dirty="0">
                  <a:solidFill>
                    <a:srgbClr val="01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&lt;</a:t>
              </a:r>
              <a:r>
                <a:rPr lang="en-US" altLang="zh-CN" sz="2400" b="1" baseline="-2500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400" b="1" i="1" dirty="0">
                  <a:solidFill>
                    <a:srgbClr val="00703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u</a:t>
              </a:r>
              <a:r>
                <a:rPr lang="en-US" altLang="zh-CN" sz="2400" b="1" baseline="-25000" dirty="0">
                  <a:solidFill>
                    <a:srgbClr val="00703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GS</a:t>
              </a:r>
              <a:r>
                <a:rPr lang="zh-CN" altLang="en-US" sz="2400" b="1" noProof="0" dirty="0" smtClean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－</a:t>
              </a:r>
              <a:r>
                <a:rPr lang="en-US" altLang="zh-CN" sz="2400" b="1" i="1" noProof="0" smtClean="0">
                  <a:ln>
                    <a:noFill/>
                  </a:ln>
                  <a:solidFill>
                    <a:srgbClr val="F5295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U</a:t>
              </a:r>
              <a:r>
                <a:rPr lang="en-US" altLang="zh-CN" sz="2400" b="1" baseline="-25000" noProof="0" smtClean="0">
                  <a:ln>
                    <a:noFill/>
                  </a:ln>
                  <a:solidFill>
                    <a:srgbClr val="F5295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GS(th)</a:t>
              </a:r>
              <a:r>
                <a:rPr lang="en-US" altLang="zh-CN" sz="2400" b="1" dirty="0" smtClean="0">
                  <a:solidFill>
                    <a:srgbClr val="010000"/>
                  </a:solidFill>
                  <a:latin typeface="Times New Roman" panose="02020603050405020304" pitchFamily="18" charset="0"/>
                  <a:sym typeface="+mn-ea"/>
                </a:rPr>
                <a:t>，</a:t>
              </a:r>
              <a:endParaRPr lang="en-US" altLang="zh-CN" sz="2400" b="1" dirty="0" smtClean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endParaRPr>
            </a:p>
            <a:p>
              <a:pPr latinLnBrk="0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 smtClean="0">
                  <a:solidFill>
                    <a:srgbClr val="010000"/>
                  </a:solidFill>
                  <a:latin typeface="Times New Roman" panose="02020603050405020304" pitchFamily="18" charset="0"/>
                  <a:sym typeface="+mn-ea"/>
                </a:rPr>
                <a:t>          </a:t>
              </a:r>
              <a:r>
                <a:rPr lang="zh-CN" altLang="en-US" sz="2400" b="1" dirty="0" smtClean="0">
                  <a:solidFill>
                    <a:srgbClr val="010000"/>
                  </a:solidFill>
                  <a:latin typeface="Times New Roman" panose="02020603050405020304" pitchFamily="18" charset="0"/>
                  <a:sym typeface="+mn-ea"/>
                </a:rPr>
                <a:t>即</a:t>
              </a:r>
              <a:r>
                <a:rPr lang="en-US" altLang="zh-CN" sz="2400" b="1" dirty="0" smtClean="0">
                  <a:solidFill>
                    <a:srgbClr val="010000"/>
                  </a:solidFill>
                  <a:latin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400" b="1" i="1" dirty="0">
                  <a:solidFill>
                    <a:srgbClr val="7030A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u</a:t>
              </a:r>
              <a:r>
                <a:rPr lang="en-US" altLang="zh-CN" sz="2400" b="1" baseline="-25000" dirty="0">
                  <a:solidFill>
                    <a:srgbClr val="13742F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</a:t>
              </a:r>
              <a:r>
                <a:rPr lang="en-US" altLang="zh-CN" sz="2400" b="1" baseline="-25000" dirty="0">
                  <a:solidFill>
                    <a:srgbClr val="0000FF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</a:t>
              </a:r>
              <a:r>
                <a:rPr lang="en-US" altLang="zh-CN" sz="2400" b="1" dirty="0">
                  <a:solidFill>
                    <a:srgbClr val="F52950"/>
                  </a:solidFill>
                  <a:latin typeface="Times New Roman" panose="02020603050405020304" pitchFamily="18" charset="0"/>
                  <a:sym typeface="+mn-ea"/>
                </a:rPr>
                <a:t>＞ </a:t>
              </a:r>
              <a:r>
                <a:rPr lang="en-US" altLang="zh-CN" sz="2400" b="1" i="1" noProof="0" smtClean="0">
                  <a:ln>
                    <a:noFill/>
                  </a:ln>
                  <a:solidFill>
                    <a:srgbClr val="F5295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+mn-ea"/>
                </a:rPr>
                <a:t>U</a:t>
              </a:r>
              <a:r>
                <a:rPr lang="en-US" altLang="zh-CN" sz="2400" b="1" baseline="-25000" noProof="0" smtClean="0">
                  <a:ln>
                    <a:noFill/>
                  </a:ln>
                  <a:solidFill>
                    <a:srgbClr val="F5295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+mn-ea"/>
                </a:rPr>
                <a:t>GS(th)</a:t>
              </a:r>
              <a:endParaRPr lang="zh-CN" altLang="en-US" sz="2400" b="1" dirty="0" smtClean="0">
                <a:solidFill>
                  <a:srgbClr val="010000"/>
                </a:solidFill>
                <a:latin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875155" y="1833245"/>
            <a:ext cx="4505325" cy="5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      当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DS 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开始增大</a:t>
            </a:r>
            <a:r>
              <a:rPr lang="zh-CN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但</a:t>
            </a:r>
            <a:r>
              <a:rPr lang="zh-CN" altLang="en-US" sz="2400" b="1" dirty="0">
                <a:solidFill>
                  <a:srgbClr val="010000"/>
                </a:solidFill>
                <a:latin typeface="Times New Roman" panose="02020603050405020304" pitchFamily="18" charset="0"/>
              </a:rPr>
              <a:t>较小时，</a:t>
            </a:r>
            <a:endParaRPr lang="zh-CN" altLang="en-US" sz="2400" b="1" dirty="0">
              <a:solidFill>
                <a:srgbClr val="01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" grpId="0"/>
      <p:bldP spid="7" grpId="0"/>
      <p:bldP spid="13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PP_MARK_KEY" val="ca987537-aafd-4de1-bcb2-485c43d75020"/>
  <p:tag name="COMMONDATA" val="eyJoZGlkIjoiODMzOTQ1NTE0YjYyYjYzMTVlNjc1MDFkNmM2ZjQxNjMifQ=="/>
  <p:tag name="commondata" val="eyJoZGlkIjoiNDJmYmUwMzRkNWQ5OTE5MTY2OTJiYzViYTRjN2U2YjQifQ=="/>
  <p:tag name="resource_record_key" val="{&quot;13&quot;:[4695713]}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RESOURCE_RECORD_KEY" val="{&quot;13&quot;:[4695713]}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UNIT_PLACING_PICTURE_USER_VIEWPORT" val="{&quot;height&quot;:3795,&quot;width&quot;:3788}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GIF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8290" indent="-288290">
          <a:lnSpc>
            <a:spcPct val="110000"/>
          </a:lnSpc>
          <a:buBlip>
            <a:blip xmlns:r="http://schemas.openxmlformats.org/officeDocument/2006/relationships" r:embed="rId1"/>
          </a:buBlip>
          <a:defRPr sz="2400" b="1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6532</Words>
  <Application>WPS 演示</Application>
  <PresentationFormat>全屏显示(4:3)</PresentationFormat>
  <Paragraphs>534</Paragraphs>
  <Slides>37</Slides>
  <Notes>60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37</vt:i4>
      </vt:variant>
    </vt:vector>
  </HeadingPairs>
  <TitlesOfParts>
    <vt:vector size="77" baseType="lpstr">
      <vt:lpstr>Arial</vt:lpstr>
      <vt:lpstr>宋体</vt:lpstr>
      <vt:lpstr>Wingdings</vt:lpstr>
      <vt:lpstr>Times New Roman</vt:lpstr>
      <vt:lpstr>Calibri</vt:lpstr>
      <vt:lpstr>Monotype Sorts</vt:lpstr>
      <vt:lpstr>Wingdings</vt:lpstr>
      <vt:lpstr>黑体</vt:lpstr>
      <vt:lpstr>Symbol</vt:lpstr>
      <vt:lpstr>Arial</vt:lpstr>
      <vt:lpstr>Arial Narrow</vt:lpstr>
      <vt:lpstr>微软雅黑</vt:lpstr>
      <vt:lpstr>Arial Unicode MS</vt:lpstr>
      <vt:lpstr>华文行楷</vt:lpstr>
      <vt:lpstr>Office 主题</vt:lpstr>
      <vt:lpstr>Word.Document.8</vt:lpstr>
      <vt:lpstr>Paint.Picture</vt:lpstr>
      <vt:lpstr>Paint.Picture</vt:lpstr>
      <vt:lpstr>Paint.Picture</vt:lpstr>
      <vt:lpstr>MSPhotoEd.3</vt:lpstr>
      <vt:lpstr>MSPhotoEd.3</vt:lpstr>
      <vt:lpstr>MSPhotoEd.3</vt:lpstr>
      <vt:lpstr>MSPhotoEd.3</vt:lpstr>
      <vt:lpstr>MSPhotoEd.3</vt:lpstr>
      <vt:lpstr>MSPhotoEd.3</vt:lpstr>
      <vt:lpstr>MSPhotoEd.3</vt:lpstr>
      <vt:lpstr>MSPhotoEd.3</vt:lpstr>
      <vt:lpstr>Paint.Picture</vt:lpstr>
      <vt:lpstr>Paint.Picture</vt:lpstr>
      <vt:lpstr>Paint.Picture</vt:lpstr>
      <vt:lpstr>Paint.Picture</vt:lpstr>
      <vt:lpstr>Equation.3</vt:lpstr>
      <vt:lpstr>Equation.DSMT4</vt:lpstr>
      <vt:lpstr>MSPhotoEd.3</vt:lpstr>
      <vt:lpstr>MSPhotoEd.3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HIT 603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Davy</dc:creator>
  <cp:lastModifiedBy>chen</cp:lastModifiedBy>
  <cp:revision>1346</cp:revision>
  <cp:lastPrinted>2022-02-24T03:33:00Z</cp:lastPrinted>
  <dcterms:created xsi:type="dcterms:W3CDTF">1998-09-02T23:56:00Z</dcterms:created>
  <dcterms:modified xsi:type="dcterms:W3CDTF">2024-09-10T01:02:29Z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C9CEC33FB51E4084847D9E1B3E0EF775_13</vt:lpwstr>
  </property>
  <property fmtid="{D5CDD505-2E9C-101B-9397-08002B2CF9AE}" pid="3" name="KSOProductBuildVer">
    <vt:lpwstr>2052-12.1.0.17857</vt:lpwstr>
  </property>
  <property fmtid="{D5CDD505-2E9C-101B-9397-08002B2CF9AE}" pid="4" name="commondata">
    <vt:lpwstr>eyJoZGlkIjoiNDJmYmUwMzRkNWQ5OTE5MTY2OTJiYzViYTRjN2U2YjQifQ==</vt:lpwstr>
  </property>
</Properties>
</file>