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9"/>
  </p:handoutMasterIdLst>
  <p:sldIdLst>
    <p:sldId id="268" r:id="rId3"/>
    <p:sldId id="379" r:id="rId5"/>
    <p:sldId id="380" r:id="rId6"/>
    <p:sldId id="381" r:id="rId7"/>
    <p:sldId id="385" r:id="rId8"/>
    <p:sldId id="386" r:id="rId9"/>
    <p:sldId id="597" r:id="rId10"/>
    <p:sldId id="387" r:id="rId11"/>
    <p:sldId id="388" r:id="rId12"/>
    <p:sldId id="390" r:id="rId13"/>
    <p:sldId id="391" r:id="rId14"/>
    <p:sldId id="392" r:id="rId15"/>
    <p:sldId id="399" r:id="rId16"/>
    <p:sldId id="400" r:id="rId17"/>
    <p:sldId id="383" r:id="rId18"/>
    <p:sldId id="272" r:id="rId19"/>
    <p:sldId id="688" r:id="rId20"/>
    <p:sldId id="403" r:id="rId21"/>
    <p:sldId id="557" r:id="rId22"/>
    <p:sldId id="404" r:id="rId23"/>
    <p:sldId id="405" r:id="rId24"/>
    <p:sldId id="729" r:id="rId25"/>
    <p:sldId id="654" r:id="rId26"/>
    <p:sldId id="406" r:id="rId27"/>
    <p:sldId id="695" r:id="rId28"/>
    <p:sldId id="696" r:id="rId29"/>
    <p:sldId id="697" r:id="rId30"/>
    <p:sldId id="700" r:id="rId31"/>
    <p:sldId id="701" r:id="rId32"/>
    <p:sldId id="702" r:id="rId33"/>
    <p:sldId id="703" r:id="rId34"/>
    <p:sldId id="704" r:id="rId35"/>
    <p:sldId id="705" r:id="rId36"/>
    <p:sldId id="706" r:id="rId37"/>
    <p:sldId id="707" r:id="rId38"/>
    <p:sldId id="709" r:id="rId39"/>
    <p:sldId id="710" r:id="rId40"/>
    <p:sldId id="711" r:id="rId41"/>
    <p:sldId id="712" r:id="rId42"/>
    <p:sldId id="713" r:id="rId43"/>
    <p:sldId id="714" r:id="rId44"/>
    <p:sldId id="715" r:id="rId45"/>
    <p:sldId id="716" r:id="rId46"/>
    <p:sldId id="717" r:id="rId47"/>
    <p:sldId id="718" r:id="rId48"/>
    <p:sldId id="719" r:id="rId49"/>
    <p:sldId id="720" r:id="rId50"/>
    <p:sldId id="721" r:id="rId51"/>
    <p:sldId id="722" r:id="rId52"/>
    <p:sldId id="723" r:id="rId53"/>
    <p:sldId id="724" r:id="rId54"/>
    <p:sldId id="725" r:id="rId55"/>
    <p:sldId id="726" r:id="rId56"/>
    <p:sldId id="727" r:id="rId57"/>
    <p:sldId id="728" r:id="rId58"/>
  </p:sldIdLst>
  <p:sldSz cx="9144000" cy="6858000" type="screen4x3"/>
  <p:notesSz cx="6858000" cy="9144000"/>
  <p:custDataLst>
    <p:tags r:id="rId63"/>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323" userDrawn="1">
          <p15:clr>
            <a:srgbClr val="A4A3A4"/>
          </p15:clr>
        </p15:guide>
        <p15:guide id="2" pos="29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1D41D5"/>
    <a:srgbClr val="FFFFCC"/>
    <a:srgbClr val="00FFFF"/>
    <a:srgbClr val="A50021"/>
    <a:srgbClr val="333399"/>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33" autoAdjust="0"/>
  </p:normalViewPr>
  <p:slideViewPr>
    <p:cSldViewPr showGuides="1">
      <p:cViewPr varScale="1">
        <p:scale>
          <a:sx n="81" d="100"/>
          <a:sy n="81" d="100"/>
        </p:scale>
        <p:origin x="96" y="126"/>
      </p:cViewPr>
      <p:guideLst>
        <p:guide orient="horz" pos="2323"/>
        <p:guide pos="2933"/>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gs" Target="tags/tag257.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handoutMaster" Target="handoutMasters/handoutMaster1.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7" Type="http://schemas.openxmlformats.org/officeDocument/2006/relationships/image" Target="../media/image67.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png"/><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1.vml.rels><?xml version="1.0" encoding="UTF-8" standalone="yes"?>
<Relationships xmlns="http://schemas.openxmlformats.org/package/2006/relationships"><Relationship Id="rId5" Type="http://schemas.openxmlformats.org/officeDocument/2006/relationships/image" Target="../media/image74.wmf"/><Relationship Id="rId4" Type="http://schemas.openxmlformats.org/officeDocument/2006/relationships/image" Target="../media/image72.wmf"/><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png"/><Relationship Id="rId1" Type="http://schemas.openxmlformats.org/officeDocument/2006/relationships/image" Target="../media/image75.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14.vml.rels><?xml version="1.0" encoding="UTF-8" standalone="yes"?>
<Relationships xmlns="http://schemas.openxmlformats.org/package/2006/relationships"><Relationship Id="rId5" Type="http://schemas.openxmlformats.org/officeDocument/2006/relationships/image" Target="../media/image84.wmf"/><Relationship Id="rId4" Type="http://schemas.openxmlformats.org/officeDocument/2006/relationships/image" Target="../media/image83.wmf"/><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76.pn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png"/><Relationship Id="rId1" Type="http://schemas.openxmlformats.org/officeDocument/2006/relationships/image" Target="../media/image85.png"/></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0.png"/></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19.vml.rels><?xml version="1.0" encoding="UTF-8" standalone="yes"?>
<Relationships xmlns="http://schemas.openxmlformats.org/package/2006/relationships"><Relationship Id="rId4" Type="http://schemas.openxmlformats.org/officeDocument/2006/relationships/image" Target="../media/image100.wmf"/><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2.vml.rels><?xml version="1.0" encoding="UTF-8" standalone="yes"?>
<Relationships xmlns="http://schemas.openxmlformats.org/package/2006/relationships"><Relationship Id="rId7" Type="http://schemas.openxmlformats.org/officeDocument/2006/relationships/image" Target="../media/image13.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png"/><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21.vml.rels><?xml version="1.0" encoding="UTF-8" standalone="yes"?>
<Relationships xmlns="http://schemas.openxmlformats.org/package/2006/relationships"><Relationship Id="rId4" Type="http://schemas.openxmlformats.org/officeDocument/2006/relationships/image" Target="../media/image101.wmf"/><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22.vml.rels><?xml version="1.0" encoding="UTF-8" standalone="yes"?>
<Relationships xmlns="http://schemas.openxmlformats.org/package/2006/relationships"><Relationship Id="rId7" Type="http://schemas.openxmlformats.org/officeDocument/2006/relationships/image" Target="../media/image112.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21.wmf"/><Relationship Id="rId7" Type="http://schemas.openxmlformats.org/officeDocument/2006/relationships/image" Target="../media/image119.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22.png"/></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image" Target="../media/image122.png"/></Relationships>
</file>

<file path=ppt/drawings/_rels/vmlDrawing26.vml.rels><?xml version="1.0" encoding="UTF-8" standalone="yes"?>
<Relationships xmlns="http://schemas.openxmlformats.org/package/2006/relationships"><Relationship Id="rId5" Type="http://schemas.openxmlformats.org/officeDocument/2006/relationships/image" Target="../media/image127.wmf"/><Relationship Id="rId4" Type="http://schemas.openxmlformats.org/officeDocument/2006/relationships/image" Target="../media/image126.wmf"/><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2.png"/></Relationships>
</file>

<file path=ppt/drawings/_rels/vmlDrawing27.vml.rels><?xml version="1.0" encoding="UTF-8" standalone="yes"?>
<Relationships xmlns="http://schemas.openxmlformats.org/package/2006/relationships"><Relationship Id="rId5" Type="http://schemas.openxmlformats.org/officeDocument/2006/relationships/image" Target="../media/image132.wmf"/><Relationship Id="rId4" Type="http://schemas.openxmlformats.org/officeDocument/2006/relationships/image" Target="../media/image131.wmf"/><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28.vml.rels><?xml version="1.0" encoding="UTF-8" standalone="yes"?>
<Relationships xmlns="http://schemas.openxmlformats.org/package/2006/relationships"><Relationship Id="rId7" Type="http://schemas.openxmlformats.org/officeDocument/2006/relationships/image" Target="../media/image136.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35.wmf"/><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33.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37.png"/></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4.wmf"/><Relationship Id="rId7" Type="http://schemas.openxmlformats.org/officeDocument/2006/relationships/image" Target="../media/image23.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image" Target="../media/image123.wmf"/></Relationships>
</file>

<file path=ppt/drawings/_rels/vmlDrawing31.vml.rels><?xml version="1.0" encoding="UTF-8" standalone="yes"?>
<Relationships xmlns="http://schemas.openxmlformats.org/package/2006/relationships"><Relationship Id="rId5" Type="http://schemas.openxmlformats.org/officeDocument/2006/relationships/image" Target="../media/image141.wmf"/><Relationship Id="rId4" Type="http://schemas.openxmlformats.org/officeDocument/2006/relationships/image" Target="../media/image140.wmf"/><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png"/></Relationships>
</file>

<file path=ppt/drawings/_rels/vmlDrawing32.vml.rels><?xml version="1.0" encoding="UTF-8" standalone="yes"?>
<Relationships xmlns="http://schemas.openxmlformats.org/package/2006/relationships"><Relationship Id="rId6" Type="http://schemas.openxmlformats.org/officeDocument/2006/relationships/image" Target="../media/image147.wmf"/><Relationship Id="rId5" Type="http://schemas.openxmlformats.org/officeDocument/2006/relationships/image" Target="../media/image146.wmf"/><Relationship Id="rId4" Type="http://schemas.openxmlformats.org/officeDocument/2006/relationships/image" Target="../media/image145.wmf"/><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01.wmf"/><Relationship Id="rId1" Type="http://schemas.openxmlformats.org/officeDocument/2006/relationships/image" Target="../media/image151.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54.png"/></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59.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68.wmf"/><Relationship Id="rId7" Type="http://schemas.openxmlformats.org/officeDocument/2006/relationships/image" Target="../media/image167.wmf"/><Relationship Id="rId6" Type="http://schemas.openxmlformats.org/officeDocument/2006/relationships/image" Target="../media/image166.wmf"/><Relationship Id="rId5" Type="http://schemas.openxmlformats.org/officeDocument/2006/relationships/image" Target="../media/image165.wmf"/><Relationship Id="rId4" Type="http://schemas.openxmlformats.org/officeDocument/2006/relationships/image" Target="../media/image164.wmf"/><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image" Target="../media/image169.wmf"/></Relationships>
</file>

<file path=ppt/drawings/_rels/vmlDrawing39.vml.rels><?xml version="1.0" encoding="UTF-8" standalone="yes"?>
<Relationships xmlns="http://schemas.openxmlformats.org/package/2006/relationships"><Relationship Id="rId5" Type="http://schemas.openxmlformats.org/officeDocument/2006/relationships/image" Target="../media/image170.png"/><Relationship Id="rId4" Type="http://schemas.openxmlformats.org/officeDocument/2006/relationships/image" Target="../media/image174.wmf"/><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s>
</file>

<file path=ppt/drawings/_rels/vmlDrawing4.vml.rels><?xml version="1.0" encoding="UTF-8" standalone="yes"?>
<Relationships xmlns="http://schemas.openxmlformats.org/package/2006/relationships"><Relationship Id="rId7" Type="http://schemas.openxmlformats.org/officeDocument/2006/relationships/image" Target="../media/image31.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6.vml.rels><?xml version="1.0" encoding="UTF-8" standalone="yes"?>
<Relationships xmlns="http://schemas.openxmlformats.org/package/2006/relationships"><Relationship Id="rId6" Type="http://schemas.openxmlformats.org/officeDocument/2006/relationships/image" Target="../media/image42.wmf"/><Relationship Id="rId5" Type="http://schemas.openxmlformats.org/officeDocument/2006/relationships/image" Target="../media/image41.png"/><Relationship Id="rId4" Type="http://schemas.openxmlformats.org/officeDocument/2006/relationships/image" Target="../media/image40.wmf"/><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0.wmf"/><Relationship Id="rId7" Type="http://schemas.openxmlformats.org/officeDocument/2006/relationships/image" Target="../media/image49.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endParaRPr lang="en-US" altLang="zh-CN"/>
          </a:p>
        </p:txBody>
      </p:sp>
      <p:sp>
        <p:nvSpPr>
          <p:cNvPr id="512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fld id="{BF7613FC-94F3-4BD1-890E-7DD2468EAF68}"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latin typeface="华文行楷" panose="02010800040101010101" pitchFamily="2" charset="-122"/>
                <a:ea typeface="华文行楷" panose="02010800040101010101" pitchFamily="2" charset="-122"/>
                <a:sym typeface="+mn-ea"/>
              </a:rPr>
              <a:t>第五章  放大电路的频率响应</a:t>
            </a:r>
            <a:endParaRPr lang="zh-CN" altLang="en-US">
              <a:latin typeface="华文行楷" panose="02010800040101010101" pitchFamily="2" charset="-122"/>
              <a:ea typeface="华文行楷" panose="02010800040101010101" pitchFamily="2" charset="-122"/>
              <a:sym typeface="+mn-ea"/>
            </a:endParaRPr>
          </a:p>
          <a:p>
            <a:pPr eaLnBrk="1" hangingPunct="1"/>
            <a:r>
              <a:rPr lang="zh-CN" altLang="en-US" dirty="0">
                <a:latin typeface="华文行楷" panose="02010800040101010101" pitchFamily="2" charset="-122"/>
                <a:ea typeface="华文行楷" panose="02010800040101010101" pitchFamily="2" charset="-122"/>
                <a:sym typeface="+mn-ea"/>
              </a:rPr>
              <a:t>第七章 </a:t>
            </a:r>
            <a:r>
              <a:rPr lang="en-US" altLang="zh-CN" dirty="0">
                <a:latin typeface="华文行楷" panose="02010800040101010101" pitchFamily="2" charset="-122"/>
                <a:ea typeface="华文行楷" panose="02010800040101010101" pitchFamily="2" charset="-122"/>
                <a:sym typeface="+mn-ea"/>
              </a:rPr>
              <a:t> </a:t>
            </a:r>
            <a:r>
              <a:rPr lang="zh-CN" altLang="en-US" dirty="0">
                <a:latin typeface="华文行楷" panose="02010800040101010101" pitchFamily="2" charset="-122"/>
                <a:ea typeface="华文行楷" panose="02010800040101010101" pitchFamily="2" charset="-122"/>
                <a:sym typeface="+mn-ea"/>
              </a:rPr>
              <a:t>信号的运算和处理</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1506" name="幻灯片图像占位符 21505"/>
          <p:cNvSpPr>
            <a:spLocks noRot="1" noTextEdit="1"/>
          </p:cNvSpPr>
          <p:nvPr>
            <p:ph type="sldImg"/>
          </p:nvPr>
        </p:nvSpPr>
        <p:spPr/>
      </p:sp>
      <p:sp>
        <p:nvSpPr>
          <p:cNvPr id="21507" name="文本占位符 21506"/>
          <p:cNvSpPr>
            <a:spLocks noGrp="1"/>
          </p:cNvSpPr>
          <p:nvPr>
            <p:ph type="body" idx="1"/>
          </p:nvPr>
        </p:nvSpPr>
        <p:spPr>
          <a:xfrm>
            <a:off x="914400" y="4343400"/>
            <a:ext cx="5029200" cy="4114800"/>
          </a:xfrm>
        </p:spPr>
        <p:txBody>
          <a:bodyPr/>
          <a:p>
            <a:pPr lvl="0"/>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a:t>
            </a:r>
            <a:r>
              <a:rPr lang="zh-CN" altLang="en-US"/>
              <a:t>内部结构</a:t>
            </a:r>
            <a:r>
              <a:rPr lang="en-US" altLang="zh-CN"/>
              <a:t>”</a:t>
            </a:r>
            <a:r>
              <a:rPr lang="zh-CN" altLang="en-US"/>
              <a:t>结合</a:t>
            </a:r>
            <a:r>
              <a:rPr lang="en-US" altLang="zh-CN"/>
              <a:t>“</a:t>
            </a:r>
            <a:r>
              <a:rPr lang="zh-CN" altLang="en-US"/>
              <a:t>外部特性</a:t>
            </a:r>
            <a:r>
              <a:rPr lang="en-US" altLang="zh-CN"/>
              <a:t>”</a:t>
            </a:r>
            <a:r>
              <a:rPr lang="zh-CN" altLang="en-US"/>
              <a:t>给出混合</a:t>
            </a:r>
            <a:r>
              <a:rPr lang="en-US" altLang="zh-CN"/>
              <a:t>π</a:t>
            </a:r>
            <a:r>
              <a:rPr lang="zh-CN" altLang="en-US"/>
              <a:t>模型。从外特性有输出端有一个受控电流源，与之并联的电阻</a:t>
            </a:r>
            <a:r>
              <a:rPr lang="en-US" altLang="zh-CN"/>
              <a:t>rce</a:t>
            </a:r>
            <a:r>
              <a:rPr lang="zh-CN" altLang="en-US"/>
              <a:t>描述的是输出特性曲线上翘的程度。</a:t>
            </a:r>
            <a:endParaRPr lang="zh-CN" altLang="en-US"/>
          </a:p>
          <a:p>
            <a:endParaRPr lang="zh-CN" altLang="en-US"/>
          </a:p>
          <a:p>
            <a:r>
              <a:rPr lang="zh-CN" altLang="en-US"/>
              <a:t>结电容影响结电压</a:t>
            </a:r>
            <a:r>
              <a:rPr lang="en-US" altLang="zh-CN">
                <a:sym typeface="+mn-ea"/>
              </a:rPr>
              <a:t>Ub’e</a:t>
            </a:r>
            <a:endParaRPr lang="zh-CN" altLang="en-US"/>
          </a:p>
          <a:p>
            <a:r>
              <a:rPr lang="zh-CN" altLang="en-US"/>
              <a:t>结电压</a:t>
            </a:r>
            <a:r>
              <a:rPr lang="en-US" altLang="zh-CN"/>
              <a:t>Ub’e</a:t>
            </a:r>
            <a:r>
              <a:rPr lang="zh-CN" altLang="en-US"/>
              <a:t>影响了发射多少电子</a:t>
            </a:r>
            <a:endParaRPr lang="zh-CN" altLang="en-US"/>
          </a:p>
          <a:p>
            <a:r>
              <a:rPr lang="en-US" altLang="zh-CN"/>
              <a:t>Ic</a:t>
            </a:r>
            <a:r>
              <a:rPr lang="zh-CN" altLang="en-US"/>
              <a:t>和输入回路结电压</a:t>
            </a:r>
            <a:r>
              <a:rPr lang="en-US" altLang="zh-CN">
                <a:sym typeface="+mn-ea"/>
              </a:rPr>
              <a:t>Ub’e</a:t>
            </a:r>
            <a:r>
              <a:rPr lang="zh-CN" altLang="en-US"/>
              <a:t>的控制关系即</a:t>
            </a:r>
            <a:r>
              <a:rPr lang="en-US" altLang="zh-CN"/>
              <a:t>gm</a:t>
            </a:r>
            <a:r>
              <a:rPr lang="zh-CN" altLang="en-US"/>
              <a:t>和频率无关</a:t>
            </a:r>
            <a:endParaRPr lang="zh-CN" altLang="en-US"/>
          </a:p>
          <a:p>
            <a:r>
              <a:rPr lang="en-US" altLang="zh-CN"/>
              <a:t>Ib</a:t>
            </a:r>
            <a:r>
              <a:rPr lang="zh-CN" altLang="en-US"/>
              <a:t>的频率变化影响的是</a:t>
            </a:r>
            <a:r>
              <a:rPr lang="zh-CN" altLang="en-US">
                <a:sym typeface="+mn-ea"/>
              </a:rPr>
              <a:t>结电压</a:t>
            </a:r>
            <a:r>
              <a:rPr lang="en-US" altLang="zh-CN">
                <a:sym typeface="+mn-ea"/>
              </a:rPr>
              <a:t>Ub’e</a:t>
            </a:r>
            <a:r>
              <a:rPr lang="zh-CN" altLang="en-US">
                <a:sym typeface="+mn-ea"/>
              </a:rPr>
              <a:t>，因为</a:t>
            </a:r>
            <a:r>
              <a:rPr lang="en-US" altLang="zh-CN">
                <a:sym typeface="+mn-ea"/>
              </a:rPr>
              <a:t>Ub’e</a:t>
            </a:r>
            <a:r>
              <a:rPr lang="zh-CN" altLang="en-US">
                <a:sym typeface="+mn-ea"/>
              </a:rPr>
              <a:t>收到结电容的影响</a:t>
            </a:r>
            <a:endParaRPr lang="en-US" altLang="zh-CN">
              <a:sym typeface="+mn-ea"/>
            </a:endParaRPr>
          </a:p>
          <a:p>
            <a:r>
              <a:rPr lang="zh-CN" altLang="en-US"/>
              <a:t>三极管中的参数就和频率无关</a:t>
            </a:r>
            <a:endParaRPr lang="zh-CN" altLang="en-US"/>
          </a:p>
          <a:p>
            <a:endParaRPr lang="zh-CN" altLang="en-US"/>
          </a:p>
          <a:p>
            <a:r>
              <a:rPr lang="zh-CN" altLang="en-US"/>
              <a:t>放大状态下，集电结反偏，所以集电结电阻</a:t>
            </a:r>
            <a:r>
              <a:rPr lang="en-US" altLang="zh-CN"/>
              <a:t>rb’c</a:t>
            </a:r>
            <a:r>
              <a:rPr lang="zh-CN" altLang="en-US"/>
              <a:t>的阻值大</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1506" name="幻灯片图像占位符 21505"/>
          <p:cNvSpPr>
            <a:spLocks noRot="1" noTextEdit="1"/>
          </p:cNvSpPr>
          <p:nvPr>
            <p:ph type="sldImg"/>
          </p:nvPr>
        </p:nvSpPr>
        <p:spPr/>
      </p:sp>
      <p:sp>
        <p:nvSpPr>
          <p:cNvPr id="21507" name="文本占位符 21506"/>
          <p:cNvSpPr>
            <a:spLocks noGrp="1"/>
          </p:cNvSpPr>
          <p:nvPr>
            <p:ph type="body" idx="1"/>
          </p:nvPr>
        </p:nvSpPr>
        <p:spPr>
          <a:xfrm>
            <a:off x="914400" y="4343400"/>
            <a:ext cx="5029200" cy="4114800"/>
          </a:xfrm>
        </p:spPr>
        <p:txBody>
          <a:bodyPr/>
          <a:p>
            <a:pPr lvl="0"/>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eaLnBrk="1" hangingPunct="1">
              <a:spcBef>
                <a:spcPct val="10000"/>
              </a:spcBef>
              <a:buFontTx/>
              <a:buNone/>
            </a:pPr>
            <a:r>
              <a:rPr kumimoji="1" lang="zh-CN" altLang="en-US" b="1" dirty="0">
                <a:latin typeface="Times New Roman" panose="02020603050405020304" pitchFamily="18" charset="0"/>
                <a:sym typeface="+mn-ea"/>
              </a:rPr>
              <a:t>无源滤波电路的滤波参数随负载变化；有源滤波电路的滤波参数不随负载变化，可放大。</a:t>
            </a:r>
            <a:endParaRPr kumimoji="1" lang="zh-CN" altLang="en-US" b="1" dirty="0">
              <a:latin typeface="Times New Roman" panose="02020603050405020304" pitchFamily="18" charset="0"/>
              <a:sym typeface="+mn-ea"/>
            </a:endParaRPr>
          </a:p>
          <a:p>
            <a:pPr eaLnBrk="1" hangingPunct="1">
              <a:spcBef>
                <a:spcPct val="10000"/>
              </a:spcBef>
              <a:buFontTx/>
              <a:buNone/>
            </a:pPr>
            <a:r>
              <a:rPr kumimoji="1" lang="zh-CN" altLang="en-US" b="1" dirty="0">
                <a:latin typeface="Times New Roman" panose="02020603050405020304" pitchFamily="18" charset="0"/>
                <a:sym typeface="+mn-ea"/>
              </a:rPr>
              <a:t>无源滤波电路可用于高电压大电流，如直流电源中的滤波电路；有源滤波电路是信号处理电路，其输出电压和电流的大小受有源元件自身参数和供电电源的限制。</a:t>
            </a:r>
            <a:endParaRPr kumimoji="1" lang="zh-CN" altLang="en-US" b="1" dirty="0">
              <a:latin typeface="Times New Roman" panose="02020603050405020304" pitchFamily="18" charset="0"/>
              <a:sym typeface="+mn-ea"/>
            </a:endParaRPr>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b="1" dirty="0">
                <a:latin typeface="Times New Roman" panose="02020603050405020304" pitchFamily="18" charset="0"/>
                <a:cs typeface="Times New Roman" panose="02020603050405020304" pitchFamily="18" charset="0"/>
                <a:sym typeface="+mn-ea"/>
              </a:rPr>
              <a:t>高通滤波器（</a:t>
            </a:r>
            <a:r>
              <a:rPr lang="en-US" altLang="zh-CN" b="1">
                <a:latin typeface="Times New Roman" panose="02020603050405020304" pitchFamily="18" charset="0"/>
                <a:cs typeface="Times New Roman" panose="02020603050405020304" pitchFamily="18" charset="0"/>
                <a:sym typeface="+mn-ea"/>
              </a:rPr>
              <a:t>HPF</a:t>
            </a:r>
            <a:r>
              <a:rPr lang="zh-CN" altLang="en-US" b="1">
                <a:latin typeface="Times New Roman" panose="02020603050405020304" pitchFamily="18" charset="0"/>
                <a:cs typeface="Times New Roman" panose="02020603050405020304" pitchFamily="18" charset="0"/>
                <a:sym typeface="+mn-ea"/>
              </a:rPr>
              <a:t>）：</a:t>
            </a:r>
            <a:r>
              <a:rPr lang="zh-CN" altLang="en-US" b="1" dirty="0">
                <a:latin typeface="Times New Roman" panose="02020603050405020304" pitchFamily="18" charset="0"/>
                <a:sym typeface="+mn-ea"/>
              </a:rPr>
              <a:t>阻容耦合</a:t>
            </a:r>
            <a:endParaRPr lang="zh-CN" altLang="en-US" b="1" dirty="0">
              <a:latin typeface="Times New Roman" panose="02020603050405020304" pitchFamily="18" charset="0"/>
            </a:endParaRPr>
          </a:p>
          <a:p>
            <a:r>
              <a:rPr lang="zh-CN" altLang="en-US" b="1" dirty="0">
                <a:latin typeface="Times New Roman" panose="02020603050405020304" pitchFamily="18" charset="0"/>
                <a:sym typeface="+mn-ea"/>
              </a:rPr>
              <a:t>带通滤波器（</a:t>
            </a:r>
            <a:r>
              <a:rPr lang="en-US" altLang="zh-CN" b="1" dirty="0">
                <a:latin typeface="Times New Roman" panose="02020603050405020304" pitchFamily="18" charset="0"/>
                <a:sym typeface="+mn-ea"/>
              </a:rPr>
              <a:t>BPF</a:t>
            </a:r>
            <a:r>
              <a:rPr lang="zh-CN" altLang="en-US" b="1" dirty="0">
                <a:latin typeface="Times New Roman" panose="02020603050405020304" pitchFamily="18" charset="0"/>
                <a:sym typeface="+mn-ea"/>
              </a:rPr>
              <a:t>）：通信电路</a:t>
            </a:r>
            <a:endParaRPr lang="zh-CN" altLang="en-US" b="1" dirty="0">
              <a:latin typeface="Times New Roman" panose="02020603050405020304" pitchFamily="18" charset="0"/>
            </a:endParaRPr>
          </a:p>
          <a:p>
            <a:r>
              <a:rPr lang="zh-CN" altLang="en-US" b="1" dirty="0">
                <a:latin typeface="Times New Roman" panose="02020603050405020304" pitchFamily="18" charset="0"/>
                <a:sym typeface="+mn-ea"/>
              </a:rPr>
              <a:t>带阻滤波器（</a:t>
            </a:r>
            <a:r>
              <a:rPr lang="en-US" altLang="zh-CN" b="1" dirty="0">
                <a:latin typeface="Times New Roman" panose="02020603050405020304" pitchFamily="18" charset="0"/>
                <a:sym typeface="+mn-ea"/>
              </a:rPr>
              <a:t>BEF</a:t>
            </a:r>
            <a:r>
              <a:rPr lang="zh-CN" altLang="en-US" b="1" dirty="0">
                <a:latin typeface="Times New Roman" panose="02020603050405020304" pitchFamily="18" charset="0"/>
                <a:sym typeface="+mn-ea"/>
              </a:rPr>
              <a:t>）：抗已知频率的干扰</a:t>
            </a:r>
            <a:endParaRPr lang="zh-CN" altLang="en-US" b="1" dirty="0">
              <a:latin typeface="Times New Roman" panose="02020603050405020304" pitchFamily="18" charset="0"/>
              <a:sym typeface="+mn-ea"/>
            </a:endParaRPr>
          </a:p>
          <a:p>
            <a:r>
              <a:rPr lang="zh-CN" altLang="en-US" b="1" dirty="0">
                <a:latin typeface="Times New Roman" panose="02020603050405020304" pitchFamily="18" charset="0"/>
                <a:sym typeface="+mn-ea"/>
              </a:rPr>
              <a:t>全通滤波器（</a:t>
            </a:r>
            <a:r>
              <a:rPr lang="en-US" altLang="zh-CN" b="1" dirty="0">
                <a:latin typeface="Times New Roman" panose="02020603050405020304" pitchFamily="18" charset="0"/>
                <a:sym typeface="+mn-ea"/>
              </a:rPr>
              <a:t>APF</a:t>
            </a:r>
            <a:r>
              <a:rPr lang="zh-CN" altLang="en-US" b="1" dirty="0">
                <a:latin typeface="Times New Roman" panose="02020603050405020304" pitchFamily="18" charset="0"/>
                <a:sym typeface="+mn-ea"/>
              </a:rPr>
              <a:t>）：</a:t>
            </a:r>
            <a:r>
              <a:rPr lang="en-US" altLang="zh-CN" b="1" i="1" dirty="0">
                <a:latin typeface="Times New Roman" panose="02020603050405020304" pitchFamily="18" charset="0"/>
                <a:cs typeface="Times New Roman" panose="02020603050405020304" pitchFamily="18" charset="0"/>
                <a:sym typeface="+mn-ea"/>
              </a:rPr>
              <a:t>f-φ</a:t>
            </a:r>
            <a:r>
              <a:rPr lang="zh-CN" altLang="en-US" b="1" dirty="0">
                <a:latin typeface="Times New Roman" panose="02020603050405020304" pitchFamily="18" charset="0"/>
                <a:sym typeface="+mn-ea"/>
              </a:rPr>
              <a:t>转换</a:t>
            </a:r>
            <a:endParaRPr lang="zh-CN" altLang="en-US" dirty="0">
              <a:latin typeface="Times New Roman" panose="02020603050405020304" pitchFamily="18" charset="0"/>
            </a:endParaRPr>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拉式变换：信号与系统</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a:solidFill>
              <a:srgbClr val="000000">
                <a:alpha val="100000"/>
              </a:srgbClr>
            </a:solidFill>
            <a:miter lim="800000"/>
          </a:ln>
        </p:spPr>
      </p:sp>
      <p:sp>
        <p:nvSpPr>
          <p:cNvPr id="63491" name="备注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
        <p:nvSpPr>
          <p:cNvPr id="634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algn="r"/>
            <a:fld id="{9A0DB2DC-4C9A-4742-B13C-FB6460FD3503}" type="slidenum">
              <a:rPr lang="zh-CN" altLang="en-US" sz="1200" dirty="0">
                <a:solidFill>
                  <a:prstClr val="black"/>
                </a:solidFill>
              </a:rPr>
            </a:fld>
            <a:endParaRPr lang="zh-CN" altLang="en-US" sz="1200"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1506" name="幻灯片图像占位符 21505"/>
          <p:cNvSpPr>
            <a:spLocks noRot="1" noTextEdit="1"/>
          </p:cNvSpPr>
          <p:nvPr>
            <p:ph type="sldImg"/>
          </p:nvPr>
        </p:nvSpPr>
        <p:spPr/>
      </p:sp>
      <p:sp>
        <p:nvSpPr>
          <p:cNvPr id="21507" name="文本占位符 21506"/>
          <p:cNvSpPr>
            <a:spLocks noGrp="1"/>
          </p:cNvSpPr>
          <p:nvPr>
            <p:ph type="body" idx="1"/>
          </p:nvPr>
        </p:nvSpPr>
        <p:spPr>
          <a:xfrm>
            <a:off x="914400" y="4343400"/>
            <a:ext cx="5029200" cy="4114800"/>
          </a:xfrm>
        </p:spPr>
        <p:txBody>
          <a:bodyPr/>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b="1" dirty="0">
                <a:sym typeface="+mn-ea"/>
              </a:rPr>
              <a:t>放大电路对信号频率的适应程度，即信号频率对放大倍数的影响。</a:t>
            </a:r>
            <a:endParaRPr lang="zh-CN" altLang="en-US" b="1" dirty="0">
              <a:sym typeface="+mn-ea"/>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342900" eaLnBrk="0" fontAlgn="auto" hangingPunct="0">
              <a:lnSpc>
                <a:spcPct val="120000"/>
              </a:lnSpc>
              <a:buFont typeface="Wingdings" panose="05000000000000000000" charset="0"/>
              <a:buChar char="Ø"/>
            </a:pPr>
            <a:r>
              <a:rPr lang="en-US" altLang="zh-CN" b="1" dirty="0">
                <a:latin typeface="Times New Roman" panose="02020603050405020304" pitchFamily="18" charset="0"/>
                <a:cs typeface="Times New Roman" panose="02020603050405020304" pitchFamily="18" charset="0"/>
                <a:sym typeface="+mn-ea"/>
              </a:rPr>
              <a:t>幅频特性偏离中频值的现象称为</a:t>
            </a:r>
            <a:r>
              <a:rPr lang="en-US" altLang="zh-CN" b="1" dirty="0">
                <a:solidFill>
                  <a:srgbClr val="FF0000"/>
                </a:solidFill>
                <a:latin typeface="Times New Roman" panose="02020603050405020304" pitchFamily="18" charset="0"/>
                <a:cs typeface="Times New Roman" panose="02020603050405020304" pitchFamily="18" charset="0"/>
                <a:sym typeface="+mn-ea"/>
              </a:rPr>
              <a:t>幅度频率失真</a:t>
            </a:r>
            <a:r>
              <a:rPr lang="zh-CN" altLang="en-US" b="1" dirty="0">
                <a:solidFill>
                  <a:srgbClr val="FF0000"/>
                </a:solidFill>
                <a:latin typeface="Times New Roman" panose="02020603050405020304" pitchFamily="18" charset="0"/>
                <a:cs typeface="Times New Roman" panose="02020603050405020304" pitchFamily="18" charset="0"/>
                <a:sym typeface="+mn-ea"/>
              </a:rPr>
              <a:t>（幅频失真）</a:t>
            </a:r>
            <a:r>
              <a:rPr lang="en-US" altLang="zh-CN" b="1" dirty="0">
                <a:latin typeface="Times New Roman" panose="02020603050405020304" pitchFamily="18" charset="0"/>
                <a:cs typeface="Times New Roman" panose="02020603050405020304" pitchFamily="18" charset="0"/>
                <a:sym typeface="+mn-ea"/>
              </a:rPr>
              <a:t>;</a:t>
            </a:r>
            <a:endParaRPr lang="en-US" altLang="zh-CN" b="1" dirty="0">
              <a:latin typeface="Times New Roman" panose="02020603050405020304" pitchFamily="18" charset="0"/>
              <a:cs typeface="Times New Roman" panose="02020603050405020304" pitchFamily="18" charset="0"/>
              <a:sym typeface="+mn-ea"/>
            </a:endParaRPr>
          </a:p>
          <a:p>
            <a:pPr marL="342900" indent="-342900" eaLnBrk="0" fontAlgn="auto" hangingPunct="0">
              <a:lnSpc>
                <a:spcPct val="120000"/>
              </a:lnSpc>
              <a:buFont typeface="Wingdings" panose="05000000000000000000" charset="0"/>
              <a:buChar char="Ø"/>
            </a:pPr>
            <a:r>
              <a:rPr lang="en-US" altLang="zh-CN" b="1" dirty="0">
                <a:latin typeface="Times New Roman" panose="02020603050405020304" pitchFamily="18" charset="0"/>
                <a:cs typeface="Times New Roman" panose="02020603050405020304" pitchFamily="18" charset="0"/>
                <a:sym typeface="+mn-ea"/>
              </a:rPr>
              <a:t>相频特性偏离中频值的现象称为</a:t>
            </a:r>
            <a:r>
              <a:rPr lang="en-US" altLang="zh-CN" b="1" dirty="0">
                <a:solidFill>
                  <a:srgbClr val="FF0000"/>
                </a:solidFill>
                <a:latin typeface="Times New Roman" panose="02020603050405020304" pitchFamily="18" charset="0"/>
                <a:cs typeface="Times New Roman" panose="02020603050405020304" pitchFamily="18" charset="0"/>
                <a:sym typeface="+mn-ea"/>
              </a:rPr>
              <a:t>相位频率失真</a:t>
            </a:r>
            <a:r>
              <a:rPr lang="zh-CN" altLang="en-US" b="1" dirty="0">
                <a:solidFill>
                  <a:srgbClr val="FF0000"/>
                </a:solidFill>
                <a:latin typeface="Times New Roman" panose="02020603050405020304" pitchFamily="18" charset="0"/>
                <a:cs typeface="Times New Roman" panose="02020603050405020304" pitchFamily="18" charset="0"/>
                <a:sym typeface="+mn-ea"/>
              </a:rPr>
              <a:t>（相频失真）</a:t>
            </a:r>
            <a:r>
              <a:rPr lang="en-US" altLang="zh-CN" b="1" dirty="0">
                <a:latin typeface="Times New Roman" panose="02020603050405020304" pitchFamily="18" charset="0"/>
                <a:cs typeface="Times New Roman" panose="02020603050405020304" pitchFamily="18" charset="0"/>
                <a:sym typeface="+mn-ea"/>
              </a:rPr>
              <a:t>。</a:t>
            </a:r>
            <a:endParaRPr lang="zh-CN" altLang="en-US" b="1" dirty="0">
              <a:latin typeface="Times New Roman" panose="02020603050405020304" pitchFamily="18" charset="0"/>
              <a:cs typeface="Times New Roman" panose="02020603050405020304" pitchFamily="18" charset="0"/>
              <a:sym typeface="+mn-ea"/>
            </a:endParaRPr>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目前手机的主流CPU频率在2.0GHz至3.0GHz之间。随着科技的不断进步和芯片制造技术的提升,手机CPU的频率也在逐渐增加。一些高端手机甚至已经达到了超过3.0GHz的频率。</a:t>
            </a:r>
            <a:endParaRPr lang="en-US" altLang="zh-CN"/>
          </a:p>
          <a:p>
            <a:r>
              <a:rPr lang="en-US" altLang="zh-CN"/>
              <a:t>GHz即十亿赫兹（10^9 Hz 10 0000 0000Hz）</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indent="0">
              <a:lnSpc>
                <a:spcPct val="120000"/>
              </a:lnSpc>
              <a:spcBef>
                <a:spcPts val="600"/>
              </a:spcBef>
              <a:spcAft>
                <a:spcPts val="600"/>
              </a:spcAft>
              <a:buNone/>
            </a:pPr>
            <a:r>
              <a:rPr lang="en-US" altLang="zh-CN" b="1" dirty="0">
                <a:latin typeface="Times New Roman" panose="02020603050405020304" pitchFamily="18" charset="0"/>
                <a:cs typeface="Times New Roman" panose="02020603050405020304" pitchFamily="18" charset="0"/>
                <a:sym typeface="+mn-ea"/>
              </a:rPr>
              <a:t>  </a:t>
            </a:r>
            <a:r>
              <a:rPr lang="zh-CN" altLang="en-US" b="1" dirty="0">
                <a:latin typeface="Times New Roman" panose="02020603050405020304" pitchFamily="18" charset="0"/>
                <a:cs typeface="Times New Roman" panose="02020603050405020304" pitchFamily="18" charset="0"/>
                <a:sym typeface="+mn-ea"/>
              </a:rPr>
              <a:t>　</a:t>
            </a:r>
            <a:r>
              <a:rPr lang="en-US" altLang="zh-CN" b="1" dirty="0">
                <a:latin typeface="Times New Roman" panose="02020603050405020304" pitchFamily="18" charset="0"/>
                <a:cs typeface="Times New Roman" panose="02020603050405020304" pitchFamily="18" charset="0"/>
                <a:sym typeface="+mn-ea"/>
              </a:rPr>
              <a:t>   </a:t>
            </a:r>
            <a:r>
              <a:rPr lang="zh-CN" altLang="en-US" b="1" dirty="0">
                <a:latin typeface="Times New Roman" panose="02020603050405020304" pitchFamily="18" charset="0"/>
                <a:cs typeface="Times New Roman" panose="02020603050405020304" pitchFamily="18" charset="0"/>
                <a:sym typeface="+mn-ea"/>
              </a:rPr>
              <a:t>幅频</a:t>
            </a:r>
            <a:r>
              <a:rPr lang="en-US" altLang="zh-CN" b="1" dirty="0">
                <a:latin typeface="Times New Roman" panose="02020603050405020304" pitchFamily="18" charset="0"/>
                <a:cs typeface="Times New Roman" panose="02020603050405020304" pitchFamily="18" charset="0"/>
                <a:sym typeface="+mn-ea"/>
              </a:rPr>
              <a:t>/</a:t>
            </a:r>
            <a:r>
              <a:rPr lang="zh-CN" altLang="en-US" b="1" dirty="0">
                <a:latin typeface="Times New Roman" panose="02020603050405020304" pitchFamily="18" charset="0"/>
                <a:cs typeface="Times New Roman" panose="02020603050405020304" pitchFamily="18" charset="0"/>
                <a:sym typeface="+mn-ea"/>
              </a:rPr>
              <a:t>相频特性曲线</a:t>
            </a:r>
            <a:r>
              <a:rPr lang="zh-CN" altLang="en-US" b="1" dirty="0">
                <a:latin typeface="Times New Roman" panose="02020603050405020304" pitchFamily="18" charset="0"/>
                <a:cs typeface="Times New Roman" panose="02020603050405020304" pitchFamily="18" charset="0"/>
                <a:sym typeface="+mn-ea"/>
              </a:rPr>
              <a:t>采用对数坐标，</a:t>
            </a:r>
            <a:r>
              <a:rPr lang="en-US" altLang="zh-CN" b="1" dirty="0">
                <a:latin typeface="Times New Roman" panose="02020603050405020304" pitchFamily="18" charset="0"/>
                <a:cs typeface="Times New Roman" panose="02020603050405020304" pitchFamily="18" charset="0"/>
                <a:sym typeface="+mn-ea"/>
              </a:rPr>
              <a:t> </a:t>
            </a:r>
            <a:r>
              <a:rPr lang="en-US" altLang="zh-CN" b="1" i="1" dirty="0">
                <a:latin typeface="Times New Roman" panose="02020603050405020304" pitchFamily="18" charset="0"/>
                <a:cs typeface="Times New Roman" panose="02020603050405020304" pitchFamily="18" charset="0"/>
                <a:sym typeface="+mn-ea"/>
              </a:rPr>
              <a:t>f</a:t>
            </a:r>
            <a:r>
              <a:rPr lang="en-US" altLang="zh-CN" b="1" baseline="-25000" dirty="0">
                <a:uFillTx/>
                <a:latin typeface="Times New Roman" panose="02020603050405020304" pitchFamily="18" charset="0"/>
                <a:cs typeface="Times New Roman" panose="02020603050405020304" pitchFamily="18" charset="0"/>
                <a:sym typeface="+mn-ea"/>
              </a:rPr>
              <a:t>H </a:t>
            </a:r>
            <a:r>
              <a:rPr lang="zh-CN" altLang="en-US" b="1" dirty="0">
                <a:latin typeface="Times New Roman" panose="02020603050405020304" pitchFamily="18" charset="0"/>
                <a:cs typeface="Times New Roman" panose="02020603050405020304" pitchFamily="18" charset="0"/>
                <a:sym typeface="+mn-ea"/>
              </a:rPr>
              <a:t>称为上限截止频率。当</a:t>
            </a:r>
            <a:r>
              <a:rPr lang="en-US" altLang="zh-CN" b="1" dirty="0">
                <a:latin typeface="Times New Roman" panose="02020603050405020304" pitchFamily="18" charset="0"/>
                <a:cs typeface="Times New Roman" panose="02020603050405020304" pitchFamily="18" charset="0"/>
                <a:sym typeface="+mn-ea"/>
              </a:rPr>
              <a:t>  </a:t>
            </a:r>
            <a:r>
              <a:rPr lang="en-US" altLang="zh-CN" b="1" i="1" dirty="0">
                <a:latin typeface="Times New Roman" panose="02020603050405020304" pitchFamily="18" charset="0"/>
                <a:cs typeface="Times New Roman" panose="02020603050405020304" pitchFamily="18" charset="0"/>
                <a:sym typeface="+mn-ea"/>
              </a:rPr>
              <a:t>f</a:t>
            </a:r>
            <a:r>
              <a:rPr lang="en-US" altLang="zh-CN" b="1" dirty="0">
                <a:latin typeface="Times New Roman" panose="02020603050405020304" pitchFamily="18" charset="0"/>
                <a:cs typeface="Times New Roman" panose="02020603050405020304" pitchFamily="18" charset="0"/>
                <a:sym typeface="+mn-ea"/>
              </a:rPr>
              <a:t>  ≥ </a:t>
            </a:r>
            <a:r>
              <a:rPr lang="en-US" altLang="zh-CN" b="1" i="1" dirty="0">
                <a:latin typeface="Times New Roman" panose="02020603050405020304" pitchFamily="18" charset="0"/>
                <a:cs typeface="Times New Roman" panose="02020603050405020304" pitchFamily="18" charset="0"/>
                <a:sym typeface="+mn-ea"/>
              </a:rPr>
              <a:t>f</a:t>
            </a:r>
            <a:r>
              <a:rPr lang="en-US" altLang="zh-CN" b="1" baseline="-25000" dirty="0">
                <a:uFillTx/>
                <a:latin typeface="Times New Roman" panose="02020603050405020304" pitchFamily="18" charset="0"/>
                <a:cs typeface="Times New Roman" panose="02020603050405020304" pitchFamily="18" charset="0"/>
                <a:sym typeface="+mn-ea"/>
              </a:rPr>
              <a:t>H </a:t>
            </a:r>
            <a:r>
              <a:rPr lang="zh-CN" altLang="en-US" b="1" dirty="0">
                <a:latin typeface="Times New Roman" panose="02020603050405020304" pitchFamily="18" charset="0"/>
                <a:cs typeface="Times New Roman" panose="02020603050405020304" pitchFamily="18" charset="0"/>
                <a:sym typeface="+mn-ea"/>
              </a:rPr>
              <a:t>时，幅频特性将以</a:t>
            </a:r>
            <a:r>
              <a:rPr lang="en-US" altLang="zh-CN" b="1" dirty="0">
                <a:latin typeface="Times New Roman" panose="02020603050405020304" pitchFamily="18" charset="0"/>
                <a:cs typeface="Times New Roman" panose="02020603050405020304" pitchFamily="18" charset="0"/>
                <a:sym typeface="+mn-ea"/>
              </a:rPr>
              <a:t> </a:t>
            </a:r>
            <a:r>
              <a:rPr lang="en-US" altLang="zh-CN" b="1" dirty="0">
                <a:latin typeface="Times New Roman" panose="02020603050405020304" pitchFamily="18" charset="0"/>
                <a:cs typeface="Times New Roman" panose="02020603050405020304" pitchFamily="18" charset="0"/>
                <a:sym typeface="+mn-ea"/>
              </a:rPr>
              <a:t>20</a:t>
            </a:r>
            <a:r>
              <a:rPr lang="en-US" altLang="zh-CN" b="1">
                <a:latin typeface="Times New Roman" panose="02020603050405020304" pitchFamily="18" charset="0"/>
                <a:cs typeface="Times New Roman" panose="02020603050405020304" pitchFamily="18" charset="0"/>
                <a:sym typeface="+mn-ea"/>
              </a:rPr>
              <a:t>dB/</a:t>
            </a:r>
            <a:r>
              <a:rPr lang="zh-CN" altLang="en-US" b="1" dirty="0">
                <a:latin typeface="Times New Roman" panose="02020603050405020304" pitchFamily="18" charset="0"/>
                <a:cs typeface="Times New Roman" panose="02020603050405020304" pitchFamily="18" charset="0"/>
                <a:sym typeface="+mn-ea"/>
              </a:rPr>
              <a:t>十倍频的斜率下降，或写成</a:t>
            </a:r>
            <a:r>
              <a:rPr lang="en-US" altLang="zh-CN" b="1" dirty="0">
                <a:latin typeface="Times New Roman" panose="02020603050405020304" pitchFamily="18" charset="0"/>
                <a:cs typeface="Times New Roman" panose="02020603050405020304" pitchFamily="18" charset="0"/>
                <a:sym typeface="+mn-ea"/>
              </a:rPr>
              <a:t> </a:t>
            </a:r>
            <a:r>
              <a:rPr lang="zh-CN" altLang="en-US" b="1" dirty="0">
                <a:latin typeface="Times New Roman" panose="02020603050405020304" pitchFamily="18" charset="0"/>
                <a:cs typeface="Times New Roman" panose="02020603050405020304" pitchFamily="18" charset="0"/>
                <a:sym typeface="+mn-ea"/>
              </a:rPr>
              <a:t>－</a:t>
            </a:r>
            <a:r>
              <a:rPr lang="en-US" altLang="zh-CN" b="1" dirty="0">
                <a:latin typeface="Times New Roman" panose="02020603050405020304" pitchFamily="18" charset="0"/>
                <a:cs typeface="Times New Roman" panose="02020603050405020304" pitchFamily="18" charset="0"/>
                <a:sym typeface="+mn-ea"/>
              </a:rPr>
              <a:t>20</a:t>
            </a:r>
            <a:r>
              <a:rPr lang="en-US" altLang="zh-CN" b="1">
                <a:latin typeface="Times New Roman" panose="02020603050405020304" pitchFamily="18" charset="0"/>
                <a:cs typeface="Times New Roman" panose="02020603050405020304" pitchFamily="18" charset="0"/>
                <a:sym typeface="+mn-ea"/>
              </a:rPr>
              <a:t>dB/</a:t>
            </a:r>
            <a:r>
              <a:rPr lang="en-US" altLang="zh-CN" b="1" dirty="0" err="1">
                <a:latin typeface="Times New Roman" panose="02020603050405020304" pitchFamily="18" charset="0"/>
                <a:cs typeface="Times New Roman" panose="02020603050405020304" pitchFamily="18" charset="0"/>
                <a:sym typeface="+mn-ea"/>
              </a:rPr>
              <a:t>dec</a:t>
            </a:r>
            <a:r>
              <a:rPr lang="zh-CN" altLang="en-US" b="1">
                <a:latin typeface="Times New Roman" panose="02020603050405020304" pitchFamily="18" charset="0"/>
                <a:cs typeface="Times New Roman" panose="02020603050405020304" pitchFamily="18" charset="0"/>
                <a:sym typeface="+mn-ea"/>
              </a:rPr>
              <a:t>。</a:t>
            </a:r>
            <a:r>
              <a:rPr lang="zh-CN" altLang="en-US" b="1" dirty="0">
                <a:latin typeface="Times New Roman" panose="02020603050405020304" pitchFamily="18" charset="0"/>
                <a:cs typeface="Times New Roman" panose="02020603050405020304" pitchFamily="18" charset="0"/>
                <a:sym typeface="+mn-ea"/>
              </a:rPr>
              <a:t>在</a:t>
            </a:r>
            <a:r>
              <a:rPr lang="en-US" altLang="zh-CN" b="1" dirty="0">
                <a:latin typeface="Times New Roman" panose="02020603050405020304" pitchFamily="18" charset="0"/>
                <a:cs typeface="Times New Roman" panose="02020603050405020304" pitchFamily="18" charset="0"/>
                <a:sym typeface="+mn-ea"/>
              </a:rPr>
              <a:t> </a:t>
            </a:r>
            <a:r>
              <a:rPr lang="en-US" altLang="zh-CN" b="1" i="1" dirty="0">
                <a:latin typeface="Times New Roman" panose="02020603050405020304" pitchFamily="18" charset="0"/>
                <a:cs typeface="Times New Roman" panose="02020603050405020304" pitchFamily="18" charset="0"/>
                <a:sym typeface="+mn-ea"/>
              </a:rPr>
              <a:t>f</a:t>
            </a:r>
            <a:r>
              <a:rPr lang="en-US" altLang="zh-CN" b="1" baseline="-25000" dirty="0">
                <a:uFillTx/>
                <a:latin typeface="Times New Roman" panose="02020603050405020304" pitchFamily="18" charset="0"/>
                <a:cs typeface="Times New Roman" panose="02020603050405020304" pitchFamily="18" charset="0"/>
                <a:sym typeface="+mn-ea"/>
              </a:rPr>
              <a:t>H </a:t>
            </a:r>
            <a:r>
              <a:rPr lang="zh-CN" altLang="en-US" b="1" dirty="0">
                <a:latin typeface="Times New Roman" panose="02020603050405020304" pitchFamily="18" charset="0"/>
                <a:cs typeface="Times New Roman" panose="02020603050405020304" pitchFamily="18" charset="0"/>
                <a:sym typeface="+mn-ea"/>
              </a:rPr>
              <a:t>处的误差最大，有－</a:t>
            </a:r>
            <a:r>
              <a:rPr lang="en-US" altLang="zh-CN" b="1" dirty="0">
                <a:latin typeface="Times New Roman" panose="02020603050405020304" pitchFamily="18" charset="0"/>
                <a:cs typeface="Times New Roman" panose="02020603050405020304" pitchFamily="18" charset="0"/>
                <a:sym typeface="+mn-ea"/>
              </a:rPr>
              <a:t>3</a:t>
            </a:r>
            <a:r>
              <a:rPr lang="en-US" altLang="zh-CN" b="1">
                <a:latin typeface="Times New Roman" panose="02020603050405020304" pitchFamily="18" charset="0"/>
                <a:cs typeface="Times New Roman" panose="02020603050405020304" pitchFamily="18" charset="0"/>
                <a:sym typeface="+mn-ea"/>
              </a:rPr>
              <a:t>dB</a:t>
            </a:r>
            <a:r>
              <a:rPr lang="zh-CN" altLang="en-US" b="1">
                <a:latin typeface="Times New Roman" panose="02020603050405020304" pitchFamily="18" charset="0"/>
                <a:cs typeface="Times New Roman" panose="02020603050405020304" pitchFamily="18" charset="0"/>
                <a:sym typeface="+mn-ea"/>
              </a:rPr>
              <a:t>。</a:t>
            </a:r>
            <a:endParaRPr lang="zh-CN" altLang="en-US"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indent="0" eaLnBrk="0" fontAlgn="auto" hangingPunct="0">
              <a:lnSpc>
                <a:spcPct val="120000"/>
              </a:lnSpc>
              <a:spcBef>
                <a:spcPts val="600"/>
              </a:spcBef>
              <a:spcAft>
                <a:spcPts val="600"/>
              </a:spcAft>
              <a:buNone/>
            </a:pPr>
            <a:r>
              <a:rPr lang="en-US" altLang="zh-CN" b="1" dirty="0">
                <a:latin typeface="Times New Roman" panose="02020603050405020304" pitchFamily="18" charset="0"/>
                <a:cs typeface="Times New Roman" panose="02020603050405020304" pitchFamily="18" charset="0"/>
                <a:sym typeface="+mn-ea"/>
              </a:rPr>
              <a:t>        </a:t>
            </a:r>
            <a:r>
              <a:rPr lang="zh-CN" altLang="en-US" b="1" dirty="0">
                <a:latin typeface="Times New Roman" panose="02020603050405020304" pitchFamily="18" charset="0"/>
                <a:cs typeface="Times New Roman" panose="02020603050405020304" pitchFamily="18" charset="0"/>
                <a:sym typeface="+mn-ea"/>
              </a:rPr>
              <a:t>当 </a:t>
            </a:r>
            <a:r>
              <a:rPr lang="en-US" altLang="zh-CN" b="1" i="1" dirty="0">
                <a:latin typeface="Times New Roman" panose="02020603050405020304" pitchFamily="18" charset="0"/>
                <a:cs typeface="Times New Roman" panose="02020603050405020304" pitchFamily="18" charset="0"/>
                <a:sym typeface="+mn-ea"/>
              </a:rPr>
              <a:t>f</a:t>
            </a:r>
            <a:r>
              <a:rPr lang="en-US" altLang="zh-CN" b="1" dirty="0">
                <a:latin typeface="Times New Roman" panose="02020603050405020304" pitchFamily="18" charset="0"/>
                <a:cs typeface="Times New Roman" panose="02020603050405020304" pitchFamily="18" charset="0"/>
                <a:sym typeface="+mn-ea"/>
              </a:rPr>
              <a:t> = </a:t>
            </a:r>
            <a:r>
              <a:rPr lang="en-US" altLang="zh-CN" b="1" i="1" dirty="0">
                <a:latin typeface="Times New Roman" panose="02020603050405020304" pitchFamily="18" charset="0"/>
                <a:cs typeface="Times New Roman" panose="02020603050405020304" pitchFamily="18" charset="0"/>
                <a:sym typeface="+mn-ea"/>
              </a:rPr>
              <a:t>f</a:t>
            </a:r>
            <a:r>
              <a:rPr lang="en-US" altLang="zh-CN" b="1" baseline="-25000" dirty="0">
                <a:uFillTx/>
                <a:latin typeface="Times New Roman" panose="02020603050405020304" pitchFamily="18" charset="0"/>
                <a:cs typeface="Times New Roman" panose="02020603050405020304" pitchFamily="18" charset="0"/>
                <a:sym typeface="+mn-ea"/>
              </a:rPr>
              <a:t>H </a:t>
            </a:r>
            <a:r>
              <a:rPr lang="zh-CN" altLang="en-US" b="1" dirty="0">
                <a:latin typeface="Times New Roman" panose="02020603050405020304" pitchFamily="18" charset="0"/>
                <a:cs typeface="Times New Roman" panose="02020603050405020304" pitchFamily="18" charset="0"/>
                <a:sym typeface="+mn-ea"/>
              </a:rPr>
              <a:t>时，相频特性将滞后</a:t>
            </a:r>
            <a:r>
              <a:rPr lang="en-US" altLang="zh-CN" b="1" dirty="0">
                <a:latin typeface="Times New Roman" panose="02020603050405020304" pitchFamily="18" charset="0"/>
                <a:cs typeface="Times New Roman" panose="02020603050405020304" pitchFamily="18" charset="0"/>
                <a:sym typeface="+mn-ea"/>
              </a:rPr>
              <a:t>45°</a:t>
            </a:r>
            <a:r>
              <a:rPr lang="zh-CN" altLang="en-US" b="1" dirty="0">
                <a:latin typeface="Times New Roman" panose="02020603050405020304" pitchFamily="18" charset="0"/>
                <a:cs typeface="Times New Roman" panose="02020603050405020304" pitchFamily="18" charset="0"/>
                <a:sym typeface="+mn-ea"/>
              </a:rPr>
              <a:t>，并具有</a:t>
            </a:r>
            <a:r>
              <a:rPr lang="en-US" altLang="zh-CN" b="1" dirty="0">
                <a:latin typeface="Times New Roman" panose="02020603050405020304" pitchFamily="18" charset="0"/>
                <a:cs typeface="Times New Roman" panose="02020603050405020304" pitchFamily="18" charset="0"/>
                <a:sym typeface="+mn-ea"/>
              </a:rPr>
              <a:t> </a:t>
            </a:r>
            <a:r>
              <a:rPr lang="zh-CN" altLang="en-US" b="1" dirty="0">
                <a:latin typeface="Times New Roman" panose="02020603050405020304" pitchFamily="18" charset="0"/>
                <a:cs typeface="Times New Roman" panose="02020603050405020304" pitchFamily="18" charset="0"/>
                <a:sym typeface="+mn-ea"/>
              </a:rPr>
              <a:t>－</a:t>
            </a:r>
            <a:r>
              <a:rPr lang="en-US" altLang="zh-CN" b="1" dirty="0">
                <a:latin typeface="Times New Roman" panose="02020603050405020304" pitchFamily="18" charset="0"/>
                <a:cs typeface="Times New Roman" panose="02020603050405020304" pitchFamily="18" charset="0"/>
                <a:sym typeface="+mn-ea"/>
              </a:rPr>
              <a:t>45</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sym typeface="+mn-ea"/>
              </a:rPr>
              <a:t>/</a:t>
            </a:r>
            <a:r>
              <a:rPr lang="en-US" altLang="zh-CN" b="1" err="1">
                <a:latin typeface="Times New Roman" panose="02020603050405020304" pitchFamily="18" charset="0"/>
                <a:cs typeface="Times New Roman" panose="02020603050405020304" pitchFamily="18" charset="0"/>
                <a:sym typeface="+mn-ea"/>
              </a:rPr>
              <a:t>dec</a:t>
            </a:r>
            <a:r>
              <a:rPr lang="zh-CN" altLang="en-US" b="1" dirty="0">
                <a:latin typeface="Times New Roman" panose="02020603050405020304" pitchFamily="18" charset="0"/>
                <a:cs typeface="Times New Roman" panose="02020603050405020304" pitchFamily="18" charset="0"/>
                <a:sym typeface="+mn-ea"/>
              </a:rPr>
              <a:t>的斜率。在</a:t>
            </a:r>
            <a:r>
              <a:rPr lang="en-US" altLang="zh-CN" b="1" dirty="0">
                <a:latin typeface="Times New Roman" panose="02020603050405020304" pitchFamily="18" charset="0"/>
                <a:cs typeface="Times New Roman" panose="02020603050405020304" pitchFamily="18" charset="0"/>
                <a:sym typeface="+mn-ea"/>
              </a:rPr>
              <a:t>0.1</a:t>
            </a:r>
            <a:r>
              <a:rPr lang="en-US" altLang="zh-CN" b="1" i="1" dirty="0">
                <a:latin typeface="Times New Roman" panose="02020603050405020304" pitchFamily="18" charset="0"/>
                <a:cs typeface="Times New Roman" panose="02020603050405020304" pitchFamily="18" charset="0"/>
                <a:sym typeface="+mn-ea"/>
              </a:rPr>
              <a:t>f</a:t>
            </a:r>
            <a:r>
              <a:rPr lang="en-US" altLang="zh-CN" b="1" baseline="-25000" dirty="0">
                <a:uFillTx/>
                <a:latin typeface="Times New Roman" panose="02020603050405020304" pitchFamily="18" charset="0"/>
                <a:cs typeface="Times New Roman" panose="02020603050405020304" pitchFamily="18" charset="0"/>
                <a:sym typeface="+mn-ea"/>
              </a:rPr>
              <a:t>H</a:t>
            </a:r>
            <a:r>
              <a:rPr lang="zh-CN" altLang="en-US" b="1" dirty="0">
                <a:latin typeface="Times New Roman" panose="02020603050405020304" pitchFamily="18" charset="0"/>
                <a:cs typeface="Times New Roman" panose="02020603050405020304" pitchFamily="18" charset="0"/>
                <a:sym typeface="+mn-ea"/>
              </a:rPr>
              <a:t>和</a:t>
            </a:r>
            <a:r>
              <a:rPr lang="en-US" altLang="zh-CN" b="1" dirty="0">
                <a:latin typeface="Times New Roman" panose="02020603050405020304" pitchFamily="18" charset="0"/>
                <a:cs typeface="Times New Roman" panose="02020603050405020304" pitchFamily="18" charset="0"/>
                <a:sym typeface="+mn-ea"/>
              </a:rPr>
              <a:t>10 </a:t>
            </a:r>
            <a:r>
              <a:rPr lang="en-US" altLang="zh-CN" b="1" i="1" dirty="0">
                <a:latin typeface="Times New Roman" panose="02020603050405020304" pitchFamily="18" charset="0"/>
                <a:cs typeface="Times New Roman" panose="02020603050405020304" pitchFamily="18" charset="0"/>
                <a:sym typeface="+mn-ea"/>
              </a:rPr>
              <a:t>f</a:t>
            </a:r>
            <a:r>
              <a:rPr lang="en-US" altLang="zh-CN" b="1" baseline="-25000" dirty="0">
                <a:uFillTx/>
                <a:latin typeface="Times New Roman" panose="02020603050405020304" pitchFamily="18" charset="0"/>
                <a:cs typeface="Times New Roman" panose="02020603050405020304" pitchFamily="18" charset="0"/>
                <a:sym typeface="+mn-ea"/>
              </a:rPr>
              <a:t>H </a:t>
            </a:r>
            <a:r>
              <a:rPr lang="zh-CN" altLang="en-US" b="1" dirty="0">
                <a:latin typeface="Times New Roman" panose="02020603050405020304" pitchFamily="18" charset="0"/>
                <a:cs typeface="Times New Roman" panose="02020603050405020304" pitchFamily="18" charset="0"/>
                <a:sym typeface="+mn-ea"/>
              </a:rPr>
              <a:t>处与实际的相频特性有最大的误差，其值分别为</a:t>
            </a:r>
            <a:r>
              <a:rPr lang="en-US" altLang="zh-CN" b="1" dirty="0">
                <a:latin typeface="Times New Roman" panose="02020603050405020304" pitchFamily="18" charset="0"/>
                <a:cs typeface="Times New Roman" panose="02020603050405020304" pitchFamily="18" charset="0"/>
                <a:sym typeface="+mn-ea"/>
              </a:rPr>
              <a:t>+5.7°</a:t>
            </a:r>
            <a:r>
              <a:rPr lang="zh-CN" altLang="en-US" b="1" dirty="0">
                <a:latin typeface="Times New Roman" panose="02020603050405020304" pitchFamily="18" charset="0"/>
                <a:cs typeface="Times New Roman" panose="02020603050405020304" pitchFamily="18" charset="0"/>
                <a:sym typeface="+mn-ea"/>
              </a:rPr>
              <a:t>和－</a:t>
            </a:r>
            <a:r>
              <a:rPr lang="en-US" altLang="zh-CN" b="1" dirty="0">
                <a:latin typeface="Times New Roman" panose="02020603050405020304" pitchFamily="18" charset="0"/>
                <a:cs typeface="Times New Roman" panose="02020603050405020304" pitchFamily="18" charset="0"/>
                <a:sym typeface="+mn-ea"/>
              </a:rPr>
              <a:t>5.7°</a:t>
            </a:r>
            <a:r>
              <a:rPr lang="zh-CN" altLang="en-US" b="1" dirty="0">
                <a:latin typeface="Times New Roman" panose="02020603050405020304" pitchFamily="18" charset="0"/>
                <a:cs typeface="Times New Roman" panose="02020603050405020304" pitchFamily="18" charset="0"/>
                <a:sym typeface="+mn-ea"/>
              </a:rPr>
              <a:t>。</a:t>
            </a:r>
            <a:endParaRPr lang="zh-CN" altLang="en-US"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AA96B81-B5FF-4B88-BAC3-A6E14882A323}"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FC743C3-869F-4403-B051-C5D4F43D1D63}"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F5BC086-1800-45B8-A5CE-7202ACE517F5}"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7404E574-EA28-42BC-924D-6D70238FD39B}"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日期占位符 5"/>
          <p:cNvSpPr>
            <a:spLocks noGrp="1"/>
          </p:cNvSpPr>
          <p:nvPr>
            <p:ph type="dt" sz="half" idx="10"/>
          </p:nvPr>
        </p:nvSpPr>
        <p:spPr/>
        <p:txBody>
          <a:bodyPr/>
          <a:lstStyle>
            <a:lvl1pPr>
              <a:defRPr/>
            </a:lvl1pPr>
          </a:lstStyle>
          <a:p>
            <a:pPr>
              <a:defRPr/>
            </a:pPr>
            <a:endParaRPr lang="en-US" altLang="zh-CN"/>
          </a:p>
        </p:txBody>
      </p:sp>
      <p:sp>
        <p:nvSpPr>
          <p:cNvPr id="7" name="页脚占位符 6"/>
          <p:cNvSpPr>
            <a:spLocks noGrp="1"/>
          </p:cNvSpPr>
          <p:nvPr>
            <p:ph type="ftr" sz="quarter" idx="11"/>
          </p:nvPr>
        </p:nvSpPr>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p:txBody>
          <a:bodyPr/>
          <a:lstStyle>
            <a:lvl1pPr>
              <a:defRPr smtClean="0"/>
            </a:lvl1pPr>
          </a:lstStyle>
          <a:p>
            <a:pPr>
              <a:defRPr/>
            </a:pPr>
            <a:fld id="{A7BED9D1-7830-4CA6-88AB-76D3663F43A8}"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D0094F4-0925-4E07-96E4-716B9E0CF0BC}"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8D9666D-DF08-4608-AC19-D7150929EB74}"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73FC806-AAD8-4780-B9C4-4FA142B1D3E6}"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2615F62-EFAB-4233-A8DB-A8750242779A}"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96875A87-E5B0-4319-888F-9B894569F847}"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A706D82-6C50-4616-A482-B01A9E5FDEEB}"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CE4B594-A95D-47CE-938E-FAE33551D11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DB8C8A7-0A27-41EE-9253-AC169A2290B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jpeg"/><Relationship Id="rId18" Type="http://schemas.openxmlformats.org/officeDocument/2006/relationships/tags" Target="../tags/tag5.xml"/><Relationship Id="rId17" Type="http://schemas.openxmlformats.org/officeDocument/2006/relationships/tags" Target="../tags/tag4.xml"/><Relationship Id="rId16" Type="http://schemas.openxmlformats.org/officeDocument/2006/relationships/tags" Target="../tags/tag3.xml"/><Relationship Id="rId15" Type="http://schemas.openxmlformats.org/officeDocument/2006/relationships/tags" Target="../tags/tag2.xml"/><Relationship Id="rId14" Type="http://schemas.openxmlformats.org/officeDocument/2006/relationships/tags" Target="../tags/tag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81990"/>
            <a:ext cx="8229600" cy="735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68260C2D-D278-40E1-915C-19E80A121B39}" type="slidenum">
              <a:rPr lang="en-US" altLang="zh-CN"/>
            </a:fld>
            <a:endParaRPr lang="en-US" altLang="zh-CN"/>
          </a:p>
        </p:txBody>
      </p:sp>
      <p:cxnSp>
        <p:nvCxnSpPr>
          <p:cNvPr id="7" name="直接连接符 6"/>
          <p:cNvCxnSpPr/>
          <p:nvPr userDrawn="1">
            <p:custDataLst>
              <p:tags r:id="rId14"/>
            </p:custDataLst>
          </p:nvPr>
        </p:nvCxnSpPr>
        <p:spPr>
          <a:xfrm>
            <a:off x="32" y="600976"/>
            <a:ext cx="9144000" cy="1588"/>
          </a:xfrm>
          <a:prstGeom prst="line">
            <a:avLst/>
          </a:prstGeom>
          <a:ln w="19050">
            <a:gradFill flip="none" rotWithShape="1">
              <a:gsLst>
                <a:gs pos="0">
                  <a:srgbClr val="0000FF"/>
                </a:gs>
                <a:gs pos="39999">
                  <a:srgbClr val="85C2FF"/>
                </a:gs>
                <a:gs pos="70000">
                  <a:srgbClr val="C4D6EB"/>
                </a:gs>
                <a:gs pos="100000">
                  <a:srgbClr val="FFEBFA"/>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032" name="TextBox 7"/>
          <p:cNvSpPr txBox="1">
            <a:spLocks noChangeArrowheads="1"/>
          </p:cNvSpPr>
          <p:nvPr userDrawn="1">
            <p:custDataLst>
              <p:tags r:id="rId15"/>
            </p:custDataLst>
          </p:nvPr>
        </p:nvSpPr>
        <p:spPr bwMode="auto">
          <a:xfrm>
            <a:off x="2628265" y="90805"/>
            <a:ext cx="3928110" cy="368300"/>
          </a:xfrm>
          <a:prstGeom prst="rect">
            <a:avLst/>
          </a:prstGeom>
          <a:noFill/>
          <a:ln w="9525">
            <a:noFill/>
            <a:miter lim="800000"/>
          </a:ln>
        </p:spPr>
        <p:txBody>
          <a:bodyPr wrap="square">
            <a:spAutoFit/>
          </a:bodyPr>
          <a:p>
            <a:pPr algn="ctr" eaLnBrk="1" hangingPunct="1">
              <a:buFont typeface="Arial" panose="020B0604020202020204" pitchFamily="34" charset="0"/>
              <a:buNone/>
              <a:defRPr/>
            </a:pPr>
            <a:r>
              <a:rPr kumimoji="0" lang="zh-CN" altLang="en-US" sz="1800" dirty="0" smtClean="0">
                <a:solidFill>
                  <a:prstClr val="black"/>
                </a:solidFill>
                <a:latin typeface="Calibri" panose="020F0502020204030204" pitchFamily="34" charset="0"/>
              </a:rPr>
              <a:t>第六章</a:t>
            </a:r>
            <a:r>
              <a:rPr kumimoji="0" lang="en-US" altLang="zh-CN" sz="1800" dirty="0" smtClean="0">
                <a:solidFill>
                  <a:prstClr val="black"/>
                </a:solidFill>
                <a:latin typeface="Calibri" panose="020F0502020204030204" pitchFamily="34" charset="0"/>
              </a:rPr>
              <a:t>  </a:t>
            </a:r>
            <a:r>
              <a:rPr kumimoji="0" lang="zh-CN" altLang="en-US" sz="1800" dirty="0" smtClean="0">
                <a:solidFill>
                  <a:prstClr val="black"/>
                </a:solidFill>
                <a:latin typeface="Calibri" panose="020F0502020204030204" pitchFamily="34" charset="0"/>
              </a:rPr>
              <a:t>信号处理电路</a:t>
            </a:r>
            <a:endParaRPr kumimoji="0" lang="en-US" altLang="zh-CN" sz="1800" dirty="0">
              <a:solidFill>
                <a:prstClr val="black"/>
              </a:solidFill>
              <a:latin typeface="Calibri" panose="020F0502020204030204" pitchFamily="34" charset="0"/>
            </a:endParaRPr>
          </a:p>
        </p:txBody>
      </p:sp>
      <p:cxnSp>
        <p:nvCxnSpPr>
          <p:cNvPr id="9" name="直接连接符 8"/>
          <p:cNvCxnSpPr/>
          <p:nvPr userDrawn="1">
            <p:custDataLst>
              <p:tags r:id="rId16"/>
            </p:custDataLst>
          </p:nvPr>
        </p:nvCxnSpPr>
        <p:spPr>
          <a:xfrm>
            <a:off x="-32" y="500042"/>
            <a:ext cx="9144064" cy="1588"/>
          </a:xfrm>
          <a:prstGeom prst="line">
            <a:avLst/>
          </a:prstGeom>
          <a:ln w="38100">
            <a:gradFill flip="none" rotWithShape="1">
              <a:gsLst>
                <a:gs pos="0">
                  <a:schemeClr val="tx1"/>
                </a:gs>
                <a:gs pos="25000">
                  <a:srgbClr val="21D6E0"/>
                </a:gs>
                <a:gs pos="75000">
                  <a:srgbClr val="0087E6"/>
                </a:gs>
                <a:gs pos="100000">
                  <a:srgbClr val="005CBF"/>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5" name="TextBox 7"/>
          <p:cNvSpPr txBox="1">
            <a:spLocks noChangeArrowheads="1"/>
          </p:cNvSpPr>
          <p:nvPr userDrawn="1">
            <p:custDataLst>
              <p:tags r:id="rId17"/>
            </p:custDataLst>
          </p:nvPr>
        </p:nvSpPr>
        <p:spPr bwMode="auto">
          <a:xfrm>
            <a:off x="7237095" y="90805"/>
            <a:ext cx="1785938" cy="368300"/>
          </a:xfrm>
          <a:prstGeom prst="rect">
            <a:avLst/>
          </a:prstGeom>
          <a:noFill/>
          <a:ln w="9525">
            <a:noFill/>
            <a:miter lim="800000"/>
          </a:ln>
        </p:spPr>
        <p:txBody>
          <a:bodyPr>
            <a:spAutoFit/>
            <a:scene3d>
              <a:camera prst="orthographicFront"/>
              <a:lightRig rig="threePt" dir="t"/>
            </a:scene3d>
          </a:bodyPr>
          <a:p>
            <a:pPr algn="ctr" eaLnBrk="1" hangingPunct="1">
              <a:buFont typeface="Arial" panose="020B0604020202020204" pitchFamily="34" charset="0"/>
              <a:buNone/>
              <a:defRPr/>
            </a:pPr>
            <a:r>
              <a:rPr kumimoji="0" lang="zh-CN" altLang="en-US" sz="1800" b="1">
                <a:solidFill>
                  <a:srgbClr val="4F81BD"/>
                </a:solidFill>
                <a:effectLst>
                  <a:outerShdw blurRad="38100" dist="25400" dir="5400000" algn="ctr" rotWithShape="0">
                    <a:srgbClr val="6E747A">
                      <a:alpha val="43000"/>
                    </a:srgbClr>
                  </a:outerShdw>
                </a:effectLst>
                <a:latin typeface="Calibri" panose="020F0502020204030204" pitchFamily="34" charset="0"/>
              </a:rPr>
              <a:t>低频模拟电路</a:t>
            </a:r>
            <a:endParaRPr kumimoji="0" lang="zh-CN" altLang="en-US" sz="1800" b="1">
              <a:solidFill>
                <a:srgbClr val="4F81BD"/>
              </a:solidFill>
              <a:effectLst>
                <a:outerShdw blurRad="38100" dist="25400" dir="5400000" algn="ctr" rotWithShape="0">
                  <a:srgbClr val="6E747A">
                    <a:alpha val="43000"/>
                  </a:srgbClr>
                </a:outerShdw>
              </a:effectLst>
              <a:latin typeface="Calibri" panose="020F0502020204030204" pitchFamily="34" charset="0"/>
            </a:endParaRPr>
          </a:p>
        </p:txBody>
      </p:sp>
      <p:pic>
        <p:nvPicPr>
          <p:cNvPr id="23563" name="图片 11" descr="西北大学图标2.JPG"/>
          <p:cNvPicPr>
            <a:picLocks noChangeAspect="1"/>
          </p:cNvPicPr>
          <p:nvPr userDrawn="1">
            <p:custDataLst>
              <p:tags r:id="rId18"/>
            </p:custDataLst>
          </p:nvPr>
        </p:nvPicPr>
        <p:blipFill>
          <a:blip r:embed="rId19"/>
          <a:stretch>
            <a:fillRect/>
          </a:stretch>
        </p:blipFill>
        <p:spPr>
          <a:xfrm>
            <a:off x="0" y="0"/>
            <a:ext cx="1390650" cy="4587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 Target="slide1.xml"/></Relationships>
</file>

<file path=ppt/slides/_rels/slide10.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image" Target="../media/image16.png"/><Relationship Id="rId6" Type="http://schemas.openxmlformats.org/officeDocument/2006/relationships/tags" Target="../tags/tag43.xml"/><Relationship Id="rId5" Type="http://schemas.openxmlformats.org/officeDocument/2006/relationships/image" Target="../media/image15.png"/><Relationship Id="rId4" Type="http://schemas.openxmlformats.org/officeDocument/2006/relationships/tags" Target="../tags/tag42.xml"/><Relationship Id="rId37" Type="http://schemas.openxmlformats.org/officeDocument/2006/relationships/notesSlide" Target="../notesSlides/notesSlide7.xml"/><Relationship Id="rId36" Type="http://schemas.openxmlformats.org/officeDocument/2006/relationships/vmlDrawing" Target="../drawings/vmlDrawing3.vml"/><Relationship Id="rId35" Type="http://schemas.openxmlformats.org/officeDocument/2006/relationships/slideLayout" Target="../slideLayouts/slideLayout2.xml"/><Relationship Id="rId34" Type="http://schemas.openxmlformats.org/officeDocument/2006/relationships/image" Target="../media/image24.wmf"/><Relationship Id="rId33" Type="http://schemas.openxmlformats.org/officeDocument/2006/relationships/oleObject" Target="../embeddings/oleObject18.bin"/><Relationship Id="rId32" Type="http://schemas.openxmlformats.org/officeDocument/2006/relationships/tags" Target="../tags/tag54.xml"/><Relationship Id="rId31" Type="http://schemas.openxmlformats.org/officeDocument/2006/relationships/tags" Target="../tags/tag53.xml"/><Relationship Id="rId30" Type="http://schemas.openxmlformats.org/officeDocument/2006/relationships/tags" Target="../tags/tag52.xml"/><Relationship Id="rId3" Type="http://schemas.openxmlformats.org/officeDocument/2006/relationships/tags" Target="../tags/tag41.xml"/><Relationship Id="rId29" Type="http://schemas.openxmlformats.org/officeDocument/2006/relationships/image" Target="../media/image23.wmf"/><Relationship Id="rId28" Type="http://schemas.openxmlformats.org/officeDocument/2006/relationships/oleObject" Target="../embeddings/oleObject17.bin"/><Relationship Id="rId27" Type="http://schemas.openxmlformats.org/officeDocument/2006/relationships/tags" Target="../tags/tag51.xml"/><Relationship Id="rId26" Type="http://schemas.openxmlformats.org/officeDocument/2006/relationships/image" Target="../media/image22.wmf"/><Relationship Id="rId25" Type="http://schemas.openxmlformats.org/officeDocument/2006/relationships/oleObject" Target="../embeddings/oleObject16.bin"/><Relationship Id="rId24" Type="http://schemas.openxmlformats.org/officeDocument/2006/relationships/tags" Target="../tags/tag50.xml"/><Relationship Id="rId23" Type="http://schemas.openxmlformats.org/officeDocument/2006/relationships/image" Target="../media/image21.wmf"/><Relationship Id="rId22" Type="http://schemas.openxmlformats.org/officeDocument/2006/relationships/oleObject" Target="../embeddings/oleObject15.bin"/><Relationship Id="rId21" Type="http://schemas.openxmlformats.org/officeDocument/2006/relationships/tags" Target="../tags/tag49.xml"/><Relationship Id="rId20" Type="http://schemas.openxmlformats.org/officeDocument/2006/relationships/image" Target="../media/image20.wmf"/><Relationship Id="rId2" Type="http://schemas.openxmlformats.org/officeDocument/2006/relationships/image" Target="../media/image14.png"/><Relationship Id="rId19" Type="http://schemas.openxmlformats.org/officeDocument/2006/relationships/oleObject" Target="../embeddings/oleObject14.bin"/><Relationship Id="rId18" Type="http://schemas.openxmlformats.org/officeDocument/2006/relationships/tags" Target="../tags/tag48.xml"/><Relationship Id="rId17" Type="http://schemas.openxmlformats.org/officeDocument/2006/relationships/image" Target="../media/image19.wmf"/><Relationship Id="rId16" Type="http://schemas.openxmlformats.org/officeDocument/2006/relationships/oleObject" Target="../embeddings/oleObject13.bin"/><Relationship Id="rId15" Type="http://schemas.openxmlformats.org/officeDocument/2006/relationships/tags" Target="../tags/tag47.xml"/><Relationship Id="rId14" Type="http://schemas.openxmlformats.org/officeDocument/2006/relationships/image" Target="../media/image18.wmf"/><Relationship Id="rId13" Type="http://schemas.openxmlformats.org/officeDocument/2006/relationships/oleObject" Target="../embeddings/oleObject12.bin"/><Relationship Id="rId12" Type="http://schemas.openxmlformats.org/officeDocument/2006/relationships/tags" Target="../tags/tag46.xml"/><Relationship Id="rId11" Type="http://schemas.openxmlformats.org/officeDocument/2006/relationships/image" Target="../media/image17.wmf"/><Relationship Id="rId10" Type="http://schemas.openxmlformats.org/officeDocument/2006/relationships/oleObject" Target="../embeddings/oleObject11.bin"/><Relationship Id="rId1" Type="http://schemas.openxmlformats.org/officeDocument/2006/relationships/tags" Target="../tags/tag40.xml"/></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tags" Target="../tags/tag58.xml"/><Relationship Id="rId7" Type="http://schemas.openxmlformats.org/officeDocument/2006/relationships/image" Target="../media/image26.wmf"/><Relationship Id="rId6" Type="http://schemas.openxmlformats.org/officeDocument/2006/relationships/oleObject" Target="../embeddings/oleObject20.bin"/><Relationship Id="rId5" Type="http://schemas.openxmlformats.org/officeDocument/2006/relationships/tags" Target="../tags/tag57.xml"/><Relationship Id="rId4" Type="http://schemas.openxmlformats.org/officeDocument/2006/relationships/image" Target="../media/image25.wmf"/><Relationship Id="rId35" Type="http://schemas.openxmlformats.org/officeDocument/2006/relationships/notesSlide" Target="../notesSlides/notesSlide8.xml"/><Relationship Id="rId34" Type="http://schemas.openxmlformats.org/officeDocument/2006/relationships/vmlDrawing" Target="../drawings/vmlDrawing4.vml"/><Relationship Id="rId33" Type="http://schemas.openxmlformats.org/officeDocument/2006/relationships/slideLayout" Target="../slideLayouts/slideLayout2.xml"/><Relationship Id="rId32" Type="http://schemas.openxmlformats.org/officeDocument/2006/relationships/tags" Target="../tags/tag69.xml"/><Relationship Id="rId31" Type="http://schemas.openxmlformats.org/officeDocument/2006/relationships/tags" Target="../tags/tag68.xml"/><Relationship Id="rId30" Type="http://schemas.openxmlformats.org/officeDocument/2006/relationships/tags" Target="../tags/tag67.xml"/><Relationship Id="rId3" Type="http://schemas.openxmlformats.org/officeDocument/2006/relationships/oleObject" Target="../embeddings/oleObject19.bin"/><Relationship Id="rId29" Type="http://schemas.openxmlformats.org/officeDocument/2006/relationships/tags" Target="../tags/tag66.xml"/><Relationship Id="rId28" Type="http://schemas.openxmlformats.org/officeDocument/2006/relationships/image" Target="../media/image34.png"/><Relationship Id="rId27" Type="http://schemas.openxmlformats.org/officeDocument/2006/relationships/tags" Target="../tags/tag65.xml"/><Relationship Id="rId26" Type="http://schemas.openxmlformats.org/officeDocument/2006/relationships/image" Target="../media/image33.png"/><Relationship Id="rId25" Type="http://schemas.openxmlformats.org/officeDocument/2006/relationships/tags" Target="../tags/tag64.xml"/><Relationship Id="rId24" Type="http://schemas.openxmlformats.org/officeDocument/2006/relationships/image" Target="../media/image32.png"/><Relationship Id="rId23" Type="http://schemas.openxmlformats.org/officeDocument/2006/relationships/tags" Target="../tags/tag63.xml"/><Relationship Id="rId22" Type="http://schemas.openxmlformats.org/officeDocument/2006/relationships/image" Target="../media/image31.wmf"/><Relationship Id="rId21" Type="http://schemas.openxmlformats.org/officeDocument/2006/relationships/oleObject" Target="../embeddings/oleObject25.bin"/><Relationship Id="rId20" Type="http://schemas.openxmlformats.org/officeDocument/2006/relationships/tags" Target="../tags/tag62.xml"/><Relationship Id="rId2" Type="http://schemas.openxmlformats.org/officeDocument/2006/relationships/tags" Target="../tags/tag56.xml"/><Relationship Id="rId19" Type="http://schemas.openxmlformats.org/officeDocument/2006/relationships/image" Target="../media/image30.wmf"/><Relationship Id="rId18" Type="http://schemas.openxmlformats.org/officeDocument/2006/relationships/oleObject" Target="../embeddings/oleObject24.bin"/><Relationship Id="rId17" Type="http://schemas.openxmlformats.org/officeDocument/2006/relationships/tags" Target="../tags/tag61.xml"/><Relationship Id="rId16" Type="http://schemas.openxmlformats.org/officeDocument/2006/relationships/image" Target="../media/image29.wmf"/><Relationship Id="rId15" Type="http://schemas.openxmlformats.org/officeDocument/2006/relationships/oleObject" Target="../embeddings/oleObject23.bin"/><Relationship Id="rId14" Type="http://schemas.openxmlformats.org/officeDocument/2006/relationships/tags" Target="../tags/tag60.xml"/><Relationship Id="rId13" Type="http://schemas.openxmlformats.org/officeDocument/2006/relationships/image" Target="../media/image28.wmf"/><Relationship Id="rId12" Type="http://schemas.openxmlformats.org/officeDocument/2006/relationships/oleObject" Target="../embeddings/oleObject22.bin"/><Relationship Id="rId11" Type="http://schemas.openxmlformats.org/officeDocument/2006/relationships/tags" Target="../tags/tag59.xml"/><Relationship Id="rId10" Type="http://schemas.openxmlformats.org/officeDocument/2006/relationships/image" Target="../media/image27.wmf"/><Relationship Id="rId1" Type="http://schemas.openxmlformats.org/officeDocument/2006/relationships/tags" Target="../tags/tag55.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image" Target="../media/image36.png"/><Relationship Id="rId5" Type="http://schemas.openxmlformats.org/officeDocument/2006/relationships/tags" Target="../tags/tag72.xml"/><Relationship Id="rId4" Type="http://schemas.openxmlformats.org/officeDocument/2006/relationships/image" Target="../media/image35.png"/><Relationship Id="rId3" Type="http://schemas.openxmlformats.org/officeDocument/2006/relationships/oleObject" Target="../embeddings/oleObject26.bin"/><Relationship Id="rId2" Type="http://schemas.openxmlformats.org/officeDocument/2006/relationships/tags" Target="../tags/tag71.xml"/><Relationship Id="rId11" Type="http://schemas.openxmlformats.org/officeDocument/2006/relationships/notesSlide" Target="../notesSlides/notesSlide9.xml"/><Relationship Id="rId10" Type="http://schemas.openxmlformats.org/officeDocument/2006/relationships/vmlDrawing" Target="../drawings/vmlDrawing5.vml"/><Relationship Id="rId1" Type="http://schemas.openxmlformats.org/officeDocument/2006/relationships/tags" Target="../tags/tag70.xml"/></Relationships>
</file>

<file path=ppt/slides/_rels/slide13.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image" Target="../media/image40.wmf"/><Relationship Id="rId7" Type="http://schemas.openxmlformats.org/officeDocument/2006/relationships/oleObject" Target="../embeddings/oleObject30.bin"/><Relationship Id="rId6" Type="http://schemas.openxmlformats.org/officeDocument/2006/relationships/image" Target="../media/image39.wmf"/><Relationship Id="rId5" Type="http://schemas.openxmlformats.org/officeDocument/2006/relationships/oleObject" Target="../embeddings/oleObject29.bin"/><Relationship Id="rId4" Type="http://schemas.openxmlformats.org/officeDocument/2006/relationships/image" Target="../media/image38.wmf"/><Relationship Id="rId3" Type="http://schemas.openxmlformats.org/officeDocument/2006/relationships/oleObject" Target="../embeddings/oleObject28.bin"/><Relationship Id="rId2" Type="http://schemas.openxmlformats.org/officeDocument/2006/relationships/image" Target="../media/image37.wmf"/><Relationship Id="rId17" Type="http://schemas.openxmlformats.org/officeDocument/2006/relationships/vmlDrawing" Target="../drawings/vmlDrawing6.vml"/><Relationship Id="rId16" Type="http://schemas.openxmlformats.org/officeDocument/2006/relationships/slideLayout" Target="../slideLayouts/slideLayout7.xml"/><Relationship Id="rId15" Type="http://schemas.openxmlformats.org/officeDocument/2006/relationships/image" Target="../media/image42.wmf"/><Relationship Id="rId14" Type="http://schemas.openxmlformats.org/officeDocument/2006/relationships/oleObject" Target="../embeddings/oleObject32.bin"/><Relationship Id="rId13" Type="http://schemas.openxmlformats.org/officeDocument/2006/relationships/tags" Target="../tags/tag77.xml"/><Relationship Id="rId12" Type="http://schemas.openxmlformats.org/officeDocument/2006/relationships/image" Target="../media/image41.png"/><Relationship Id="rId11" Type="http://schemas.openxmlformats.org/officeDocument/2006/relationships/oleObject" Target="../embeddings/oleObject31.bin"/><Relationship Id="rId10" Type="http://schemas.openxmlformats.org/officeDocument/2006/relationships/tags" Target="../tags/tag76.xml"/><Relationship Id="rId1"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9" Type="http://schemas.openxmlformats.org/officeDocument/2006/relationships/image" Target="../media/image45.wmf"/><Relationship Id="rId8" Type="http://schemas.openxmlformats.org/officeDocument/2006/relationships/oleObject" Target="../embeddings/oleObject35.bin"/><Relationship Id="rId7" Type="http://schemas.openxmlformats.org/officeDocument/2006/relationships/tags" Target="../tags/tag80.xml"/><Relationship Id="rId6" Type="http://schemas.openxmlformats.org/officeDocument/2006/relationships/image" Target="../media/image44.wmf"/><Relationship Id="rId5" Type="http://schemas.openxmlformats.org/officeDocument/2006/relationships/oleObject" Target="../embeddings/oleObject34.bin"/><Relationship Id="rId4" Type="http://schemas.openxmlformats.org/officeDocument/2006/relationships/tags" Target="../tags/tag79.xml"/><Relationship Id="rId34" Type="http://schemas.openxmlformats.org/officeDocument/2006/relationships/notesSlide" Target="../notesSlides/notesSlide10.xml"/><Relationship Id="rId33" Type="http://schemas.openxmlformats.org/officeDocument/2006/relationships/vmlDrawing" Target="../drawings/vmlDrawing7.vml"/><Relationship Id="rId32" Type="http://schemas.openxmlformats.org/officeDocument/2006/relationships/slideLayout" Target="../slideLayouts/slideLayout2.xml"/><Relationship Id="rId31" Type="http://schemas.openxmlformats.org/officeDocument/2006/relationships/image" Target="../media/image52.png"/><Relationship Id="rId30" Type="http://schemas.openxmlformats.org/officeDocument/2006/relationships/tags" Target="../tags/tag90.xml"/><Relationship Id="rId3" Type="http://schemas.openxmlformats.org/officeDocument/2006/relationships/image" Target="../media/image43.wmf"/><Relationship Id="rId29" Type="http://schemas.openxmlformats.org/officeDocument/2006/relationships/image" Target="../media/image51.png"/><Relationship Id="rId28" Type="http://schemas.openxmlformats.org/officeDocument/2006/relationships/tags" Target="../tags/tag89.xml"/><Relationship Id="rId27" Type="http://schemas.openxmlformats.org/officeDocument/2006/relationships/tags" Target="../tags/tag88.xml"/><Relationship Id="rId26" Type="http://schemas.openxmlformats.org/officeDocument/2006/relationships/image" Target="../media/image50.wmf"/><Relationship Id="rId25" Type="http://schemas.openxmlformats.org/officeDocument/2006/relationships/oleObject" Target="../embeddings/oleObject40.bin"/><Relationship Id="rId24" Type="http://schemas.openxmlformats.org/officeDocument/2006/relationships/tags" Target="../tags/tag87.xml"/><Relationship Id="rId23" Type="http://schemas.openxmlformats.org/officeDocument/2006/relationships/image" Target="../media/image49.wmf"/><Relationship Id="rId22" Type="http://schemas.openxmlformats.org/officeDocument/2006/relationships/oleObject" Target="../embeddings/oleObject39.bin"/><Relationship Id="rId21" Type="http://schemas.openxmlformats.org/officeDocument/2006/relationships/tags" Target="../tags/tag86.xml"/><Relationship Id="rId20" Type="http://schemas.openxmlformats.org/officeDocument/2006/relationships/image" Target="../media/image48.wmf"/><Relationship Id="rId2" Type="http://schemas.openxmlformats.org/officeDocument/2006/relationships/oleObject" Target="../embeddings/oleObject33.bin"/><Relationship Id="rId19" Type="http://schemas.openxmlformats.org/officeDocument/2006/relationships/oleObject" Target="../embeddings/oleObject38.bin"/><Relationship Id="rId18" Type="http://schemas.openxmlformats.org/officeDocument/2006/relationships/tags" Target="../tags/tag85.xml"/><Relationship Id="rId17" Type="http://schemas.openxmlformats.org/officeDocument/2006/relationships/tags" Target="../tags/tag84.xml"/><Relationship Id="rId16" Type="http://schemas.openxmlformats.org/officeDocument/2006/relationships/image" Target="../media/image47.wmf"/><Relationship Id="rId15" Type="http://schemas.openxmlformats.org/officeDocument/2006/relationships/oleObject" Target="../embeddings/oleObject37.bin"/><Relationship Id="rId14" Type="http://schemas.openxmlformats.org/officeDocument/2006/relationships/tags" Target="../tags/tag83.xml"/><Relationship Id="rId13" Type="http://schemas.openxmlformats.org/officeDocument/2006/relationships/tags" Target="../tags/tag82.xml"/><Relationship Id="rId12" Type="http://schemas.openxmlformats.org/officeDocument/2006/relationships/image" Target="../media/image46.wmf"/><Relationship Id="rId11" Type="http://schemas.openxmlformats.org/officeDocument/2006/relationships/oleObject" Target="../embeddings/oleObject36.bin"/><Relationship Id="rId10" Type="http://schemas.openxmlformats.org/officeDocument/2006/relationships/tags" Target="../tags/tag81.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2.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slide" Target="slide15.xml"/><Relationship Id="rId2" Type="http://schemas.openxmlformats.org/officeDocument/2006/relationships/tags" Target="../tags/tag91.xml"/><Relationship Id="rId1" Type="http://schemas.openxmlformats.org/officeDocument/2006/relationships/slide" Target="slide3.xml"/></Relationships>
</file>

<file path=ppt/slides/_rels/slide16.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2.xml"/><Relationship Id="rId6" Type="http://schemas.openxmlformats.org/officeDocument/2006/relationships/tags" Target="../tags/tag96.xml"/><Relationship Id="rId5" Type="http://schemas.openxmlformats.org/officeDocument/2006/relationships/slide" Target="slide3.xml"/><Relationship Id="rId4" Type="http://schemas.openxmlformats.org/officeDocument/2006/relationships/image" Target="../media/image55.wmf"/><Relationship Id="rId3" Type="http://schemas.openxmlformats.org/officeDocument/2006/relationships/oleObject" Target="../embeddings/oleObject41.bin"/><Relationship Id="rId2" Type="http://schemas.openxmlformats.org/officeDocument/2006/relationships/image" Target="../media/image54.png"/><Relationship Id="rId1" Type="http://schemas.openxmlformats.org/officeDocument/2006/relationships/image" Target="../media/image53.png"/></Relationships>
</file>

<file path=ppt/slides/_rels/slide17.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image" Target="../media/image57.png"/><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1" Type="http://schemas.openxmlformats.org/officeDocument/2006/relationships/notesSlide" Target="../notesSlides/notesSlide12.xml"/><Relationship Id="rId20" Type="http://schemas.openxmlformats.org/officeDocument/2006/relationships/vmlDrawing" Target="../drawings/vmlDrawing9.vml"/><Relationship Id="rId2" Type="http://schemas.openxmlformats.org/officeDocument/2006/relationships/slide" Target="slide3.xml"/><Relationship Id="rId19" Type="http://schemas.openxmlformats.org/officeDocument/2006/relationships/slideLayout" Target="../slideLayouts/slideLayout7.xml"/><Relationship Id="rId18" Type="http://schemas.openxmlformats.org/officeDocument/2006/relationships/image" Target="../media/image60.wmf"/><Relationship Id="rId17" Type="http://schemas.openxmlformats.org/officeDocument/2006/relationships/oleObject" Target="../embeddings/oleObject43.bin"/><Relationship Id="rId16" Type="http://schemas.openxmlformats.org/officeDocument/2006/relationships/tags" Target="../tags/tag106.xml"/><Relationship Id="rId15" Type="http://schemas.openxmlformats.org/officeDocument/2006/relationships/image" Target="../media/image59.wmf"/><Relationship Id="rId14" Type="http://schemas.openxmlformats.org/officeDocument/2006/relationships/oleObject" Target="../embeddings/oleObject42.bin"/><Relationship Id="rId13" Type="http://schemas.openxmlformats.org/officeDocument/2006/relationships/tags" Target="../tags/tag105.xml"/><Relationship Id="rId12" Type="http://schemas.openxmlformats.org/officeDocument/2006/relationships/image" Target="../media/image58.png"/><Relationship Id="rId11" Type="http://schemas.openxmlformats.org/officeDocument/2006/relationships/tags" Target="../tags/tag104.xml"/><Relationship Id="rId10" Type="http://schemas.openxmlformats.org/officeDocument/2006/relationships/tags" Target="../tags/tag103.xml"/><Relationship Id="rId1" Type="http://schemas.openxmlformats.org/officeDocument/2006/relationships/image" Target="../media/image56.png"/></Relationships>
</file>

<file path=ppt/slides/_rels/slide18.xml.rels><?xml version="1.0" encoding="UTF-8" standalone="yes"?>
<Relationships xmlns="http://schemas.openxmlformats.org/package/2006/relationships"><Relationship Id="rId9" Type="http://schemas.openxmlformats.org/officeDocument/2006/relationships/image" Target="../media/image62.wmf"/><Relationship Id="rId8" Type="http://schemas.openxmlformats.org/officeDocument/2006/relationships/oleObject" Target="../embeddings/oleObject45.bin"/><Relationship Id="rId7" Type="http://schemas.openxmlformats.org/officeDocument/2006/relationships/tags" Target="../tags/tag110.xml"/><Relationship Id="rId6" Type="http://schemas.openxmlformats.org/officeDocument/2006/relationships/image" Target="../media/image61.wmf"/><Relationship Id="rId5" Type="http://schemas.openxmlformats.org/officeDocument/2006/relationships/oleObject" Target="../embeddings/oleObject44.bin"/><Relationship Id="rId4" Type="http://schemas.openxmlformats.org/officeDocument/2006/relationships/tags" Target="../tags/tag109.xml"/><Relationship Id="rId3" Type="http://schemas.openxmlformats.org/officeDocument/2006/relationships/tags" Target="../tags/tag108.xml"/><Relationship Id="rId27" Type="http://schemas.openxmlformats.org/officeDocument/2006/relationships/notesSlide" Target="../notesSlides/notesSlide13.xml"/><Relationship Id="rId26" Type="http://schemas.openxmlformats.org/officeDocument/2006/relationships/vmlDrawing" Target="../drawings/vmlDrawing10.vml"/><Relationship Id="rId25" Type="http://schemas.openxmlformats.org/officeDocument/2006/relationships/slideLayout" Target="../slideLayouts/slideLayout7.xml"/><Relationship Id="rId24" Type="http://schemas.openxmlformats.org/officeDocument/2006/relationships/image" Target="../media/image67.wmf"/><Relationship Id="rId23" Type="http://schemas.openxmlformats.org/officeDocument/2006/relationships/oleObject" Target="../embeddings/oleObject50.bin"/><Relationship Id="rId22" Type="http://schemas.openxmlformats.org/officeDocument/2006/relationships/tags" Target="../tags/tag115.xml"/><Relationship Id="rId21" Type="http://schemas.openxmlformats.org/officeDocument/2006/relationships/image" Target="../media/image66.wmf"/><Relationship Id="rId20" Type="http://schemas.openxmlformats.org/officeDocument/2006/relationships/oleObject" Target="../embeddings/oleObject49.bin"/><Relationship Id="rId2" Type="http://schemas.openxmlformats.org/officeDocument/2006/relationships/slide" Target="slide3.xml"/><Relationship Id="rId19" Type="http://schemas.openxmlformats.org/officeDocument/2006/relationships/tags" Target="../tags/tag114.xml"/><Relationship Id="rId18" Type="http://schemas.openxmlformats.org/officeDocument/2006/relationships/image" Target="../media/image65.wmf"/><Relationship Id="rId17" Type="http://schemas.openxmlformats.org/officeDocument/2006/relationships/oleObject" Target="../embeddings/oleObject48.bin"/><Relationship Id="rId16" Type="http://schemas.openxmlformats.org/officeDocument/2006/relationships/tags" Target="../tags/tag113.xml"/><Relationship Id="rId15" Type="http://schemas.openxmlformats.org/officeDocument/2006/relationships/image" Target="../media/image64.png"/><Relationship Id="rId14" Type="http://schemas.openxmlformats.org/officeDocument/2006/relationships/oleObject" Target="../embeddings/oleObject47.bin"/><Relationship Id="rId13" Type="http://schemas.openxmlformats.org/officeDocument/2006/relationships/tags" Target="../tags/tag112.xml"/><Relationship Id="rId12" Type="http://schemas.openxmlformats.org/officeDocument/2006/relationships/image" Target="../media/image63.wmf"/><Relationship Id="rId11" Type="http://schemas.openxmlformats.org/officeDocument/2006/relationships/oleObject" Target="../embeddings/oleObject46.bin"/><Relationship Id="rId10" Type="http://schemas.openxmlformats.org/officeDocument/2006/relationships/tags" Target="../tags/tag111.xml"/><Relationship Id="rId1" Type="http://schemas.openxmlformats.org/officeDocument/2006/relationships/tags" Target="../tags/tag107.xml"/></Relationships>
</file>

<file path=ppt/slides/_rels/slide19.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image" Target="../media/image71.wmf"/><Relationship Id="rId7" Type="http://schemas.openxmlformats.org/officeDocument/2006/relationships/oleObject" Target="../embeddings/oleObject53.bin"/><Relationship Id="rId6" Type="http://schemas.openxmlformats.org/officeDocument/2006/relationships/tags" Target="../tags/tag116.xml"/><Relationship Id="rId5" Type="http://schemas.openxmlformats.org/officeDocument/2006/relationships/image" Target="../media/image70.wmf"/><Relationship Id="rId4" Type="http://schemas.openxmlformats.org/officeDocument/2006/relationships/oleObject" Target="../embeddings/oleObject52.bin"/><Relationship Id="rId3" Type="http://schemas.openxmlformats.org/officeDocument/2006/relationships/image" Target="../media/image69.wmf"/><Relationship Id="rId20" Type="http://schemas.openxmlformats.org/officeDocument/2006/relationships/notesSlide" Target="../notesSlides/notesSlide14.xml"/><Relationship Id="rId2" Type="http://schemas.openxmlformats.org/officeDocument/2006/relationships/oleObject" Target="../embeddings/oleObject51.bin"/><Relationship Id="rId19" Type="http://schemas.openxmlformats.org/officeDocument/2006/relationships/vmlDrawing" Target="../drawings/vmlDrawing11.vml"/><Relationship Id="rId18" Type="http://schemas.openxmlformats.org/officeDocument/2006/relationships/slideLayout" Target="../slideLayouts/slideLayout2.xml"/><Relationship Id="rId17" Type="http://schemas.openxmlformats.org/officeDocument/2006/relationships/image" Target="../media/image74.wmf"/><Relationship Id="rId16" Type="http://schemas.openxmlformats.org/officeDocument/2006/relationships/oleObject" Target="../embeddings/oleObject55.bin"/><Relationship Id="rId15" Type="http://schemas.openxmlformats.org/officeDocument/2006/relationships/tags" Target="../tags/tag120.xml"/><Relationship Id="rId14" Type="http://schemas.openxmlformats.org/officeDocument/2006/relationships/image" Target="../media/image73.png"/><Relationship Id="rId13" Type="http://schemas.openxmlformats.org/officeDocument/2006/relationships/tags" Target="../tags/tag119.xml"/><Relationship Id="rId12" Type="http://schemas.openxmlformats.org/officeDocument/2006/relationships/image" Target="../media/image72.wmf"/><Relationship Id="rId11" Type="http://schemas.openxmlformats.org/officeDocument/2006/relationships/oleObject" Target="../embeddings/oleObject54.bin"/><Relationship Id="rId10" Type="http://schemas.openxmlformats.org/officeDocument/2006/relationships/tags" Target="../tags/tag118.xml"/><Relationship Id="rId1" Type="http://schemas.openxmlformats.org/officeDocument/2006/relationships/image" Target="../media/image6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image" Target="../media/image76.png"/><Relationship Id="rId5" Type="http://schemas.openxmlformats.org/officeDocument/2006/relationships/oleObject" Target="../embeddings/oleObject57.bin"/><Relationship Id="rId4" Type="http://schemas.openxmlformats.org/officeDocument/2006/relationships/image" Target="../media/image75.png"/><Relationship Id="rId3" Type="http://schemas.openxmlformats.org/officeDocument/2006/relationships/oleObject" Target="../embeddings/oleObject56.bin"/><Relationship Id="rId21" Type="http://schemas.openxmlformats.org/officeDocument/2006/relationships/vmlDrawing" Target="../drawings/vmlDrawing12.vml"/><Relationship Id="rId20" Type="http://schemas.openxmlformats.org/officeDocument/2006/relationships/slideLayout" Target="../slideLayouts/slideLayout7.xml"/><Relationship Id="rId2" Type="http://schemas.openxmlformats.org/officeDocument/2006/relationships/tags" Target="../tags/tag122.xml"/><Relationship Id="rId19" Type="http://schemas.openxmlformats.org/officeDocument/2006/relationships/tags" Target="../tags/tag129.xml"/><Relationship Id="rId18" Type="http://schemas.openxmlformats.org/officeDocument/2006/relationships/slide" Target="slide3.xml"/><Relationship Id="rId17" Type="http://schemas.openxmlformats.org/officeDocument/2006/relationships/oleObject" Target="../embeddings/oleObject60.bin"/><Relationship Id="rId16" Type="http://schemas.openxmlformats.org/officeDocument/2006/relationships/tags" Target="../tags/tag128.xml"/><Relationship Id="rId15" Type="http://schemas.openxmlformats.org/officeDocument/2006/relationships/tags" Target="../tags/tag127.xml"/><Relationship Id="rId14" Type="http://schemas.openxmlformats.org/officeDocument/2006/relationships/image" Target="../media/image78.wmf"/><Relationship Id="rId13" Type="http://schemas.openxmlformats.org/officeDocument/2006/relationships/oleObject" Target="../embeddings/oleObject59.bin"/><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image" Target="../media/image77.wmf"/><Relationship Id="rId1" Type="http://schemas.openxmlformats.org/officeDocument/2006/relationships/tags" Target="../tags/tag121.xml"/></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7.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image" Target="../media/image80.wmf"/><Relationship Id="rId3" Type="http://schemas.openxmlformats.org/officeDocument/2006/relationships/oleObject" Target="../embeddings/oleObject61.bin"/><Relationship Id="rId2" Type="http://schemas.openxmlformats.org/officeDocument/2006/relationships/tags" Target="../tags/tag130.xml"/><Relationship Id="rId1" Type="http://schemas.openxmlformats.org/officeDocument/2006/relationships/image" Target="../media/image79.png"/></Relationships>
</file>

<file path=ppt/slides/_rels/slide22.xml.rels><?xml version="1.0" encoding="UTF-8" standalone="yes"?>
<Relationships xmlns="http://schemas.openxmlformats.org/package/2006/relationships"><Relationship Id="rId9" Type="http://schemas.openxmlformats.org/officeDocument/2006/relationships/image" Target="../media/image81.wmf"/><Relationship Id="rId8" Type="http://schemas.openxmlformats.org/officeDocument/2006/relationships/oleObject" Target="../embeddings/oleObject63.bin"/><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image" Target="../media/image76.png"/><Relationship Id="rId4" Type="http://schemas.openxmlformats.org/officeDocument/2006/relationships/oleObject" Target="../embeddings/oleObject62.bin"/><Relationship Id="rId3" Type="http://schemas.openxmlformats.org/officeDocument/2006/relationships/tags" Target="../tags/tag135.xml"/><Relationship Id="rId21" Type="http://schemas.openxmlformats.org/officeDocument/2006/relationships/vmlDrawing" Target="../drawings/vmlDrawing14.vml"/><Relationship Id="rId20" Type="http://schemas.openxmlformats.org/officeDocument/2006/relationships/slideLayout" Target="../slideLayouts/slideLayout7.xml"/><Relationship Id="rId2" Type="http://schemas.openxmlformats.org/officeDocument/2006/relationships/tags" Target="../tags/tag134.xml"/><Relationship Id="rId19" Type="http://schemas.openxmlformats.org/officeDocument/2006/relationships/tags" Target="../tags/tag141.xml"/><Relationship Id="rId18" Type="http://schemas.openxmlformats.org/officeDocument/2006/relationships/image" Target="../media/image84.wmf"/><Relationship Id="rId17" Type="http://schemas.openxmlformats.org/officeDocument/2006/relationships/oleObject" Target="../embeddings/oleObject66.bin"/><Relationship Id="rId16" Type="http://schemas.openxmlformats.org/officeDocument/2006/relationships/tags" Target="../tags/tag140.xml"/><Relationship Id="rId15" Type="http://schemas.openxmlformats.org/officeDocument/2006/relationships/image" Target="../media/image83.wmf"/><Relationship Id="rId14" Type="http://schemas.openxmlformats.org/officeDocument/2006/relationships/oleObject" Target="../embeddings/oleObject65.bin"/><Relationship Id="rId13" Type="http://schemas.openxmlformats.org/officeDocument/2006/relationships/tags" Target="../tags/tag139.xml"/><Relationship Id="rId12" Type="http://schemas.openxmlformats.org/officeDocument/2006/relationships/image" Target="../media/image82.wmf"/><Relationship Id="rId11" Type="http://schemas.openxmlformats.org/officeDocument/2006/relationships/oleObject" Target="../embeddings/oleObject64.bin"/><Relationship Id="rId10" Type="http://schemas.openxmlformats.org/officeDocument/2006/relationships/tags" Target="../tags/tag138.xml"/><Relationship Id="rId1" Type="http://schemas.openxmlformats.org/officeDocument/2006/relationships/tags" Target="../tags/tag133.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42.xml"/><Relationship Id="rId7" Type="http://schemas.openxmlformats.org/officeDocument/2006/relationships/slide" Target="slide3.xml"/><Relationship Id="rId6" Type="http://schemas.openxmlformats.org/officeDocument/2006/relationships/image" Target="../media/image87.wmf"/><Relationship Id="rId5" Type="http://schemas.openxmlformats.org/officeDocument/2006/relationships/oleObject" Target="../embeddings/oleObject69.bin"/><Relationship Id="rId4" Type="http://schemas.openxmlformats.org/officeDocument/2006/relationships/image" Target="../media/image86.png"/><Relationship Id="rId3" Type="http://schemas.openxmlformats.org/officeDocument/2006/relationships/oleObject" Target="../embeddings/oleObject68.bin"/><Relationship Id="rId2" Type="http://schemas.openxmlformats.org/officeDocument/2006/relationships/image" Target="../media/image85.png"/><Relationship Id="rId10" Type="http://schemas.openxmlformats.org/officeDocument/2006/relationships/vmlDrawing" Target="../drawings/vmlDrawing15.vml"/><Relationship Id="rId1" Type="http://schemas.openxmlformats.org/officeDocument/2006/relationships/oleObject" Target="../embeddings/oleObject67.bin"/></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7.xml"/><Relationship Id="rId4" Type="http://schemas.openxmlformats.org/officeDocument/2006/relationships/image" Target="../media/image89.wmf"/><Relationship Id="rId3" Type="http://schemas.openxmlformats.org/officeDocument/2006/relationships/oleObject" Target="../embeddings/oleObject71.bin"/><Relationship Id="rId2" Type="http://schemas.openxmlformats.org/officeDocument/2006/relationships/image" Target="../media/image88.wmf"/><Relationship Id="rId1" Type="http://schemas.openxmlformats.org/officeDocument/2006/relationships/oleObject" Target="../embeddings/oleObject70.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43.xml"/></Relationships>
</file>

<file path=ppt/slides/_rels/slide26.xml.rels><?xml version="1.0" encoding="UTF-8" standalone="yes"?>
<Relationships xmlns="http://schemas.openxmlformats.org/package/2006/relationships"><Relationship Id="rId7" Type="http://schemas.openxmlformats.org/officeDocument/2006/relationships/vmlDrawing" Target="../drawings/vmlDrawing17.vml"/><Relationship Id="rId6" Type="http://schemas.openxmlformats.org/officeDocument/2006/relationships/slideLayout" Target="../slideLayouts/slideLayout7.xml"/><Relationship Id="rId5" Type="http://schemas.openxmlformats.org/officeDocument/2006/relationships/image" Target="../media/image90.png"/><Relationship Id="rId4" Type="http://schemas.openxmlformats.org/officeDocument/2006/relationships/oleObject" Target="../embeddings/oleObject72.bin"/><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slide" Target="slide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46.xml"/></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3.wmf"/><Relationship Id="rId7" Type="http://schemas.openxmlformats.org/officeDocument/2006/relationships/oleObject" Target="../embeddings/oleObject74.bin"/><Relationship Id="rId6" Type="http://schemas.openxmlformats.org/officeDocument/2006/relationships/tags" Target="../tags/tag149.xml"/><Relationship Id="rId5" Type="http://schemas.openxmlformats.org/officeDocument/2006/relationships/image" Target="../media/image92.wmf"/><Relationship Id="rId4" Type="http://schemas.openxmlformats.org/officeDocument/2006/relationships/oleObject" Target="../embeddings/oleObject73.bin"/><Relationship Id="rId3" Type="http://schemas.openxmlformats.org/officeDocument/2006/relationships/tags" Target="../tags/tag148.xml"/><Relationship Id="rId2" Type="http://schemas.openxmlformats.org/officeDocument/2006/relationships/tags" Target="../tags/tag147.xml"/><Relationship Id="rId10" Type="http://schemas.openxmlformats.org/officeDocument/2006/relationships/vmlDrawing" Target="../drawings/vmlDrawing18.vml"/><Relationship Id="rId1" Type="http://schemas.openxmlformats.org/officeDocument/2006/relationships/image" Target="../media/image91.png"/></Relationships>
</file>

<file path=ppt/slides/_rels/slide29.xml.rels><?xml version="1.0" encoding="UTF-8" standalone="yes"?>
<Relationships xmlns="http://schemas.openxmlformats.org/package/2006/relationships"><Relationship Id="rId9" Type="http://schemas.openxmlformats.org/officeDocument/2006/relationships/tags" Target="../tags/tag156.xml"/><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image" Target="../media/image95.png"/><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image" Target="../media/image94.png"/><Relationship Id="rId12" Type="http://schemas.openxmlformats.org/officeDocument/2006/relationships/notesSlide" Target="../notesSlides/notesSlide17.xml"/><Relationship Id="rId11" Type="http://schemas.openxmlformats.org/officeDocument/2006/relationships/slideLayout" Target="../slideLayouts/slideLayout7.xml"/><Relationship Id="rId10" Type="http://schemas.openxmlformats.org/officeDocument/2006/relationships/tags" Target="../tags/tag157.xml"/><Relationship Id="rId1" Type="http://schemas.openxmlformats.org/officeDocument/2006/relationships/tags" Target="../tags/tag15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60.xml"/><Relationship Id="rId3" Type="http://schemas.openxmlformats.org/officeDocument/2006/relationships/image" Target="../media/image96.png"/><Relationship Id="rId2" Type="http://schemas.openxmlformats.org/officeDocument/2006/relationships/tags" Target="../tags/tag159.xml"/><Relationship Id="rId1" Type="http://schemas.openxmlformats.org/officeDocument/2006/relationships/tags" Target="../tags/tag158.xml"/></Relationships>
</file>

<file path=ppt/slides/_rels/slide31.xml.rels><?xml version="1.0" encoding="UTF-8" standalone="yes"?>
<Relationships xmlns="http://schemas.openxmlformats.org/package/2006/relationships"><Relationship Id="rId9" Type="http://schemas.openxmlformats.org/officeDocument/2006/relationships/image" Target="../media/image98.wmf"/><Relationship Id="rId8" Type="http://schemas.openxmlformats.org/officeDocument/2006/relationships/oleObject" Target="../embeddings/oleObject76.bin"/><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image" Target="../media/image97.wmf"/><Relationship Id="rId3" Type="http://schemas.openxmlformats.org/officeDocument/2006/relationships/oleObject" Target="../embeddings/oleObject75.bin"/><Relationship Id="rId2" Type="http://schemas.openxmlformats.org/officeDocument/2006/relationships/tags" Target="../tags/tag162.xml"/><Relationship Id="rId19" Type="http://schemas.openxmlformats.org/officeDocument/2006/relationships/notesSlide" Target="../notesSlides/notesSlide18.xml"/><Relationship Id="rId18" Type="http://schemas.openxmlformats.org/officeDocument/2006/relationships/vmlDrawing" Target="../drawings/vmlDrawing19.vml"/><Relationship Id="rId17" Type="http://schemas.openxmlformats.org/officeDocument/2006/relationships/slideLayout" Target="../slideLayouts/slideLayout7.xml"/><Relationship Id="rId16" Type="http://schemas.openxmlformats.org/officeDocument/2006/relationships/image" Target="../media/image100.wmf"/><Relationship Id="rId15" Type="http://schemas.openxmlformats.org/officeDocument/2006/relationships/oleObject" Target="../embeddings/oleObject78.bin"/><Relationship Id="rId14" Type="http://schemas.openxmlformats.org/officeDocument/2006/relationships/tags" Target="../tags/tag168.xml"/><Relationship Id="rId13" Type="http://schemas.openxmlformats.org/officeDocument/2006/relationships/tags" Target="../tags/tag167.xml"/><Relationship Id="rId12" Type="http://schemas.openxmlformats.org/officeDocument/2006/relationships/image" Target="../media/image99.wmf"/><Relationship Id="rId11" Type="http://schemas.openxmlformats.org/officeDocument/2006/relationships/oleObject" Target="../embeddings/oleObject77.bin"/><Relationship Id="rId10" Type="http://schemas.openxmlformats.org/officeDocument/2006/relationships/tags" Target="../tags/tag166.xml"/><Relationship Id="rId1" Type="http://schemas.openxmlformats.org/officeDocument/2006/relationships/tags" Target="../tags/tag161.xml"/></Relationships>
</file>

<file path=ppt/slides/_rels/slide32.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image" Target="../media/image102.wmf"/><Relationship Id="rId7" Type="http://schemas.openxmlformats.org/officeDocument/2006/relationships/oleObject" Target="../embeddings/oleObject80.bin"/><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slide" Target="slide3.xml"/><Relationship Id="rId2" Type="http://schemas.openxmlformats.org/officeDocument/2006/relationships/image" Target="../media/image101.wmf"/><Relationship Id="rId11" Type="http://schemas.openxmlformats.org/officeDocument/2006/relationships/vmlDrawing" Target="../drawings/vmlDrawing20.vml"/><Relationship Id="rId10" Type="http://schemas.openxmlformats.org/officeDocument/2006/relationships/slideLayout" Target="../slideLayouts/slideLayout7.xml"/><Relationship Id="rId1" Type="http://schemas.openxmlformats.org/officeDocument/2006/relationships/oleObject" Target="../embeddings/oleObject79.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84.bin"/><Relationship Id="rId8" Type="http://schemas.openxmlformats.org/officeDocument/2006/relationships/tags" Target="../tags/tag174.xml"/><Relationship Id="rId7" Type="http://schemas.openxmlformats.org/officeDocument/2006/relationships/image" Target="../media/image105.wmf"/><Relationship Id="rId6" Type="http://schemas.openxmlformats.org/officeDocument/2006/relationships/oleObject" Target="../embeddings/oleObject83.bin"/><Relationship Id="rId5" Type="http://schemas.openxmlformats.org/officeDocument/2006/relationships/tags" Target="../tags/tag173.xml"/><Relationship Id="rId4" Type="http://schemas.openxmlformats.org/officeDocument/2006/relationships/image" Target="../media/image104.wmf"/><Relationship Id="rId3" Type="http://schemas.openxmlformats.org/officeDocument/2006/relationships/oleObject" Target="../embeddings/oleObject82.bin"/><Relationship Id="rId2" Type="http://schemas.openxmlformats.org/officeDocument/2006/relationships/image" Target="../media/image103.wmf"/><Relationship Id="rId12" Type="http://schemas.openxmlformats.org/officeDocument/2006/relationships/vmlDrawing" Target="../drawings/vmlDrawing21.vml"/><Relationship Id="rId11" Type="http://schemas.openxmlformats.org/officeDocument/2006/relationships/slideLayout" Target="../slideLayouts/slideLayout7.xml"/><Relationship Id="rId10" Type="http://schemas.openxmlformats.org/officeDocument/2006/relationships/image" Target="../media/image101.wmf"/><Relationship Id="rId1" Type="http://schemas.openxmlformats.org/officeDocument/2006/relationships/oleObject" Target="../embeddings/oleObject81.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87.bin"/><Relationship Id="rId8" Type="http://schemas.openxmlformats.org/officeDocument/2006/relationships/tags" Target="../tags/tag178.xml"/><Relationship Id="rId7" Type="http://schemas.openxmlformats.org/officeDocument/2006/relationships/tags" Target="../tags/tag177.xml"/><Relationship Id="rId6" Type="http://schemas.openxmlformats.org/officeDocument/2006/relationships/image" Target="../media/image107.wmf"/><Relationship Id="rId5" Type="http://schemas.openxmlformats.org/officeDocument/2006/relationships/oleObject" Target="../embeddings/oleObject86.bin"/><Relationship Id="rId4" Type="http://schemas.openxmlformats.org/officeDocument/2006/relationships/tags" Target="../tags/tag176.xml"/><Relationship Id="rId3" Type="http://schemas.openxmlformats.org/officeDocument/2006/relationships/image" Target="../media/image106.wmf"/><Relationship Id="rId21" Type="http://schemas.openxmlformats.org/officeDocument/2006/relationships/vmlDrawing" Target="../drawings/vmlDrawing22.vml"/><Relationship Id="rId20" Type="http://schemas.openxmlformats.org/officeDocument/2006/relationships/slideLayout" Target="../slideLayouts/slideLayout7.xml"/><Relationship Id="rId2" Type="http://schemas.openxmlformats.org/officeDocument/2006/relationships/oleObject" Target="../embeddings/oleObject85.bin"/><Relationship Id="rId19" Type="http://schemas.openxmlformats.org/officeDocument/2006/relationships/tags" Target="../tags/tag179.xml"/><Relationship Id="rId18" Type="http://schemas.openxmlformats.org/officeDocument/2006/relationships/image" Target="../media/image112.wmf"/><Relationship Id="rId17" Type="http://schemas.openxmlformats.org/officeDocument/2006/relationships/oleObject" Target="../embeddings/oleObject91.bin"/><Relationship Id="rId16" Type="http://schemas.openxmlformats.org/officeDocument/2006/relationships/image" Target="../media/image111.wmf"/><Relationship Id="rId15" Type="http://schemas.openxmlformats.org/officeDocument/2006/relationships/oleObject" Target="../embeddings/oleObject90.bin"/><Relationship Id="rId14" Type="http://schemas.openxmlformats.org/officeDocument/2006/relationships/image" Target="../media/image110.wmf"/><Relationship Id="rId13" Type="http://schemas.openxmlformats.org/officeDocument/2006/relationships/oleObject" Target="../embeddings/oleObject89.bin"/><Relationship Id="rId12" Type="http://schemas.openxmlformats.org/officeDocument/2006/relationships/image" Target="../media/image109.wmf"/><Relationship Id="rId11" Type="http://schemas.openxmlformats.org/officeDocument/2006/relationships/oleObject" Target="../embeddings/oleObject88.bin"/><Relationship Id="rId10" Type="http://schemas.openxmlformats.org/officeDocument/2006/relationships/image" Target="../media/image108.wmf"/><Relationship Id="rId1" Type="http://schemas.openxmlformats.org/officeDocument/2006/relationships/tags" Target="../tags/tag175.xml"/></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96.bin"/><Relationship Id="rId8" Type="http://schemas.openxmlformats.org/officeDocument/2006/relationships/image" Target="../media/image116.wmf"/><Relationship Id="rId7" Type="http://schemas.openxmlformats.org/officeDocument/2006/relationships/oleObject" Target="../embeddings/oleObject95.bin"/><Relationship Id="rId6" Type="http://schemas.openxmlformats.org/officeDocument/2006/relationships/image" Target="../media/image115.wmf"/><Relationship Id="rId5" Type="http://schemas.openxmlformats.org/officeDocument/2006/relationships/oleObject" Target="../embeddings/oleObject94.bin"/><Relationship Id="rId4" Type="http://schemas.openxmlformats.org/officeDocument/2006/relationships/image" Target="../media/image114.wmf"/><Relationship Id="rId3" Type="http://schemas.openxmlformats.org/officeDocument/2006/relationships/oleObject" Target="../embeddings/oleObject93.bin"/><Relationship Id="rId2" Type="http://schemas.openxmlformats.org/officeDocument/2006/relationships/image" Target="../media/image113.wmf"/><Relationship Id="rId19" Type="http://schemas.openxmlformats.org/officeDocument/2006/relationships/vmlDrawing" Target="../drawings/vmlDrawing23.vml"/><Relationship Id="rId18" Type="http://schemas.openxmlformats.org/officeDocument/2006/relationships/slideLayout" Target="../slideLayouts/slideLayout7.xml"/><Relationship Id="rId17" Type="http://schemas.openxmlformats.org/officeDocument/2006/relationships/image" Target="../media/image121.wmf"/><Relationship Id="rId16" Type="http://schemas.openxmlformats.org/officeDocument/2006/relationships/oleObject" Target="../embeddings/oleObject99.bin"/><Relationship Id="rId15" Type="http://schemas.openxmlformats.org/officeDocument/2006/relationships/image" Target="../media/image120.png"/><Relationship Id="rId14" Type="http://schemas.openxmlformats.org/officeDocument/2006/relationships/image" Target="../media/image119.wmf"/><Relationship Id="rId13" Type="http://schemas.openxmlformats.org/officeDocument/2006/relationships/oleObject" Target="../embeddings/oleObject98.bin"/><Relationship Id="rId12" Type="http://schemas.openxmlformats.org/officeDocument/2006/relationships/image" Target="../media/image118.wmf"/><Relationship Id="rId11" Type="http://schemas.openxmlformats.org/officeDocument/2006/relationships/oleObject" Target="../embeddings/oleObject97.bin"/><Relationship Id="rId10" Type="http://schemas.openxmlformats.org/officeDocument/2006/relationships/image" Target="../media/image117.wmf"/><Relationship Id="rId1" Type="http://schemas.openxmlformats.org/officeDocument/2006/relationships/oleObject" Target="../embeddings/oleObject92.bin"/></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7.xml"/><Relationship Id="rId4" Type="http://schemas.openxmlformats.org/officeDocument/2006/relationships/tags" Target="../tags/tag181.xml"/><Relationship Id="rId3" Type="http://schemas.openxmlformats.org/officeDocument/2006/relationships/image" Target="../media/image122.png"/><Relationship Id="rId2" Type="http://schemas.openxmlformats.org/officeDocument/2006/relationships/oleObject" Target="../embeddings/oleObject100.bin"/><Relationship Id="rId1" Type="http://schemas.openxmlformats.org/officeDocument/2006/relationships/tags" Target="../tags/tag180.xml"/></Relationships>
</file>

<file path=ppt/slides/_rels/slide37.xml.rels><?xml version="1.0" encoding="UTF-8" standalone="yes"?>
<Relationships xmlns="http://schemas.openxmlformats.org/package/2006/relationships"><Relationship Id="rId9" Type="http://schemas.openxmlformats.org/officeDocument/2006/relationships/vmlDrawing" Target="../drawings/vmlDrawing25.vml"/><Relationship Id="rId8" Type="http://schemas.openxmlformats.org/officeDocument/2006/relationships/slideLayout" Target="../slideLayouts/slideLayout7.xml"/><Relationship Id="rId7" Type="http://schemas.openxmlformats.org/officeDocument/2006/relationships/tags" Target="../tags/tag184.xml"/><Relationship Id="rId6" Type="http://schemas.openxmlformats.org/officeDocument/2006/relationships/image" Target="../media/image123.wmf"/><Relationship Id="rId5" Type="http://schemas.openxmlformats.org/officeDocument/2006/relationships/oleObject" Target="../embeddings/oleObject102.bin"/><Relationship Id="rId4" Type="http://schemas.openxmlformats.org/officeDocument/2006/relationships/tags" Target="../tags/tag183.xml"/><Relationship Id="rId3" Type="http://schemas.openxmlformats.org/officeDocument/2006/relationships/image" Target="../media/image122.png"/><Relationship Id="rId2" Type="http://schemas.openxmlformats.org/officeDocument/2006/relationships/oleObject" Target="../embeddings/oleObject101.bin"/><Relationship Id="rId1" Type="http://schemas.openxmlformats.org/officeDocument/2006/relationships/tags" Target="../tags/tag182.xml"/></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06.bin"/><Relationship Id="rId8" Type="http://schemas.openxmlformats.org/officeDocument/2006/relationships/image" Target="../media/image125.wmf"/><Relationship Id="rId7" Type="http://schemas.openxmlformats.org/officeDocument/2006/relationships/oleObject" Target="../embeddings/oleObject105.bin"/><Relationship Id="rId6" Type="http://schemas.openxmlformats.org/officeDocument/2006/relationships/image" Target="../media/image124.wmf"/><Relationship Id="rId5" Type="http://schemas.openxmlformats.org/officeDocument/2006/relationships/oleObject" Target="../embeddings/oleObject104.bin"/><Relationship Id="rId4" Type="http://schemas.openxmlformats.org/officeDocument/2006/relationships/tags" Target="../tags/tag186.xml"/><Relationship Id="rId3" Type="http://schemas.openxmlformats.org/officeDocument/2006/relationships/image" Target="../media/image122.png"/><Relationship Id="rId2" Type="http://schemas.openxmlformats.org/officeDocument/2006/relationships/oleObject" Target="../embeddings/oleObject103.bin"/><Relationship Id="rId16" Type="http://schemas.openxmlformats.org/officeDocument/2006/relationships/vmlDrawing" Target="../drawings/vmlDrawing26.vml"/><Relationship Id="rId15" Type="http://schemas.openxmlformats.org/officeDocument/2006/relationships/slideLayout" Target="../slideLayouts/slideLayout7.xml"/><Relationship Id="rId14" Type="http://schemas.openxmlformats.org/officeDocument/2006/relationships/tags" Target="../tags/tag188.xml"/><Relationship Id="rId13" Type="http://schemas.openxmlformats.org/officeDocument/2006/relationships/image" Target="../media/image127.wmf"/><Relationship Id="rId12" Type="http://schemas.openxmlformats.org/officeDocument/2006/relationships/oleObject" Target="../embeddings/oleObject107.bin"/><Relationship Id="rId11" Type="http://schemas.openxmlformats.org/officeDocument/2006/relationships/tags" Target="../tags/tag187.xml"/><Relationship Id="rId10" Type="http://schemas.openxmlformats.org/officeDocument/2006/relationships/image" Target="../media/image126.wmf"/><Relationship Id="rId1" Type="http://schemas.openxmlformats.org/officeDocument/2006/relationships/tags" Target="../tags/tag185.xml"/></Relationships>
</file>

<file path=ppt/slides/_rels/slide3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image" Target="../media/image129.wmf"/><Relationship Id="rId5" Type="http://schemas.openxmlformats.org/officeDocument/2006/relationships/oleObject" Target="../embeddings/oleObject109.bin"/><Relationship Id="rId4" Type="http://schemas.openxmlformats.org/officeDocument/2006/relationships/tags" Target="../tags/tag190.xml"/><Relationship Id="rId3" Type="http://schemas.openxmlformats.org/officeDocument/2006/relationships/image" Target="../media/image128.wmf"/><Relationship Id="rId2" Type="http://schemas.openxmlformats.org/officeDocument/2006/relationships/oleObject" Target="../embeddings/oleObject108.bin"/><Relationship Id="rId18" Type="http://schemas.openxmlformats.org/officeDocument/2006/relationships/vmlDrawing" Target="../drawings/vmlDrawing27.vml"/><Relationship Id="rId17" Type="http://schemas.openxmlformats.org/officeDocument/2006/relationships/slideLayout" Target="../slideLayouts/slideLayout7.xml"/><Relationship Id="rId16" Type="http://schemas.openxmlformats.org/officeDocument/2006/relationships/tags" Target="../tags/tag194.xml"/><Relationship Id="rId15" Type="http://schemas.openxmlformats.org/officeDocument/2006/relationships/image" Target="../media/image132.wmf"/><Relationship Id="rId14" Type="http://schemas.openxmlformats.org/officeDocument/2006/relationships/oleObject" Target="../embeddings/oleObject112.bin"/><Relationship Id="rId13" Type="http://schemas.openxmlformats.org/officeDocument/2006/relationships/image" Target="../media/image131.wmf"/><Relationship Id="rId12" Type="http://schemas.openxmlformats.org/officeDocument/2006/relationships/oleObject" Target="../embeddings/oleObject111.bin"/><Relationship Id="rId11" Type="http://schemas.openxmlformats.org/officeDocument/2006/relationships/image" Target="../media/image130.wmf"/><Relationship Id="rId10" Type="http://schemas.openxmlformats.org/officeDocument/2006/relationships/oleObject" Target="../embeddings/oleObject110.bin"/><Relationship Id="rId1" Type="http://schemas.openxmlformats.org/officeDocument/2006/relationships/tags" Target="../tags/tag189.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slide" Target="slide1.xml"/><Relationship Id="rId2" Type="http://schemas.openxmlformats.org/officeDocument/2006/relationships/tags" Target="../tags/tag10.xml"/><Relationship Id="rId1" Type="http://schemas.openxmlformats.org/officeDocument/2006/relationships/slide" Target="slide3.xml"/></Relationships>
</file>

<file path=ppt/slides/_rels/slide40.xml.rels><?xml version="1.0" encoding="UTF-8" standalone="yes"?>
<Relationships xmlns="http://schemas.openxmlformats.org/package/2006/relationships"><Relationship Id="rId9" Type="http://schemas.openxmlformats.org/officeDocument/2006/relationships/image" Target="../media/image115.wmf"/><Relationship Id="rId8" Type="http://schemas.openxmlformats.org/officeDocument/2006/relationships/oleObject" Target="../embeddings/oleObject115.bin"/><Relationship Id="rId7" Type="http://schemas.openxmlformats.org/officeDocument/2006/relationships/tags" Target="../tags/tag196.xml"/><Relationship Id="rId6" Type="http://schemas.openxmlformats.org/officeDocument/2006/relationships/image" Target="../media/image114.wmf"/><Relationship Id="rId5" Type="http://schemas.openxmlformats.org/officeDocument/2006/relationships/oleObject" Target="../embeddings/oleObject114.bin"/><Relationship Id="rId4" Type="http://schemas.openxmlformats.org/officeDocument/2006/relationships/tags" Target="../tags/tag195.xml"/><Relationship Id="rId3" Type="http://schemas.openxmlformats.org/officeDocument/2006/relationships/image" Target="../media/image134.png"/><Relationship Id="rId23" Type="http://schemas.openxmlformats.org/officeDocument/2006/relationships/vmlDrawing" Target="../drawings/vmlDrawing28.vml"/><Relationship Id="rId22" Type="http://schemas.openxmlformats.org/officeDocument/2006/relationships/slideLayout" Target="../slideLayouts/slideLayout7.xml"/><Relationship Id="rId21" Type="http://schemas.openxmlformats.org/officeDocument/2006/relationships/image" Target="../media/image136.wmf"/><Relationship Id="rId20" Type="http://schemas.openxmlformats.org/officeDocument/2006/relationships/oleObject" Target="../embeddings/oleObject119.bin"/><Relationship Id="rId2" Type="http://schemas.openxmlformats.org/officeDocument/2006/relationships/image" Target="../media/image133.wmf"/><Relationship Id="rId19" Type="http://schemas.openxmlformats.org/officeDocument/2006/relationships/tags" Target="../tags/tag200.xml"/><Relationship Id="rId18" Type="http://schemas.openxmlformats.org/officeDocument/2006/relationships/image" Target="../media/image118.wmf"/><Relationship Id="rId17" Type="http://schemas.openxmlformats.org/officeDocument/2006/relationships/oleObject" Target="../embeddings/oleObject118.bin"/><Relationship Id="rId16" Type="http://schemas.openxmlformats.org/officeDocument/2006/relationships/tags" Target="../tags/tag199.xml"/><Relationship Id="rId15" Type="http://schemas.openxmlformats.org/officeDocument/2006/relationships/image" Target="../media/image117.wmf"/><Relationship Id="rId14" Type="http://schemas.openxmlformats.org/officeDocument/2006/relationships/oleObject" Target="../embeddings/oleObject117.bin"/><Relationship Id="rId13" Type="http://schemas.openxmlformats.org/officeDocument/2006/relationships/tags" Target="../tags/tag198.xml"/><Relationship Id="rId12" Type="http://schemas.openxmlformats.org/officeDocument/2006/relationships/image" Target="../media/image135.wmf"/><Relationship Id="rId11" Type="http://schemas.openxmlformats.org/officeDocument/2006/relationships/oleObject" Target="../embeddings/oleObject116.bin"/><Relationship Id="rId10" Type="http://schemas.openxmlformats.org/officeDocument/2006/relationships/tags" Target="../tags/tag197.xml"/><Relationship Id="rId1" Type="http://schemas.openxmlformats.org/officeDocument/2006/relationships/oleObject" Target="../embeddings/oleObject113.bin"/></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02.xml"/><Relationship Id="rId2" Type="http://schemas.openxmlformats.org/officeDocument/2006/relationships/image" Target="../media/image134.png"/><Relationship Id="rId1" Type="http://schemas.openxmlformats.org/officeDocument/2006/relationships/tags" Target="../tags/tag201.xml"/></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29.vml"/><Relationship Id="rId5" Type="http://schemas.openxmlformats.org/officeDocument/2006/relationships/slideLayout" Target="../slideLayouts/slideLayout7.xml"/><Relationship Id="rId4" Type="http://schemas.openxmlformats.org/officeDocument/2006/relationships/tags" Target="../tags/tag204.xml"/><Relationship Id="rId3" Type="http://schemas.openxmlformats.org/officeDocument/2006/relationships/image" Target="../media/image137.png"/><Relationship Id="rId2" Type="http://schemas.openxmlformats.org/officeDocument/2006/relationships/oleObject" Target="../embeddings/oleObject120.bin"/><Relationship Id="rId1" Type="http://schemas.openxmlformats.org/officeDocument/2006/relationships/tags" Target="../tags/tag203.xml"/></Relationships>
</file>

<file path=ppt/slides/_rels/slide43.xml.rels><?xml version="1.0" encoding="UTF-8" standalone="yes"?>
<Relationships xmlns="http://schemas.openxmlformats.org/package/2006/relationships"><Relationship Id="rId9" Type="http://schemas.openxmlformats.org/officeDocument/2006/relationships/vmlDrawing" Target="../drawings/vmlDrawing30.vml"/><Relationship Id="rId8" Type="http://schemas.openxmlformats.org/officeDocument/2006/relationships/slideLayout" Target="../slideLayouts/slideLayout7.xml"/><Relationship Id="rId7" Type="http://schemas.openxmlformats.org/officeDocument/2006/relationships/tags" Target="../tags/tag207.xml"/><Relationship Id="rId6" Type="http://schemas.openxmlformats.org/officeDocument/2006/relationships/image" Target="../media/image137.png"/><Relationship Id="rId5" Type="http://schemas.openxmlformats.org/officeDocument/2006/relationships/oleObject" Target="../embeddings/oleObject122.bin"/><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image" Target="../media/image123.wmf"/><Relationship Id="rId1" Type="http://schemas.openxmlformats.org/officeDocument/2006/relationships/oleObject" Target="../embeddings/oleObject121.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126.bin"/><Relationship Id="rId8" Type="http://schemas.openxmlformats.org/officeDocument/2006/relationships/image" Target="../media/image139.wmf"/><Relationship Id="rId7" Type="http://schemas.openxmlformats.org/officeDocument/2006/relationships/oleObject" Target="../embeddings/oleObject125.bin"/><Relationship Id="rId6" Type="http://schemas.openxmlformats.org/officeDocument/2006/relationships/image" Target="../media/image138.wmf"/><Relationship Id="rId5" Type="http://schemas.openxmlformats.org/officeDocument/2006/relationships/oleObject" Target="../embeddings/oleObject124.bin"/><Relationship Id="rId4" Type="http://schemas.openxmlformats.org/officeDocument/2006/relationships/tags" Target="../tags/tag209.xml"/><Relationship Id="rId3" Type="http://schemas.openxmlformats.org/officeDocument/2006/relationships/image" Target="../media/image137.png"/><Relationship Id="rId2" Type="http://schemas.openxmlformats.org/officeDocument/2006/relationships/oleObject" Target="../embeddings/oleObject123.bin"/><Relationship Id="rId16" Type="http://schemas.openxmlformats.org/officeDocument/2006/relationships/vmlDrawing" Target="../drawings/vmlDrawing31.vml"/><Relationship Id="rId15" Type="http://schemas.openxmlformats.org/officeDocument/2006/relationships/slideLayout" Target="../slideLayouts/slideLayout7.xml"/><Relationship Id="rId14" Type="http://schemas.openxmlformats.org/officeDocument/2006/relationships/tags" Target="../tags/tag211.xml"/><Relationship Id="rId13" Type="http://schemas.openxmlformats.org/officeDocument/2006/relationships/image" Target="../media/image141.wmf"/><Relationship Id="rId12" Type="http://schemas.openxmlformats.org/officeDocument/2006/relationships/oleObject" Target="../embeddings/oleObject127.bin"/><Relationship Id="rId11" Type="http://schemas.openxmlformats.org/officeDocument/2006/relationships/tags" Target="../tags/tag210.xml"/><Relationship Id="rId10" Type="http://schemas.openxmlformats.org/officeDocument/2006/relationships/image" Target="../media/image140.wmf"/><Relationship Id="rId1" Type="http://schemas.openxmlformats.org/officeDocument/2006/relationships/tags" Target="../tags/tag208.xml"/></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132.bin"/><Relationship Id="rId8" Type="http://schemas.openxmlformats.org/officeDocument/2006/relationships/image" Target="../media/image145.wmf"/><Relationship Id="rId7" Type="http://schemas.openxmlformats.org/officeDocument/2006/relationships/oleObject" Target="../embeddings/oleObject131.bin"/><Relationship Id="rId6" Type="http://schemas.openxmlformats.org/officeDocument/2006/relationships/image" Target="../media/image144.wmf"/><Relationship Id="rId5" Type="http://schemas.openxmlformats.org/officeDocument/2006/relationships/oleObject" Target="../embeddings/oleObject130.bin"/><Relationship Id="rId4" Type="http://schemas.openxmlformats.org/officeDocument/2006/relationships/image" Target="../media/image143.wmf"/><Relationship Id="rId3" Type="http://schemas.openxmlformats.org/officeDocument/2006/relationships/oleObject" Target="../embeddings/oleObject129.bin"/><Relationship Id="rId2" Type="http://schemas.openxmlformats.org/officeDocument/2006/relationships/image" Target="../media/image142.wmf"/><Relationship Id="rId14" Type="http://schemas.openxmlformats.org/officeDocument/2006/relationships/vmlDrawing" Target="../drawings/vmlDrawing32.vml"/><Relationship Id="rId13" Type="http://schemas.openxmlformats.org/officeDocument/2006/relationships/slideLayout" Target="../slideLayouts/slideLayout7.xml"/><Relationship Id="rId12" Type="http://schemas.openxmlformats.org/officeDocument/2006/relationships/image" Target="../media/image147.wmf"/><Relationship Id="rId11" Type="http://schemas.openxmlformats.org/officeDocument/2006/relationships/oleObject" Target="../embeddings/oleObject133.bin"/><Relationship Id="rId10" Type="http://schemas.openxmlformats.org/officeDocument/2006/relationships/image" Target="../media/image146.wmf"/><Relationship Id="rId1" Type="http://schemas.openxmlformats.org/officeDocument/2006/relationships/oleObject" Target="../embeddings/oleObject128.bin"/></Relationships>
</file>

<file path=ppt/slides/_rels/slide46.xml.rels><?xml version="1.0" encoding="UTF-8" standalone="yes"?>
<Relationships xmlns="http://schemas.openxmlformats.org/package/2006/relationships"><Relationship Id="rId7" Type="http://schemas.openxmlformats.org/officeDocument/2006/relationships/vmlDrawing" Target="../drawings/vmlDrawing33.vml"/><Relationship Id="rId6" Type="http://schemas.openxmlformats.org/officeDocument/2006/relationships/slideLayout" Target="../slideLayouts/slideLayout7.xml"/><Relationship Id="rId5" Type="http://schemas.openxmlformats.org/officeDocument/2006/relationships/image" Target="../media/image149.png"/><Relationship Id="rId4" Type="http://schemas.openxmlformats.org/officeDocument/2006/relationships/tags" Target="../tags/tag213.xml"/><Relationship Id="rId3" Type="http://schemas.openxmlformats.org/officeDocument/2006/relationships/image" Target="../media/image148.wmf"/><Relationship Id="rId2" Type="http://schemas.openxmlformats.org/officeDocument/2006/relationships/oleObject" Target="../embeddings/oleObject134.bin"/><Relationship Id="rId1" Type="http://schemas.openxmlformats.org/officeDocument/2006/relationships/tags" Target="../tags/tag212.xml"/></Relationships>
</file>

<file path=ppt/slides/_rels/slide47.xml.rels><?xml version="1.0" encoding="UTF-8" standalone="yes"?>
<Relationships xmlns="http://schemas.openxmlformats.org/package/2006/relationships"><Relationship Id="rId9" Type="http://schemas.openxmlformats.org/officeDocument/2006/relationships/image" Target="../media/image101.wmf"/><Relationship Id="rId8" Type="http://schemas.openxmlformats.org/officeDocument/2006/relationships/oleObject" Target="../embeddings/oleObject136.bin"/><Relationship Id="rId7" Type="http://schemas.openxmlformats.org/officeDocument/2006/relationships/tags" Target="../tags/tag216.xml"/><Relationship Id="rId6" Type="http://schemas.openxmlformats.org/officeDocument/2006/relationships/slide" Target="slide3.xml"/><Relationship Id="rId5" Type="http://schemas.openxmlformats.org/officeDocument/2006/relationships/image" Target="../media/image151.wmf"/><Relationship Id="rId4" Type="http://schemas.openxmlformats.org/officeDocument/2006/relationships/oleObject" Target="../embeddings/oleObject135.bin"/><Relationship Id="rId3" Type="http://schemas.openxmlformats.org/officeDocument/2006/relationships/tags" Target="../tags/tag215.xml"/><Relationship Id="rId2" Type="http://schemas.openxmlformats.org/officeDocument/2006/relationships/image" Target="../media/image150.png"/><Relationship Id="rId16" Type="http://schemas.openxmlformats.org/officeDocument/2006/relationships/vmlDrawing" Target="../drawings/vmlDrawing34.vml"/><Relationship Id="rId15" Type="http://schemas.openxmlformats.org/officeDocument/2006/relationships/slideLayout" Target="../slideLayouts/slideLayout7.xml"/><Relationship Id="rId14" Type="http://schemas.openxmlformats.org/officeDocument/2006/relationships/image" Target="../media/image152.wmf"/><Relationship Id="rId13" Type="http://schemas.openxmlformats.org/officeDocument/2006/relationships/oleObject" Target="../embeddings/oleObject137.bin"/><Relationship Id="rId12" Type="http://schemas.openxmlformats.org/officeDocument/2006/relationships/tags" Target="../tags/tag219.xml"/><Relationship Id="rId11" Type="http://schemas.openxmlformats.org/officeDocument/2006/relationships/tags" Target="../tags/tag218.xml"/><Relationship Id="rId10" Type="http://schemas.openxmlformats.org/officeDocument/2006/relationships/tags" Target="../tags/tag217.xml"/><Relationship Id="rId1" Type="http://schemas.openxmlformats.org/officeDocument/2006/relationships/tags" Target="../tags/tag214.xml"/></Relationships>
</file>

<file path=ppt/slides/_rels/slide48.xml.rels><?xml version="1.0" encoding="UTF-8" standalone="yes"?>
<Relationships xmlns="http://schemas.openxmlformats.org/package/2006/relationships"><Relationship Id="rId9" Type="http://schemas.openxmlformats.org/officeDocument/2006/relationships/image" Target="../media/image155.png"/><Relationship Id="rId8" Type="http://schemas.openxmlformats.org/officeDocument/2006/relationships/tags" Target="../tags/tag223.xml"/><Relationship Id="rId7" Type="http://schemas.openxmlformats.org/officeDocument/2006/relationships/tags" Target="../tags/tag222.xml"/><Relationship Id="rId6" Type="http://schemas.openxmlformats.org/officeDocument/2006/relationships/image" Target="../media/image154.png"/><Relationship Id="rId5" Type="http://schemas.openxmlformats.org/officeDocument/2006/relationships/oleObject" Target="../embeddings/oleObject138.bin"/><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slide" Target="slide3.xml"/><Relationship Id="rId15" Type="http://schemas.openxmlformats.org/officeDocument/2006/relationships/vmlDrawing" Target="../drawings/vmlDrawing35.vml"/><Relationship Id="rId14" Type="http://schemas.openxmlformats.org/officeDocument/2006/relationships/slideLayout" Target="../slideLayouts/slideLayout7.xml"/><Relationship Id="rId13" Type="http://schemas.openxmlformats.org/officeDocument/2006/relationships/image" Target="../media/image157.png"/><Relationship Id="rId12" Type="http://schemas.openxmlformats.org/officeDocument/2006/relationships/tags" Target="../tags/tag225.xml"/><Relationship Id="rId11" Type="http://schemas.openxmlformats.org/officeDocument/2006/relationships/image" Target="../media/image156.png"/><Relationship Id="rId10" Type="http://schemas.openxmlformats.org/officeDocument/2006/relationships/tags" Target="../tags/tag224.xml"/><Relationship Id="rId1" Type="http://schemas.openxmlformats.org/officeDocument/2006/relationships/image" Target="../media/image153.png"/></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139.bin"/><Relationship Id="rId8" Type="http://schemas.openxmlformats.org/officeDocument/2006/relationships/tags" Target="../tags/tag231.xml"/><Relationship Id="rId7" Type="http://schemas.openxmlformats.org/officeDocument/2006/relationships/tags" Target="../tags/tag230.xml"/><Relationship Id="rId6" Type="http://schemas.openxmlformats.org/officeDocument/2006/relationships/slide" Target="slide3.xml"/><Relationship Id="rId5" Type="http://schemas.openxmlformats.org/officeDocument/2006/relationships/tags" Target="../tags/tag229.xml"/><Relationship Id="rId4" Type="http://schemas.openxmlformats.org/officeDocument/2006/relationships/tags" Target="../tags/tag228.xml"/><Relationship Id="rId3" Type="http://schemas.openxmlformats.org/officeDocument/2006/relationships/tags" Target="../tags/tag227.xml"/><Relationship Id="rId21" Type="http://schemas.openxmlformats.org/officeDocument/2006/relationships/vmlDrawing" Target="../drawings/vmlDrawing36.vml"/><Relationship Id="rId20" Type="http://schemas.openxmlformats.org/officeDocument/2006/relationships/slideLayout" Target="../slideLayouts/slideLayout7.xml"/><Relationship Id="rId2" Type="http://schemas.openxmlformats.org/officeDocument/2006/relationships/image" Target="../media/image158.png"/><Relationship Id="rId19" Type="http://schemas.openxmlformats.org/officeDocument/2006/relationships/tags" Target="../tags/tag237.xml"/><Relationship Id="rId18" Type="http://schemas.openxmlformats.org/officeDocument/2006/relationships/tags" Target="../tags/tag236.xml"/><Relationship Id="rId17" Type="http://schemas.openxmlformats.org/officeDocument/2006/relationships/image" Target="../media/image157.png"/><Relationship Id="rId16" Type="http://schemas.openxmlformats.org/officeDocument/2006/relationships/tags" Target="../tags/tag235.xml"/><Relationship Id="rId15" Type="http://schemas.openxmlformats.org/officeDocument/2006/relationships/image" Target="../media/image156.png"/><Relationship Id="rId14" Type="http://schemas.openxmlformats.org/officeDocument/2006/relationships/tags" Target="../tags/tag234.xml"/><Relationship Id="rId13" Type="http://schemas.openxmlformats.org/officeDocument/2006/relationships/image" Target="../media/image155.png"/><Relationship Id="rId12" Type="http://schemas.openxmlformats.org/officeDocument/2006/relationships/tags" Target="../tags/tag233.xml"/><Relationship Id="rId11" Type="http://schemas.openxmlformats.org/officeDocument/2006/relationships/tags" Target="../tags/tag232.xml"/><Relationship Id="rId10" Type="http://schemas.openxmlformats.org/officeDocument/2006/relationships/image" Target="../media/image159.wmf"/><Relationship Id="rId1" Type="http://schemas.openxmlformats.org/officeDocument/2006/relationships/tags" Target="../tags/tag226.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 Target="slide3.xml"/></Relationships>
</file>

<file path=ppt/slides/_rels/slide50.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image" Target="../media/image163.wmf"/><Relationship Id="rId7" Type="http://schemas.openxmlformats.org/officeDocument/2006/relationships/oleObject" Target="../embeddings/oleObject142.bin"/><Relationship Id="rId6" Type="http://schemas.openxmlformats.org/officeDocument/2006/relationships/tags" Target="../tags/tag238.xml"/><Relationship Id="rId5" Type="http://schemas.openxmlformats.org/officeDocument/2006/relationships/image" Target="../media/image162.wmf"/><Relationship Id="rId4" Type="http://schemas.openxmlformats.org/officeDocument/2006/relationships/oleObject" Target="../embeddings/oleObject141.bin"/><Relationship Id="rId3" Type="http://schemas.openxmlformats.org/officeDocument/2006/relationships/image" Target="../media/image161.wmf"/><Relationship Id="rId26" Type="http://schemas.openxmlformats.org/officeDocument/2006/relationships/vmlDrawing" Target="../drawings/vmlDrawing37.vml"/><Relationship Id="rId25" Type="http://schemas.openxmlformats.org/officeDocument/2006/relationships/slideLayout" Target="../slideLayouts/slideLayout7.xml"/><Relationship Id="rId24" Type="http://schemas.openxmlformats.org/officeDocument/2006/relationships/image" Target="../media/image168.wmf"/><Relationship Id="rId23" Type="http://schemas.openxmlformats.org/officeDocument/2006/relationships/oleObject" Target="../embeddings/oleObject147.bin"/><Relationship Id="rId22" Type="http://schemas.openxmlformats.org/officeDocument/2006/relationships/tags" Target="../tags/tag243.xml"/><Relationship Id="rId21" Type="http://schemas.openxmlformats.org/officeDocument/2006/relationships/image" Target="../media/image167.wmf"/><Relationship Id="rId20" Type="http://schemas.openxmlformats.org/officeDocument/2006/relationships/oleObject" Target="../embeddings/oleObject146.bin"/><Relationship Id="rId2" Type="http://schemas.openxmlformats.org/officeDocument/2006/relationships/oleObject" Target="../embeddings/oleObject140.bin"/><Relationship Id="rId19" Type="http://schemas.openxmlformats.org/officeDocument/2006/relationships/image" Target="../media/image166.wmf"/><Relationship Id="rId18" Type="http://schemas.openxmlformats.org/officeDocument/2006/relationships/oleObject" Target="../embeddings/oleObject145.bin"/><Relationship Id="rId17" Type="http://schemas.openxmlformats.org/officeDocument/2006/relationships/tags" Target="../tags/tag242.xml"/><Relationship Id="rId16" Type="http://schemas.openxmlformats.org/officeDocument/2006/relationships/slide" Target="slide3.xml"/><Relationship Id="rId15" Type="http://schemas.openxmlformats.org/officeDocument/2006/relationships/image" Target="../media/image165.wmf"/><Relationship Id="rId14" Type="http://schemas.openxmlformats.org/officeDocument/2006/relationships/oleObject" Target="../embeddings/oleObject144.bin"/><Relationship Id="rId13" Type="http://schemas.openxmlformats.org/officeDocument/2006/relationships/tags" Target="../tags/tag241.xml"/><Relationship Id="rId12" Type="http://schemas.openxmlformats.org/officeDocument/2006/relationships/tags" Target="../tags/tag240.xml"/><Relationship Id="rId11" Type="http://schemas.openxmlformats.org/officeDocument/2006/relationships/image" Target="../media/image164.wmf"/><Relationship Id="rId10" Type="http://schemas.openxmlformats.org/officeDocument/2006/relationships/oleObject" Target="../embeddings/oleObject143.bin"/><Relationship Id="rId1" Type="http://schemas.openxmlformats.org/officeDocument/2006/relationships/image" Target="../media/image160.png"/></Relationships>
</file>

<file path=ppt/slides/_rels/slide51.xml.rels><?xml version="1.0" encoding="UTF-8" standalone="yes"?>
<Relationships xmlns="http://schemas.openxmlformats.org/package/2006/relationships"><Relationship Id="rId9" Type="http://schemas.openxmlformats.org/officeDocument/2006/relationships/tags" Target="../tags/tag247.xml"/><Relationship Id="rId8" Type="http://schemas.openxmlformats.org/officeDocument/2006/relationships/image" Target="../media/image155.png"/><Relationship Id="rId7" Type="http://schemas.openxmlformats.org/officeDocument/2006/relationships/tags" Target="../tags/tag246.xml"/><Relationship Id="rId6" Type="http://schemas.openxmlformats.org/officeDocument/2006/relationships/image" Target="../media/image170.png"/><Relationship Id="rId5" Type="http://schemas.openxmlformats.org/officeDocument/2006/relationships/oleObject" Target="../embeddings/oleObject149.bin"/><Relationship Id="rId4" Type="http://schemas.openxmlformats.org/officeDocument/2006/relationships/tags" Target="../tags/tag245.xml"/><Relationship Id="rId3" Type="http://schemas.openxmlformats.org/officeDocument/2006/relationships/image" Target="../media/image169.wmf"/><Relationship Id="rId2" Type="http://schemas.openxmlformats.org/officeDocument/2006/relationships/oleObject" Target="../embeddings/oleObject148.bin"/><Relationship Id="rId12" Type="http://schemas.openxmlformats.org/officeDocument/2006/relationships/vmlDrawing" Target="../drawings/vmlDrawing38.vml"/><Relationship Id="rId11" Type="http://schemas.openxmlformats.org/officeDocument/2006/relationships/slideLayout" Target="../slideLayouts/slideLayout7.xml"/><Relationship Id="rId10" Type="http://schemas.openxmlformats.org/officeDocument/2006/relationships/image" Target="../media/image156.png"/><Relationship Id="rId1" Type="http://schemas.openxmlformats.org/officeDocument/2006/relationships/tags" Target="../tags/tag244.xml"/></Relationships>
</file>

<file path=ppt/slides/_rels/slide52.xml.rels><?xml version="1.0" encoding="UTF-8" standalone="yes"?>
<Relationships xmlns="http://schemas.openxmlformats.org/package/2006/relationships"><Relationship Id="rId9" Type="http://schemas.openxmlformats.org/officeDocument/2006/relationships/image" Target="../media/image173.wmf"/><Relationship Id="rId8" Type="http://schemas.openxmlformats.org/officeDocument/2006/relationships/oleObject" Target="../embeddings/oleObject152.bin"/><Relationship Id="rId7" Type="http://schemas.openxmlformats.org/officeDocument/2006/relationships/tags" Target="../tags/tag250.xml"/><Relationship Id="rId6" Type="http://schemas.openxmlformats.org/officeDocument/2006/relationships/image" Target="../media/image172.wmf"/><Relationship Id="rId5" Type="http://schemas.openxmlformats.org/officeDocument/2006/relationships/oleObject" Target="../embeddings/oleObject151.bin"/><Relationship Id="rId4" Type="http://schemas.openxmlformats.org/officeDocument/2006/relationships/tags" Target="../tags/tag249.xml"/><Relationship Id="rId3" Type="http://schemas.openxmlformats.org/officeDocument/2006/relationships/image" Target="../media/image171.wmf"/><Relationship Id="rId21" Type="http://schemas.openxmlformats.org/officeDocument/2006/relationships/vmlDrawing" Target="../drawings/vmlDrawing39.vml"/><Relationship Id="rId20" Type="http://schemas.openxmlformats.org/officeDocument/2006/relationships/slideLayout" Target="../slideLayouts/slideLayout7.xml"/><Relationship Id="rId2" Type="http://schemas.openxmlformats.org/officeDocument/2006/relationships/oleObject" Target="../embeddings/oleObject150.bin"/><Relationship Id="rId19" Type="http://schemas.openxmlformats.org/officeDocument/2006/relationships/image" Target="../media/image156.png"/><Relationship Id="rId18" Type="http://schemas.openxmlformats.org/officeDocument/2006/relationships/tags" Target="../tags/tag254.xml"/><Relationship Id="rId17" Type="http://schemas.openxmlformats.org/officeDocument/2006/relationships/image" Target="../media/image155.png"/><Relationship Id="rId16" Type="http://schemas.openxmlformats.org/officeDocument/2006/relationships/tags" Target="../tags/tag253.xml"/><Relationship Id="rId15" Type="http://schemas.openxmlformats.org/officeDocument/2006/relationships/image" Target="../media/image170.png"/><Relationship Id="rId14" Type="http://schemas.openxmlformats.org/officeDocument/2006/relationships/oleObject" Target="../embeddings/oleObject154.bin"/><Relationship Id="rId13" Type="http://schemas.openxmlformats.org/officeDocument/2006/relationships/tags" Target="../tags/tag252.xml"/><Relationship Id="rId12" Type="http://schemas.openxmlformats.org/officeDocument/2006/relationships/image" Target="../media/image174.wmf"/><Relationship Id="rId11" Type="http://schemas.openxmlformats.org/officeDocument/2006/relationships/oleObject" Target="../embeddings/oleObject153.bin"/><Relationship Id="rId10" Type="http://schemas.openxmlformats.org/officeDocument/2006/relationships/tags" Target="../tags/tag251.xml"/><Relationship Id="rId1" Type="http://schemas.openxmlformats.org/officeDocument/2006/relationships/tags" Target="../tags/tag2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56.xml"/></Relationships>
</file>

<file path=ppt/slides/_rels/slide6.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image" Target="../media/image3.wmf"/><Relationship Id="rId7" Type="http://schemas.openxmlformats.org/officeDocument/2006/relationships/oleObject" Target="../embeddings/oleObject2.bin"/><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4" Type="http://schemas.openxmlformats.org/officeDocument/2006/relationships/vmlDrawing" Target="../drawings/vmlDrawing1.vml"/><Relationship Id="rId13" Type="http://schemas.openxmlformats.org/officeDocument/2006/relationships/slideLayout" Target="../slideLayouts/slideLayout2.xml"/><Relationship Id="rId12" Type="http://schemas.openxmlformats.org/officeDocument/2006/relationships/tags" Target="../tags/tag20.xml"/><Relationship Id="rId11" Type="http://schemas.openxmlformats.org/officeDocument/2006/relationships/image" Target="../media/image4.wmf"/><Relationship Id="rId10" Type="http://schemas.openxmlformats.org/officeDocument/2006/relationships/oleObject" Target="../embeddings/oleObject3.bin"/><Relationship Id="rId1" Type="http://schemas.openxmlformats.org/officeDocument/2006/relationships/slide" Target="slide3.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2.xml"/><Relationship Id="rId7" Type="http://schemas.openxmlformats.org/officeDocument/2006/relationships/tags" Target="../tags/tag25.xml"/><Relationship Id="rId6" Type="http://schemas.openxmlformats.org/officeDocument/2006/relationships/image" Target="../media/image6.png"/><Relationship Id="rId5" Type="http://schemas.openxmlformats.org/officeDocument/2006/relationships/tags" Target="../tags/tag24.xml"/><Relationship Id="rId4" Type="http://schemas.openxmlformats.org/officeDocument/2006/relationships/image" Target="../media/image5.png"/><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9.xml.rels><?xml version="1.0" encoding="UTF-8" standalone="yes"?>
<Relationships xmlns="http://schemas.openxmlformats.org/package/2006/relationships"><Relationship Id="rId9" Type="http://schemas.openxmlformats.org/officeDocument/2006/relationships/image" Target="../media/image8.wmf"/><Relationship Id="rId8" Type="http://schemas.openxmlformats.org/officeDocument/2006/relationships/oleObject" Target="../embeddings/oleObject5.bin"/><Relationship Id="rId7" Type="http://schemas.openxmlformats.org/officeDocument/2006/relationships/tags" Target="../tags/tag30.x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tags" Target="../tags/tag29.xml"/><Relationship Id="rId30" Type="http://schemas.openxmlformats.org/officeDocument/2006/relationships/vmlDrawing" Target="../drawings/vmlDrawing2.vml"/><Relationship Id="rId3" Type="http://schemas.openxmlformats.org/officeDocument/2006/relationships/tags" Target="../tags/tag28.xml"/><Relationship Id="rId29" Type="http://schemas.openxmlformats.org/officeDocument/2006/relationships/slideLayout" Target="../slideLayouts/slideLayout2.xml"/><Relationship Id="rId28" Type="http://schemas.openxmlformats.org/officeDocument/2006/relationships/image" Target="../media/image13.wmf"/><Relationship Id="rId27" Type="http://schemas.openxmlformats.org/officeDocument/2006/relationships/oleObject" Target="../embeddings/oleObject10.bin"/><Relationship Id="rId26" Type="http://schemas.openxmlformats.org/officeDocument/2006/relationships/tags" Target="../tags/tag39.xml"/><Relationship Id="rId25" Type="http://schemas.openxmlformats.org/officeDocument/2006/relationships/tags" Target="../tags/tag38.xml"/><Relationship Id="rId24" Type="http://schemas.openxmlformats.org/officeDocument/2006/relationships/tags" Target="../tags/tag37.xml"/><Relationship Id="rId23" Type="http://schemas.openxmlformats.org/officeDocument/2006/relationships/image" Target="../media/image12.wmf"/><Relationship Id="rId22" Type="http://schemas.openxmlformats.org/officeDocument/2006/relationships/oleObject" Target="../embeddings/oleObject9.bin"/><Relationship Id="rId21" Type="http://schemas.openxmlformats.org/officeDocument/2006/relationships/image" Target="../media/image11.wmf"/><Relationship Id="rId20" Type="http://schemas.openxmlformats.org/officeDocument/2006/relationships/oleObject" Target="../embeddings/oleObject8.bin"/><Relationship Id="rId2" Type="http://schemas.openxmlformats.org/officeDocument/2006/relationships/tags" Target="../tags/tag27.xml"/><Relationship Id="rId19" Type="http://schemas.openxmlformats.org/officeDocument/2006/relationships/tags" Target="../tags/tag36.xml"/><Relationship Id="rId18" Type="http://schemas.openxmlformats.org/officeDocument/2006/relationships/tags" Target="../tags/tag35.xml"/><Relationship Id="rId17" Type="http://schemas.openxmlformats.org/officeDocument/2006/relationships/image" Target="../media/image10.png"/><Relationship Id="rId16" Type="http://schemas.openxmlformats.org/officeDocument/2006/relationships/oleObject" Target="../embeddings/oleObject7.bin"/><Relationship Id="rId15" Type="http://schemas.openxmlformats.org/officeDocument/2006/relationships/tags" Target="../tags/tag34.xml"/><Relationship Id="rId14" Type="http://schemas.openxmlformats.org/officeDocument/2006/relationships/image" Target="../media/image9.wmf"/><Relationship Id="rId13" Type="http://schemas.openxmlformats.org/officeDocument/2006/relationships/oleObject" Target="../embeddings/oleObject6.bin"/><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矩形 46083">
            <a:hlinkClick r:id="rId1" action="ppaction://hlinksldjump"/>
          </p:cNvPr>
          <p:cNvSpPr/>
          <p:nvPr>
            <p:custDataLst>
              <p:tags r:id="rId2"/>
            </p:custDataLst>
          </p:nvPr>
        </p:nvSpPr>
        <p:spPr>
          <a:xfrm>
            <a:off x="2265045" y="2921000"/>
            <a:ext cx="5316220" cy="64897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Arial" panose="020B0604020202020204" pitchFamily="34" charset="0"/>
                <a:ea typeface="宋体" panose="02010600030101010101" pitchFamily="2" charset="-122"/>
              </a:defRPr>
            </a:lvl1pPr>
          </a:lstStyle>
          <a:p>
            <a:pPr lvl="0" algn="l">
              <a:buNone/>
            </a:pPr>
            <a:r>
              <a:rPr lang="zh-CN" altLang="en-US" sz="3200" b="1" dirty="0" smtClean="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3200" b="1" dirty="0" smtClean="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6.1 频率响应的基本概念</a:t>
            </a:r>
            <a:endParaRPr lang="zh-CN" altLang="en-US" sz="3200" b="1" dirty="0" smtClean="0">
              <a:solidFill>
                <a:srgbClr val="333399"/>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6085" name="矩形 46084">
            <a:hlinkClick r:id="rId1" action="ppaction://hlinksldjump"/>
          </p:cNvPr>
          <p:cNvSpPr/>
          <p:nvPr>
            <p:custDataLst>
              <p:tags r:id="rId3"/>
            </p:custDataLst>
          </p:nvPr>
        </p:nvSpPr>
        <p:spPr>
          <a:xfrm>
            <a:off x="2265045" y="3608705"/>
            <a:ext cx="5316220" cy="72072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Arial" panose="020B0604020202020204" pitchFamily="34" charset="0"/>
                <a:ea typeface="宋体" panose="02010600030101010101" pitchFamily="2" charset="-122"/>
              </a:defRPr>
            </a:lvl1pPr>
          </a:lstStyle>
          <a:p>
            <a:pPr lvl="0" algn="l">
              <a:buNone/>
            </a:pPr>
            <a:r>
              <a:rPr lang="zh-CN" altLang="en-US" sz="3200" b="1" dirty="0" smtClean="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3200" b="1" dirty="0" smtClean="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6.2 放大电路的频率响应</a:t>
            </a:r>
            <a:endParaRPr lang="zh-CN" altLang="en-US" sz="3200" b="1" dirty="0" smtClean="0">
              <a:solidFill>
                <a:srgbClr val="333399"/>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6086" name="矩形 46085">
            <a:hlinkClick r:id="rId1" action="ppaction://hlinksldjump"/>
          </p:cNvPr>
          <p:cNvSpPr/>
          <p:nvPr>
            <p:custDataLst>
              <p:tags r:id="rId4"/>
            </p:custDataLst>
          </p:nvPr>
        </p:nvSpPr>
        <p:spPr>
          <a:xfrm>
            <a:off x="2265045" y="4368165"/>
            <a:ext cx="4869180" cy="64770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Arial" panose="020B0604020202020204" pitchFamily="34" charset="0"/>
                <a:ea typeface="宋体" panose="02010600030101010101" pitchFamily="2" charset="-122"/>
              </a:defRPr>
            </a:lvl1pPr>
          </a:lstStyle>
          <a:p>
            <a:pPr lvl="0" algn="l">
              <a:buNone/>
            </a:pPr>
            <a:r>
              <a:rPr lang="zh-CN" altLang="en-US" sz="3200" b="1" dirty="0" smtClean="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3200" b="1" dirty="0" smtClean="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6.3 有源滤波电路</a:t>
            </a:r>
            <a:endParaRPr lang="zh-CN" altLang="en-US" sz="3200" b="1" dirty="0" smtClean="0">
              <a:solidFill>
                <a:srgbClr val="333399"/>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5" name="标题 1"/>
          <p:cNvSpPr>
            <a:spLocks noGrp="1"/>
          </p:cNvSpPr>
          <p:nvPr>
            <p:custDataLst>
              <p:tags r:id="rId5"/>
            </p:custDataLst>
          </p:nvPr>
        </p:nvSpPr>
        <p:spPr>
          <a:xfrm>
            <a:off x="643255" y="1889125"/>
            <a:ext cx="7929245" cy="575945"/>
          </a:xfrm>
          <a:prstGeom prst="rect">
            <a:avLst/>
          </a:prstGeom>
          <a:noFill/>
          <a:ln w="9525">
            <a:noFill/>
          </a:ln>
        </p:spPr>
        <p:txBody>
          <a:bodyPr vert="horz" wrap="square" lIns="91440" tIns="45720" rIns="91440" bIns="45720" anchor="t" anchorCtr="0"/>
          <a:lstStyle>
            <a:lvl1pPr algn="l" rtl="0" eaLnBrk="0" fontAlgn="base" hangingPunct="0">
              <a:spcBef>
                <a:spcPct val="0"/>
              </a:spcBef>
              <a:spcAft>
                <a:spcPct val="0"/>
              </a:spcAft>
              <a:defRPr sz="2800" b="1" kern="1200">
                <a:solidFill>
                  <a:schemeClr val="tx1"/>
                </a:solidFill>
                <a:latin typeface="+mj-lt"/>
                <a:ea typeface="+mj-ea"/>
                <a:cs typeface="Times New Roman" panose="02020603050405020304" pitchFamily="18" charset="0"/>
              </a:defRPr>
            </a:lvl1pPr>
            <a:lvl2pPr algn="l" rtl="0" eaLnBrk="0" fontAlgn="base" hangingPunct="0">
              <a:spcBef>
                <a:spcPct val="0"/>
              </a:spcBef>
              <a:spcAft>
                <a:spcPct val="0"/>
              </a:spcAft>
              <a:defRPr sz="28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8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8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800" b="1">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ctr" eaLnBrk="1" hangingPunct="1">
              <a:buClrTx/>
              <a:buSzTx/>
              <a:buFontTx/>
            </a:pPr>
            <a:r>
              <a:rPr lang="zh-CN" altLang="en-US" sz="4000" dirty="0" smtClean="0">
                <a:solidFill>
                  <a:srgbClr val="002060"/>
                </a:solidFill>
                <a:latin typeface="宋体" panose="02010600030101010101" pitchFamily="2" charset="-122"/>
                <a:ea typeface="宋体" panose="02010600030101010101" pitchFamily="2" charset="-122"/>
              </a:rPr>
              <a:t>第六章 信号处理电路</a:t>
            </a:r>
            <a:endParaRPr lang="zh-CN" altLang="en-US" sz="4000" dirty="0">
              <a:solidFill>
                <a:srgbClr val="002060"/>
              </a:solidFill>
              <a:latin typeface="宋体" panose="02010600030101010101" pitchFamily="2" charset="-122"/>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6" name="组合 35"/>
          <p:cNvGrpSpPr/>
          <p:nvPr/>
        </p:nvGrpSpPr>
        <p:grpSpPr>
          <a:xfrm rot="0">
            <a:off x="4789805" y="1772920"/>
            <a:ext cx="3384550" cy="2120900"/>
            <a:chOff x="8221" y="3018"/>
            <a:chExt cx="5330" cy="3340"/>
          </a:xfrm>
        </p:grpSpPr>
        <p:pic>
          <p:nvPicPr>
            <p:cNvPr id="37" name="图片 36"/>
            <p:cNvPicPr>
              <a:picLocks noChangeAspect="1"/>
            </p:cNvPicPr>
            <p:nvPr>
              <p:custDataLst>
                <p:tags r:id="rId1"/>
              </p:custDataLst>
            </p:nvPr>
          </p:nvPicPr>
          <p:blipFill>
            <a:blip r:embed="rId2"/>
            <a:srcRect r="36968"/>
            <a:stretch>
              <a:fillRect/>
            </a:stretch>
          </p:blipFill>
          <p:spPr>
            <a:xfrm>
              <a:off x="8221" y="3018"/>
              <a:ext cx="5260" cy="3340"/>
            </a:xfrm>
            <a:prstGeom prst="rect">
              <a:avLst/>
            </a:prstGeom>
          </p:spPr>
        </p:pic>
        <p:sp>
          <p:nvSpPr>
            <p:cNvPr id="38" name="文本框 37"/>
            <p:cNvSpPr txBox="1"/>
            <p:nvPr>
              <p:custDataLst>
                <p:tags r:id="rId3"/>
              </p:custDataLst>
            </p:nvPr>
          </p:nvSpPr>
          <p:spPr>
            <a:xfrm>
              <a:off x="10276" y="3990"/>
              <a:ext cx="3275" cy="531"/>
            </a:xfrm>
            <a:prstGeom prst="rect">
              <a:avLst/>
            </a:prstGeom>
            <a:noFill/>
          </p:spPr>
          <p:txBody>
            <a:bodyPr wrap="square" rtlCol="0">
              <a:spAutoFit/>
            </a:bodyPr>
            <a:p>
              <a:r>
                <a:rPr lang="en-US" altLang="zh-CN" sz="1600" b="1">
                  <a:latin typeface="Times New Roman" panose="02020603050405020304" pitchFamily="18" charset="0"/>
                  <a:cs typeface="Times New Roman" panose="02020603050405020304" pitchFamily="18" charset="0"/>
                  <a:sym typeface="+mn-ea"/>
                </a:rPr>
                <a:t>0.1</a:t>
              </a:r>
              <a:r>
                <a:rPr lang="en-US" altLang="zh-CN" sz="1600" b="1" i="1">
                  <a:latin typeface="Times New Roman" panose="02020603050405020304" pitchFamily="18" charset="0"/>
                  <a:cs typeface="Times New Roman" panose="02020603050405020304" pitchFamily="18" charset="0"/>
                  <a:sym typeface="+mn-ea"/>
                </a:rPr>
                <a:t>f</a:t>
              </a:r>
              <a:r>
                <a:rPr lang="en-US" altLang="zh-CN" sz="1600" b="1" baseline="-25000">
                  <a:latin typeface="Times New Roman" panose="02020603050405020304" pitchFamily="18" charset="0"/>
                  <a:cs typeface="Times New Roman" panose="02020603050405020304" pitchFamily="18" charset="0"/>
                  <a:sym typeface="+mn-ea"/>
                </a:rPr>
                <a:t>H    </a:t>
              </a:r>
              <a:r>
                <a:rPr lang="en-US" altLang="zh-CN" sz="1600" b="1" i="1">
                  <a:solidFill>
                    <a:srgbClr val="FF0000"/>
                  </a:solidFill>
                  <a:latin typeface="Times New Roman" panose="02020603050405020304" pitchFamily="18" charset="0"/>
                  <a:cs typeface="Times New Roman" panose="02020603050405020304" pitchFamily="18" charset="0"/>
                  <a:sym typeface="+mn-ea"/>
                </a:rPr>
                <a:t>f</a:t>
              </a:r>
              <a:r>
                <a:rPr lang="en-US" altLang="zh-CN" sz="1600" b="1" baseline="-25000">
                  <a:solidFill>
                    <a:srgbClr val="FF0000"/>
                  </a:solidFill>
                  <a:latin typeface="Times New Roman" panose="02020603050405020304" pitchFamily="18" charset="0"/>
                  <a:cs typeface="Times New Roman" panose="02020603050405020304" pitchFamily="18" charset="0"/>
                  <a:sym typeface="+mn-ea"/>
                </a:rPr>
                <a:t>H  </a:t>
              </a:r>
              <a:r>
                <a:rPr lang="en-US" altLang="zh-CN" sz="1600" b="1" baseline="-25000">
                  <a:latin typeface="Times New Roman" panose="02020603050405020304" pitchFamily="18" charset="0"/>
                  <a:cs typeface="Times New Roman" panose="02020603050405020304" pitchFamily="18" charset="0"/>
                  <a:sym typeface="+mn-ea"/>
                </a:rPr>
                <a:t> </a:t>
              </a:r>
              <a:r>
                <a:rPr lang="en-US" altLang="zh-CN" sz="1600" b="1">
                  <a:latin typeface="Times New Roman" panose="02020603050405020304" pitchFamily="18" charset="0"/>
                  <a:cs typeface="Times New Roman" panose="02020603050405020304" pitchFamily="18" charset="0"/>
                  <a:sym typeface="+mn-ea"/>
                </a:rPr>
                <a:t>10</a:t>
              </a:r>
              <a:r>
                <a:rPr lang="en-US" altLang="zh-CN" sz="1600" b="1" i="1">
                  <a:latin typeface="Times New Roman" panose="02020603050405020304" pitchFamily="18" charset="0"/>
                  <a:cs typeface="Times New Roman" panose="02020603050405020304" pitchFamily="18" charset="0"/>
                  <a:sym typeface="+mn-ea"/>
                </a:rPr>
                <a:t>f</a:t>
              </a:r>
              <a:r>
                <a:rPr lang="en-US" altLang="zh-CN" sz="1600" b="1" baseline="-25000">
                  <a:latin typeface="Times New Roman" panose="02020603050405020304" pitchFamily="18" charset="0"/>
                  <a:cs typeface="Times New Roman" panose="02020603050405020304" pitchFamily="18" charset="0"/>
                  <a:sym typeface="+mn-ea"/>
                </a:rPr>
                <a:t>H </a:t>
              </a:r>
              <a:r>
                <a:rPr lang="en-US" altLang="zh-CN" sz="1600" b="1">
                  <a:latin typeface="Times New Roman" panose="02020603050405020304" pitchFamily="18" charset="0"/>
                  <a:cs typeface="Times New Roman" panose="02020603050405020304" pitchFamily="18" charset="0"/>
                  <a:sym typeface="+mn-ea"/>
                </a:rPr>
                <a:t>100</a:t>
              </a:r>
              <a:r>
                <a:rPr lang="en-US" altLang="zh-CN" sz="1600" b="1" i="1">
                  <a:latin typeface="Times New Roman" panose="02020603050405020304" pitchFamily="18" charset="0"/>
                  <a:cs typeface="Times New Roman" panose="02020603050405020304" pitchFamily="18" charset="0"/>
                  <a:sym typeface="+mn-ea"/>
                </a:rPr>
                <a:t>f</a:t>
              </a:r>
              <a:r>
                <a:rPr lang="en-US" altLang="zh-CN" sz="1600" b="1" baseline="-25000">
                  <a:latin typeface="Times New Roman" panose="02020603050405020304" pitchFamily="18" charset="0"/>
                  <a:cs typeface="Times New Roman" panose="02020603050405020304" pitchFamily="18" charset="0"/>
                  <a:sym typeface="+mn-ea"/>
                </a:rPr>
                <a:t>H</a:t>
              </a:r>
              <a:endParaRPr lang="en-US" altLang="zh-CN" sz="1600" baseline="-25000">
                <a:latin typeface="Times New Roman" panose="02020603050405020304" pitchFamily="18" charset="0"/>
                <a:cs typeface="Times New Roman" panose="02020603050405020304" pitchFamily="18" charset="0"/>
              </a:endParaRPr>
            </a:p>
          </p:txBody>
        </p:sp>
      </p:grpSp>
      <p:grpSp>
        <p:nvGrpSpPr>
          <p:cNvPr id="29" name="组合 28"/>
          <p:cNvGrpSpPr/>
          <p:nvPr/>
        </p:nvGrpSpPr>
        <p:grpSpPr>
          <a:xfrm>
            <a:off x="685165" y="1701165"/>
            <a:ext cx="3319145" cy="2163445"/>
            <a:chOff x="1079" y="2679"/>
            <a:chExt cx="5227" cy="3407"/>
          </a:xfrm>
        </p:grpSpPr>
        <p:pic>
          <p:nvPicPr>
            <p:cNvPr id="11" name="图片 10"/>
            <p:cNvPicPr>
              <a:picLocks noChangeAspect="1"/>
            </p:cNvPicPr>
            <p:nvPr>
              <p:custDataLst>
                <p:tags r:id="rId4"/>
              </p:custDataLst>
            </p:nvPr>
          </p:nvPicPr>
          <p:blipFill>
            <a:blip r:embed="rId5"/>
            <a:stretch>
              <a:fillRect/>
            </a:stretch>
          </p:blipFill>
          <p:spPr>
            <a:xfrm>
              <a:off x="1079" y="2679"/>
              <a:ext cx="5066" cy="3269"/>
            </a:xfrm>
            <a:prstGeom prst="rect">
              <a:avLst/>
            </a:prstGeom>
          </p:spPr>
        </p:pic>
        <p:pic>
          <p:nvPicPr>
            <p:cNvPr id="25" name="图片 24"/>
            <p:cNvPicPr>
              <a:picLocks noChangeAspect="1"/>
            </p:cNvPicPr>
            <p:nvPr>
              <p:custDataLst>
                <p:tags r:id="rId6"/>
              </p:custDataLst>
            </p:nvPr>
          </p:nvPicPr>
          <p:blipFill>
            <a:blip r:embed="rId7"/>
            <a:stretch>
              <a:fillRect/>
            </a:stretch>
          </p:blipFill>
          <p:spPr>
            <a:xfrm>
              <a:off x="2324" y="5369"/>
              <a:ext cx="1196" cy="713"/>
            </a:xfrm>
            <a:prstGeom prst="rect">
              <a:avLst/>
            </a:prstGeom>
          </p:spPr>
        </p:pic>
        <p:pic>
          <p:nvPicPr>
            <p:cNvPr id="26" name="图片 25"/>
            <p:cNvPicPr>
              <a:picLocks noChangeAspect="1"/>
            </p:cNvPicPr>
            <p:nvPr>
              <p:custDataLst>
                <p:tags r:id="rId8"/>
              </p:custDataLst>
            </p:nvPr>
          </p:nvPicPr>
          <p:blipFill>
            <a:blip r:embed="rId7"/>
            <a:stretch>
              <a:fillRect/>
            </a:stretch>
          </p:blipFill>
          <p:spPr>
            <a:xfrm>
              <a:off x="5022" y="5374"/>
              <a:ext cx="1020" cy="713"/>
            </a:xfrm>
            <a:prstGeom prst="rect">
              <a:avLst/>
            </a:prstGeom>
          </p:spPr>
        </p:pic>
        <p:pic>
          <p:nvPicPr>
            <p:cNvPr id="27" name="图片 26"/>
            <p:cNvPicPr>
              <a:picLocks noChangeAspect="1"/>
            </p:cNvPicPr>
            <p:nvPr>
              <p:custDataLst>
                <p:tags r:id="rId9"/>
              </p:custDataLst>
            </p:nvPr>
          </p:nvPicPr>
          <p:blipFill>
            <a:blip r:embed="rId7"/>
            <a:stretch>
              <a:fillRect/>
            </a:stretch>
          </p:blipFill>
          <p:spPr>
            <a:xfrm>
              <a:off x="5612" y="4833"/>
              <a:ext cx="694" cy="713"/>
            </a:xfrm>
            <a:prstGeom prst="rect">
              <a:avLst/>
            </a:prstGeom>
          </p:spPr>
        </p:pic>
        <p:sp>
          <p:nvSpPr>
            <p:cNvPr id="28" name="文本框 27"/>
            <p:cNvSpPr txBox="1"/>
            <p:nvPr/>
          </p:nvSpPr>
          <p:spPr>
            <a:xfrm>
              <a:off x="5510" y="5004"/>
              <a:ext cx="636" cy="628"/>
            </a:xfrm>
            <a:prstGeom prst="rect">
              <a:avLst/>
            </a:prstGeom>
            <a:noFill/>
          </p:spPr>
          <p:txBody>
            <a:bodyPr wrap="square" rtlCol="0">
              <a:spAutoFit/>
            </a:bodyPr>
            <a:p>
              <a:r>
                <a:rPr lang="en-US" altLang="zh-CN" sz="2000" b="1" i="1">
                  <a:latin typeface="Times New Roman" panose="02020603050405020304" pitchFamily="18" charset="0"/>
                  <a:cs typeface="Times New Roman" panose="02020603050405020304" pitchFamily="18" charset="0"/>
                </a:rPr>
                <a:t>f</a:t>
              </a:r>
              <a:endParaRPr lang="en-US" altLang="zh-CN" sz="2000" b="1" i="1">
                <a:latin typeface="Times New Roman" panose="02020603050405020304" pitchFamily="18" charset="0"/>
                <a:cs typeface="Times New Roman" panose="02020603050405020304" pitchFamily="18" charset="0"/>
              </a:endParaRPr>
            </a:p>
          </p:txBody>
        </p:sp>
      </p:grpSp>
      <p:graphicFrame>
        <p:nvGraphicFramePr>
          <p:cNvPr id="75780" name="对象 18452"/>
          <p:cNvGraphicFramePr>
            <a:graphicFrameLocks noChangeAspect="1"/>
          </p:cNvGraphicFramePr>
          <p:nvPr/>
        </p:nvGraphicFramePr>
        <p:xfrm>
          <a:off x="4935856" y="699770"/>
          <a:ext cx="4043680" cy="922655"/>
        </p:xfrm>
        <a:graphic>
          <a:graphicData uri="http://schemas.openxmlformats.org/presentationml/2006/ole">
            <mc:AlternateContent xmlns:mc="http://schemas.openxmlformats.org/markup-compatibility/2006">
              <mc:Choice xmlns:v="urn:schemas-microsoft-com:vml" Requires="v">
                <p:oleObj spid="_x0000_s3087" name="" r:id="rId10" imgW="2120900" imgH="482600" progId="Equation.3">
                  <p:embed/>
                </p:oleObj>
              </mc:Choice>
              <mc:Fallback>
                <p:oleObj name="" r:id="rId10" imgW="2120900" imgH="482600" progId="Equation.3">
                  <p:embed/>
                  <p:pic>
                    <p:nvPicPr>
                      <p:cNvPr id="0" name="图片 3086"/>
                      <p:cNvPicPr/>
                      <p:nvPr/>
                    </p:nvPicPr>
                    <p:blipFill>
                      <a:blip r:embed="rId11"/>
                      <a:stretch>
                        <a:fillRect/>
                      </a:stretch>
                    </p:blipFill>
                    <p:spPr>
                      <a:xfrm>
                        <a:off x="4935856" y="699770"/>
                        <a:ext cx="4043680" cy="922655"/>
                      </a:xfrm>
                      <a:prstGeom prst="rect">
                        <a:avLst/>
                      </a:prstGeom>
                      <a:noFill/>
                      <a:ln w="38100">
                        <a:noFill/>
                        <a:miter/>
                      </a:ln>
                    </p:spPr>
                  </p:pic>
                </p:oleObj>
              </mc:Fallback>
            </mc:AlternateContent>
          </a:graphicData>
        </a:graphic>
      </p:graphicFrame>
      <p:grpSp>
        <p:nvGrpSpPr>
          <p:cNvPr id="8" name="组合 7"/>
          <p:cNvGrpSpPr/>
          <p:nvPr/>
        </p:nvGrpSpPr>
        <p:grpSpPr>
          <a:xfrm>
            <a:off x="835660" y="4003040"/>
            <a:ext cx="2162175" cy="1158875"/>
            <a:chOff x="1089" y="3244"/>
            <a:chExt cx="3405" cy="1825"/>
          </a:xfrm>
        </p:grpSpPr>
        <p:graphicFrame>
          <p:nvGraphicFramePr>
            <p:cNvPr id="75781" name="对象 18453"/>
            <p:cNvGraphicFramePr/>
            <p:nvPr>
              <p:custDataLst>
                <p:tags r:id="rId12"/>
              </p:custDataLst>
            </p:nvPr>
          </p:nvGraphicFramePr>
          <p:xfrm>
            <a:off x="1757" y="4171"/>
            <a:ext cx="2737" cy="898"/>
          </p:xfrm>
          <a:graphic>
            <a:graphicData uri="http://schemas.openxmlformats.org/presentationml/2006/ole">
              <mc:AlternateContent xmlns:mc="http://schemas.openxmlformats.org/markup-compatibility/2006">
                <mc:Choice xmlns:v="urn:schemas-microsoft-com:vml" Requires="v">
                  <p:oleObj spid="_x0000_s3103" name="" r:id="rId13" imgW="774065" imgH="279400" progId="Equation.3">
                    <p:embed/>
                  </p:oleObj>
                </mc:Choice>
                <mc:Fallback>
                  <p:oleObj name="" r:id="rId13" imgW="774065" imgH="279400" progId="Equation.3">
                    <p:embed/>
                    <p:pic>
                      <p:nvPicPr>
                        <p:cNvPr id="0" name="图片 3102"/>
                        <p:cNvPicPr/>
                        <p:nvPr/>
                      </p:nvPicPr>
                      <p:blipFill>
                        <a:blip r:embed="rId14"/>
                        <a:stretch>
                          <a:fillRect/>
                        </a:stretch>
                      </p:blipFill>
                      <p:spPr>
                        <a:xfrm>
                          <a:off x="1757" y="4171"/>
                          <a:ext cx="2737" cy="898"/>
                        </a:xfrm>
                        <a:prstGeom prst="rect">
                          <a:avLst/>
                        </a:prstGeom>
                        <a:noFill/>
                        <a:ln w="38100">
                          <a:noFill/>
                          <a:miter/>
                        </a:ln>
                      </p:spPr>
                    </p:pic>
                  </p:oleObj>
                </mc:Fallback>
              </mc:AlternateContent>
            </a:graphicData>
          </a:graphic>
        </p:graphicFrame>
        <p:graphicFrame>
          <p:nvGraphicFramePr>
            <p:cNvPr id="75783" name="对象 18455"/>
            <p:cNvGraphicFramePr>
              <a:graphicFrameLocks noChangeAspect="1"/>
            </p:cNvGraphicFramePr>
            <p:nvPr>
              <p:custDataLst>
                <p:tags r:id="rId15"/>
              </p:custDataLst>
            </p:nvPr>
          </p:nvGraphicFramePr>
          <p:xfrm>
            <a:off x="1089" y="3244"/>
            <a:ext cx="2531" cy="794"/>
          </p:xfrm>
          <a:graphic>
            <a:graphicData uri="http://schemas.openxmlformats.org/presentationml/2006/ole">
              <mc:AlternateContent xmlns:mc="http://schemas.openxmlformats.org/markup-compatibility/2006">
                <mc:Choice xmlns:v="urn:schemas-microsoft-com:vml" Requires="v">
                  <p:oleObj spid="_x0000_s3088" name="" r:id="rId16" imgW="685800" imgH="228600" progId="Equation.3">
                    <p:embed/>
                  </p:oleObj>
                </mc:Choice>
                <mc:Fallback>
                  <p:oleObj name="" r:id="rId16" imgW="685800" imgH="228600" progId="Equation.3">
                    <p:embed/>
                    <p:pic>
                      <p:nvPicPr>
                        <p:cNvPr id="0" name="图片 3087"/>
                        <p:cNvPicPr/>
                        <p:nvPr/>
                      </p:nvPicPr>
                      <p:blipFill>
                        <a:blip r:embed="rId17"/>
                        <a:stretch>
                          <a:fillRect/>
                        </a:stretch>
                      </p:blipFill>
                      <p:spPr>
                        <a:xfrm>
                          <a:off x="1089" y="3244"/>
                          <a:ext cx="2531" cy="794"/>
                        </a:xfrm>
                        <a:prstGeom prst="rect">
                          <a:avLst/>
                        </a:prstGeom>
                        <a:noFill/>
                        <a:ln w="38100">
                          <a:noFill/>
                          <a:miter/>
                        </a:ln>
                      </p:spPr>
                    </p:pic>
                  </p:oleObj>
                </mc:Fallback>
              </mc:AlternateContent>
            </a:graphicData>
          </a:graphic>
        </p:graphicFrame>
      </p:grpSp>
      <p:grpSp>
        <p:nvGrpSpPr>
          <p:cNvPr id="9" name="组合 8"/>
          <p:cNvGrpSpPr/>
          <p:nvPr/>
        </p:nvGrpSpPr>
        <p:grpSpPr>
          <a:xfrm>
            <a:off x="4832350" y="4053840"/>
            <a:ext cx="4133850" cy="2571750"/>
            <a:chOff x="2488" y="5251"/>
            <a:chExt cx="6510" cy="4050"/>
          </a:xfrm>
        </p:grpSpPr>
        <p:graphicFrame>
          <p:nvGraphicFramePr>
            <p:cNvPr id="75782" name="对象 18454"/>
            <p:cNvGraphicFramePr>
              <a:graphicFrameLocks noChangeAspect="1"/>
            </p:cNvGraphicFramePr>
            <p:nvPr>
              <p:custDataLst>
                <p:tags r:id="rId18"/>
              </p:custDataLst>
            </p:nvPr>
          </p:nvGraphicFramePr>
          <p:xfrm>
            <a:off x="2991" y="5650"/>
            <a:ext cx="6007" cy="3651"/>
          </p:xfrm>
          <a:graphic>
            <a:graphicData uri="http://schemas.openxmlformats.org/presentationml/2006/ole">
              <mc:AlternateContent xmlns:mc="http://schemas.openxmlformats.org/markup-compatibility/2006">
                <mc:Choice xmlns:v="urn:schemas-microsoft-com:vml" Requires="v">
                  <p:oleObj spid="_x0000_s3091" name="" r:id="rId19" imgW="1803400" imgH="1091565" progId="Equation.3">
                    <p:embed/>
                  </p:oleObj>
                </mc:Choice>
                <mc:Fallback>
                  <p:oleObj name="" r:id="rId19" imgW="1803400" imgH="1091565" progId="Equation.3">
                    <p:embed/>
                    <p:pic>
                      <p:nvPicPr>
                        <p:cNvPr id="0" name="图片 3090"/>
                        <p:cNvPicPr/>
                        <p:nvPr/>
                      </p:nvPicPr>
                      <p:blipFill>
                        <a:blip r:embed="rId20"/>
                        <a:stretch>
                          <a:fillRect/>
                        </a:stretch>
                      </p:blipFill>
                      <p:spPr>
                        <a:xfrm>
                          <a:off x="2991" y="5650"/>
                          <a:ext cx="6007" cy="3651"/>
                        </a:xfrm>
                        <a:prstGeom prst="rect">
                          <a:avLst/>
                        </a:prstGeom>
                        <a:noFill/>
                        <a:ln w="38100">
                          <a:noFill/>
                          <a:miter/>
                        </a:ln>
                      </p:spPr>
                    </p:pic>
                  </p:oleObj>
                </mc:Fallback>
              </mc:AlternateContent>
            </a:graphicData>
          </a:graphic>
        </p:graphicFrame>
        <p:graphicFrame>
          <p:nvGraphicFramePr>
            <p:cNvPr id="75784" name="对象 18456"/>
            <p:cNvGraphicFramePr>
              <a:graphicFrameLocks noChangeAspect="1"/>
            </p:cNvGraphicFramePr>
            <p:nvPr>
              <p:custDataLst>
                <p:tags r:id="rId21"/>
              </p:custDataLst>
            </p:nvPr>
          </p:nvGraphicFramePr>
          <p:xfrm>
            <a:off x="2488" y="5251"/>
            <a:ext cx="2481" cy="794"/>
          </p:xfrm>
          <a:graphic>
            <a:graphicData uri="http://schemas.openxmlformats.org/presentationml/2006/ole">
              <mc:AlternateContent xmlns:mc="http://schemas.openxmlformats.org/markup-compatibility/2006">
                <mc:Choice xmlns:v="urn:schemas-microsoft-com:vml" Requires="v">
                  <p:oleObj spid="_x0000_s3102" name="" r:id="rId22" imgW="711200" imgH="228600" progId="Equation.3">
                    <p:embed/>
                  </p:oleObj>
                </mc:Choice>
                <mc:Fallback>
                  <p:oleObj name="" r:id="rId22" imgW="711200" imgH="228600" progId="Equation.3">
                    <p:embed/>
                    <p:pic>
                      <p:nvPicPr>
                        <p:cNvPr id="0" name="图片 3101"/>
                        <p:cNvPicPr/>
                        <p:nvPr/>
                      </p:nvPicPr>
                      <p:blipFill>
                        <a:blip r:embed="rId23"/>
                        <a:stretch>
                          <a:fillRect/>
                        </a:stretch>
                      </p:blipFill>
                      <p:spPr>
                        <a:xfrm>
                          <a:off x="2488" y="5251"/>
                          <a:ext cx="2481" cy="794"/>
                        </a:xfrm>
                        <a:prstGeom prst="rect">
                          <a:avLst/>
                        </a:prstGeom>
                        <a:noFill/>
                        <a:ln w="38100">
                          <a:noFill/>
                          <a:miter/>
                        </a:ln>
                      </p:spPr>
                    </p:pic>
                  </p:oleObj>
                </mc:Fallback>
              </mc:AlternateContent>
            </a:graphicData>
          </a:graphic>
        </p:graphicFrame>
      </p:grpSp>
      <p:grpSp>
        <p:nvGrpSpPr>
          <p:cNvPr id="10" name="组合 9"/>
          <p:cNvGrpSpPr/>
          <p:nvPr/>
        </p:nvGrpSpPr>
        <p:grpSpPr>
          <a:xfrm>
            <a:off x="820420" y="5371465"/>
            <a:ext cx="4091305" cy="1165860"/>
            <a:chOff x="1066" y="8459"/>
            <a:chExt cx="6443" cy="1836"/>
          </a:xfrm>
        </p:grpSpPr>
        <p:graphicFrame>
          <p:nvGraphicFramePr>
            <p:cNvPr id="75785" name="对象 18457"/>
            <p:cNvGraphicFramePr>
              <a:graphicFrameLocks noChangeAspect="1"/>
            </p:cNvGraphicFramePr>
            <p:nvPr>
              <p:custDataLst>
                <p:tags r:id="rId24"/>
              </p:custDataLst>
            </p:nvPr>
          </p:nvGraphicFramePr>
          <p:xfrm>
            <a:off x="1066" y="8459"/>
            <a:ext cx="2119" cy="794"/>
          </p:xfrm>
          <a:graphic>
            <a:graphicData uri="http://schemas.openxmlformats.org/presentationml/2006/ole">
              <mc:AlternateContent xmlns:mc="http://schemas.openxmlformats.org/markup-compatibility/2006">
                <mc:Choice xmlns:v="urn:schemas-microsoft-com:vml" Requires="v">
                  <p:oleObj spid="_x0000_s3098" name="" r:id="rId25" imgW="634365" imgH="228600" progId="Equation.3">
                    <p:embed/>
                  </p:oleObj>
                </mc:Choice>
                <mc:Fallback>
                  <p:oleObj name="" r:id="rId25" imgW="634365" imgH="228600" progId="Equation.3">
                    <p:embed/>
                    <p:pic>
                      <p:nvPicPr>
                        <p:cNvPr id="0" name="图片 3097"/>
                        <p:cNvPicPr/>
                        <p:nvPr/>
                      </p:nvPicPr>
                      <p:blipFill>
                        <a:blip r:embed="rId26"/>
                        <a:stretch>
                          <a:fillRect/>
                        </a:stretch>
                      </p:blipFill>
                      <p:spPr>
                        <a:xfrm>
                          <a:off x="1066" y="8459"/>
                          <a:ext cx="2119" cy="794"/>
                        </a:xfrm>
                        <a:prstGeom prst="rect">
                          <a:avLst/>
                        </a:prstGeom>
                        <a:noFill/>
                        <a:ln w="38100">
                          <a:noFill/>
                          <a:miter/>
                        </a:ln>
                      </p:spPr>
                    </p:pic>
                  </p:oleObj>
                </mc:Fallback>
              </mc:AlternateContent>
            </a:graphicData>
          </a:graphic>
        </p:graphicFrame>
        <p:graphicFrame>
          <p:nvGraphicFramePr>
            <p:cNvPr id="75786" name="对象 18458"/>
            <p:cNvGraphicFramePr>
              <a:graphicFrameLocks noChangeAspect="1"/>
            </p:cNvGraphicFramePr>
            <p:nvPr>
              <p:custDataLst>
                <p:tags r:id="rId27"/>
              </p:custDataLst>
            </p:nvPr>
          </p:nvGraphicFramePr>
          <p:xfrm>
            <a:off x="1757" y="9358"/>
            <a:ext cx="5752" cy="937"/>
          </p:xfrm>
          <a:graphic>
            <a:graphicData uri="http://schemas.openxmlformats.org/presentationml/2006/ole">
              <mc:AlternateContent xmlns:mc="http://schemas.openxmlformats.org/markup-compatibility/2006">
                <mc:Choice xmlns:v="urn:schemas-microsoft-com:vml" Requires="v">
                  <p:oleObj spid="_x0000_s3094" name="" r:id="rId28" imgW="1727200" imgH="279400" progId="Equation.3">
                    <p:embed/>
                  </p:oleObj>
                </mc:Choice>
                <mc:Fallback>
                  <p:oleObj name="" r:id="rId28" imgW="1727200" imgH="279400" progId="Equation.3">
                    <p:embed/>
                    <p:pic>
                      <p:nvPicPr>
                        <p:cNvPr id="0" name="图片 3093"/>
                        <p:cNvPicPr/>
                        <p:nvPr/>
                      </p:nvPicPr>
                      <p:blipFill>
                        <a:blip r:embed="rId29"/>
                        <a:stretch>
                          <a:fillRect/>
                        </a:stretch>
                      </p:blipFill>
                      <p:spPr>
                        <a:xfrm>
                          <a:off x="1757" y="9358"/>
                          <a:ext cx="5752" cy="937"/>
                        </a:xfrm>
                        <a:prstGeom prst="rect">
                          <a:avLst/>
                        </a:prstGeom>
                        <a:noFill/>
                        <a:ln w="38100">
                          <a:noFill/>
                          <a:miter/>
                        </a:ln>
                      </p:spPr>
                    </p:pic>
                  </p:oleObj>
                </mc:Fallback>
              </mc:AlternateContent>
            </a:graphicData>
          </a:graphic>
        </p:graphicFrame>
      </p:grpSp>
      <p:sp>
        <p:nvSpPr>
          <p:cNvPr id="15" name="椭圆形标注 14"/>
          <p:cNvSpPr/>
          <p:nvPr/>
        </p:nvSpPr>
        <p:spPr>
          <a:xfrm>
            <a:off x="6804025" y="1704975"/>
            <a:ext cx="980440" cy="611505"/>
          </a:xfrm>
          <a:prstGeom prst="wedgeEllipseCallout">
            <a:avLst>
              <a:gd name="adj1" fmla="val -46891"/>
              <a:gd name="adj2" fmla="val 125077"/>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-3dB</a:t>
            </a:r>
            <a:endParaRPr lang="en-US" altLang="zh-CN" b="1">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9" name="组合 18"/>
          <p:cNvGrpSpPr/>
          <p:nvPr/>
        </p:nvGrpSpPr>
        <p:grpSpPr>
          <a:xfrm>
            <a:off x="6846570" y="3767455"/>
            <a:ext cx="1859280" cy="519430"/>
            <a:chOff x="10782" y="6159"/>
            <a:chExt cx="2928" cy="818"/>
          </a:xfrm>
        </p:grpSpPr>
        <p:sp>
          <p:nvSpPr>
            <p:cNvPr id="17" name="椭圆形标注 16"/>
            <p:cNvSpPr/>
            <p:nvPr>
              <p:custDataLst>
                <p:tags r:id="rId30"/>
              </p:custDataLst>
            </p:nvPr>
          </p:nvSpPr>
          <p:spPr>
            <a:xfrm>
              <a:off x="10782" y="6159"/>
              <a:ext cx="2928" cy="818"/>
            </a:xfrm>
            <a:prstGeom prst="wedgeEllipseCallout">
              <a:avLst>
                <a:gd name="adj1" fmla="val -16188"/>
                <a:gd name="adj2" fmla="val -103667"/>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FF0000"/>
                </a:solidFill>
              </a:endParaRPr>
            </a:p>
          </p:txBody>
        </p:sp>
        <p:sp>
          <p:nvSpPr>
            <p:cNvPr id="18" name="文本框 17"/>
            <p:cNvSpPr txBox="1"/>
            <p:nvPr/>
          </p:nvSpPr>
          <p:spPr>
            <a:xfrm>
              <a:off x="10828" y="6304"/>
              <a:ext cx="2776" cy="580"/>
            </a:xfrm>
            <a:prstGeom prst="rect">
              <a:avLst/>
            </a:prstGeom>
            <a:noFill/>
          </p:spPr>
          <p:txBody>
            <a:bodyPr wrap="square" rtlCol="0" anchor="t">
              <a:spAutoFit/>
            </a:bodyPr>
            <a:p>
              <a:pPr algn="ctr"/>
              <a:r>
                <a:rPr lang="en-US" altLang="zh-CN" b="1">
                  <a:solidFill>
                    <a:srgbClr val="FF0000"/>
                  </a:solidFill>
                  <a:latin typeface="Times New Roman" panose="02020603050405020304" pitchFamily="18" charset="0"/>
                  <a:cs typeface="Times New Roman" panose="02020603050405020304" pitchFamily="18" charset="0"/>
                  <a:sym typeface="+mn-ea"/>
                </a:rPr>
                <a:t>-20dB/</a:t>
              </a:r>
              <a:r>
                <a:rPr lang="zh-CN" altLang="en-US" b="1">
                  <a:solidFill>
                    <a:srgbClr val="FF0000"/>
                  </a:solidFill>
                  <a:latin typeface="Times New Roman" panose="02020603050405020304" pitchFamily="18" charset="0"/>
                  <a:cs typeface="Times New Roman" panose="02020603050405020304" pitchFamily="18" charset="0"/>
                  <a:sym typeface="+mn-ea"/>
                </a:rPr>
                <a:t>十倍频</a:t>
              </a:r>
              <a:endParaRPr lang="zh-CN" altLang="en-US" b="1">
                <a:solidFill>
                  <a:srgbClr val="FF0000"/>
                </a:solidFill>
                <a:latin typeface="Times New Roman" panose="02020603050405020304" pitchFamily="18" charset="0"/>
                <a:cs typeface="Times New Roman" panose="02020603050405020304" pitchFamily="18" charset="0"/>
                <a:sym typeface="+mn-ea"/>
              </a:endParaRPr>
            </a:p>
          </p:txBody>
        </p:sp>
      </p:grpSp>
      <p:grpSp>
        <p:nvGrpSpPr>
          <p:cNvPr id="24" name="组合 23"/>
          <p:cNvGrpSpPr/>
          <p:nvPr/>
        </p:nvGrpSpPr>
        <p:grpSpPr>
          <a:xfrm>
            <a:off x="110490" y="720725"/>
            <a:ext cx="4264025" cy="1310640"/>
            <a:chOff x="174" y="1135"/>
            <a:chExt cx="6715" cy="2064"/>
          </a:xfrm>
        </p:grpSpPr>
        <p:sp>
          <p:nvSpPr>
            <p:cNvPr id="23" name="文本框 22"/>
            <p:cNvSpPr txBox="1"/>
            <p:nvPr>
              <p:custDataLst>
                <p:tags r:id="rId31"/>
              </p:custDataLst>
            </p:nvPr>
          </p:nvSpPr>
          <p:spPr>
            <a:xfrm>
              <a:off x="174" y="1318"/>
              <a:ext cx="3790" cy="841"/>
            </a:xfrm>
            <a:prstGeom prst="rect">
              <a:avLst/>
            </a:prstGeom>
            <a:noFill/>
          </p:spPr>
          <p:txBody>
            <a:bodyPr wrap="square" rtlCol="0" anchor="t">
              <a:spAutoFit/>
            </a:bodyPr>
            <a:p>
              <a:pPr indent="0" eaLnBrk="0" fontAlgn="auto" hangingPunct="0">
                <a:lnSpc>
                  <a:spcPct val="120000"/>
                </a:lnSpc>
              </a:pPr>
              <a:r>
                <a:rPr lang="zh-CN" altLang="en-US" sz="2400" b="1" dirty="0">
                  <a:latin typeface="Times New Roman" panose="02020603050405020304" pitchFamily="18" charset="0"/>
                  <a:cs typeface="Times New Roman" panose="02020603050405020304" pitchFamily="18" charset="0"/>
                  <a:sym typeface="+mn-ea"/>
                </a:rPr>
                <a:t>幅</a:t>
              </a:r>
              <a:r>
                <a:rPr lang="zh-CN" altLang="en-US" sz="2400" b="1" dirty="0">
                  <a:latin typeface="Times New Roman" panose="02020603050405020304" pitchFamily="18" charset="0"/>
                  <a:cs typeface="Times New Roman" panose="02020603050405020304" pitchFamily="18" charset="0"/>
                  <a:sym typeface="+mn-ea"/>
                </a:rPr>
                <a:t>频特性：</a:t>
              </a:r>
              <a:endParaRPr lang="zh-CN" altLang="en-US" sz="2400" b="1" dirty="0">
                <a:latin typeface="Times New Roman" panose="02020603050405020304" pitchFamily="18" charset="0"/>
                <a:cs typeface="Times New Roman" panose="02020603050405020304" pitchFamily="18" charset="0"/>
                <a:sym typeface="+mn-ea"/>
              </a:endParaRPr>
            </a:p>
          </p:txBody>
        </p:sp>
        <p:graphicFrame>
          <p:nvGraphicFramePr>
            <p:cNvPr id="7" name="对象 7194"/>
            <p:cNvGraphicFramePr/>
            <p:nvPr>
              <p:custDataLst>
                <p:tags r:id="rId32"/>
              </p:custDataLst>
            </p:nvPr>
          </p:nvGraphicFramePr>
          <p:xfrm>
            <a:off x="2550" y="1135"/>
            <a:ext cx="4339" cy="2064"/>
          </p:xfrm>
          <a:graphic>
            <a:graphicData uri="http://schemas.openxmlformats.org/presentationml/2006/ole">
              <mc:AlternateContent xmlns:mc="http://schemas.openxmlformats.org/markup-compatibility/2006">
                <mc:Choice xmlns:v="urn:schemas-microsoft-com:vml" Requires="v">
                  <p:oleObj spid="_x0000_s22" name="" r:id="rId33" imgW="1231265" imgH="660400" progId="Equation.3">
                    <p:embed/>
                  </p:oleObj>
                </mc:Choice>
                <mc:Fallback>
                  <p:oleObj name="" r:id="rId33" imgW="1231265" imgH="660400" progId="Equation.3">
                    <p:embed/>
                    <p:pic>
                      <p:nvPicPr>
                        <p:cNvPr id="0" name="图片 3077"/>
                        <p:cNvPicPr/>
                        <p:nvPr/>
                      </p:nvPicPr>
                      <p:blipFill>
                        <a:blip r:embed="rId34"/>
                        <a:stretch>
                          <a:fillRect/>
                        </a:stretch>
                      </p:blipFill>
                      <p:spPr>
                        <a:xfrm>
                          <a:off x="2550" y="1135"/>
                          <a:ext cx="4339" cy="2064"/>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blinds(horizontal)">
                                      <p:cBhvr>
                                        <p:cTn id="7" dur="500"/>
                                        <p:tgtEl>
                                          <p:spTgt spid="757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linds(horizontal)">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325755" y="732155"/>
            <a:ext cx="4500245" cy="951865"/>
            <a:chOff x="2547" y="2057"/>
            <a:chExt cx="7087" cy="1499"/>
          </a:xfrm>
        </p:grpSpPr>
        <p:sp>
          <p:nvSpPr>
            <p:cNvPr id="23" name="文本框 22"/>
            <p:cNvSpPr txBox="1"/>
            <p:nvPr>
              <p:custDataLst>
                <p:tags r:id="rId1"/>
              </p:custDataLst>
            </p:nvPr>
          </p:nvSpPr>
          <p:spPr>
            <a:xfrm>
              <a:off x="2547" y="2335"/>
              <a:ext cx="3790" cy="841"/>
            </a:xfrm>
            <a:prstGeom prst="rect">
              <a:avLst/>
            </a:prstGeom>
            <a:noFill/>
          </p:spPr>
          <p:txBody>
            <a:bodyPr wrap="square" rtlCol="0" anchor="t">
              <a:spAutoFit/>
            </a:bodyPr>
            <a:p>
              <a:pPr indent="0" eaLnBrk="0" fontAlgn="auto" hangingPunct="0">
                <a:lnSpc>
                  <a:spcPct val="120000"/>
                </a:lnSpc>
              </a:pPr>
              <a:r>
                <a:rPr lang="en-US" altLang="zh-CN" sz="2400" b="1" dirty="0">
                  <a:latin typeface="Times New Roman" panose="02020603050405020304" pitchFamily="18" charset="0"/>
                  <a:cs typeface="Times New Roman" panose="02020603050405020304" pitchFamily="18" charset="0"/>
                  <a:sym typeface="+mn-ea"/>
                </a:rPr>
                <a:t> </a:t>
              </a:r>
              <a:r>
                <a:rPr lang="zh-CN" altLang="en-US" sz="2400" b="1" dirty="0">
                  <a:latin typeface="Times New Roman" panose="02020603050405020304" pitchFamily="18" charset="0"/>
                  <a:cs typeface="Times New Roman" panose="02020603050405020304" pitchFamily="18" charset="0"/>
                  <a:sym typeface="+mn-ea"/>
                </a:rPr>
                <a:t>相频特性：</a:t>
              </a:r>
              <a:endParaRPr lang="zh-CN" altLang="en-US" sz="2400" b="1" dirty="0">
                <a:latin typeface="Times New Roman" panose="02020603050405020304" pitchFamily="18" charset="0"/>
                <a:cs typeface="Times New Roman" panose="02020603050405020304" pitchFamily="18" charset="0"/>
                <a:sym typeface="+mn-ea"/>
              </a:endParaRPr>
            </a:p>
          </p:txBody>
        </p:sp>
        <p:graphicFrame>
          <p:nvGraphicFramePr>
            <p:cNvPr id="10" name="对象 9"/>
            <p:cNvGraphicFramePr/>
            <p:nvPr>
              <p:custDataLst>
                <p:tags r:id="rId2"/>
              </p:custDataLst>
            </p:nvPr>
          </p:nvGraphicFramePr>
          <p:xfrm>
            <a:off x="5016" y="2057"/>
            <a:ext cx="4618" cy="1499"/>
          </p:xfrm>
          <a:graphic>
            <a:graphicData uri="http://schemas.openxmlformats.org/presentationml/2006/ole">
              <mc:AlternateContent xmlns:mc="http://schemas.openxmlformats.org/markup-compatibility/2006">
                <mc:Choice xmlns:v="urn:schemas-microsoft-com:vml" Requires="v">
                  <p:oleObj spid="_x0000_s11" name="" r:id="rId3" imgW="1155700" imgH="368300" progId="Equation.2">
                    <p:embed/>
                  </p:oleObj>
                </mc:Choice>
                <mc:Fallback>
                  <p:oleObj name="" r:id="rId3" imgW="1155700" imgH="368300" progId="Equation.2">
                    <p:embed/>
                    <p:pic>
                      <p:nvPicPr>
                        <p:cNvPr id="0" name="图片 27"/>
                        <p:cNvPicPr/>
                        <p:nvPr/>
                      </p:nvPicPr>
                      <p:blipFill>
                        <a:blip r:embed="rId4"/>
                        <a:stretch>
                          <a:fillRect/>
                        </a:stretch>
                      </p:blipFill>
                      <p:spPr>
                        <a:xfrm>
                          <a:off x="5016" y="2057"/>
                          <a:ext cx="4618" cy="1499"/>
                        </a:xfrm>
                        <a:prstGeom prst="rect">
                          <a:avLst/>
                        </a:prstGeom>
                        <a:noFill/>
                        <a:ln w="38100">
                          <a:noFill/>
                          <a:miter/>
                        </a:ln>
                      </p:spPr>
                    </p:pic>
                  </p:oleObj>
                </mc:Fallback>
              </mc:AlternateContent>
            </a:graphicData>
          </a:graphic>
        </p:graphicFrame>
      </p:grpSp>
      <p:grpSp>
        <p:nvGrpSpPr>
          <p:cNvPr id="14" name="组合 13"/>
          <p:cNvGrpSpPr/>
          <p:nvPr/>
        </p:nvGrpSpPr>
        <p:grpSpPr>
          <a:xfrm>
            <a:off x="691515" y="1845310"/>
            <a:ext cx="3937000" cy="1351280"/>
            <a:chOff x="1089" y="3245"/>
            <a:chExt cx="6200" cy="2128"/>
          </a:xfrm>
        </p:grpSpPr>
        <p:graphicFrame>
          <p:nvGraphicFramePr>
            <p:cNvPr id="15" name="对象 14"/>
            <p:cNvGraphicFramePr/>
            <p:nvPr>
              <p:custDataLst>
                <p:tags r:id="rId5"/>
              </p:custDataLst>
            </p:nvPr>
          </p:nvGraphicFramePr>
          <p:xfrm>
            <a:off x="1756" y="3874"/>
            <a:ext cx="5533" cy="1499"/>
          </p:xfrm>
          <a:graphic>
            <a:graphicData uri="http://schemas.openxmlformats.org/presentationml/2006/ole">
              <mc:AlternateContent xmlns:mc="http://schemas.openxmlformats.org/markup-compatibility/2006">
                <mc:Choice xmlns:v="urn:schemas-microsoft-com:vml" Requires="v">
                  <p:oleObj spid="_x0000_s16" name="" r:id="rId6" imgW="1384300" imgH="368300" progId="Equation.2">
                    <p:embed/>
                  </p:oleObj>
                </mc:Choice>
                <mc:Fallback>
                  <p:oleObj name="" r:id="rId6" imgW="1384300" imgH="368300" progId="Equation.2">
                    <p:embed/>
                    <p:pic>
                      <p:nvPicPr>
                        <p:cNvPr id="0" name="图片 27"/>
                        <p:cNvPicPr/>
                        <p:nvPr/>
                      </p:nvPicPr>
                      <p:blipFill>
                        <a:blip r:embed="rId7"/>
                        <a:stretch>
                          <a:fillRect/>
                        </a:stretch>
                      </p:blipFill>
                      <p:spPr>
                        <a:xfrm>
                          <a:off x="1756" y="3874"/>
                          <a:ext cx="5533" cy="1499"/>
                        </a:xfrm>
                        <a:prstGeom prst="rect">
                          <a:avLst/>
                        </a:prstGeom>
                        <a:noFill/>
                        <a:ln w="38100">
                          <a:noFill/>
                          <a:miter/>
                        </a:ln>
                      </p:spPr>
                    </p:pic>
                  </p:oleObj>
                </mc:Fallback>
              </mc:AlternateContent>
            </a:graphicData>
          </a:graphic>
        </p:graphicFrame>
        <p:graphicFrame>
          <p:nvGraphicFramePr>
            <p:cNvPr id="3" name="对象 18455"/>
            <p:cNvGraphicFramePr>
              <a:graphicFrameLocks noChangeAspect="1"/>
            </p:cNvGraphicFramePr>
            <p:nvPr>
              <p:custDataLst>
                <p:tags r:id="rId8"/>
              </p:custDataLst>
            </p:nvPr>
          </p:nvGraphicFramePr>
          <p:xfrm>
            <a:off x="1089" y="3245"/>
            <a:ext cx="2532" cy="794"/>
          </p:xfrm>
          <a:graphic>
            <a:graphicData uri="http://schemas.openxmlformats.org/presentationml/2006/ole">
              <mc:AlternateContent xmlns:mc="http://schemas.openxmlformats.org/markup-compatibility/2006">
                <mc:Choice xmlns:v="urn:schemas-microsoft-com:vml" Requires="v">
                  <p:oleObj spid="_x0000_s4" name="" r:id="rId9" imgW="685800" imgH="228600" progId="Equation.3">
                    <p:embed/>
                  </p:oleObj>
                </mc:Choice>
                <mc:Fallback>
                  <p:oleObj name="" r:id="rId9" imgW="685800" imgH="228600" progId="Equation.3">
                    <p:embed/>
                    <p:pic>
                      <p:nvPicPr>
                        <p:cNvPr id="0" name="图片 3087"/>
                        <p:cNvPicPr/>
                        <p:nvPr/>
                      </p:nvPicPr>
                      <p:blipFill>
                        <a:blip r:embed="rId10"/>
                        <a:stretch>
                          <a:fillRect/>
                        </a:stretch>
                      </p:blipFill>
                      <p:spPr>
                        <a:xfrm>
                          <a:off x="1089" y="3245"/>
                          <a:ext cx="2532" cy="794"/>
                        </a:xfrm>
                        <a:prstGeom prst="rect">
                          <a:avLst/>
                        </a:prstGeom>
                        <a:noFill/>
                        <a:ln w="38100">
                          <a:noFill/>
                          <a:miter/>
                        </a:ln>
                      </p:spPr>
                    </p:pic>
                  </p:oleObj>
                </mc:Fallback>
              </mc:AlternateContent>
            </a:graphicData>
          </a:graphic>
        </p:graphicFrame>
      </p:grpSp>
      <p:grpSp>
        <p:nvGrpSpPr>
          <p:cNvPr id="20" name="组合 19"/>
          <p:cNvGrpSpPr/>
          <p:nvPr/>
        </p:nvGrpSpPr>
        <p:grpSpPr>
          <a:xfrm>
            <a:off x="690879" y="4880610"/>
            <a:ext cx="4176060" cy="1412240"/>
            <a:chOff x="1110" y="5852"/>
            <a:chExt cx="6577" cy="2224"/>
          </a:xfrm>
        </p:grpSpPr>
        <p:graphicFrame>
          <p:nvGraphicFramePr>
            <p:cNvPr id="17" name="对象 16"/>
            <p:cNvGraphicFramePr/>
            <p:nvPr>
              <p:custDataLst>
                <p:tags r:id="rId11"/>
              </p:custDataLst>
            </p:nvPr>
          </p:nvGraphicFramePr>
          <p:xfrm>
            <a:off x="1604" y="6577"/>
            <a:ext cx="6083" cy="1499"/>
          </p:xfrm>
          <a:graphic>
            <a:graphicData uri="http://schemas.openxmlformats.org/presentationml/2006/ole">
              <mc:AlternateContent xmlns:mc="http://schemas.openxmlformats.org/markup-compatibility/2006">
                <mc:Choice xmlns:v="urn:schemas-microsoft-com:vml" Requires="v">
                  <p:oleObj spid="_x0000_s18" name="" r:id="rId12" imgW="1524000" imgH="368300" progId="Equation.2">
                    <p:embed/>
                  </p:oleObj>
                </mc:Choice>
                <mc:Fallback>
                  <p:oleObj name="" r:id="rId12" imgW="1524000" imgH="368300" progId="Equation.2">
                    <p:embed/>
                    <p:pic>
                      <p:nvPicPr>
                        <p:cNvPr id="0" name="图片 27"/>
                        <p:cNvPicPr/>
                        <p:nvPr/>
                      </p:nvPicPr>
                      <p:blipFill>
                        <a:blip r:embed="rId13"/>
                        <a:stretch>
                          <a:fillRect/>
                        </a:stretch>
                      </p:blipFill>
                      <p:spPr>
                        <a:xfrm>
                          <a:off x="1604" y="6577"/>
                          <a:ext cx="6083" cy="1499"/>
                        </a:xfrm>
                        <a:prstGeom prst="rect">
                          <a:avLst/>
                        </a:prstGeom>
                        <a:noFill/>
                        <a:ln w="38100">
                          <a:noFill/>
                          <a:miter/>
                        </a:ln>
                      </p:spPr>
                    </p:pic>
                  </p:oleObj>
                </mc:Fallback>
              </mc:AlternateContent>
            </a:graphicData>
          </a:graphic>
        </p:graphicFrame>
        <p:graphicFrame>
          <p:nvGraphicFramePr>
            <p:cNvPr id="5" name="对象 18456"/>
            <p:cNvGraphicFramePr>
              <a:graphicFrameLocks noChangeAspect="1"/>
            </p:cNvGraphicFramePr>
            <p:nvPr>
              <p:custDataLst>
                <p:tags r:id="rId14"/>
              </p:custDataLst>
            </p:nvPr>
          </p:nvGraphicFramePr>
          <p:xfrm>
            <a:off x="1110" y="5852"/>
            <a:ext cx="2484" cy="794"/>
          </p:xfrm>
          <a:graphic>
            <a:graphicData uri="http://schemas.openxmlformats.org/presentationml/2006/ole">
              <mc:AlternateContent xmlns:mc="http://schemas.openxmlformats.org/markup-compatibility/2006">
                <mc:Choice xmlns:v="urn:schemas-microsoft-com:vml" Requires="v">
                  <p:oleObj spid="_x0000_s6" name="" r:id="rId15" imgW="711200" imgH="228600" progId="Equation.3">
                    <p:embed/>
                  </p:oleObj>
                </mc:Choice>
                <mc:Fallback>
                  <p:oleObj name="" r:id="rId15" imgW="711200" imgH="228600" progId="Equation.3">
                    <p:embed/>
                    <p:pic>
                      <p:nvPicPr>
                        <p:cNvPr id="0" name="图片 3101"/>
                        <p:cNvPicPr/>
                        <p:nvPr/>
                      </p:nvPicPr>
                      <p:blipFill>
                        <a:blip r:embed="rId16"/>
                        <a:stretch>
                          <a:fillRect/>
                        </a:stretch>
                      </p:blipFill>
                      <p:spPr>
                        <a:xfrm>
                          <a:off x="1110" y="5852"/>
                          <a:ext cx="2484" cy="794"/>
                        </a:xfrm>
                        <a:prstGeom prst="rect">
                          <a:avLst/>
                        </a:prstGeom>
                        <a:noFill/>
                        <a:ln w="38100">
                          <a:noFill/>
                          <a:miter/>
                        </a:ln>
                      </p:spPr>
                    </p:pic>
                  </p:oleObj>
                </mc:Fallback>
              </mc:AlternateContent>
            </a:graphicData>
          </a:graphic>
        </p:graphicFrame>
      </p:grpSp>
      <p:grpSp>
        <p:nvGrpSpPr>
          <p:cNvPr id="21" name="组合 20"/>
          <p:cNvGrpSpPr/>
          <p:nvPr/>
        </p:nvGrpSpPr>
        <p:grpSpPr>
          <a:xfrm>
            <a:off x="690879" y="3441700"/>
            <a:ext cx="4219874" cy="1423035"/>
            <a:chOff x="1066" y="8460"/>
            <a:chExt cx="6646" cy="2241"/>
          </a:xfrm>
        </p:grpSpPr>
        <p:graphicFrame>
          <p:nvGraphicFramePr>
            <p:cNvPr id="19" name="对象 18"/>
            <p:cNvGraphicFramePr/>
            <p:nvPr>
              <p:custDataLst>
                <p:tags r:id="rId17"/>
              </p:custDataLst>
            </p:nvPr>
          </p:nvGraphicFramePr>
          <p:xfrm>
            <a:off x="1579" y="9202"/>
            <a:ext cx="6133" cy="1499"/>
          </p:xfrm>
          <a:graphic>
            <a:graphicData uri="http://schemas.openxmlformats.org/presentationml/2006/ole">
              <mc:AlternateContent xmlns:mc="http://schemas.openxmlformats.org/markup-compatibility/2006">
                <mc:Choice xmlns:v="urn:schemas-microsoft-com:vml" Requires="v">
                  <p:oleObj spid="_x0000_s29" name="" r:id="rId18" imgW="1536700" imgH="368300" progId="Equation.2">
                    <p:embed/>
                  </p:oleObj>
                </mc:Choice>
                <mc:Fallback>
                  <p:oleObj name="" r:id="rId18" imgW="1536700" imgH="368300" progId="Equation.2">
                    <p:embed/>
                    <p:pic>
                      <p:nvPicPr>
                        <p:cNvPr id="0" name="图片 27"/>
                        <p:cNvPicPr/>
                        <p:nvPr/>
                      </p:nvPicPr>
                      <p:blipFill>
                        <a:blip r:embed="rId19"/>
                        <a:stretch>
                          <a:fillRect/>
                        </a:stretch>
                      </p:blipFill>
                      <p:spPr>
                        <a:xfrm>
                          <a:off x="1579" y="9202"/>
                          <a:ext cx="6133" cy="1499"/>
                        </a:xfrm>
                        <a:prstGeom prst="rect">
                          <a:avLst/>
                        </a:prstGeom>
                        <a:noFill/>
                        <a:ln w="38100">
                          <a:noFill/>
                          <a:miter/>
                        </a:ln>
                      </p:spPr>
                    </p:pic>
                  </p:oleObj>
                </mc:Fallback>
              </mc:AlternateContent>
            </a:graphicData>
          </a:graphic>
        </p:graphicFrame>
        <p:graphicFrame>
          <p:nvGraphicFramePr>
            <p:cNvPr id="12" name="对象 18457"/>
            <p:cNvGraphicFramePr>
              <a:graphicFrameLocks noChangeAspect="1"/>
            </p:cNvGraphicFramePr>
            <p:nvPr>
              <p:custDataLst>
                <p:tags r:id="rId20"/>
              </p:custDataLst>
            </p:nvPr>
          </p:nvGraphicFramePr>
          <p:xfrm>
            <a:off x="1066" y="8460"/>
            <a:ext cx="2117" cy="794"/>
          </p:xfrm>
          <a:graphic>
            <a:graphicData uri="http://schemas.openxmlformats.org/presentationml/2006/ole">
              <mc:AlternateContent xmlns:mc="http://schemas.openxmlformats.org/markup-compatibility/2006">
                <mc:Choice xmlns:v="urn:schemas-microsoft-com:vml" Requires="v">
                  <p:oleObj spid="_x0000_s13" name="" r:id="rId21" imgW="634365" imgH="228600" progId="Equation.3">
                    <p:embed/>
                  </p:oleObj>
                </mc:Choice>
                <mc:Fallback>
                  <p:oleObj name="" r:id="rId21" imgW="634365" imgH="228600" progId="Equation.3">
                    <p:embed/>
                    <p:pic>
                      <p:nvPicPr>
                        <p:cNvPr id="0" name="图片 3097"/>
                        <p:cNvPicPr/>
                        <p:nvPr/>
                      </p:nvPicPr>
                      <p:blipFill>
                        <a:blip r:embed="rId22"/>
                        <a:stretch>
                          <a:fillRect/>
                        </a:stretch>
                      </p:blipFill>
                      <p:spPr>
                        <a:xfrm>
                          <a:off x="1066" y="8460"/>
                          <a:ext cx="2117" cy="794"/>
                        </a:xfrm>
                        <a:prstGeom prst="rect">
                          <a:avLst/>
                        </a:prstGeom>
                        <a:noFill/>
                        <a:ln w="38100">
                          <a:noFill/>
                          <a:miter/>
                        </a:ln>
                      </p:spPr>
                    </p:pic>
                  </p:oleObj>
                </mc:Fallback>
              </mc:AlternateContent>
            </a:graphicData>
          </a:graphic>
        </p:graphicFrame>
      </p:grpSp>
      <p:grpSp>
        <p:nvGrpSpPr>
          <p:cNvPr id="26" name="组合 25"/>
          <p:cNvGrpSpPr/>
          <p:nvPr/>
        </p:nvGrpSpPr>
        <p:grpSpPr>
          <a:xfrm>
            <a:off x="5220335" y="836930"/>
            <a:ext cx="3467100" cy="1685290"/>
            <a:chOff x="8221" y="1318"/>
            <a:chExt cx="5460" cy="2654"/>
          </a:xfrm>
        </p:grpSpPr>
        <p:pic>
          <p:nvPicPr>
            <p:cNvPr id="24" name="图片 23"/>
            <p:cNvPicPr>
              <a:picLocks noChangeAspect="1"/>
            </p:cNvPicPr>
            <p:nvPr>
              <p:custDataLst>
                <p:tags r:id="rId23"/>
              </p:custDataLst>
            </p:nvPr>
          </p:nvPicPr>
          <p:blipFill>
            <a:blip r:embed="rId24"/>
            <a:stretch>
              <a:fillRect/>
            </a:stretch>
          </p:blipFill>
          <p:spPr>
            <a:xfrm>
              <a:off x="8221" y="1318"/>
              <a:ext cx="5460" cy="2655"/>
            </a:xfrm>
            <a:prstGeom prst="rect">
              <a:avLst/>
            </a:prstGeom>
          </p:spPr>
        </p:pic>
        <p:pic>
          <p:nvPicPr>
            <p:cNvPr id="25" name="图片 24"/>
            <p:cNvPicPr>
              <a:picLocks noChangeAspect="1"/>
            </p:cNvPicPr>
            <p:nvPr>
              <p:custDataLst>
                <p:tags r:id="rId25"/>
              </p:custDataLst>
            </p:nvPr>
          </p:nvPicPr>
          <p:blipFill>
            <a:blip r:embed="rId26"/>
            <a:stretch>
              <a:fillRect/>
            </a:stretch>
          </p:blipFill>
          <p:spPr>
            <a:xfrm>
              <a:off x="11168" y="1544"/>
              <a:ext cx="630" cy="645"/>
            </a:xfrm>
            <a:prstGeom prst="rect">
              <a:avLst/>
            </a:prstGeom>
          </p:spPr>
        </p:pic>
      </p:grpSp>
      <p:grpSp>
        <p:nvGrpSpPr>
          <p:cNvPr id="33" name="组合 32"/>
          <p:cNvGrpSpPr/>
          <p:nvPr/>
        </p:nvGrpSpPr>
        <p:grpSpPr>
          <a:xfrm rot="0">
            <a:off x="5219700" y="3355975"/>
            <a:ext cx="3542030" cy="1638300"/>
            <a:chOff x="8220" y="4607"/>
            <a:chExt cx="5578" cy="2580"/>
          </a:xfrm>
        </p:grpSpPr>
        <p:pic>
          <p:nvPicPr>
            <p:cNvPr id="27" name="图片 26"/>
            <p:cNvPicPr>
              <a:picLocks noChangeAspect="1"/>
            </p:cNvPicPr>
            <p:nvPr>
              <p:custDataLst>
                <p:tags r:id="rId27"/>
              </p:custDataLst>
            </p:nvPr>
          </p:nvPicPr>
          <p:blipFill>
            <a:blip r:embed="rId28"/>
            <a:srcRect r="14316"/>
            <a:stretch>
              <a:fillRect/>
            </a:stretch>
          </p:blipFill>
          <p:spPr>
            <a:xfrm>
              <a:off x="8220" y="4607"/>
              <a:ext cx="5578" cy="2580"/>
            </a:xfrm>
            <a:prstGeom prst="rect">
              <a:avLst/>
            </a:prstGeom>
          </p:spPr>
        </p:pic>
        <p:sp>
          <p:nvSpPr>
            <p:cNvPr id="32" name="文本框 31"/>
            <p:cNvSpPr txBox="1"/>
            <p:nvPr>
              <p:custDataLst>
                <p:tags r:id="rId29"/>
              </p:custDataLst>
            </p:nvPr>
          </p:nvSpPr>
          <p:spPr>
            <a:xfrm>
              <a:off x="10489" y="5125"/>
              <a:ext cx="2383" cy="531"/>
            </a:xfrm>
            <a:prstGeom prst="rect">
              <a:avLst/>
            </a:prstGeom>
            <a:noFill/>
          </p:spPr>
          <p:txBody>
            <a:bodyPr wrap="square" rtlCol="0">
              <a:spAutoFit/>
            </a:bodyPr>
            <a:p>
              <a:r>
                <a:rPr lang="en-US" altLang="zh-CN" sz="1600">
                  <a:latin typeface="Times New Roman" panose="02020603050405020304" pitchFamily="18" charset="0"/>
                  <a:cs typeface="Times New Roman" panose="02020603050405020304" pitchFamily="18" charset="0"/>
                  <a:sym typeface="+mn-ea"/>
                </a:rPr>
                <a:t>0.1</a:t>
              </a:r>
              <a:r>
                <a:rPr lang="en-US" altLang="zh-CN" sz="1600" i="1">
                  <a:latin typeface="Times New Roman" panose="02020603050405020304" pitchFamily="18" charset="0"/>
                  <a:cs typeface="Times New Roman" panose="02020603050405020304" pitchFamily="18" charset="0"/>
                  <a:sym typeface="+mn-ea"/>
                </a:rPr>
                <a:t>f</a:t>
              </a:r>
              <a:r>
                <a:rPr lang="en-US" altLang="zh-CN" sz="1600" baseline="-25000">
                  <a:latin typeface="Times New Roman" panose="02020603050405020304" pitchFamily="18" charset="0"/>
                  <a:cs typeface="Times New Roman" panose="02020603050405020304" pitchFamily="18" charset="0"/>
                  <a:sym typeface="+mn-ea"/>
                </a:rPr>
                <a:t>H   </a:t>
              </a:r>
              <a:r>
                <a:rPr lang="en-US" altLang="zh-CN" sz="1600" i="1">
                  <a:solidFill>
                    <a:srgbClr val="FF0000"/>
                  </a:solidFill>
                  <a:latin typeface="Times New Roman" panose="02020603050405020304" pitchFamily="18" charset="0"/>
                  <a:cs typeface="Times New Roman" panose="02020603050405020304" pitchFamily="18" charset="0"/>
                </a:rPr>
                <a:t> f</a:t>
              </a:r>
              <a:r>
                <a:rPr lang="en-US" altLang="zh-CN" sz="1600" baseline="-25000">
                  <a:solidFill>
                    <a:srgbClr val="FF0000"/>
                  </a:solidFill>
                  <a:latin typeface="Times New Roman" panose="02020603050405020304" pitchFamily="18" charset="0"/>
                  <a:cs typeface="Times New Roman" panose="02020603050405020304" pitchFamily="18" charset="0"/>
                </a:rPr>
                <a:t>H </a:t>
              </a:r>
              <a:r>
                <a:rPr lang="en-US" altLang="zh-CN" sz="1600" baseline="-250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sym typeface="+mn-ea"/>
                </a:rPr>
                <a:t>10</a:t>
              </a:r>
              <a:r>
                <a:rPr lang="en-US" altLang="zh-CN" sz="1600" i="1">
                  <a:latin typeface="Times New Roman" panose="02020603050405020304" pitchFamily="18" charset="0"/>
                  <a:cs typeface="Times New Roman" panose="02020603050405020304" pitchFamily="18" charset="0"/>
                  <a:sym typeface="+mn-ea"/>
                </a:rPr>
                <a:t>f</a:t>
              </a:r>
              <a:r>
                <a:rPr lang="en-US" altLang="zh-CN" sz="1600" baseline="-25000">
                  <a:latin typeface="Times New Roman" panose="02020603050405020304" pitchFamily="18" charset="0"/>
                  <a:cs typeface="Times New Roman" panose="02020603050405020304" pitchFamily="18" charset="0"/>
                  <a:sym typeface="+mn-ea"/>
                </a:rPr>
                <a:t>H </a:t>
              </a:r>
              <a:endParaRPr lang="en-US" altLang="zh-CN" sz="1600" baseline="-25000">
                <a:latin typeface="Times New Roman" panose="02020603050405020304" pitchFamily="18" charset="0"/>
                <a:cs typeface="Times New Roman" panose="02020603050405020304" pitchFamily="18" charset="0"/>
              </a:endParaRPr>
            </a:p>
          </p:txBody>
        </p:sp>
      </p:grpSp>
      <p:grpSp>
        <p:nvGrpSpPr>
          <p:cNvPr id="28" name="组合 27"/>
          <p:cNvGrpSpPr/>
          <p:nvPr/>
        </p:nvGrpSpPr>
        <p:grpSpPr>
          <a:xfrm>
            <a:off x="6342380" y="5279390"/>
            <a:ext cx="1859280" cy="519430"/>
            <a:chOff x="10782" y="6159"/>
            <a:chExt cx="2928" cy="818"/>
          </a:xfrm>
        </p:grpSpPr>
        <p:sp>
          <p:nvSpPr>
            <p:cNvPr id="30" name="椭圆形标注 29"/>
            <p:cNvSpPr/>
            <p:nvPr>
              <p:custDataLst>
                <p:tags r:id="rId30"/>
              </p:custDataLst>
            </p:nvPr>
          </p:nvSpPr>
          <p:spPr>
            <a:xfrm>
              <a:off x="10782" y="6159"/>
              <a:ext cx="2928" cy="818"/>
            </a:xfrm>
            <a:prstGeom prst="wedgeEllipseCallout">
              <a:avLst>
                <a:gd name="adj1" fmla="val 10211"/>
                <a:gd name="adj2" fmla="val -181418"/>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FF0000"/>
                </a:solidFill>
              </a:endParaRPr>
            </a:p>
          </p:txBody>
        </p:sp>
        <p:sp>
          <p:nvSpPr>
            <p:cNvPr id="31" name="文本框 30"/>
            <p:cNvSpPr txBox="1"/>
            <p:nvPr>
              <p:custDataLst>
                <p:tags r:id="rId31"/>
              </p:custDataLst>
            </p:nvPr>
          </p:nvSpPr>
          <p:spPr>
            <a:xfrm>
              <a:off x="10828" y="6304"/>
              <a:ext cx="2776" cy="580"/>
            </a:xfrm>
            <a:prstGeom prst="rect">
              <a:avLst/>
            </a:prstGeom>
            <a:noFill/>
          </p:spPr>
          <p:txBody>
            <a:bodyPr wrap="square" rtlCol="0" anchor="t">
              <a:spAutoFit/>
            </a:bodyPr>
            <a:p>
              <a:pPr algn="ctr"/>
              <a:r>
                <a:rPr lang="en-US" altLang="zh-CN" b="1">
                  <a:solidFill>
                    <a:srgbClr val="FF0000"/>
                  </a:solidFill>
                  <a:latin typeface="Times New Roman" panose="02020603050405020304" pitchFamily="18" charset="0"/>
                  <a:cs typeface="Times New Roman" panose="02020603050405020304" pitchFamily="18" charset="0"/>
                  <a:sym typeface="+mn-ea"/>
                </a:rPr>
                <a:t>- 45</a:t>
              </a:r>
              <a:r>
                <a:rPr lang="zh-CN" altLang="en-US" b="1">
                  <a:solidFill>
                    <a:srgbClr val="FF0000"/>
                  </a:solidFill>
                  <a:latin typeface="Times New Roman" panose="02020603050405020304" pitchFamily="18" charset="0"/>
                  <a:cs typeface="Times New Roman" panose="02020603050405020304" pitchFamily="18" charset="0"/>
                  <a:sym typeface="+mn-ea"/>
                </a:rPr>
                <a:t>°</a:t>
              </a:r>
              <a:r>
                <a:rPr lang="en-US" altLang="zh-CN" b="1">
                  <a:solidFill>
                    <a:srgbClr val="FF0000"/>
                  </a:solidFill>
                  <a:latin typeface="Times New Roman" panose="02020603050405020304" pitchFamily="18" charset="0"/>
                  <a:cs typeface="Times New Roman" panose="02020603050405020304" pitchFamily="18" charset="0"/>
                  <a:sym typeface="+mn-ea"/>
                </a:rPr>
                <a:t>/</a:t>
              </a:r>
              <a:r>
                <a:rPr lang="zh-CN" altLang="en-US" b="1">
                  <a:solidFill>
                    <a:srgbClr val="FF0000"/>
                  </a:solidFill>
                  <a:latin typeface="Times New Roman" panose="02020603050405020304" pitchFamily="18" charset="0"/>
                  <a:cs typeface="Times New Roman" panose="02020603050405020304" pitchFamily="18" charset="0"/>
                  <a:sym typeface="+mn-ea"/>
                </a:rPr>
                <a:t>十倍频</a:t>
              </a:r>
              <a:endParaRPr lang="zh-CN" altLang="en-US" b="1">
                <a:solidFill>
                  <a:srgbClr val="FF0000"/>
                </a:solidFill>
                <a:latin typeface="Times New Roman" panose="02020603050405020304" pitchFamily="18" charset="0"/>
                <a:cs typeface="Times New Roman" panose="02020603050405020304" pitchFamily="18" charset="0"/>
                <a:sym typeface="+mn-ea"/>
              </a:endParaRPr>
            </a:p>
          </p:txBody>
        </p:sp>
      </p:grpSp>
      <p:sp>
        <p:nvSpPr>
          <p:cNvPr id="7" name="灯片编号占位符 6"/>
          <p:cNvSpPr>
            <a:spLocks noGrp="1"/>
          </p:cNvSpPr>
          <p:nvPr>
            <p:ph type="sldNum" sz="quarter" idx="12"/>
            <p:custDataLst>
              <p:tags r:id="rId32"/>
            </p:custDataLst>
          </p:nvPr>
        </p:nvSpPr>
        <p:spPr/>
        <p:txBody>
          <a:bodyPr/>
          <a:lstStyle/>
          <a:p>
            <a:fld id="{58C8EE89-5C0B-48B2-8145-EEB0BFC232FD}"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linds(horizontal)">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linds(horizontal)">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3922713" y="909955"/>
            <a:ext cx="5022850" cy="4171950"/>
            <a:chOff x="3796" y="3472"/>
            <a:chExt cx="7910" cy="6570"/>
          </a:xfrm>
        </p:grpSpPr>
        <p:grpSp>
          <p:nvGrpSpPr>
            <p:cNvPr id="76801" name="组合 25601"/>
            <p:cNvGrpSpPr/>
            <p:nvPr/>
          </p:nvGrpSpPr>
          <p:grpSpPr>
            <a:xfrm>
              <a:off x="3796" y="3472"/>
              <a:ext cx="7910" cy="6570"/>
              <a:chOff x="2155" y="1412"/>
              <a:chExt cx="3164" cy="2628"/>
            </a:xfrm>
          </p:grpSpPr>
          <p:sp>
            <p:nvSpPr>
              <p:cNvPr id="76802" name="文本框 25602"/>
              <p:cNvSpPr txBox="1"/>
              <p:nvPr>
                <p:custDataLst>
                  <p:tags r:id="rId1"/>
                </p:custDataLst>
              </p:nvPr>
            </p:nvSpPr>
            <p:spPr>
              <a:xfrm>
                <a:off x="2334" y="3789"/>
                <a:ext cx="2927" cy="251"/>
              </a:xfrm>
              <a:prstGeom prst="rect">
                <a:avLst/>
              </a:prstGeom>
              <a:noFill/>
              <a:ln w="12700">
                <a:noFill/>
              </a:ln>
            </p:spPr>
            <p:txBody>
              <a:bodyPr wrap="square" anchor="t" anchorCtr="0">
                <a:spAutoFit/>
              </a:bodyPr>
              <a:p>
                <a:pPr marL="0" indent="0" algn="ctr" eaLnBrk="1" latinLnBrk="0" hangingPunct="1">
                  <a:spcBef>
                    <a:spcPts val="0"/>
                  </a:spcBef>
                </a:pPr>
                <a:r>
                  <a:rPr lang="en-US" altLang="zh-CN" sz="2000" b="1" i="1">
                    <a:solidFill>
                      <a:srgbClr val="FF0000"/>
                    </a:solidFill>
                    <a:latin typeface="Times New Roman" panose="02020603050405020304" pitchFamily="18" charset="0"/>
                    <a:cs typeface="Times New Roman" panose="02020603050405020304" pitchFamily="18" charset="0"/>
                    <a:sym typeface="+mn-ea"/>
                  </a:rPr>
                  <a:t>RC </a:t>
                </a:r>
                <a:r>
                  <a:rPr lang="zh-CN" altLang="en-US" sz="2000" b="1" dirty="0">
                    <a:solidFill>
                      <a:srgbClr val="FF0000"/>
                    </a:solidFill>
                    <a:latin typeface="Times New Roman" panose="02020603050405020304" pitchFamily="18" charset="0"/>
                    <a:cs typeface="Times New Roman" panose="02020603050405020304" pitchFamily="18" charset="0"/>
                    <a:sym typeface="+mn-ea"/>
                  </a:rPr>
                  <a:t>低通电路的近似</a:t>
                </a:r>
                <a:r>
                  <a:rPr lang="zh-CN" altLang="en-US" sz="2000" b="1" dirty="0">
                    <a:solidFill>
                      <a:srgbClr val="FF0000"/>
                    </a:solidFill>
                    <a:latin typeface="Times New Roman" panose="02020603050405020304" pitchFamily="18" charset="0"/>
                    <a:cs typeface="Times New Roman" panose="02020603050405020304" pitchFamily="18" charset="0"/>
                  </a:rPr>
                  <a:t>波特图</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76803" name="对象 25603"/>
              <p:cNvGraphicFramePr/>
              <p:nvPr>
                <p:custDataLst>
                  <p:tags r:id="rId2"/>
                </p:custDataLst>
              </p:nvPr>
            </p:nvGraphicFramePr>
            <p:xfrm>
              <a:off x="2155" y="1412"/>
              <a:ext cx="3164" cy="2359"/>
            </p:xfrm>
            <a:graphic>
              <a:graphicData uri="http://schemas.openxmlformats.org/presentationml/2006/ole">
                <mc:AlternateContent xmlns:mc="http://schemas.openxmlformats.org/markup-compatibility/2006">
                  <mc:Choice xmlns:v="urn:schemas-microsoft-com:vml" Requires="v">
                    <p:oleObj spid="_x0000_s3090" name="" r:id="rId3" imgW="3414395" imgH="2556510" progId="Paint.Picture">
                      <p:embed/>
                    </p:oleObj>
                  </mc:Choice>
                  <mc:Fallback>
                    <p:oleObj name="" r:id="rId3" imgW="3414395" imgH="2556510" progId="Paint.Picture">
                      <p:embed/>
                      <p:pic>
                        <p:nvPicPr>
                          <p:cNvPr id="0" name="图片 3089"/>
                          <p:cNvPicPr/>
                          <p:nvPr/>
                        </p:nvPicPr>
                        <p:blipFill>
                          <a:blip r:embed="rId4"/>
                          <a:stretch>
                            <a:fillRect/>
                          </a:stretch>
                        </p:blipFill>
                        <p:spPr>
                          <a:xfrm>
                            <a:off x="2155" y="1412"/>
                            <a:ext cx="3164" cy="2359"/>
                          </a:xfrm>
                          <a:prstGeom prst="rect">
                            <a:avLst/>
                          </a:prstGeom>
                          <a:noFill/>
                          <a:ln w="38100">
                            <a:noFill/>
                            <a:miter/>
                          </a:ln>
                        </p:spPr>
                      </p:pic>
                    </p:oleObj>
                  </mc:Fallback>
                </mc:AlternateContent>
              </a:graphicData>
            </a:graphic>
          </p:graphicFrame>
        </p:grpSp>
        <p:pic>
          <p:nvPicPr>
            <p:cNvPr id="2" name="图片 1"/>
            <p:cNvPicPr>
              <a:picLocks noChangeAspect="1"/>
            </p:cNvPicPr>
            <p:nvPr>
              <p:custDataLst>
                <p:tags r:id="rId5"/>
              </p:custDataLst>
            </p:nvPr>
          </p:nvPicPr>
          <p:blipFill>
            <a:blip r:embed="rId6"/>
            <a:stretch>
              <a:fillRect/>
            </a:stretch>
          </p:blipFill>
          <p:spPr>
            <a:xfrm>
              <a:off x="4024" y="3515"/>
              <a:ext cx="1275" cy="697"/>
            </a:xfrm>
            <a:prstGeom prst="rect">
              <a:avLst/>
            </a:prstGeom>
          </p:spPr>
        </p:pic>
      </p:grpSp>
      <p:sp>
        <p:nvSpPr>
          <p:cNvPr id="6" name="文本框 5"/>
          <p:cNvSpPr txBox="1"/>
          <p:nvPr>
            <p:custDataLst>
              <p:tags r:id="rId7"/>
            </p:custDataLst>
          </p:nvPr>
        </p:nvSpPr>
        <p:spPr>
          <a:xfrm>
            <a:off x="341630" y="1482725"/>
            <a:ext cx="3568065" cy="3346450"/>
          </a:xfrm>
          <a:prstGeom prst="rect">
            <a:avLst/>
          </a:prstGeom>
          <a:noFill/>
        </p:spPr>
        <p:txBody>
          <a:bodyPr wrap="square" rtlCol="0" anchor="t">
            <a:spAutoFit/>
          </a:bodyPr>
          <a:p>
            <a:pPr marL="0" indent="0" eaLnBrk="0" fontAlgn="auto" latinLnBrk="0" hangingPunct="0">
              <a:lnSpc>
                <a:spcPct val="120000"/>
              </a:lnSpc>
              <a:spcBef>
                <a:spcPts val="600"/>
              </a:spcBef>
              <a:spcAft>
                <a:spcPts val="600"/>
              </a:spcAft>
            </a:pPr>
            <a:r>
              <a:rPr lang="zh-CN" altLang="en-US" sz="2400" b="1" dirty="0">
                <a:highlight>
                  <a:srgbClr val="FFFF00"/>
                </a:highlight>
                <a:latin typeface="Times New Roman" panose="02020603050405020304" pitchFamily="18" charset="0"/>
                <a:cs typeface="Times New Roman" panose="02020603050405020304" pitchFamily="18" charset="0"/>
                <a:sym typeface="+mn-ea"/>
              </a:rPr>
              <a:t>波特图</a:t>
            </a:r>
            <a:r>
              <a:rPr lang="zh-CN" altLang="en-US" sz="2400" b="1" dirty="0">
                <a:latin typeface="Times New Roman" panose="02020603050405020304" pitchFamily="18" charset="0"/>
                <a:cs typeface="Times New Roman" panose="02020603050405020304" pitchFamily="18" charset="0"/>
                <a:sym typeface="+mn-ea"/>
              </a:rPr>
              <a:t>：由对数幅频特性和对数相频特性两部分组成。采用对数坐标，扩大表达范围。</a:t>
            </a:r>
            <a:endParaRPr lang="zh-CN" altLang="en-US" sz="2400" b="1" dirty="0">
              <a:latin typeface="Times New Roman" panose="02020603050405020304" pitchFamily="18" charset="0"/>
              <a:cs typeface="Times New Roman" panose="02020603050405020304" pitchFamily="18" charset="0"/>
              <a:sym typeface="+mn-ea"/>
            </a:endParaRPr>
          </a:p>
          <a:p>
            <a:pPr marL="0" indent="0" eaLnBrk="0" fontAlgn="auto" latinLnBrk="0" hangingPunct="0">
              <a:lnSpc>
                <a:spcPct val="120000"/>
              </a:lnSpc>
              <a:spcBef>
                <a:spcPts val="600"/>
              </a:spcBef>
              <a:spcAft>
                <a:spcPts val="600"/>
              </a:spcAft>
            </a:pPr>
            <a:r>
              <a:rPr lang="zh-CN" altLang="en-US" sz="2400" b="1" dirty="0">
                <a:latin typeface="Times New Roman" panose="02020603050405020304" pitchFamily="18" charset="0"/>
                <a:cs typeface="Times New Roman" panose="02020603050405020304" pitchFamily="18" charset="0"/>
                <a:sym typeface="+mn-ea"/>
              </a:rPr>
              <a:t>近似分析中常将波特图的曲线折线化，称为</a:t>
            </a:r>
            <a:r>
              <a:rPr lang="zh-CN" altLang="en-US" sz="2400" b="1" dirty="0">
                <a:latin typeface="Times New Roman" panose="02020603050405020304" pitchFamily="18" charset="0"/>
                <a:cs typeface="Times New Roman" panose="02020603050405020304" pitchFamily="18" charset="0"/>
                <a:sym typeface="+mn-ea"/>
              </a:rPr>
              <a:t>近似波特图</a:t>
            </a:r>
            <a:r>
              <a:rPr lang="zh-CN" altLang="en-US" sz="2400" b="1" dirty="0">
                <a:latin typeface="Times New Roman" panose="02020603050405020304" pitchFamily="18" charset="0"/>
                <a:cs typeface="Times New Roman" panose="02020603050405020304" pitchFamily="18" charset="0"/>
                <a:sym typeface="+mn-ea"/>
              </a:rPr>
              <a:t>。</a:t>
            </a:r>
            <a:endParaRPr lang="zh-CN" altLang="en-US" sz="2400" b="1" dirty="0">
              <a:latin typeface="Times New Roman" panose="02020603050405020304" pitchFamily="18" charset="0"/>
              <a:cs typeface="Times New Roman" panose="02020603050405020304" pitchFamily="18" charset="0"/>
              <a:sym typeface="+mn-ea"/>
            </a:endParaRPr>
          </a:p>
        </p:txBody>
      </p:sp>
      <p:sp>
        <p:nvSpPr>
          <p:cNvPr id="3" name="灯片编号占位符 2"/>
          <p:cNvSpPr>
            <a:spLocks noGrp="1"/>
          </p:cNvSpPr>
          <p:nvPr>
            <p:ph type="sldNum" sz="quarter" idx="12"/>
            <p:custDataLst>
              <p:tags r:id="rId8"/>
            </p:custDataLst>
          </p:nvPr>
        </p:nvSpPr>
        <p:spPr/>
        <p:txBody>
          <a:bodyPr/>
          <a:lstStyle/>
          <a:p>
            <a:fld id="{58C8EE89-5C0B-48B2-8145-EEB0BFC232FD}" type="slidenum">
              <a:rPr lang="zh-CN" altLang="en-US" smtClean="0"/>
            </a:fld>
            <a:endParaRPr lang="zh-CN" altLang="en-US" dirty="0"/>
          </a:p>
        </p:txBody>
      </p:sp>
      <p:sp>
        <p:nvSpPr>
          <p:cNvPr id="7" name="文本框 6"/>
          <p:cNvSpPr txBox="1"/>
          <p:nvPr/>
        </p:nvSpPr>
        <p:spPr>
          <a:xfrm>
            <a:off x="1042670" y="5374005"/>
            <a:ext cx="7531735" cy="1130935"/>
          </a:xfrm>
          <a:prstGeom prst="rect">
            <a:avLst/>
          </a:prstGeom>
          <a:noFill/>
        </p:spPr>
        <p:txBody>
          <a:bodyPr wrap="square" rtlCol="0" anchor="t">
            <a:spAutoFit/>
          </a:bodyPr>
          <a:p>
            <a:pPr marL="342900" indent="-342900" eaLnBrk="1" latinLnBrk="0" hangingPunct="1">
              <a:lnSpc>
                <a:spcPct val="120000"/>
              </a:lnSpc>
              <a:spcBef>
                <a:spcPts val="600"/>
              </a:spcBef>
              <a:spcAft>
                <a:spcPts val="600"/>
              </a:spcAft>
              <a:buFont typeface="Arial" panose="020B0604020202020204" pitchFamily="34" charset="0"/>
              <a:buChar char="•"/>
            </a:pPr>
            <a:r>
              <a:rPr lang="en-US" altLang="zh-CN" sz="2400" b="1">
                <a:latin typeface="Times New Roman" panose="02020603050405020304" pitchFamily="18" charset="0"/>
                <a:cs typeface="Times New Roman" panose="02020603050405020304" pitchFamily="18" charset="0"/>
              </a:rPr>
              <a:t>幅频特性近似波特图</a:t>
            </a:r>
            <a:r>
              <a:rPr lang="en-US" altLang="zh-CN" sz="2400" b="1">
                <a:solidFill>
                  <a:srgbClr val="FF0000"/>
                </a:solidFill>
                <a:latin typeface="Times New Roman" panose="02020603050405020304" pitchFamily="18" charset="0"/>
                <a:cs typeface="Times New Roman" panose="02020603050405020304" pitchFamily="18" charset="0"/>
              </a:rPr>
              <a:t>最大误差在 </a:t>
            </a:r>
            <a:r>
              <a:rPr lang="en-US" altLang="zh-CN" sz="2400" b="1" i="1">
                <a:solidFill>
                  <a:srgbClr val="FF0000"/>
                </a:solidFill>
                <a:latin typeface="Times New Roman" panose="02020603050405020304" pitchFamily="18" charset="0"/>
                <a:cs typeface="Times New Roman" panose="02020603050405020304" pitchFamily="18" charset="0"/>
              </a:rPr>
              <a:t>f</a:t>
            </a:r>
            <a:r>
              <a:rPr lang="en-US" altLang="zh-CN" sz="2400" b="1" baseline="-25000">
                <a:solidFill>
                  <a:srgbClr val="FF0000"/>
                </a:solidFill>
                <a:latin typeface="Times New Roman" panose="02020603050405020304" pitchFamily="18" charset="0"/>
                <a:cs typeface="Times New Roman" panose="02020603050405020304" pitchFamily="18" charset="0"/>
              </a:rPr>
              <a:t>H </a:t>
            </a:r>
            <a:r>
              <a:rPr lang="en-US" altLang="zh-CN" sz="2400" b="1">
                <a:solidFill>
                  <a:srgbClr val="FF0000"/>
                </a:solidFill>
                <a:latin typeface="Times New Roman" panose="02020603050405020304" pitchFamily="18" charset="0"/>
                <a:cs typeface="Times New Roman" panose="02020603050405020304" pitchFamily="18" charset="0"/>
              </a:rPr>
              <a:t>处，为 -3dB</a:t>
            </a:r>
            <a:r>
              <a:rPr lang="zh-CN" altLang="en-US" sz="2400" b="1">
                <a:latin typeface="Times New Roman" panose="02020603050405020304" pitchFamily="18" charset="0"/>
                <a:cs typeface="Times New Roman" panose="02020603050405020304" pitchFamily="18" charset="0"/>
              </a:rPr>
              <a:t>；</a:t>
            </a:r>
            <a:endParaRPr lang="zh-CN" altLang="en-US" sz="2400" b="1">
              <a:latin typeface="Times New Roman" panose="02020603050405020304" pitchFamily="18" charset="0"/>
              <a:cs typeface="Times New Roman" panose="02020603050405020304" pitchFamily="18" charset="0"/>
            </a:endParaRPr>
          </a:p>
          <a:p>
            <a:pPr marL="342900" indent="-342900" eaLnBrk="1" latinLnBrk="0" hangingPunct="1">
              <a:lnSpc>
                <a:spcPct val="120000"/>
              </a:lnSpc>
              <a:spcBef>
                <a:spcPts val="600"/>
              </a:spcBef>
              <a:spcAft>
                <a:spcPts val="600"/>
              </a:spcAft>
              <a:buFont typeface="Arial" panose="020B0604020202020204" pitchFamily="34" charset="0"/>
              <a:buChar char="•"/>
            </a:pPr>
            <a:r>
              <a:rPr lang="en-US" altLang="zh-CN" sz="2400" b="1">
                <a:latin typeface="Times New Roman" panose="02020603050405020304" pitchFamily="18" charset="0"/>
                <a:cs typeface="Times New Roman" panose="02020603050405020304" pitchFamily="18" charset="0"/>
              </a:rPr>
              <a:t>相频特性近似波特图最大误差在 0.1</a:t>
            </a:r>
            <a:r>
              <a:rPr lang="en-US" altLang="zh-CN" sz="2400" b="1" i="1">
                <a:latin typeface="Times New Roman" panose="02020603050405020304" pitchFamily="18" charset="0"/>
                <a:cs typeface="Times New Roman" panose="02020603050405020304" pitchFamily="18" charset="0"/>
                <a:sym typeface="+mn-ea"/>
              </a:rPr>
              <a:t>f</a:t>
            </a:r>
            <a:r>
              <a:rPr lang="en-US" altLang="zh-CN" sz="2400" b="1" baseline="-25000">
                <a:latin typeface="Times New Roman" panose="02020603050405020304" pitchFamily="18" charset="0"/>
                <a:cs typeface="Times New Roman" panose="02020603050405020304" pitchFamily="18" charset="0"/>
                <a:sym typeface="+mn-ea"/>
              </a:rPr>
              <a:t>H </a:t>
            </a:r>
            <a:r>
              <a:rPr lang="en-US" altLang="zh-CN" sz="2400" b="1">
                <a:latin typeface="Times New Roman" panose="02020603050405020304" pitchFamily="18" charset="0"/>
                <a:cs typeface="Times New Roman" panose="02020603050405020304" pitchFamily="18" charset="0"/>
              </a:rPr>
              <a:t>和 10</a:t>
            </a:r>
            <a:r>
              <a:rPr lang="en-US" altLang="zh-CN" sz="2400" b="1" i="1">
                <a:latin typeface="Times New Roman" panose="02020603050405020304" pitchFamily="18" charset="0"/>
                <a:cs typeface="Times New Roman" panose="02020603050405020304" pitchFamily="18" charset="0"/>
                <a:sym typeface="+mn-ea"/>
              </a:rPr>
              <a:t>f</a:t>
            </a:r>
            <a:r>
              <a:rPr lang="en-US" altLang="zh-CN" sz="2400" b="1" baseline="-25000">
                <a:latin typeface="Times New Roman" panose="02020603050405020304" pitchFamily="18" charset="0"/>
                <a:cs typeface="Times New Roman" panose="02020603050405020304" pitchFamily="18" charset="0"/>
                <a:sym typeface="+mn-ea"/>
              </a:rPr>
              <a:t>H </a:t>
            </a:r>
            <a:r>
              <a:rPr lang="en-US" altLang="zh-CN" sz="2400" b="1">
                <a:latin typeface="Times New Roman" panose="02020603050405020304" pitchFamily="18" charset="0"/>
                <a:cs typeface="Times New Roman" panose="02020603050405020304" pitchFamily="18" charset="0"/>
              </a:rPr>
              <a:t>处。</a:t>
            </a:r>
            <a:endParaRPr lang="en-US" altLang="zh-C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graphicFrame>
        <p:nvGraphicFramePr>
          <p:cNvPr id="69641" name="对象 7194"/>
          <p:cNvGraphicFramePr/>
          <p:nvPr/>
        </p:nvGraphicFramePr>
        <p:xfrm>
          <a:off x="3744278" y="1430656"/>
          <a:ext cx="4975860" cy="1661795"/>
        </p:xfrm>
        <a:graphic>
          <a:graphicData uri="http://schemas.openxmlformats.org/presentationml/2006/ole">
            <mc:AlternateContent xmlns:mc="http://schemas.openxmlformats.org/markup-compatibility/2006">
              <mc:Choice xmlns:v="urn:schemas-microsoft-com:vml" Requires="v">
                <p:oleObj spid="_x0000_s3078" name="" r:id="rId1" imgW="2489200" imgH="838200" progId="Equation.3">
                  <p:embed/>
                </p:oleObj>
              </mc:Choice>
              <mc:Fallback>
                <p:oleObj name="" r:id="rId1" imgW="2489200" imgH="838200" progId="Equation.3">
                  <p:embed/>
                  <p:pic>
                    <p:nvPicPr>
                      <p:cNvPr id="0" name="图片 3077"/>
                      <p:cNvPicPr/>
                      <p:nvPr/>
                    </p:nvPicPr>
                    <p:blipFill>
                      <a:blip r:embed="rId2"/>
                      <a:stretch>
                        <a:fillRect/>
                      </a:stretch>
                    </p:blipFill>
                    <p:spPr>
                      <a:xfrm>
                        <a:off x="3744278" y="1430656"/>
                        <a:ext cx="4975860" cy="1661795"/>
                      </a:xfrm>
                      <a:prstGeom prst="rect">
                        <a:avLst/>
                      </a:prstGeom>
                      <a:noFill/>
                      <a:ln w="38100">
                        <a:noFill/>
                        <a:miter/>
                      </a:ln>
                    </p:spPr>
                  </p:pic>
                </p:oleObj>
              </mc:Fallback>
            </mc:AlternateContent>
          </a:graphicData>
        </a:graphic>
      </p:graphicFrame>
      <p:sp>
        <p:nvSpPr>
          <p:cNvPr id="9" name="文本框 8"/>
          <p:cNvSpPr txBox="1"/>
          <p:nvPr/>
        </p:nvSpPr>
        <p:spPr>
          <a:xfrm>
            <a:off x="3352165" y="869315"/>
            <a:ext cx="4347845" cy="534035"/>
          </a:xfrm>
          <a:prstGeom prst="rect">
            <a:avLst/>
          </a:prstGeom>
          <a:noFill/>
        </p:spPr>
        <p:txBody>
          <a:bodyPr wrap="square" rtlCol="0" anchor="t">
            <a:spAutoFit/>
          </a:bodyPr>
          <a:p>
            <a:pPr indent="0" eaLnBrk="0" fontAlgn="auto" hangingPunct="0">
              <a:lnSpc>
                <a:spcPct val="120000"/>
              </a:lnSpc>
            </a:pPr>
            <a:r>
              <a:rPr lang="en-US" altLang="zh-CN" sz="2400" b="1" dirty="0">
                <a:latin typeface="宋体" panose="02010600030101010101" pitchFamily="2" charset="-122"/>
                <a:cs typeface="宋体" panose="02010600030101010101" pitchFamily="2" charset="-122"/>
                <a:sym typeface="+mn-ea"/>
              </a:rPr>
              <a:t> </a:t>
            </a:r>
            <a:r>
              <a:rPr lang="zh-CN" altLang="en-US" sz="2400" b="1" dirty="0">
                <a:latin typeface="宋体" panose="02010600030101010101" pitchFamily="2" charset="-122"/>
                <a:cs typeface="宋体" panose="02010600030101010101" pitchFamily="2" charset="-122"/>
                <a:sym typeface="+mn-ea"/>
              </a:rPr>
              <a:t>电压放大倍数（传递函数）：</a:t>
            </a:r>
            <a:endParaRPr lang="zh-CN" altLang="en-US" sz="2400" b="1" dirty="0">
              <a:latin typeface="宋体" panose="02010600030101010101" pitchFamily="2" charset="-122"/>
              <a:cs typeface="宋体" panose="02010600030101010101" pitchFamily="2" charset="-122"/>
              <a:sym typeface="+mn-ea"/>
            </a:endParaRPr>
          </a:p>
        </p:txBody>
      </p:sp>
      <p:grpSp>
        <p:nvGrpSpPr>
          <p:cNvPr id="11" name="组合 10"/>
          <p:cNvGrpSpPr/>
          <p:nvPr/>
        </p:nvGrpSpPr>
        <p:grpSpPr>
          <a:xfrm>
            <a:off x="2550160" y="3319780"/>
            <a:ext cx="6065520" cy="784225"/>
            <a:chOff x="1078" y="5567"/>
            <a:chExt cx="9552" cy="1235"/>
          </a:xfrm>
        </p:grpSpPr>
        <p:graphicFrame>
          <p:nvGraphicFramePr>
            <p:cNvPr id="20" name="对象 7194"/>
            <p:cNvGraphicFramePr/>
            <p:nvPr/>
          </p:nvGraphicFramePr>
          <p:xfrm>
            <a:off x="8278" y="5567"/>
            <a:ext cx="2352" cy="1229"/>
          </p:xfrm>
          <a:graphic>
            <a:graphicData uri="http://schemas.openxmlformats.org/presentationml/2006/ole">
              <mc:AlternateContent xmlns:mc="http://schemas.openxmlformats.org/markup-compatibility/2006">
                <mc:Choice xmlns:v="urn:schemas-microsoft-com:vml" Requires="v">
                  <p:oleObj spid="_x0000_s21" name="" r:id="rId3" imgW="736600" imgH="393700" progId="Equation.3">
                    <p:embed/>
                  </p:oleObj>
                </mc:Choice>
                <mc:Fallback>
                  <p:oleObj name="" r:id="rId3" imgW="736600" imgH="393700" progId="Equation.3">
                    <p:embed/>
                    <p:pic>
                      <p:nvPicPr>
                        <p:cNvPr id="0" name="图片 3077"/>
                        <p:cNvPicPr/>
                        <p:nvPr/>
                      </p:nvPicPr>
                      <p:blipFill>
                        <a:blip r:embed="rId4"/>
                        <a:stretch>
                          <a:fillRect/>
                        </a:stretch>
                      </p:blipFill>
                      <p:spPr>
                        <a:xfrm>
                          <a:off x="8278" y="5567"/>
                          <a:ext cx="2352" cy="1229"/>
                        </a:xfrm>
                        <a:prstGeom prst="rect">
                          <a:avLst/>
                        </a:prstGeom>
                        <a:noFill/>
                        <a:ln w="38100">
                          <a:noFill/>
                          <a:miter/>
                        </a:ln>
                      </p:spPr>
                    </p:pic>
                  </p:oleObj>
                </mc:Fallback>
              </mc:AlternateContent>
            </a:graphicData>
          </a:graphic>
        </p:graphicFrame>
        <p:grpSp>
          <p:nvGrpSpPr>
            <p:cNvPr id="10" name="组合 9"/>
            <p:cNvGrpSpPr/>
            <p:nvPr/>
          </p:nvGrpSpPr>
          <p:grpSpPr>
            <a:xfrm>
              <a:off x="1078" y="5572"/>
              <a:ext cx="6774" cy="1230"/>
              <a:chOff x="1756" y="5911"/>
              <a:chExt cx="6774" cy="1230"/>
            </a:xfrm>
          </p:grpSpPr>
          <p:graphicFrame>
            <p:nvGraphicFramePr>
              <p:cNvPr id="12" name="对象 7194"/>
              <p:cNvGraphicFramePr/>
              <p:nvPr/>
            </p:nvGraphicFramePr>
            <p:xfrm>
              <a:off x="5653" y="5911"/>
              <a:ext cx="2877" cy="1230"/>
            </p:xfrm>
            <a:graphic>
              <a:graphicData uri="http://schemas.openxmlformats.org/presentationml/2006/ole">
                <mc:AlternateContent xmlns:mc="http://schemas.openxmlformats.org/markup-compatibility/2006">
                  <mc:Choice xmlns:v="urn:schemas-microsoft-com:vml" Requires="v">
                    <p:oleObj spid="_x0000_s14" name="" r:id="rId5" imgW="914400" imgH="393700" progId="Equation.3">
                      <p:embed/>
                    </p:oleObj>
                  </mc:Choice>
                  <mc:Fallback>
                    <p:oleObj name="" r:id="rId5" imgW="914400" imgH="393700" progId="Equation.3">
                      <p:embed/>
                      <p:pic>
                        <p:nvPicPr>
                          <p:cNvPr id="0" name="图片 3077"/>
                          <p:cNvPicPr/>
                          <p:nvPr/>
                        </p:nvPicPr>
                        <p:blipFill>
                          <a:blip r:embed="rId6"/>
                          <a:stretch>
                            <a:fillRect/>
                          </a:stretch>
                        </p:blipFill>
                        <p:spPr>
                          <a:xfrm>
                            <a:off x="5653" y="5911"/>
                            <a:ext cx="2877" cy="1230"/>
                          </a:xfrm>
                          <a:prstGeom prst="rect">
                            <a:avLst/>
                          </a:prstGeom>
                          <a:noFill/>
                          <a:ln w="38100">
                            <a:noFill/>
                            <a:miter/>
                          </a:ln>
                        </p:spPr>
                      </p:pic>
                    </p:oleObj>
                  </mc:Fallback>
                </mc:AlternateContent>
              </a:graphicData>
            </a:graphic>
          </p:graphicFrame>
          <p:sp>
            <p:nvSpPr>
              <p:cNvPr id="22" name="文本框 21"/>
              <p:cNvSpPr txBox="1"/>
              <p:nvPr/>
            </p:nvSpPr>
            <p:spPr>
              <a:xfrm>
                <a:off x="1756" y="6105"/>
                <a:ext cx="4103" cy="841"/>
              </a:xfrm>
              <a:prstGeom prst="rect">
                <a:avLst/>
              </a:prstGeom>
              <a:noFill/>
            </p:spPr>
            <p:txBody>
              <a:bodyPr wrap="square" rtlCol="0" anchor="t">
                <a:spAutoFit/>
              </a:bodyPr>
              <a:p>
                <a:pPr indent="0" eaLnBrk="0" fontAlgn="auto" hangingPunct="0">
                  <a:lnSpc>
                    <a:spcPct val="120000"/>
                  </a:lnSpc>
                </a:pPr>
                <a:r>
                  <a:rPr lang="en-US" altLang="zh-CN" sz="2400" b="1" dirty="0">
                    <a:latin typeface="宋体" panose="02010600030101010101" pitchFamily="2" charset="-122"/>
                    <a:cs typeface="宋体" panose="02010600030101010101" pitchFamily="2" charset="-122"/>
                    <a:sym typeface="+mn-ea"/>
                  </a:rPr>
                  <a:t> </a:t>
                </a:r>
                <a:r>
                  <a:rPr lang="zh-CN" altLang="en-US" sz="2400" b="1" dirty="0">
                    <a:latin typeface="宋体" panose="02010600030101010101" pitchFamily="2" charset="-122"/>
                    <a:cs typeface="宋体" panose="02010600030101010101" pitchFamily="2" charset="-122"/>
                    <a:sym typeface="+mn-ea"/>
                  </a:rPr>
                  <a:t>下限截止频率：</a:t>
                </a:r>
                <a:endParaRPr lang="zh-CN" altLang="en-US" sz="2400" b="1" dirty="0">
                  <a:latin typeface="宋体" panose="02010600030101010101" pitchFamily="2" charset="-122"/>
                  <a:cs typeface="宋体" panose="02010600030101010101" pitchFamily="2" charset="-122"/>
                  <a:sym typeface="+mn-ea"/>
                </a:endParaRPr>
              </a:p>
            </p:txBody>
          </p:sp>
        </p:grpSp>
      </p:grpSp>
      <p:grpSp>
        <p:nvGrpSpPr>
          <p:cNvPr id="16" name="组合 15"/>
          <p:cNvGrpSpPr/>
          <p:nvPr/>
        </p:nvGrpSpPr>
        <p:grpSpPr>
          <a:xfrm>
            <a:off x="5434965" y="4419600"/>
            <a:ext cx="3212465" cy="1807845"/>
            <a:chOff x="7429" y="7284"/>
            <a:chExt cx="5059" cy="2847"/>
          </a:xfrm>
        </p:grpSpPr>
        <p:sp>
          <p:nvSpPr>
            <p:cNvPr id="26" name="文本框 25"/>
            <p:cNvSpPr txBox="1"/>
            <p:nvPr/>
          </p:nvSpPr>
          <p:spPr>
            <a:xfrm>
              <a:off x="7429" y="7284"/>
              <a:ext cx="3790" cy="841"/>
            </a:xfrm>
            <a:prstGeom prst="rect">
              <a:avLst/>
            </a:prstGeom>
            <a:noFill/>
          </p:spPr>
          <p:txBody>
            <a:bodyPr wrap="square" rtlCol="0" anchor="t">
              <a:spAutoFit/>
            </a:bodyPr>
            <a:p>
              <a:pPr indent="0" eaLnBrk="0" fontAlgn="auto" hangingPunct="0">
                <a:lnSpc>
                  <a:spcPct val="120000"/>
                </a:lnSpc>
              </a:pPr>
              <a:r>
                <a:rPr lang="zh-CN" altLang="en-US" sz="2400" b="1" dirty="0">
                  <a:latin typeface="宋体" panose="02010600030101010101" pitchFamily="2" charset="-122"/>
                  <a:cs typeface="Times New Roman" panose="02020603050405020304" pitchFamily="18" charset="0"/>
                  <a:sym typeface="+mn-ea"/>
                </a:rPr>
                <a:t>相频特性：</a:t>
              </a:r>
              <a:endParaRPr lang="zh-CN" altLang="en-US" sz="2400" b="1" dirty="0">
                <a:latin typeface="宋体" panose="02010600030101010101" pitchFamily="2" charset="-122"/>
                <a:cs typeface="Times New Roman" panose="02020603050405020304" pitchFamily="18" charset="0"/>
                <a:sym typeface="+mn-ea"/>
              </a:endParaRPr>
            </a:p>
          </p:txBody>
        </p:sp>
        <p:graphicFrame>
          <p:nvGraphicFramePr>
            <p:cNvPr id="27" name="对象 26"/>
            <p:cNvGraphicFramePr/>
            <p:nvPr/>
          </p:nvGraphicFramePr>
          <p:xfrm>
            <a:off x="7774" y="8192"/>
            <a:ext cx="4714" cy="1939"/>
          </p:xfrm>
          <a:graphic>
            <a:graphicData uri="http://schemas.openxmlformats.org/presentationml/2006/ole">
              <mc:AlternateContent xmlns:mc="http://schemas.openxmlformats.org/markup-compatibility/2006">
                <mc:Choice xmlns:v="urn:schemas-microsoft-com:vml" Requires="v">
                  <p:oleObj spid="_x0000_s28" name="" r:id="rId7" imgW="1371600" imgH="584200" progId="Equation.2">
                    <p:embed/>
                  </p:oleObj>
                </mc:Choice>
                <mc:Fallback>
                  <p:oleObj name="" r:id="rId7" imgW="1371600" imgH="584200" progId="Equation.2">
                    <p:embed/>
                    <p:pic>
                      <p:nvPicPr>
                        <p:cNvPr id="0" name="图片 27"/>
                        <p:cNvPicPr/>
                        <p:nvPr/>
                      </p:nvPicPr>
                      <p:blipFill>
                        <a:blip r:embed="rId8"/>
                        <a:stretch>
                          <a:fillRect/>
                        </a:stretch>
                      </p:blipFill>
                      <p:spPr>
                        <a:xfrm>
                          <a:off x="7774" y="8192"/>
                          <a:ext cx="4714" cy="1939"/>
                        </a:xfrm>
                        <a:prstGeom prst="rect">
                          <a:avLst/>
                        </a:prstGeom>
                        <a:noFill/>
                        <a:ln w="38100">
                          <a:noFill/>
                          <a:miter/>
                        </a:ln>
                      </p:spPr>
                    </p:pic>
                  </p:oleObj>
                </mc:Fallback>
              </mc:AlternateContent>
            </a:graphicData>
          </a:graphic>
        </p:graphicFrame>
      </p:grpSp>
      <p:sp>
        <p:nvSpPr>
          <p:cNvPr id="5" name="文本框 4"/>
          <p:cNvSpPr txBox="1"/>
          <p:nvPr>
            <p:custDataLst>
              <p:tags r:id="rId9"/>
            </p:custDataLst>
          </p:nvPr>
        </p:nvSpPr>
        <p:spPr>
          <a:xfrm>
            <a:off x="470535" y="768985"/>
            <a:ext cx="3244215" cy="521970"/>
          </a:xfrm>
          <a:prstGeom prst="rect">
            <a:avLst/>
          </a:prstGeom>
          <a:noFill/>
        </p:spPr>
        <p:txBody>
          <a:bodyPr wrap="square" rtlCol="0" anchor="t">
            <a:spAutoFit/>
          </a:bodyPr>
          <a:p>
            <a:pPr marL="342900" indent="-342900" algn="l" defTabSz="914400">
              <a:lnSpc>
                <a:spcPct val="100000"/>
              </a:lnSpc>
              <a:spcBef>
                <a:spcPct val="20000"/>
              </a:spcBef>
              <a:buClrTx/>
              <a:buSzTx/>
              <a:buFontTx/>
            </a:pP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mn-ea"/>
              </a:rPr>
              <a:t> </a:t>
            </a:r>
            <a:r>
              <a:rPr kumimoji="1" lang="en-US" altLang="zh-CN"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mn-ea"/>
              </a:rPr>
              <a:t>2</a:t>
            </a: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mn-ea"/>
              </a:rPr>
              <a:t>. RC高通电路</a:t>
            </a:r>
            <a:endPar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mn-ea"/>
            </a:endParaRPr>
          </a:p>
        </p:txBody>
      </p:sp>
      <p:graphicFrame>
        <p:nvGraphicFramePr>
          <p:cNvPr id="7" name="对象 6"/>
          <p:cNvGraphicFramePr/>
          <p:nvPr>
            <p:custDataLst>
              <p:tags r:id="rId10"/>
            </p:custDataLst>
          </p:nvPr>
        </p:nvGraphicFramePr>
        <p:xfrm>
          <a:off x="611188" y="1430655"/>
          <a:ext cx="2303462" cy="1539875"/>
        </p:xfrm>
        <a:graphic>
          <a:graphicData uri="http://schemas.openxmlformats.org/presentationml/2006/ole">
            <mc:AlternateContent xmlns:mc="http://schemas.openxmlformats.org/markup-compatibility/2006">
              <mc:Choice xmlns:v="urn:schemas-microsoft-com:vml" Requires="v">
                <p:oleObj spid="_x0000_s8" name="" r:id="rId11" imgW="7705725" imgH="5153025" progId="MSPhotoEd.3">
                  <p:embed/>
                </p:oleObj>
              </mc:Choice>
              <mc:Fallback>
                <p:oleObj name="" r:id="rId11" imgW="7705725" imgH="5153025" progId="MSPhotoEd.3">
                  <p:embed/>
                  <p:pic>
                    <p:nvPicPr>
                      <p:cNvPr id="0" name="图片 3080"/>
                      <p:cNvPicPr/>
                      <p:nvPr/>
                    </p:nvPicPr>
                    <p:blipFill>
                      <a:blip r:embed="rId12"/>
                      <a:stretch>
                        <a:fillRect/>
                      </a:stretch>
                    </p:blipFill>
                    <p:spPr>
                      <a:xfrm>
                        <a:off x="611188" y="1430655"/>
                        <a:ext cx="2303462" cy="1539875"/>
                      </a:xfrm>
                      <a:prstGeom prst="rect">
                        <a:avLst/>
                      </a:prstGeom>
                      <a:noFill/>
                      <a:ln w="38100">
                        <a:noFill/>
                        <a:miter/>
                      </a:ln>
                    </p:spPr>
                  </p:pic>
                </p:oleObj>
              </mc:Fallback>
            </mc:AlternateContent>
          </a:graphicData>
        </a:graphic>
      </p:graphicFrame>
      <p:grpSp>
        <p:nvGrpSpPr>
          <p:cNvPr id="3" name="组合 2"/>
          <p:cNvGrpSpPr/>
          <p:nvPr/>
        </p:nvGrpSpPr>
        <p:grpSpPr>
          <a:xfrm>
            <a:off x="503555" y="4419600"/>
            <a:ext cx="4393565" cy="1940560"/>
            <a:chOff x="949" y="7300"/>
            <a:chExt cx="6919" cy="3056"/>
          </a:xfrm>
        </p:grpSpPr>
        <p:sp>
          <p:nvSpPr>
            <p:cNvPr id="23" name="文本框 22"/>
            <p:cNvSpPr txBox="1"/>
            <p:nvPr/>
          </p:nvSpPr>
          <p:spPr>
            <a:xfrm>
              <a:off x="949" y="7300"/>
              <a:ext cx="3790" cy="841"/>
            </a:xfrm>
            <a:prstGeom prst="rect">
              <a:avLst/>
            </a:prstGeom>
            <a:noFill/>
          </p:spPr>
          <p:txBody>
            <a:bodyPr wrap="square" rtlCol="0" anchor="t">
              <a:spAutoFit/>
            </a:bodyPr>
            <a:p>
              <a:pPr indent="0" eaLnBrk="0" fontAlgn="auto" hangingPunct="0">
                <a:lnSpc>
                  <a:spcPct val="120000"/>
                </a:lnSpc>
              </a:pPr>
              <a:r>
                <a:rPr lang="en-US" altLang="zh-CN" sz="2400" b="1" dirty="0">
                  <a:latin typeface="宋体" panose="02010600030101010101" pitchFamily="2" charset="-122"/>
                  <a:cs typeface="宋体" panose="02010600030101010101" pitchFamily="2" charset="-122"/>
                  <a:sym typeface="+mn-ea"/>
                </a:rPr>
                <a:t> </a:t>
              </a:r>
              <a:r>
                <a:rPr lang="zh-CN" altLang="en-US" sz="2400" b="1" dirty="0">
                  <a:latin typeface="宋体" panose="02010600030101010101" pitchFamily="2" charset="-122"/>
                  <a:cs typeface="宋体" panose="02010600030101010101" pitchFamily="2" charset="-122"/>
                  <a:sym typeface="+mn-ea"/>
                </a:rPr>
                <a:t>幅频特性：</a:t>
              </a:r>
              <a:endParaRPr lang="zh-CN" altLang="en-US" sz="2400" b="1" dirty="0">
                <a:latin typeface="宋体" panose="02010600030101010101" pitchFamily="2" charset="-122"/>
                <a:cs typeface="宋体" panose="02010600030101010101" pitchFamily="2" charset="-122"/>
                <a:sym typeface="+mn-ea"/>
              </a:endParaRPr>
            </a:p>
          </p:txBody>
        </p:sp>
        <p:graphicFrame>
          <p:nvGraphicFramePr>
            <p:cNvPr id="49" name="对象 48"/>
            <p:cNvGraphicFramePr>
              <a:graphicFrameLocks noChangeAspect="1"/>
            </p:cNvGraphicFramePr>
            <p:nvPr>
              <p:custDataLst>
                <p:tags r:id="rId13"/>
              </p:custDataLst>
            </p:nvPr>
          </p:nvGraphicFramePr>
          <p:xfrm>
            <a:off x="1671" y="8050"/>
            <a:ext cx="6197" cy="2306"/>
          </p:xfrm>
          <a:graphic>
            <a:graphicData uri="http://schemas.openxmlformats.org/presentationml/2006/ole">
              <mc:AlternateContent xmlns:mc="http://schemas.openxmlformats.org/markup-compatibility/2006">
                <mc:Choice xmlns:v="urn:schemas-microsoft-com:vml" Requires="v">
                  <p:oleObj spid="_x0000_s50" name="" r:id="rId14" imgW="2184400" imgH="812800" progId="Equation.2">
                    <p:embed/>
                  </p:oleObj>
                </mc:Choice>
                <mc:Fallback>
                  <p:oleObj name="" r:id="rId14" imgW="2184400" imgH="812800" progId="Equation.2">
                    <p:embed/>
                    <p:pic>
                      <p:nvPicPr>
                        <p:cNvPr id="0" name="图片 24"/>
                        <p:cNvPicPr/>
                        <p:nvPr/>
                      </p:nvPicPr>
                      <p:blipFill>
                        <a:blip r:embed="rId15"/>
                        <a:stretch>
                          <a:fillRect/>
                        </a:stretch>
                      </p:blipFill>
                      <p:spPr>
                        <a:xfrm>
                          <a:off x="1671" y="8050"/>
                          <a:ext cx="6197" cy="2306"/>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 name="组合 30"/>
          <p:cNvGrpSpPr/>
          <p:nvPr/>
        </p:nvGrpSpPr>
        <p:grpSpPr>
          <a:xfrm>
            <a:off x="347980" y="5239385"/>
            <a:ext cx="3409676" cy="1193165"/>
            <a:chOff x="1132" y="5852"/>
            <a:chExt cx="5370" cy="1879"/>
          </a:xfrm>
        </p:grpSpPr>
        <p:graphicFrame>
          <p:nvGraphicFramePr>
            <p:cNvPr id="32" name="对象 31"/>
            <p:cNvGraphicFramePr/>
            <p:nvPr>
              <p:custDataLst>
                <p:tags r:id="rId1"/>
              </p:custDataLst>
            </p:nvPr>
          </p:nvGraphicFramePr>
          <p:xfrm>
            <a:off x="1887" y="6697"/>
            <a:ext cx="4615" cy="1034"/>
          </p:xfrm>
          <a:graphic>
            <a:graphicData uri="http://schemas.openxmlformats.org/presentationml/2006/ole">
              <mc:AlternateContent xmlns:mc="http://schemas.openxmlformats.org/markup-compatibility/2006">
                <mc:Choice xmlns:v="urn:schemas-microsoft-com:vml" Requires="v">
                  <p:oleObj spid="_x0000_s33" name="" r:id="rId2" imgW="1155700" imgH="254000" progId="Equation.2">
                    <p:embed/>
                  </p:oleObj>
                </mc:Choice>
                <mc:Fallback>
                  <p:oleObj name="" r:id="rId2" imgW="1155700" imgH="254000" progId="Equation.2">
                    <p:embed/>
                    <p:pic>
                      <p:nvPicPr>
                        <p:cNvPr id="0" name="图片 27"/>
                        <p:cNvPicPr/>
                        <p:nvPr/>
                      </p:nvPicPr>
                      <p:blipFill>
                        <a:blip r:embed="rId3"/>
                        <a:stretch>
                          <a:fillRect/>
                        </a:stretch>
                      </p:blipFill>
                      <p:spPr>
                        <a:xfrm>
                          <a:off x="1887" y="6697"/>
                          <a:ext cx="4615" cy="1034"/>
                        </a:xfrm>
                        <a:prstGeom prst="rect">
                          <a:avLst/>
                        </a:prstGeom>
                        <a:noFill/>
                        <a:ln w="38100">
                          <a:noFill/>
                          <a:miter/>
                        </a:ln>
                      </p:spPr>
                    </p:pic>
                  </p:oleObj>
                </mc:Fallback>
              </mc:AlternateContent>
            </a:graphicData>
          </a:graphic>
        </p:graphicFrame>
        <p:graphicFrame>
          <p:nvGraphicFramePr>
            <p:cNvPr id="34" name="对象 18456"/>
            <p:cNvGraphicFramePr>
              <a:graphicFrameLocks noChangeAspect="1"/>
            </p:cNvGraphicFramePr>
            <p:nvPr>
              <p:custDataLst>
                <p:tags r:id="rId4"/>
              </p:custDataLst>
            </p:nvPr>
          </p:nvGraphicFramePr>
          <p:xfrm>
            <a:off x="1132" y="5852"/>
            <a:ext cx="2440" cy="794"/>
          </p:xfrm>
          <a:graphic>
            <a:graphicData uri="http://schemas.openxmlformats.org/presentationml/2006/ole">
              <mc:AlternateContent xmlns:mc="http://schemas.openxmlformats.org/markup-compatibility/2006">
                <mc:Choice xmlns:v="urn:schemas-microsoft-com:vml" Requires="v">
                  <p:oleObj spid="_x0000_s35" name="" r:id="rId5" imgW="698500" imgH="228600" progId="Equation.3">
                    <p:embed/>
                  </p:oleObj>
                </mc:Choice>
                <mc:Fallback>
                  <p:oleObj name="" r:id="rId5" imgW="698500" imgH="228600" progId="Equation.3">
                    <p:embed/>
                    <p:pic>
                      <p:nvPicPr>
                        <p:cNvPr id="0" name="图片 3101"/>
                        <p:cNvPicPr/>
                        <p:nvPr/>
                      </p:nvPicPr>
                      <p:blipFill>
                        <a:blip r:embed="rId6"/>
                        <a:stretch>
                          <a:fillRect/>
                        </a:stretch>
                      </p:blipFill>
                      <p:spPr>
                        <a:xfrm>
                          <a:off x="1132" y="5852"/>
                          <a:ext cx="2440" cy="794"/>
                        </a:xfrm>
                        <a:prstGeom prst="rect">
                          <a:avLst/>
                        </a:prstGeom>
                        <a:noFill/>
                        <a:ln w="38100">
                          <a:noFill/>
                          <a:miter/>
                        </a:ln>
                      </p:spPr>
                    </p:pic>
                  </p:oleObj>
                </mc:Fallback>
              </mc:AlternateContent>
            </a:graphicData>
          </a:graphic>
        </p:graphicFrame>
      </p:grpSp>
      <p:grpSp>
        <p:nvGrpSpPr>
          <p:cNvPr id="36" name="组合 35"/>
          <p:cNvGrpSpPr/>
          <p:nvPr/>
        </p:nvGrpSpPr>
        <p:grpSpPr>
          <a:xfrm>
            <a:off x="347980" y="3872230"/>
            <a:ext cx="4197015" cy="1222375"/>
            <a:chOff x="1086" y="8460"/>
            <a:chExt cx="6610" cy="1925"/>
          </a:xfrm>
        </p:grpSpPr>
        <p:graphicFrame>
          <p:nvGraphicFramePr>
            <p:cNvPr id="37" name="对象 36"/>
            <p:cNvGraphicFramePr/>
            <p:nvPr>
              <p:custDataLst>
                <p:tags r:id="rId7"/>
              </p:custDataLst>
            </p:nvPr>
          </p:nvGraphicFramePr>
          <p:xfrm>
            <a:off x="1817" y="9351"/>
            <a:ext cx="5879" cy="1034"/>
          </p:xfrm>
          <a:graphic>
            <a:graphicData uri="http://schemas.openxmlformats.org/presentationml/2006/ole">
              <mc:AlternateContent xmlns:mc="http://schemas.openxmlformats.org/markup-compatibility/2006">
                <mc:Choice xmlns:v="urn:schemas-microsoft-com:vml" Requires="v">
                  <p:oleObj spid="_x0000_s38" name="" r:id="rId8" imgW="1473200" imgH="254000" progId="Equation.2">
                    <p:embed/>
                  </p:oleObj>
                </mc:Choice>
                <mc:Fallback>
                  <p:oleObj name="" r:id="rId8" imgW="1473200" imgH="254000" progId="Equation.2">
                    <p:embed/>
                    <p:pic>
                      <p:nvPicPr>
                        <p:cNvPr id="0" name="图片 27"/>
                        <p:cNvPicPr/>
                        <p:nvPr/>
                      </p:nvPicPr>
                      <p:blipFill>
                        <a:blip r:embed="rId9"/>
                        <a:stretch>
                          <a:fillRect/>
                        </a:stretch>
                      </p:blipFill>
                      <p:spPr>
                        <a:xfrm>
                          <a:off x="1817" y="9351"/>
                          <a:ext cx="5879" cy="1034"/>
                        </a:xfrm>
                        <a:prstGeom prst="rect">
                          <a:avLst/>
                        </a:prstGeom>
                        <a:noFill/>
                        <a:ln w="38100">
                          <a:noFill/>
                          <a:miter/>
                        </a:ln>
                      </p:spPr>
                    </p:pic>
                  </p:oleObj>
                </mc:Fallback>
              </mc:AlternateContent>
            </a:graphicData>
          </a:graphic>
        </p:graphicFrame>
        <p:graphicFrame>
          <p:nvGraphicFramePr>
            <p:cNvPr id="39" name="对象 18457"/>
            <p:cNvGraphicFramePr>
              <a:graphicFrameLocks noChangeAspect="1"/>
            </p:cNvGraphicFramePr>
            <p:nvPr>
              <p:custDataLst>
                <p:tags r:id="rId10"/>
              </p:custDataLst>
            </p:nvPr>
          </p:nvGraphicFramePr>
          <p:xfrm>
            <a:off x="1086" y="8460"/>
            <a:ext cx="2077" cy="794"/>
          </p:xfrm>
          <a:graphic>
            <a:graphicData uri="http://schemas.openxmlformats.org/presentationml/2006/ole">
              <mc:AlternateContent xmlns:mc="http://schemas.openxmlformats.org/markup-compatibility/2006">
                <mc:Choice xmlns:v="urn:schemas-microsoft-com:vml" Requires="v">
                  <p:oleObj spid="_x0000_s40" name="" r:id="rId11" imgW="622300" imgH="228600" progId="Equation.3">
                    <p:embed/>
                  </p:oleObj>
                </mc:Choice>
                <mc:Fallback>
                  <p:oleObj name="" r:id="rId11" imgW="622300" imgH="228600" progId="Equation.3">
                    <p:embed/>
                    <p:pic>
                      <p:nvPicPr>
                        <p:cNvPr id="0" name="图片 3097"/>
                        <p:cNvPicPr/>
                        <p:nvPr/>
                      </p:nvPicPr>
                      <p:blipFill>
                        <a:blip r:embed="rId12"/>
                        <a:stretch>
                          <a:fillRect/>
                        </a:stretch>
                      </p:blipFill>
                      <p:spPr>
                        <a:xfrm>
                          <a:off x="1086" y="8460"/>
                          <a:ext cx="2077" cy="794"/>
                        </a:xfrm>
                        <a:prstGeom prst="rect">
                          <a:avLst/>
                        </a:prstGeom>
                        <a:noFill/>
                        <a:ln w="38100">
                          <a:noFill/>
                          <a:miter/>
                        </a:ln>
                      </p:spPr>
                    </p:pic>
                  </p:oleObj>
                </mc:Fallback>
              </mc:AlternateContent>
            </a:graphicData>
          </a:graphic>
        </p:graphicFrame>
      </p:grpSp>
      <p:grpSp>
        <p:nvGrpSpPr>
          <p:cNvPr id="47" name="组合 46"/>
          <p:cNvGrpSpPr/>
          <p:nvPr/>
        </p:nvGrpSpPr>
        <p:grpSpPr>
          <a:xfrm>
            <a:off x="289560" y="619760"/>
            <a:ext cx="4396740" cy="1337945"/>
            <a:chOff x="2192" y="7300"/>
            <a:chExt cx="6924" cy="2107"/>
          </a:xfrm>
        </p:grpSpPr>
        <p:sp>
          <p:nvSpPr>
            <p:cNvPr id="48" name="文本框 47"/>
            <p:cNvSpPr txBox="1"/>
            <p:nvPr>
              <p:custDataLst>
                <p:tags r:id="rId13"/>
              </p:custDataLst>
            </p:nvPr>
          </p:nvSpPr>
          <p:spPr>
            <a:xfrm>
              <a:off x="2192" y="7300"/>
              <a:ext cx="3790" cy="841"/>
            </a:xfrm>
            <a:prstGeom prst="rect">
              <a:avLst/>
            </a:prstGeom>
            <a:noFill/>
          </p:spPr>
          <p:txBody>
            <a:bodyPr wrap="square" rtlCol="0" anchor="t">
              <a:spAutoFit/>
            </a:bodyPr>
            <a:p>
              <a:pPr indent="0" eaLnBrk="0" fontAlgn="auto" hangingPunct="0">
                <a:lnSpc>
                  <a:spcPct val="120000"/>
                </a:lnSpc>
              </a:pPr>
              <a:r>
                <a:rPr lang="en-US" altLang="zh-CN" sz="2400" b="1" dirty="0">
                  <a:latin typeface="宋体" panose="02010600030101010101" pitchFamily="2" charset="-122"/>
                  <a:cs typeface="宋体" panose="02010600030101010101" pitchFamily="2" charset="-122"/>
                  <a:sym typeface="+mn-ea"/>
                </a:rPr>
                <a:t> </a:t>
              </a:r>
              <a:r>
                <a:rPr lang="zh-CN" altLang="en-US" sz="2400" b="1" dirty="0">
                  <a:latin typeface="宋体" panose="02010600030101010101" pitchFamily="2" charset="-122"/>
                  <a:cs typeface="宋体" panose="02010600030101010101" pitchFamily="2" charset="-122"/>
                  <a:sym typeface="+mn-ea"/>
                </a:rPr>
                <a:t>幅频特性：</a:t>
              </a:r>
              <a:endParaRPr lang="zh-CN" altLang="en-US" sz="2400" b="1" dirty="0">
                <a:latin typeface="宋体" panose="02010600030101010101" pitchFamily="2" charset="-122"/>
                <a:cs typeface="宋体" panose="02010600030101010101" pitchFamily="2" charset="-122"/>
                <a:sym typeface="+mn-ea"/>
              </a:endParaRPr>
            </a:p>
          </p:txBody>
        </p:sp>
        <p:graphicFrame>
          <p:nvGraphicFramePr>
            <p:cNvPr id="49" name="对象 48"/>
            <p:cNvGraphicFramePr>
              <a:graphicFrameLocks noChangeAspect="1"/>
            </p:cNvGraphicFramePr>
            <p:nvPr>
              <p:custDataLst>
                <p:tags r:id="rId14"/>
              </p:custDataLst>
            </p:nvPr>
          </p:nvGraphicFramePr>
          <p:xfrm>
            <a:off x="3135" y="8038"/>
            <a:ext cx="5981" cy="1369"/>
          </p:xfrm>
          <a:graphic>
            <a:graphicData uri="http://schemas.openxmlformats.org/presentationml/2006/ole">
              <mc:AlternateContent xmlns:mc="http://schemas.openxmlformats.org/markup-compatibility/2006">
                <mc:Choice xmlns:v="urn:schemas-microsoft-com:vml" Requires="v">
                  <p:oleObj spid="_x0000_s50" name="" r:id="rId15" imgW="2108200" imgH="482600" progId="Equation.2">
                    <p:embed/>
                  </p:oleObj>
                </mc:Choice>
                <mc:Fallback>
                  <p:oleObj name="" r:id="rId15" imgW="2108200" imgH="482600" progId="Equation.2">
                    <p:embed/>
                    <p:pic>
                      <p:nvPicPr>
                        <p:cNvPr id="0" name="图片 24"/>
                        <p:cNvPicPr/>
                        <p:nvPr/>
                      </p:nvPicPr>
                      <p:blipFill>
                        <a:blip r:embed="rId16"/>
                        <a:stretch>
                          <a:fillRect/>
                        </a:stretch>
                      </p:blipFill>
                      <p:spPr>
                        <a:xfrm>
                          <a:off x="3135" y="8038"/>
                          <a:ext cx="5981" cy="1369"/>
                        </a:xfrm>
                        <a:prstGeom prst="rect">
                          <a:avLst/>
                        </a:prstGeom>
                        <a:noFill/>
                        <a:ln w="38100">
                          <a:noFill/>
                          <a:miter/>
                        </a:ln>
                      </p:spPr>
                    </p:pic>
                  </p:oleObj>
                </mc:Fallback>
              </mc:AlternateContent>
            </a:graphicData>
          </a:graphic>
        </p:graphicFrame>
      </p:grpSp>
      <p:grpSp>
        <p:nvGrpSpPr>
          <p:cNvPr id="51" name="组合 50"/>
          <p:cNvGrpSpPr/>
          <p:nvPr/>
        </p:nvGrpSpPr>
        <p:grpSpPr>
          <a:xfrm>
            <a:off x="5578475" y="678815"/>
            <a:ext cx="3290570" cy="1281430"/>
            <a:chOff x="8333" y="7510"/>
            <a:chExt cx="5182" cy="2018"/>
          </a:xfrm>
        </p:grpSpPr>
        <p:sp>
          <p:nvSpPr>
            <p:cNvPr id="52" name="文本框 51"/>
            <p:cNvSpPr txBox="1"/>
            <p:nvPr>
              <p:custDataLst>
                <p:tags r:id="rId17"/>
              </p:custDataLst>
            </p:nvPr>
          </p:nvSpPr>
          <p:spPr>
            <a:xfrm>
              <a:off x="8333" y="7510"/>
              <a:ext cx="3790" cy="841"/>
            </a:xfrm>
            <a:prstGeom prst="rect">
              <a:avLst/>
            </a:prstGeom>
            <a:noFill/>
          </p:spPr>
          <p:txBody>
            <a:bodyPr wrap="square" rtlCol="0" anchor="t">
              <a:spAutoFit/>
            </a:bodyPr>
            <a:p>
              <a:pPr indent="0" eaLnBrk="0" fontAlgn="auto" hangingPunct="0">
                <a:lnSpc>
                  <a:spcPct val="120000"/>
                </a:lnSpc>
              </a:pPr>
              <a:r>
                <a:rPr lang="zh-CN" altLang="en-US" sz="2400" b="1" dirty="0">
                  <a:latin typeface="宋体" panose="02010600030101010101" pitchFamily="2" charset="-122"/>
                  <a:cs typeface="Times New Roman" panose="02020603050405020304" pitchFamily="18" charset="0"/>
                  <a:sym typeface="+mn-ea"/>
                </a:rPr>
                <a:t>相频特性：</a:t>
              </a:r>
              <a:endParaRPr lang="zh-CN" altLang="en-US" sz="2400" b="1" dirty="0">
                <a:latin typeface="宋体" panose="02010600030101010101" pitchFamily="2" charset="-122"/>
                <a:cs typeface="Times New Roman" panose="02020603050405020304" pitchFamily="18" charset="0"/>
                <a:sym typeface="+mn-ea"/>
              </a:endParaRPr>
            </a:p>
          </p:txBody>
        </p:sp>
        <p:graphicFrame>
          <p:nvGraphicFramePr>
            <p:cNvPr id="53" name="对象 52"/>
            <p:cNvGraphicFramePr/>
            <p:nvPr>
              <p:custDataLst>
                <p:tags r:id="rId18"/>
              </p:custDataLst>
            </p:nvPr>
          </p:nvGraphicFramePr>
          <p:xfrm>
            <a:off x="8801" y="8306"/>
            <a:ext cx="4714" cy="1222"/>
          </p:xfrm>
          <a:graphic>
            <a:graphicData uri="http://schemas.openxmlformats.org/presentationml/2006/ole">
              <mc:AlternateContent xmlns:mc="http://schemas.openxmlformats.org/markup-compatibility/2006">
                <mc:Choice xmlns:v="urn:schemas-microsoft-com:vml" Requires="v">
                  <p:oleObj spid="_x0000_s54" name="" r:id="rId19" imgW="1371600" imgH="368300" progId="Equation.2">
                    <p:embed/>
                  </p:oleObj>
                </mc:Choice>
                <mc:Fallback>
                  <p:oleObj name="" r:id="rId19" imgW="1371600" imgH="368300" progId="Equation.2">
                    <p:embed/>
                    <p:pic>
                      <p:nvPicPr>
                        <p:cNvPr id="0" name="图片 27"/>
                        <p:cNvPicPr/>
                        <p:nvPr/>
                      </p:nvPicPr>
                      <p:blipFill>
                        <a:blip r:embed="rId20"/>
                        <a:stretch>
                          <a:fillRect/>
                        </a:stretch>
                      </p:blipFill>
                      <p:spPr>
                        <a:xfrm>
                          <a:off x="8801" y="8306"/>
                          <a:ext cx="4714" cy="1222"/>
                        </a:xfrm>
                        <a:prstGeom prst="rect">
                          <a:avLst/>
                        </a:prstGeom>
                        <a:noFill/>
                        <a:ln w="38100">
                          <a:noFill/>
                          <a:miter/>
                        </a:ln>
                      </p:spPr>
                    </p:pic>
                  </p:oleObj>
                </mc:Fallback>
              </mc:AlternateContent>
            </a:graphicData>
          </a:graphic>
        </p:graphicFrame>
      </p:grpSp>
      <p:grpSp>
        <p:nvGrpSpPr>
          <p:cNvPr id="7" name="组合 6"/>
          <p:cNvGrpSpPr/>
          <p:nvPr/>
        </p:nvGrpSpPr>
        <p:grpSpPr>
          <a:xfrm>
            <a:off x="347980" y="1988820"/>
            <a:ext cx="4540250" cy="1698625"/>
            <a:chOff x="1113" y="3132"/>
            <a:chExt cx="7150" cy="2675"/>
          </a:xfrm>
        </p:grpSpPr>
        <p:graphicFrame>
          <p:nvGraphicFramePr>
            <p:cNvPr id="29" name="对象 18455"/>
            <p:cNvGraphicFramePr>
              <a:graphicFrameLocks noChangeAspect="1"/>
            </p:cNvGraphicFramePr>
            <p:nvPr>
              <p:custDataLst>
                <p:tags r:id="rId21"/>
              </p:custDataLst>
            </p:nvPr>
          </p:nvGraphicFramePr>
          <p:xfrm>
            <a:off x="1113" y="3132"/>
            <a:ext cx="2485" cy="794"/>
          </p:xfrm>
          <a:graphic>
            <a:graphicData uri="http://schemas.openxmlformats.org/presentationml/2006/ole">
              <mc:AlternateContent xmlns:mc="http://schemas.openxmlformats.org/markup-compatibility/2006">
                <mc:Choice xmlns:v="urn:schemas-microsoft-com:vml" Requires="v">
                  <p:oleObj spid="_x0000_s30" name="" r:id="rId22" imgW="673100" imgH="228600" progId="Equation.3">
                    <p:embed/>
                  </p:oleObj>
                </mc:Choice>
                <mc:Fallback>
                  <p:oleObj name="" r:id="rId22" imgW="673100" imgH="228600" progId="Equation.3">
                    <p:embed/>
                    <p:pic>
                      <p:nvPicPr>
                        <p:cNvPr id="0" name="图片 3087"/>
                        <p:cNvPicPr/>
                        <p:nvPr/>
                      </p:nvPicPr>
                      <p:blipFill>
                        <a:blip r:embed="rId23"/>
                        <a:stretch>
                          <a:fillRect/>
                        </a:stretch>
                      </p:blipFill>
                      <p:spPr>
                        <a:xfrm>
                          <a:off x="1113" y="3132"/>
                          <a:ext cx="2485" cy="794"/>
                        </a:xfrm>
                        <a:prstGeom prst="rect">
                          <a:avLst/>
                        </a:prstGeom>
                        <a:noFill/>
                        <a:ln w="38100">
                          <a:noFill/>
                          <a:miter/>
                        </a:ln>
                      </p:spPr>
                    </p:pic>
                  </p:oleObj>
                </mc:Fallback>
              </mc:AlternateContent>
            </a:graphicData>
          </a:graphic>
        </p:graphicFrame>
        <p:graphicFrame>
          <p:nvGraphicFramePr>
            <p:cNvPr id="22" name="对象 21"/>
            <p:cNvGraphicFramePr/>
            <p:nvPr>
              <p:custDataLst>
                <p:tags r:id="rId24"/>
              </p:custDataLst>
            </p:nvPr>
          </p:nvGraphicFramePr>
          <p:xfrm>
            <a:off x="1765" y="3894"/>
            <a:ext cx="6498" cy="1913"/>
          </p:xfrm>
          <a:graphic>
            <a:graphicData uri="http://schemas.openxmlformats.org/presentationml/2006/ole">
              <mc:AlternateContent xmlns:mc="http://schemas.openxmlformats.org/markup-compatibility/2006">
                <mc:Choice xmlns:v="urn:schemas-microsoft-com:vml" Requires="v">
                  <p:oleObj spid="_x0000_s26" name="" r:id="rId25" imgW="1625600" imgH="469900" progId="Equation.2">
                    <p:embed/>
                  </p:oleObj>
                </mc:Choice>
                <mc:Fallback>
                  <p:oleObj name="" r:id="rId25" imgW="1625600" imgH="469900" progId="Equation.2">
                    <p:embed/>
                    <p:pic>
                      <p:nvPicPr>
                        <p:cNvPr id="0" name="图片 27"/>
                        <p:cNvPicPr/>
                        <p:nvPr/>
                      </p:nvPicPr>
                      <p:blipFill>
                        <a:blip r:embed="rId26"/>
                        <a:stretch>
                          <a:fillRect/>
                        </a:stretch>
                      </p:blipFill>
                      <p:spPr>
                        <a:xfrm>
                          <a:off x="1765" y="3894"/>
                          <a:ext cx="6498" cy="1913"/>
                        </a:xfrm>
                        <a:prstGeom prst="rect">
                          <a:avLst/>
                        </a:prstGeom>
                        <a:noFill/>
                        <a:ln w="38100">
                          <a:noFill/>
                          <a:miter/>
                        </a:ln>
                      </p:spPr>
                    </p:pic>
                  </p:oleObj>
                </mc:Fallback>
              </mc:AlternateContent>
            </a:graphicData>
          </a:graphic>
        </p:graphicFrame>
      </p:grpSp>
      <p:grpSp>
        <p:nvGrpSpPr>
          <p:cNvPr id="12" name="组合 11"/>
          <p:cNvGrpSpPr/>
          <p:nvPr/>
        </p:nvGrpSpPr>
        <p:grpSpPr>
          <a:xfrm>
            <a:off x="5148580" y="2159635"/>
            <a:ext cx="3876040" cy="3756660"/>
            <a:chOff x="8108" y="3401"/>
            <a:chExt cx="6104" cy="5916"/>
          </a:xfrm>
        </p:grpSpPr>
        <p:grpSp>
          <p:nvGrpSpPr>
            <p:cNvPr id="8" name="组合 7"/>
            <p:cNvGrpSpPr/>
            <p:nvPr/>
          </p:nvGrpSpPr>
          <p:grpSpPr>
            <a:xfrm>
              <a:off x="8108" y="3501"/>
              <a:ext cx="6104" cy="5816"/>
              <a:chOff x="8108" y="3501"/>
              <a:chExt cx="6104" cy="5816"/>
            </a:xfrm>
          </p:grpSpPr>
          <p:sp>
            <p:nvSpPr>
              <p:cNvPr id="4" name="文本框 23560"/>
              <p:cNvSpPr txBox="1"/>
              <p:nvPr>
                <p:custDataLst>
                  <p:tags r:id="rId27"/>
                </p:custDataLst>
              </p:nvPr>
            </p:nvSpPr>
            <p:spPr>
              <a:xfrm>
                <a:off x="8448" y="8689"/>
                <a:ext cx="5764" cy="628"/>
              </a:xfrm>
              <a:prstGeom prst="rect">
                <a:avLst/>
              </a:prstGeom>
              <a:noFill/>
              <a:ln w="12700">
                <a:noFill/>
              </a:ln>
            </p:spPr>
            <p:txBody>
              <a:bodyPr wrap="square" anchor="t" anchorCtr="0">
                <a:spAutoFit/>
              </a:bodyPr>
              <a:p>
                <a:pPr algn="ctr">
                  <a:spcBef>
                    <a:spcPct val="50000"/>
                  </a:spcBef>
                </a:pPr>
                <a:r>
                  <a:rPr lang="en-US" altLang="zh-CN" sz="2000" b="1" i="1">
                    <a:solidFill>
                      <a:srgbClr val="FF0000"/>
                    </a:solidFill>
                    <a:latin typeface="Times New Roman" panose="02020603050405020304" pitchFamily="18" charset="0"/>
                    <a:cs typeface="Times New Roman" panose="02020603050405020304" pitchFamily="18" charset="0"/>
                  </a:rPr>
                  <a:t>RC </a:t>
                </a:r>
                <a:r>
                  <a:rPr lang="zh-CN" altLang="en-US" sz="2000" b="1" dirty="0">
                    <a:solidFill>
                      <a:srgbClr val="FF0000"/>
                    </a:solidFill>
                    <a:latin typeface="Times New Roman" panose="02020603050405020304" pitchFamily="18" charset="0"/>
                    <a:cs typeface="Times New Roman" panose="02020603050405020304" pitchFamily="18" charset="0"/>
                  </a:rPr>
                  <a:t>高通电路的波特图</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custDataLst>
                  <p:tags r:id="rId28"/>
                </p:custDataLst>
              </p:nvPr>
            </p:nvPicPr>
            <p:blipFill>
              <a:blip r:embed="rId29"/>
              <a:stretch>
                <a:fillRect/>
              </a:stretch>
            </p:blipFill>
            <p:spPr>
              <a:xfrm>
                <a:off x="8108" y="3501"/>
                <a:ext cx="5912" cy="4914"/>
              </a:xfrm>
              <a:prstGeom prst="rect">
                <a:avLst/>
              </a:prstGeom>
            </p:spPr>
          </p:pic>
        </p:grpSp>
        <p:pic>
          <p:nvPicPr>
            <p:cNvPr id="9" name="图片 8"/>
            <p:cNvPicPr>
              <a:picLocks noChangeAspect="1"/>
            </p:cNvPicPr>
            <p:nvPr>
              <p:custDataLst>
                <p:tags r:id="rId30"/>
              </p:custDataLst>
            </p:nvPr>
          </p:nvPicPr>
          <p:blipFill>
            <a:blip r:embed="rId31"/>
            <a:stretch>
              <a:fillRect/>
            </a:stretch>
          </p:blipFill>
          <p:spPr>
            <a:xfrm>
              <a:off x="13948" y="3401"/>
              <a:ext cx="224" cy="1818"/>
            </a:xfrm>
            <a:prstGeom prst="rect">
              <a:avLst/>
            </a:prstGeom>
          </p:spPr>
        </p:pic>
        <p:sp>
          <p:nvSpPr>
            <p:cNvPr id="10" name="文本框 9"/>
            <p:cNvSpPr txBox="1"/>
            <p:nvPr/>
          </p:nvSpPr>
          <p:spPr>
            <a:xfrm>
              <a:off x="11056" y="6534"/>
              <a:ext cx="2320" cy="483"/>
            </a:xfrm>
            <a:prstGeom prst="rect">
              <a:avLst/>
            </a:prstGeom>
            <a:noFill/>
          </p:spPr>
          <p:txBody>
            <a:bodyPr wrap="square" rtlCol="0" anchor="t">
              <a:spAutoFit/>
            </a:bodyPr>
            <a:p>
              <a:pPr algn="ctr"/>
              <a:r>
                <a:rPr lang="en-US" altLang="zh-CN" sz="1400" b="1">
                  <a:solidFill>
                    <a:schemeClr val="tx1"/>
                  </a:solidFill>
                  <a:latin typeface="Times New Roman" panose="02020603050405020304" pitchFamily="18" charset="0"/>
                  <a:cs typeface="Times New Roman" panose="02020603050405020304" pitchFamily="18" charset="0"/>
                  <a:sym typeface="+mn-ea"/>
                </a:rPr>
                <a:t>- 45</a:t>
              </a:r>
              <a:r>
                <a:rPr lang="zh-CN" altLang="en-US" sz="1400" b="1">
                  <a:solidFill>
                    <a:schemeClr val="tx1"/>
                  </a:solidFill>
                  <a:latin typeface="Times New Roman" panose="02020603050405020304" pitchFamily="18" charset="0"/>
                  <a:cs typeface="Times New Roman" panose="02020603050405020304" pitchFamily="18" charset="0"/>
                  <a:sym typeface="+mn-ea"/>
                </a:rPr>
                <a:t>°</a:t>
              </a:r>
              <a:r>
                <a:rPr lang="en-US" altLang="zh-CN" sz="1400" b="1">
                  <a:solidFill>
                    <a:schemeClr val="tx1"/>
                  </a:solidFill>
                  <a:latin typeface="Times New Roman" panose="02020603050405020304" pitchFamily="18" charset="0"/>
                  <a:cs typeface="Times New Roman" panose="02020603050405020304" pitchFamily="18" charset="0"/>
                  <a:sym typeface="+mn-ea"/>
                </a:rPr>
                <a:t>/</a:t>
              </a:r>
              <a:r>
                <a:rPr lang="zh-CN" altLang="en-US" sz="1400" b="1">
                  <a:solidFill>
                    <a:schemeClr val="tx1"/>
                  </a:solidFill>
                  <a:latin typeface="Times New Roman" panose="02020603050405020304" pitchFamily="18" charset="0"/>
                  <a:cs typeface="Times New Roman" panose="02020603050405020304" pitchFamily="18" charset="0"/>
                  <a:sym typeface="+mn-ea"/>
                </a:rPr>
                <a:t>十倍频</a:t>
              </a:r>
              <a:endParaRPr lang="zh-CN" altLang="en-US" sz="1400" b="1">
                <a:solidFill>
                  <a:schemeClr val="tx1"/>
                </a:solidFill>
                <a:latin typeface="Times New Roman" panose="02020603050405020304" pitchFamily="18" charset="0"/>
                <a:cs typeface="Times New Roman" panose="02020603050405020304" pitchFamily="18" charset="0"/>
                <a:sym typeface="+mn-ea"/>
              </a:endParaRPr>
            </a:p>
          </p:txBody>
        </p:sp>
        <p:cxnSp>
          <p:nvCxnSpPr>
            <p:cNvPr id="11" name="直接连接符 10"/>
            <p:cNvCxnSpPr/>
            <p:nvPr/>
          </p:nvCxnSpPr>
          <p:spPr>
            <a:xfrm flipH="1">
              <a:off x="10489" y="6922"/>
              <a:ext cx="840" cy="292"/>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a:xfrm>
            <a:off x="468630" y="1629410"/>
            <a:ext cx="7772400" cy="914400"/>
          </a:xfrm>
        </p:spPr>
        <p:txBody>
          <a:bodyPr anchor="ctr" anchorCtr="0"/>
          <a:p>
            <a:pPr>
              <a:buNone/>
            </a:pPr>
            <a:r>
              <a:rPr lang="zh-CN" altLang="en-US" sz="4000" b="1" dirty="0" smtClean="0">
                <a:solidFill>
                  <a:srgbClr val="333399"/>
                </a:solidFill>
                <a:latin typeface="Times New Roman" panose="02020603050405020304" pitchFamily="18" charset="0"/>
              </a:rPr>
              <a:t>§</a:t>
            </a:r>
            <a:r>
              <a:rPr lang="zh-CN" altLang="en-US" sz="4000" b="1" dirty="0" smtClean="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6.2 放大电路的频率响应</a:t>
            </a:r>
            <a:endParaRPr lang="zh-CN" altLang="en-US" sz="4000" dirty="0">
              <a:latin typeface="华文行楷" panose="02010800040101010101" pitchFamily="2" charset="-122"/>
              <a:ea typeface="华文行楷" panose="02010800040101010101" pitchFamily="2" charset="-122"/>
            </a:endParaRPr>
          </a:p>
        </p:txBody>
      </p:sp>
      <p:sp>
        <p:nvSpPr>
          <p:cNvPr id="19464" name="文本框 19463">
            <a:hlinkClick r:id="rId1" action="ppaction://hlinksldjump"/>
          </p:cNvPr>
          <p:cNvSpPr txBox="1"/>
          <p:nvPr>
            <p:custDataLst>
              <p:tags r:id="rId2"/>
            </p:custDataLst>
          </p:nvPr>
        </p:nvSpPr>
        <p:spPr>
          <a:xfrm>
            <a:off x="1787525" y="2637155"/>
            <a:ext cx="5925820" cy="583565"/>
          </a:xfrm>
          <a:prstGeom prst="rect">
            <a:avLst/>
          </a:prstGeom>
          <a:noFill/>
          <a:ln w="9525">
            <a:noFill/>
          </a:ln>
        </p:spPr>
        <p:txBody>
          <a:bodyPr wrap="square">
            <a:spAutoFit/>
          </a:bodyPr>
          <a:p>
            <a:pPr algn="l"/>
            <a:r>
              <a:rPr kumimoji="1" lang="zh-CN" altLang="en-US" sz="3200" dirty="0" smtClean="0">
                <a:solidFill>
                  <a:srgbClr val="FF0000"/>
                </a:solidFill>
                <a:latin typeface="黑体" panose="02010609060101010101" pitchFamily="2" charset="-122"/>
                <a:ea typeface="黑体" panose="02010609060101010101" pitchFamily="2" charset="-122"/>
              </a:rPr>
              <a:t>一、</a:t>
            </a:r>
            <a:r>
              <a:rPr kumimoji="1" lang="zh-CN" altLang="en-US" sz="3200" dirty="0" smtClean="0">
                <a:solidFill>
                  <a:srgbClr val="FF0000"/>
                </a:solidFill>
                <a:latin typeface="黑体" panose="02010609060101010101" pitchFamily="2" charset="-122"/>
                <a:ea typeface="黑体" panose="02010609060101010101" pitchFamily="2" charset="-122"/>
                <a:sym typeface="+mn-ea"/>
              </a:rPr>
              <a:t>放大电路中的频率参数</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19465" name="文本框 19464">
            <a:hlinkClick r:id="rId3" action="ppaction://hlinksldjump"/>
          </p:cNvPr>
          <p:cNvSpPr txBox="1"/>
          <p:nvPr>
            <p:custDataLst>
              <p:tags r:id="rId4"/>
            </p:custDataLst>
          </p:nvPr>
        </p:nvSpPr>
        <p:spPr>
          <a:xfrm>
            <a:off x="1787525" y="3375660"/>
            <a:ext cx="5830570" cy="583565"/>
          </a:xfrm>
          <a:prstGeom prst="rect">
            <a:avLst/>
          </a:prstGeom>
          <a:noFill/>
          <a:ln w="9525">
            <a:noFill/>
          </a:ln>
        </p:spPr>
        <p:txBody>
          <a:bodyPr wrap="square">
            <a:spAutoFit/>
          </a:bodyPr>
          <a:p>
            <a:pPr>
              <a:spcBef>
                <a:spcPct val="50000"/>
              </a:spcBef>
            </a:pPr>
            <a:r>
              <a:rPr kumimoji="1" lang="zh-CN" altLang="en-US" sz="3200" dirty="0" smtClean="0">
                <a:solidFill>
                  <a:srgbClr val="FF0000"/>
                </a:solidFill>
                <a:latin typeface="黑体" panose="02010609060101010101" pitchFamily="2" charset="-122"/>
                <a:ea typeface="黑体" panose="02010609060101010101" pitchFamily="2" charset="-122"/>
              </a:rPr>
              <a:t>二、</a:t>
            </a:r>
            <a:r>
              <a:rPr kumimoji="1" lang="zh-CN" altLang="en-US" sz="3200" dirty="0" smtClean="0">
                <a:solidFill>
                  <a:srgbClr val="FF0000"/>
                </a:solidFill>
                <a:latin typeface="黑体" panose="02010609060101010101" pitchFamily="2" charset="-122"/>
                <a:ea typeface="黑体" panose="02010609060101010101" pitchFamily="2" charset="-122"/>
                <a:sym typeface="+mn-ea"/>
              </a:rPr>
              <a:t>晶体管的高频等效模型</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3" name="文本框 2">
            <a:hlinkClick r:id="rId3" action="ppaction://hlinksldjump"/>
          </p:cNvPr>
          <p:cNvSpPr txBox="1"/>
          <p:nvPr>
            <p:custDataLst>
              <p:tags r:id="rId5"/>
            </p:custDataLst>
          </p:nvPr>
        </p:nvSpPr>
        <p:spPr>
          <a:xfrm>
            <a:off x="1787525" y="4852670"/>
            <a:ext cx="6732905" cy="583565"/>
          </a:xfrm>
          <a:prstGeom prst="rect">
            <a:avLst/>
          </a:prstGeom>
          <a:noFill/>
          <a:ln w="9525">
            <a:noFill/>
          </a:ln>
        </p:spPr>
        <p:txBody>
          <a:bodyPr wrap="square">
            <a:spAutoFit/>
          </a:bodyPr>
          <a:p>
            <a:pPr>
              <a:spcBef>
                <a:spcPct val="50000"/>
              </a:spcBef>
            </a:pPr>
            <a:r>
              <a:rPr kumimoji="1" lang="zh-CN" altLang="en-US" sz="3200" dirty="0" smtClean="0">
                <a:solidFill>
                  <a:srgbClr val="FF0000"/>
                </a:solidFill>
                <a:latin typeface="黑体" panose="02010609060101010101" pitchFamily="2" charset="-122"/>
                <a:ea typeface="黑体" panose="02010609060101010101" pitchFamily="2" charset="-122"/>
                <a:sym typeface="+mn-ea"/>
              </a:rPr>
              <a:t>四、基本共射放大电路的频率响应</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4" name="文本框 3">
            <a:hlinkClick r:id="rId3" action="ppaction://hlinksldjump"/>
          </p:cNvPr>
          <p:cNvSpPr txBox="1"/>
          <p:nvPr>
            <p:custDataLst>
              <p:tags r:id="rId6"/>
            </p:custDataLst>
          </p:nvPr>
        </p:nvSpPr>
        <p:spPr>
          <a:xfrm>
            <a:off x="1787525" y="4114165"/>
            <a:ext cx="5830570" cy="583565"/>
          </a:xfrm>
          <a:prstGeom prst="rect">
            <a:avLst/>
          </a:prstGeom>
          <a:noFill/>
          <a:ln w="9525">
            <a:noFill/>
          </a:ln>
        </p:spPr>
        <p:txBody>
          <a:bodyPr wrap="square">
            <a:spAutoFit/>
          </a:bodyPr>
          <a:p>
            <a:pPr>
              <a:spcBef>
                <a:spcPct val="50000"/>
              </a:spcBef>
            </a:pPr>
            <a:r>
              <a:rPr kumimoji="1" lang="zh-CN" altLang="en-US" sz="3200" dirty="0" smtClean="0">
                <a:solidFill>
                  <a:srgbClr val="FF0000"/>
                </a:solidFill>
                <a:latin typeface="黑体" panose="02010609060101010101" pitchFamily="2" charset="-122"/>
                <a:ea typeface="黑体" panose="02010609060101010101" pitchFamily="2" charset="-122"/>
                <a:sym typeface="+mn-ea"/>
              </a:rPr>
              <a:t>三、</a:t>
            </a:r>
            <a:r>
              <a:rPr kumimoji="1" lang="zh-CN" altLang="en-US" sz="3200" dirty="0" smtClean="0">
                <a:solidFill>
                  <a:srgbClr val="FF0000"/>
                </a:solidFill>
                <a:latin typeface="黑体" panose="02010609060101010101" pitchFamily="2" charset="-122"/>
                <a:ea typeface="黑体" panose="02010609060101010101" pitchFamily="2" charset="-122"/>
                <a:sym typeface="+mn-ea"/>
              </a:rPr>
              <a:t>电流放大倍数的频率响应</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6" name="文本框 5">
            <a:hlinkClick r:id="rId3" action="ppaction://hlinksldjump"/>
          </p:cNvPr>
          <p:cNvSpPr txBox="1"/>
          <p:nvPr>
            <p:custDataLst>
              <p:tags r:id="rId7"/>
            </p:custDataLst>
          </p:nvPr>
        </p:nvSpPr>
        <p:spPr>
          <a:xfrm>
            <a:off x="1787525" y="5591175"/>
            <a:ext cx="5830570" cy="583565"/>
          </a:xfrm>
          <a:prstGeom prst="rect">
            <a:avLst/>
          </a:prstGeom>
          <a:noFill/>
          <a:ln w="9525">
            <a:noFill/>
          </a:ln>
        </p:spPr>
        <p:txBody>
          <a:bodyPr wrap="square">
            <a:spAutoFit/>
          </a:bodyPr>
          <a:p>
            <a:pPr>
              <a:spcBef>
                <a:spcPct val="50000"/>
              </a:spcBef>
            </a:pPr>
            <a:r>
              <a:rPr kumimoji="1" lang="zh-CN" altLang="en-US" sz="3200" dirty="0" smtClean="0">
                <a:solidFill>
                  <a:srgbClr val="FF0000"/>
                </a:solidFill>
                <a:latin typeface="黑体" panose="02010609060101010101" pitchFamily="2" charset="-122"/>
                <a:ea typeface="黑体" panose="02010609060101010101" pitchFamily="2" charset="-122"/>
                <a:sym typeface="+mn-ea"/>
              </a:rPr>
              <a:t>五、多级放大电路的频率响应</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p:cNvSpPr txBox="1">
            <a:spLocks noChangeArrowheads="1"/>
          </p:cNvSpPr>
          <p:nvPr/>
        </p:nvSpPr>
        <p:spPr bwMode="auto">
          <a:xfrm>
            <a:off x="684213" y="4220845"/>
            <a:ext cx="8058150" cy="97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latinLnBrk="0" hangingPunct="1">
              <a:lnSpc>
                <a:spcPct val="120000"/>
              </a:lnSpc>
              <a:spcBef>
                <a:spcPts val="0"/>
              </a:spcBef>
              <a:buClr>
                <a:schemeClr val="bg2"/>
              </a:buClr>
              <a:buFont typeface="Monotype Sorts" pitchFamily="2" charset="2"/>
              <a:buNone/>
            </a:pPr>
            <a:r>
              <a:rPr kumimoji="1" lang="en-US" altLang="zh-CN" sz="2400" b="1">
                <a:latin typeface="Times New Roman" panose="02020603050405020304" pitchFamily="18" charset="0"/>
              </a:rPr>
              <a:t>    </a:t>
            </a:r>
            <a:r>
              <a:rPr kumimoji="1" lang="zh-CN" altLang="zh-CN" sz="2400" b="1">
                <a:latin typeface="Times New Roman" panose="02020603050405020304" pitchFamily="18" charset="0"/>
              </a:rPr>
              <a:t>在低频段，随着信号频率逐渐降低，耦合电容、旁路电容等的容抗增大，使动态信号损失，放大能力下降。</a:t>
            </a:r>
            <a:endParaRPr lang="zh-CN" altLang="en-US" sz="2400">
              <a:latin typeface="Times New Roman" panose="02020603050405020304" pitchFamily="18" charset="0"/>
            </a:endParaRPr>
          </a:p>
        </p:txBody>
      </p:sp>
      <p:pic>
        <p:nvPicPr>
          <p:cNvPr id="23556" name="Picture 4"/>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r="62135" b="8925"/>
          <a:stretch>
            <a:fillRect/>
          </a:stretch>
        </p:blipFill>
        <p:spPr bwMode="auto">
          <a:xfrm>
            <a:off x="398463" y="1645603"/>
            <a:ext cx="2819400" cy="2286000"/>
          </a:xfrm>
          <a:prstGeom prst="rect">
            <a:avLst/>
          </a:prstGeom>
          <a:solidFill>
            <a:srgbClr val="FFFFFF"/>
          </a:solidFill>
        </p:spPr>
      </p:pic>
      <p:sp>
        <p:nvSpPr>
          <p:cNvPr id="23557" name="AutoShape 5"/>
          <p:cNvSpPr/>
          <p:nvPr/>
        </p:nvSpPr>
        <p:spPr bwMode="auto">
          <a:xfrm>
            <a:off x="3294063" y="1493203"/>
            <a:ext cx="939800" cy="949325"/>
          </a:xfrm>
          <a:prstGeom prst="borderCallout1">
            <a:avLst>
              <a:gd name="adj1" fmla="val 12042"/>
              <a:gd name="adj2" fmla="val -8106"/>
              <a:gd name="adj3" fmla="val 68727"/>
              <a:gd name="adj4" fmla="val -60134"/>
            </a:avLst>
          </a:prstGeom>
          <a:solidFill>
            <a:srgbClr val="FFFFCC"/>
          </a:solidFill>
          <a:ln w="1905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b="1">
                <a:latin typeface="Times New Roman" panose="02020603050405020304" pitchFamily="18" charset="0"/>
              </a:rPr>
              <a:t>高通电路</a:t>
            </a:r>
            <a:endParaRPr kumimoji="1" lang="zh-CN" altLang="en-US" sz="2400" b="1">
              <a:latin typeface="Times New Roman" panose="02020603050405020304" pitchFamily="18" charset="0"/>
            </a:endParaRPr>
          </a:p>
        </p:txBody>
      </p:sp>
      <p:sp>
        <p:nvSpPr>
          <p:cNvPr id="23558" name="AutoShape 6"/>
          <p:cNvSpPr/>
          <p:nvPr/>
        </p:nvSpPr>
        <p:spPr bwMode="auto">
          <a:xfrm>
            <a:off x="3294063" y="2560003"/>
            <a:ext cx="838200" cy="890587"/>
          </a:xfrm>
          <a:prstGeom prst="borderCallout1">
            <a:avLst>
              <a:gd name="adj1" fmla="val 12833"/>
              <a:gd name="adj2" fmla="val -9093"/>
              <a:gd name="adj3" fmla="val 71125"/>
              <a:gd name="adj4" fmla="val -202273"/>
            </a:avLst>
          </a:prstGeom>
          <a:solidFill>
            <a:srgbClr val="FFFFCC"/>
          </a:solidFill>
          <a:ln w="1905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b="1">
                <a:latin typeface="Times New Roman" panose="02020603050405020304" pitchFamily="18" charset="0"/>
              </a:rPr>
              <a:t>低通电路</a:t>
            </a:r>
            <a:endParaRPr kumimoji="1" lang="zh-CN" altLang="en-US" sz="2400" b="1">
              <a:latin typeface="Times New Roman" panose="02020603050405020304" pitchFamily="18" charset="0"/>
            </a:endParaRPr>
          </a:p>
        </p:txBody>
      </p:sp>
      <p:sp>
        <p:nvSpPr>
          <p:cNvPr id="23559" name="Text Box 7"/>
          <p:cNvSpPr txBox="1">
            <a:spLocks noChangeArrowheads="1"/>
          </p:cNvSpPr>
          <p:nvPr/>
        </p:nvSpPr>
        <p:spPr bwMode="auto">
          <a:xfrm>
            <a:off x="684213" y="5229543"/>
            <a:ext cx="8058150" cy="1420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latinLnBrk="0" hangingPunct="1">
              <a:lnSpc>
                <a:spcPct val="120000"/>
              </a:lnSpc>
              <a:spcBef>
                <a:spcPts val="0"/>
              </a:spcBef>
              <a:buClr>
                <a:schemeClr val="bg2"/>
              </a:buClr>
              <a:buFont typeface="Monotype Sorts" pitchFamily="2" charset="2"/>
              <a:buNone/>
            </a:pPr>
            <a:r>
              <a:rPr kumimoji="1" lang="en-US" altLang="zh-CN" sz="2400" b="1">
                <a:latin typeface="Times New Roman" panose="02020603050405020304" pitchFamily="18" charset="0"/>
              </a:rPr>
              <a:t>    </a:t>
            </a:r>
            <a:r>
              <a:rPr kumimoji="1" lang="zh-CN" altLang="zh-CN" sz="2400" b="1">
                <a:latin typeface="Times New Roman" panose="02020603050405020304" pitchFamily="18" charset="0"/>
              </a:rPr>
              <a:t>在高频段，随着信号频率逐渐升高，晶体管极间电容和分布电容、寄生电容等杂散电容的容抗减小，使动态信号损失，放大能力下降。</a:t>
            </a:r>
            <a:endParaRPr kumimoji="1" lang="zh-CN" altLang="en-US" sz="2400" b="1">
              <a:latin typeface="Times New Roman" panose="02020603050405020304" pitchFamily="18" charset="0"/>
            </a:endParaRPr>
          </a:p>
        </p:txBody>
      </p:sp>
      <p:pic>
        <p:nvPicPr>
          <p:cNvPr id="2356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1340803"/>
            <a:ext cx="4648200" cy="1984375"/>
          </a:xfrm>
          <a:prstGeom prst="rect">
            <a:avLst/>
          </a:prstGeom>
          <a:noFill/>
          <a:extLst>
            <a:ext uri="{909E8E84-426E-40DD-AFC4-6F175D3DCCD1}">
              <a14:hiddenFill xmlns:a14="http://schemas.microsoft.com/office/drawing/2010/main">
                <a:solidFill>
                  <a:srgbClr val="FFFFFF"/>
                </a:solidFill>
              </a14:hiddenFill>
            </a:ext>
          </a:extLst>
        </p:spPr>
      </p:pic>
      <p:sp>
        <p:nvSpPr>
          <p:cNvPr id="23561" name="AutoShape 9"/>
          <p:cNvSpPr/>
          <p:nvPr/>
        </p:nvSpPr>
        <p:spPr bwMode="auto">
          <a:xfrm>
            <a:off x="4948873" y="3550603"/>
            <a:ext cx="1600200" cy="474662"/>
          </a:xfrm>
          <a:prstGeom prst="borderCallout1">
            <a:avLst>
              <a:gd name="adj1" fmla="val -5284"/>
              <a:gd name="adj2" fmla="val 80972"/>
              <a:gd name="adj3" fmla="val -165150"/>
              <a:gd name="adj4" fmla="val 38194"/>
            </a:avLst>
          </a:prstGeom>
          <a:solidFill>
            <a:srgbClr val="FFFFCC"/>
          </a:solidFill>
          <a:ln w="1905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下限频率</a:t>
            </a:r>
            <a:endParaRPr lang="zh-CN" altLang="en-US" sz="2400" b="1"/>
          </a:p>
        </p:txBody>
      </p:sp>
      <p:sp>
        <p:nvSpPr>
          <p:cNvPr id="23562" name="AutoShape 10"/>
          <p:cNvSpPr/>
          <p:nvPr/>
        </p:nvSpPr>
        <p:spPr bwMode="auto">
          <a:xfrm>
            <a:off x="7311073" y="3568065"/>
            <a:ext cx="1549400" cy="457200"/>
          </a:xfrm>
          <a:prstGeom prst="borderCallout1">
            <a:avLst>
              <a:gd name="adj1" fmla="val -11111"/>
              <a:gd name="adj2" fmla="val 67233"/>
              <a:gd name="adj3" fmla="val -170138"/>
              <a:gd name="adj4" fmla="val 59733"/>
            </a:avLst>
          </a:prstGeom>
          <a:solidFill>
            <a:srgbClr val="FFFFCC"/>
          </a:solidFill>
          <a:ln w="1905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上限频率</a:t>
            </a:r>
            <a:endParaRPr lang="zh-CN" altLang="en-US" sz="2400" b="1"/>
          </a:p>
        </p:txBody>
      </p:sp>
      <p:graphicFrame>
        <p:nvGraphicFramePr>
          <p:cNvPr id="23563" name="Object 11"/>
          <p:cNvGraphicFramePr>
            <a:graphicFrameLocks noChangeAspect="1"/>
          </p:cNvGraphicFramePr>
          <p:nvPr/>
        </p:nvGraphicFramePr>
        <p:xfrm>
          <a:off x="6113463" y="2255203"/>
          <a:ext cx="1676400" cy="450850"/>
        </p:xfrm>
        <a:graphic>
          <a:graphicData uri="http://schemas.openxmlformats.org/presentationml/2006/ole">
            <mc:AlternateContent xmlns:mc="http://schemas.openxmlformats.org/markup-compatibility/2006">
              <mc:Choice xmlns:v="urn:schemas-microsoft-com:vml" Requires="v">
                <p:oleObj spid="_x0000_s2" name="公式" r:id="rId3" imgW="850900" imgH="228600" progId="Equation.3">
                  <p:embed/>
                </p:oleObj>
              </mc:Choice>
              <mc:Fallback>
                <p:oleObj name="公式" r:id="rId3" imgW="850900" imgH="2286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3463" y="2255203"/>
                        <a:ext cx="1676400" cy="450850"/>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564" name="Group 12"/>
          <p:cNvGrpSpPr/>
          <p:nvPr/>
        </p:nvGrpSpPr>
        <p:grpSpPr bwMode="auto">
          <a:xfrm>
            <a:off x="1230313" y="2760028"/>
            <a:ext cx="249237" cy="906462"/>
            <a:chOff x="768" y="1680"/>
            <a:chExt cx="157" cy="571"/>
          </a:xfrm>
        </p:grpSpPr>
        <p:grpSp>
          <p:nvGrpSpPr>
            <p:cNvPr id="23565" name="Group 13"/>
            <p:cNvGrpSpPr/>
            <p:nvPr/>
          </p:nvGrpSpPr>
          <p:grpSpPr bwMode="auto">
            <a:xfrm>
              <a:off x="768" y="1680"/>
              <a:ext cx="157" cy="522"/>
              <a:chOff x="3360" y="1248"/>
              <a:chExt cx="157" cy="522"/>
            </a:xfrm>
          </p:grpSpPr>
          <p:sp>
            <p:nvSpPr>
              <p:cNvPr id="23566" name="Line 14"/>
              <p:cNvSpPr>
                <a:spLocks noChangeShapeType="1"/>
              </p:cNvSpPr>
              <p:nvPr/>
            </p:nvSpPr>
            <p:spPr bwMode="auto">
              <a:xfrm>
                <a:off x="3360" y="1488"/>
                <a:ext cx="154"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67" name="Line 15"/>
              <p:cNvSpPr>
                <a:spLocks noChangeShapeType="1"/>
              </p:cNvSpPr>
              <p:nvPr/>
            </p:nvSpPr>
            <p:spPr bwMode="auto">
              <a:xfrm>
                <a:off x="3361" y="1560"/>
                <a:ext cx="15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68" name="Line 16"/>
              <p:cNvSpPr>
                <a:spLocks noChangeShapeType="1"/>
              </p:cNvSpPr>
              <p:nvPr/>
            </p:nvSpPr>
            <p:spPr bwMode="auto">
              <a:xfrm>
                <a:off x="3432" y="1248"/>
                <a:ext cx="0" cy="240"/>
              </a:xfrm>
              <a:prstGeom prst="line">
                <a:avLst/>
              </a:prstGeom>
              <a:noFill/>
              <a:ln w="9525">
                <a:solidFill>
                  <a:schemeClr val="tx1"/>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9" name="Line 17"/>
              <p:cNvSpPr>
                <a:spLocks noChangeShapeType="1"/>
              </p:cNvSpPr>
              <p:nvPr/>
            </p:nvSpPr>
            <p:spPr bwMode="auto">
              <a:xfrm>
                <a:off x="3432" y="1559"/>
                <a:ext cx="0" cy="211"/>
              </a:xfrm>
              <a:prstGeom prst="line">
                <a:avLst/>
              </a:prstGeom>
              <a:noFill/>
              <a:ln w="9525">
                <a:solidFill>
                  <a:schemeClr val="tx1"/>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570" name="Oval 18"/>
            <p:cNvSpPr>
              <a:spLocks noChangeArrowheads="1"/>
            </p:cNvSpPr>
            <p:nvPr/>
          </p:nvSpPr>
          <p:spPr bwMode="auto">
            <a:xfrm>
              <a:off x="816" y="2205"/>
              <a:ext cx="46" cy="46"/>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464" name="文本框 19463">
            <a:hlinkClick r:id="rId5" action="ppaction://hlinksldjump"/>
          </p:cNvPr>
          <p:cNvSpPr txBox="1"/>
          <p:nvPr>
            <p:custDataLst>
              <p:tags r:id="rId6"/>
            </p:custDataLst>
          </p:nvPr>
        </p:nvSpPr>
        <p:spPr>
          <a:xfrm>
            <a:off x="35560" y="723900"/>
            <a:ext cx="5925820" cy="583565"/>
          </a:xfrm>
          <a:prstGeom prst="rect">
            <a:avLst/>
          </a:prstGeom>
          <a:noFill/>
          <a:ln w="9525">
            <a:noFill/>
          </a:ln>
        </p:spPr>
        <p:txBody>
          <a:bodyPr wrap="square">
            <a:spAutoFit/>
          </a:bodyPr>
          <a:p>
            <a:pPr algn="l"/>
            <a:r>
              <a:rPr kumimoji="1" lang="zh-CN" altLang="en-US" sz="3200" dirty="0" smtClean="0">
                <a:solidFill>
                  <a:srgbClr val="FF0000"/>
                </a:solidFill>
                <a:latin typeface="黑体" panose="02010609060101010101" pitchFamily="2" charset="-122"/>
                <a:ea typeface="黑体" panose="02010609060101010101" pitchFamily="2" charset="-122"/>
              </a:rPr>
              <a:t>一、</a:t>
            </a:r>
            <a:r>
              <a:rPr kumimoji="1" lang="zh-CN" altLang="en-US" sz="3200" dirty="0" smtClean="0">
                <a:solidFill>
                  <a:srgbClr val="FF0000"/>
                </a:solidFill>
                <a:latin typeface="黑体" panose="02010609060101010101" pitchFamily="2" charset="-122"/>
                <a:ea typeface="黑体" panose="02010609060101010101" pitchFamily="2" charset="-122"/>
                <a:sym typeface="+mn-ea"/>
              </a:rPr>
              <a:t>放大电路中的频率参数</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blinds(horizontal)">
                                      <p:cBhvr>
                                        <p:cTn id="7" dur="500"/>
                                        <p:tgtEl>
                                          <p:spTgt spid="235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12" dur="500"/>
                                        <p:tgtEl>
                                          <p:spTgt spid="2355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564"/>
                                        </p:tgtEl>
                                        <p:attrNameLst>
                                          <p:attrName>style.visibility</p:attrName>
                                        </p:attrNameLst>
                                      </p:cBhvr>
                                      <p:to>
                                        <p:strVal val="visible"/>
                                      </p:to>
                                    </p:set>
                                    <p:animEffect transition="in" filter="blinds(horizontal)">
                                      <p:cBhvr>
                                        <p:cTn id="17" dur="500"/>
                                        <p:tgtEl>
                                          <p:spTgt spid="2356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558"/>
                                        </p:tgtEl>
                                        <p:attrNameLst>
                                          <p:attrName>style.visibility</p:attrName>
                                        </p:attrNameLst>
                                      </p:cBhvr>
                                      <p:to>
                                        <p:strVal val="visible"/>
                                      </p:to>
                                    </p:set>
                                    <p:animEffect transition="in" filter="blinds(horizontal)">
                                      <p:cBhvr>
                                        <p:cTn id="22" dur="500"/>
                                        <p:tgtEl>
                                          <p:spTgt spid="2355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559"/>
                                        </p:tgtEl>
                                        <p:attrNameLst>
                                          <p:attrName>style.visibility</p:attrName>
                                        </p:attrNameLst>
                                      </p:cBhvr>
                                      <p:to>
                                        <p:strVal val="visible"/>
                                      </p:to>
                                    </p:set>
                                    <p:animEffect transition="in" filter="blinds(horizontal)">
                                      <p:cBhvr>
                                        <p:cTn id="27" dur="500"/>
                                        <p:tgtEl>
                                          <p:spTgt spid="2355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3560"/>
                                        </p:tgtEl>
                                        <p:attrNameLst>
                                          <p:attrName>style.visibility</p:attrName>
                                        </p:attrNameLst>
                                      </p:cBhvr>
                                      <p:to>
                                        <p:strVal val="visible"/>
                                      </p:to>
                                    </p:set>
                                    <p:animEffect transition="in" filter="blinds(horizontal)">
                                      <p:cBhvr>
                                        <p:cTn id="32" dur="500"/>
                                        <p:tgtEl>
                                          <p:spTgt spid="2356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3561"/>
                                        </p:tgtEl>
                                        <p:attrNameLst>
                                          <p:attrName>style.visibility</p:attrName>
                                        </p:attrNameLst>
                                      </p:cBhvr>
                                      <p:to>
                                        <p:strVal val="visible"/>
                                      </p:to>
                                    </p:set>
                                    <p:animEffect transition="in" filter="blinds(horizontal)">
                                      <p:cBhvr>
                                        <p:cTn id="37" dur="500"/>
                                        <p:tgtEl>
                                          <p:spTgt spid="2356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3562"/>
                                        </p:tgtEl>
                                        <p:attrNameLst>
                                          <p:attrName>style.visibility</p:attrName>
                                        </p:attrNameLst>
                                      </p:cBhvr>
                                      <p:to>
                                        <p:strVal val="visible"/>
                                      </p:to>
                                    </p:set>
                                    <p:animEffect transition="in" filter="blinds(horizontal)">
                                      <p:cBhvr>
                                        <p:cTn id="42" dur="500"/>
                                        <p:tgtEl>
                                          <p:spTgt spid="2356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3563"/>
                                        </p:tgtEl>
                                        <p:attrNameLst>
                                          <p:attrName>style.visibility</p:attrName>
                                        </p:attrNameLst>
                                      </p:cBhvr>
                                      <p:to>
                                        <p:strVal val="visible"/>
                                      </p:to>
                                    </p:set>
                                    <p:animEffect transition="in" filter="blinds(horizontal)">
                                      <p:cBhvr>
                                        <p:cTn id="47" dur="500"/>
                                        <p:tgtEl>
                                          <p:spTgt spid="23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utoUpdateAnimBg="0" build="p"/>
      <p:bldP spid="23557" grpId="0" animBg="1" autoUpdateAnimBg="0"/>
      <p:bldP spid="23558" grpId="0" animBg="1" autoUpdateAnimBg="0"/>
      <p:bldP spid="23559" grpId="0" autoUpdateAnimBg="0"/>
      <p:bldP spid="23561" grpId="0" animBg="1" autoUpdateAnimBg="0"/>
      <p:bldP spid="23562"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图片 24578" descr="Dz050201"/>
          <p:cNvPicPr>
            <a:picLocks noChangeAspect="1"/>
          </p:cNvPicPr>
          <p:nvPr/>
        </p:nvPicPr>
        <p:blipFill>
          <a:blip r:embed="rId1"/>
          <a:srcRect r="66251" b="6522"/>
          <a:stretch>
            <a:fillRect/>
          </a:stretch>
        </p:blipFill>
        <p:spPr>
          <a:xfrm>
            <a:off x="899795" y="1988820"/>
            <a:ext cx="3105785" cy="4364355"/>
          </a:xfrm>
          <a:prstGeom prst="rect">
            <a:avLst/>
          </a:prstGeom>
          <a:noFill/>
          <a:ln w="9525">
            <a:noFill/>
          </a:ln>
        </p:spPr>
      </p:pic>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3" name="文本框 2"/>
          <p:cNvSpPr txBox="1"/>
          <p:nvPr/>
        </p:nvSpPr>
        <p:spPr>
          <a:xfrm>
            <a:off x="360045" y="1282065"/>
            <a:ext cx="8639810" cy="607695"/>
          </a:xfrm>
          <a:prstGeom prst="rect">
            <a:avLst/>
          </a:prstGeom>
          <a:noFill/>
        </p:spPr>
        <p:txBody>
          <a:bodyPr wrap="square" rtlCol="0" anchor="t">
            <a:spAutoFit/>
          </a:bodyPr>
          <a:p>
            <a:pPr indent="0" eaLnBrk="0" fontAlgn="auto" hangingPunct="0">
              <a:lnSpc>
                <a:spcPct val="120000"/>
              </a:lnSpc>
            </a:pP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mn-ea"/>
              </a:rPr>
              <a:t>混合 π 模型</a:t>
            </a:r>
            <a:r>
              <a:rPr lang="zh-CN" altLang="en-US" sz="2400" b="1">
                <a:solidFill>
                  <a:srgbClr val="0070C0"/>
                </a:solidFill>
                <a:latin typeface="华文楷体" panose="02010600040101010101" pitchFamily="2" charset="-122"/>
                <a:ea typeface="华文楷体" panose="02010600040101010101" pitchFamily="2" charset="-122"/>
                <a:sym typeface="+mn-ea"/>
              </a:rPr>
              <a:t>：</a:t>
            </a:r>
            <a:r>
              <a:rPr kumimoji="1" lang="zh-CN" altLang="zh-CN" sz="2400" b="1" dirty="0">
                <a:solidFill>
                  <a:schemeClr val="tx2"/>
                </a:solidFill>
                <a:latin typeface="Times New Roman" panose="02020603050405020304" pitchFamily="18" charset="0"/>
                <a:sym typeface="+mn-ea"/>
              </a:rPr>
              <a:t>由结构而建立，形状像Π，参数量纲各不相同。</a:t>
            </a:r>
            <a:endParaRPr lang="zh-CN" altLang="en-US" sz="2400" b="1" dirty="0">
              <a:solidFill>
                <a:srgbClr val="0070C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19464" name="文本框 19463">
            <a:hlinkClick r:id="rId2" action="ppaction://hlinksldjump"/>
          </p:cNvPr>
          <p:cNvSpPr txBox="1"/>
          <p:nvPr>
            <p:custDataLst>
              <p:tags r:id="rId3"/>
            </p:custDataLst>
          </p:nvPr>
        </p:nvSpPr>
        <p:spPr>
          <a:xfrm>
            <a:off x="35560" y="723900"/>
            <a:ext cx="5925820" cy="583565"/>
          </a:xfrm>
          <a:prstGeom prst="rect">
            <a:avLst/>
          </a:prstGeom>
          <a:noFill/>
          <a:ln w="9525">
            <a:noFill/>
          </a:ln>
        </p:spPr>
        <p:txBody>
          <a:bodyPr wrap="square">
            <a:spAutoFit/>
          </a:bodyPr>
          <a:p>
            <a:pPr>
              <a:spcBef>
                <a:spcPct val="50000"/>
              </a:spcBef>
            </a:pPr>
            <a:r>
              <a:rPr kumimoji="1" lang="zh-CN" altLang="en-US" sz="3200" dirty="0" smtClean="0">
                <a:solidFill>
                  <a:srgbClr val="FF0000"/>
                </a:solidFill>
                <a:latin typeface="黑体" panose="02010609060101010101" pitchFamily="2" charset="-122"/>
                <a:ea typeface="黑体" panose="02010609060101010101" pitchFamily="2" charset="-122"/>
                <a:sym typeface="+mn-ea"/>
              </a:rPr>
              <a:t>二、</a:t>
            </a:r>
            <a:r>
              <a:rPr kumimoji="1" lang="zh-CN" altLang="en-US" sz="3200" dirty="0" smtClean="0">
                <a:solidFill>
                  <a:srgbClr val="FF0000"/>
                </a:solidFill>
                <a:latin typeface="黑体" panose="02010609060101010101" pitchFamily="2" charset="-122"/>
                <a:ea typeface="黑体" panose="02010609060101010101" pitchFamily="2" charset="-122"/>
                <a:sym typeface="+mn-ea"/>
              </a:rPr>
              <a:t>晶体管的高频等效模型</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grpSp>
        <p:nvGrpSpPr>
          <p:cNvPr id="24592" name="Group 16"/>
          <p:cNvGrpSpPr/>
          <p:nvPr/>
        </p:nvGrpSpPr>
        <p:grpSpPr bwMode="auto">
          <a:xfrm>
            <a:off x="35719" y="2709069"/>
            <a:ext cx="1833563" cy="2651124"/>
            <a:chOff x="0" y="1344"/>
            <a:chExt cx="1155" cy="1670"/>
          </a:xfrm>
        </p:grpSpPr>
        <p:sp>
          <p:nvSpPr>
            <p:cNvPr id="24593" name="AutoShape 17"/>
            <p:cNvSpPr/>
            <p:nvPr>
              <p:custDataLst>
                <p:tags r:id="rId4"/>
              </p:custDataLst>
            </p:nvPr>
          </p:nvSpPr>
          <p:spPr bwMode="auto">
            <a:xfrm>
              <a:off x="0" y="1344"/>
              <a:ext cx="756" cy="272"/>
            </a:xfrm>
            <a:prstGeom prst="borderCallout1">
              <a:avLst>
                <a:gd name="adj1" fmla="val 26472"/>
                <a:gd name="adj2" fmla="val 106347"/>
                <a:gd name="adj3" fmla="val 19816"/>
                <a:gd name="adj4" fmla="val 156018"/>
              </a:avLst>
            </a:prstGeom>
            <a:noFill/>
            <a:ln w="1905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kumimoji="1" lang="zh-CN" altLang="en-US" sz="2000" b="1">
                  <a:latin typeface="Times New Roman" panose="02020603050405020304" pitchFamily="18" charset="0"/>
                </a:rPr>
                <a:t>阻值小</a:t>
              </a:r>
              <a:endParaRPr kumimoji="1" lang="zh-CN" altLang="en-US" sz="2000" b="1">
                <a:latin typeface="Times New Roman" panose="02020603050405020304" pitchFamily="18" charset="0"/>
              </a:endParaRPr>
            </a:p>
          </p:txBody>
        </p:sp>
        <p:sp>
          <p:nvSpPr>
            <p:cNvPr id="24594" name="Line 18"/>
            <p:cNvSpPr>
              <a:spLocks noChangeShapeType="1"/>
            </p:cNvSpPr>
            <p:nvPr>
              <p:custDataLst>
                <p:tags r:id="rId5"/>
              </p:custDataLst>
            </p:nvPr>
          </p:nvSpPr>
          <p:spPr bwMode="auto">
            <a:xfrm>
              <a:off x="589" y="1616"/>
              <a:ext cx="566" cy="1398"/>
            </a:xfrm>
            <a:prstGeom prst="line">
              <a:avLst/>
            </a:prstGeom>
            <a:noFill/>
            <a:ln w="1905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sp>
        <p:nvSpPr>
          <p:cNvPr id="24591" name="Text Box 15"/>
          <p:cNvSpPr txBox="1">
            <a:spLocks noChangeArrowheads="1"/>
          </p:cNvSpPr>
          <p:nvPr/>
        </p:nvSpPr>
        <p:spPr bwMode="auto">
          <a:xfrm>
            <a:off x="4427855" y="3789045"/>
            <a:ext cx="48672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pPr>
            <a:r>
              <a:rPr kumimoji="1" lang="en-US" altLang="zh-CN" sz="2000" b="1" i="1">
                <a:latin typeface="Times New Roman" panose="02020603050405020304" pitchFamily="18" charset="0"/>
              </a:rPr>
              <a:t>g</a:t>
            </a:r>
            <a:r>
              <a:rPr kumimoji="1" lang="en-US" altLang="zh-CN" sz="2000" b="1" baseline="-25000">
                <a:latin typeface="Times New Roman" panose="02020603050405020304" pitchFamily="18" charset="0"/>
              </a:rPr>
              <a:t>m</a:t>
            </a:r>
            <a:r>
              <a:rPr kumimoji="1" lang="zh-CN" altLang="zh-CN" sz="2000" b="1">
                <a:latin typeface="Times New Roman" panose="02020603050405020304" pitchFamily="18" charset="0"/>
              </a:rPr>
              <a:t>为跨导，它不随信号频率的变化而变。</a:t>
            </a:r>
            <a:endParaRPr kumimoji="1" lang="zh-CN" altLang="zh-CN" sz="2000" b="1">
              <a:latin typeface="Times New Roman" panose="02020603050405020304" pitchFamily="18" charset="0"/>
            </a:endParaRPr>
          </a:p>
        </p:txBody>
      </p:sp>
      <p:grpSp>
        <p:nvGrpSpPr>
          <p:cNvPr id="4" name="组合 3"/>
          <p:cNvGrpSpPr/>
          <p:nvPr/>
        </p:nvGrpSpPr>
        <p:grpSpPr>
          <a:xfrm>
            <a:off x="4679315" y="4147185"/>
            <a:ext cx="3743325" cy="2646680"/>
            <a:chOff x="736" y="2449"/>
            <a:chExt cx="5895" cy="4168"/>
          </a:xfrm>
        </p:grpSpPr>
        <p:sp>
          <p:nvSpPr>
            <p:cNvPr id="26626" name="Rectangle 2"/>
            <p:cNvSpPr>
              <a:spLocks noGrp="1" noChangeArrowheads="1"/>
            </p:cNvSpPr>
            <p:nvPr>
              <p:custDataLst>
                <p:tags r:id="rId6"/>
              </p:custDataLst>
            </p:nvPr>
          </p:nvSpPr>
          <p:spPr>
            <a:xfrm>
              <a:off x="1075" y="2449"/>
              <a:ext cx="5556" cy="960"/>
            </a:xfrm>
            <a:prstGeom prst="rect">
              <a:avLst/>
            </a:prstGeom>
            <a:noFill/>
            <a:ln>
              <a:noFill/>
            </a:ln>
            <a:effectLst/>
          </p:spPr>
          <p:txBody>
            <a:bodyPr vert="horz" wrap="square" lIns="91440" tIns="45720" rIns="91440" bIns="45720" numCol="1" anchor="ctr" anchorCtr="0" compatLnSpc="1"/>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000" b="1">
                  <a:solidFill>
                    <a:srgbClr val="1D41D5"/>
                  </a:solidFill>
                  <a:highlight>
                    <a:srgbClr val="FFFF00"/>
                  </a:highlight>
                  <a:latin typeface="Times New Roman" panose="02020603050405020304" pitchFamily="18" charset="0"/>
                  <a:ea typeface="黑体" panose="02010609060101010101" pitchFamily="2" charset="-122"/>
                  <a:cs typeface="Times New Roman" panose="02020603050405020304" pitchFamily="18" charset="0"/>
                </a:rPr>
                <a:t>晶体管简化的高频等效电路</a:t>
              </a:r>
              <a:endParaRPr lang="zh-CN" altLang="en-US" sz="2000" b="1">
                <a:solidFill>
                  <a:srgbClr val="1D41D5"/>
                </a:solidFill>
                <a:highlight>
                  <a:srgbClr val="FFFF00"/>
                </a:highlight>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26628" name="Picture 4"/>
            <p:cNvPicPr>
              <a:picLocks noChangeAspect="1" noChangeArrowheads="1"/>
            </p:cNvPicPr>
            <p:nvPr>
              <p:custDataLst>
                <p:tags r:id="rId7"/>
              </p:custDataLst>
            </p:nvPr>
          </p:nvPicPr>
          <p:blipFill>
            <a:blip r:embed="rId8">
              <a:extLst>
                <a:ext uri="{28A0092B-C50C-407E-A947-70E740481C1C}">
                  <a14:useLocalDpi xmlns:a14="http://schemas.microsoft.com/office/drawing/2010/main" val="0"/>
                </a:ext>
              </a:extLst>
            </a:blip>
            <a:srcRect l="58583" t="50365" b="6267"/>
            <a:stretch>
              <a:fillRect/>
            </a:stretch>
          </p:blipFill>
          <p:spPr bwMode="auto">
            <a:xfrm>
              <a:off x="736" y="3270"/>
              <a:ext cx="5880" cy="33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3851275" y="1774825"/>
            <a:ext cx="4839970" cy="1977390"/>
            <a:chOff x="6065" y="2795"/>
            <a:chExt cx="7622" cy="3114"/>
          </a:xfrm>
        </p:grpSpPr>
        <p:grpSp>
          <p:nvGrpSpPr>
            <p:cNvPr id="7" name="组合 6"/>
            <p:cNvGrpSpPr/>
            <p:nvPr/>
          </p:nvGrpSpPr>
          <p:grpSpPr>
            <a:xfrm>
              <a:off x="6065" y="2795"/>
              <a:ext cx="7622" cy="3115"/>
              <a:chOff x="6065" y="2795"/>
              <a:chExt cx="7622" cy="3115"/>
            </a:xfrm>
          </p:grpSpPr>
          <p:grpSp>
            <p:nvGrpSpPr>
              <p:cNvPr id="24585" name="组合 24584"/>
              <p:cNvGrpSpPr/>
              <p:nvPr/>
            </p:nvGrpSpPr>
            <p:grpSpPr>
              <a:xfrm>
                <a:off x="6065" y="2795"/>
                <a:ext cx="7622" cy="3115"/>
                <a:chOff x="2245" y="1253"/>
                <a:chExt cx="3084" cy="1304"/>
              </a:xfrm>
            </p:grpSpPr>
            <p:pic>
              <p:nvPicPr>
                <p:cNvPr id="24586" name="图片 24585" descr="Dz050201"/>
                <p:cNvPicPr>
                  <a:picLocks noChangeAspect="1"/>
                </p:cNvPicPr>
                <p:nvPr>
                  <p:custDataLst>
                    <p:tags r:id="rId9"/>
                  </p:custDataLst>
                </p:nvPr>
              </p:nvPicPr>
              <p:blipFill>
                <a:blip r:embed="rId1"/>
                <a:srcRect l="33749" t="14799" b="21069"/>
                <a:stretch>
                  <a:fillRect/>
                </a:stretch>
              </p:blipFill>
              <p:spPr>
                <a:xfrm>
                  <a:off x="2608" y="1253"/>
                  <a:ext cx="2721" cy="1304"/>
                </a:xfrm>
                <a:prstGeom prst="rect">
                  <a:avLst/>
                </a:prstGeom>
                <a:noFill/>
                <a:ln w="9525">
                  <a:noFill/>
                </a:ln>
              </p:spPr>
            </p:pic>
            <p:sp>
              <p:nvSpPr>
                <p:cNvPr id="24587" name="右箭头 24586"/>
                <p:cNvSpPr/>
                <p:nvPr>
                  <p:custDataLst>
                    <p:tags r:id="rId10"/>
                  </p:custDataLst>
                </p:nvPr>
              </p:nvSpPr>
              <p:spPr>
                <a:xfrm>
                  <a:off x="2245" y="1979"/>
                  <a:ext cx="272" cy="136"/>
                </a:xfrm>
                <a:prstGeom prst="rightArrow">
                  <a:avLst>
                    <a:gd name="adj1" fmla="val 50000"/>
                    <a:gd name="adj2" fmla="val 50000"/>
                  </a:avLst>
                </a:prstGeom>
                <a:solidFill>
                  <a:srgbClr val="66FFFF"/>
                </a:solidFill>
                <a:ln w="28575" cap="flat" cmpd="sng">
                  <a:solidFill>
                    <a:srgbClr val="FF3300"/>
                  </a:solidFill>
                  <a:prstDash val="solid"/>
                  <a:miter/>
                  <a:headEnd type="none" w="med" len="med"/>
                  <a:tailEnd type="none" w="med" len="med"/>
                </a:ln>
              </p:spPr>
              <p:txBody>
                <a:bodyPr/>
                <a:p>
                  <a:endParaRPr lang="zh-CN" altLang="en-US"/>
                </a:p>
              </p:txBody>
            </p:sp>
          </p:grpSp>
          <p:pic>
            <p:nvPicPr>
              <p:cNvPr id="6" name="图片 5"/>
              <p:cNvPicPr>
                <a:picLocks noChangeAspect="1"/>
              </p:cNvPicPr>
              <p:nvPr>
                <p:custDataLst>
                  <p:tags r:id="rId11"/>
                </p:custDataLst>
              </p:nvPr>
            </p:nvPicPr>
            <p:blipFill>
              <a:blip r:embed="rId12"/>
              <a:stretch>
                <a:fillRect/>
              </a:stretch>
            </p:blipFill>
            <p:spPr>
              <a:xfrm>
                <a:off x="10700" y="4153"/>
                <a:ext cx="923" cy="500"/>
              </a:xfrm>
              <a:prstGeom prst="rect">
                <a:avLst/>
              </a:prstGeom>
            </p:spPr>
          </p:pic>
          <p:graphicFrame>
            <p:nvGraphicFramePr>
              <p:cNvPr id="49" name="对象 48"/>
              <p:cNvGraphicFramePr>
                <a:graphicFrameLocks noChangeAspect="1"/>
              </p:cNvGraphicFramePr>
              <p:nvPr>
                <p:custDataLst>
                  <p:tags r:id="rId13"/>
                </p:custDataLst>
              </p:nvPr>
            </p:nvGraphicFramePr>
            <p:xfrm>
              <a:off x="10730" y="4073"/>
              <a:ext cx="884" cy="493"/>
            </p:xfrm>
            <a:graphic>
              <a:graphicData uri="http://schemas.openxmlformats.org/presentationml/2006/ole">
                <mc:AlternateContent xmlns:mc="http://schemas.openxmlformats.org/markup-compatibility/2006">
                  <mc:Choice xmlns:v="urn:schemas-microsoft-com:vml" Requires="v">
                    <p:oleObj spid="_x0000_s50" name="" r:id="rId14" imgW="431800" imgH="241300" progId="Equation.2">
                      <p:embed/>
                    </p:oleObj>
                  </mc:Choice>
                  <mc:Fallback>
                    <p:oleObj name="" r:id="rId14" imgW="431800" imgH="241300" progId="Equation.2">
                      <p:embed/>
                      <p:pic>
                        <p:nvPicPr>
                          <p:cNvPr id="0" name="图片 24"/>
                          <p:cNvPicPr/>
                          <p:nvPr/>
                        </p:nvPicPr>
                        <p:blipFill>
                          <a:blip r:embed="rId15"/>
                          <a:stretch>
                            <a:fillRect/>
                          </a:stretch>
                        </p:blipFill>
                        <p:spPr>
                          <a:xfrm>
                            <a:off x="10730" y="4073"/>
                            <a:ext cx="884" cy="493"/>
                          </a:xfrm>
                          <a:prstGeom prst="rect">
                            <a:avLst/>
                          </a:prstGeom>
                          <a:noFill/>
                          <a:ln w="38100">
                            <a:noFill/>
                            <a:miter/>
                          </a:ln>
                        </p:spPr>
                      </p:pic>
                    </p:oleObj>
                  </mc:Fallback>
                </mc:AlternateContent>
              </a:graphicData>
            </a:graphic>
          </p:graphicFrame>
        </p:grpSp>
        <p:graphicFrame>
          <p:nvGraphicFramePr>
            <p:cNvPr id="9" name="对象 8"/>
            <p:cNvGraphicFramePr>
              <a:graphicFrameLocks noChangeAspect="1"/>
            </p:cNvGraphicFramePr>
            <p:nvPr>
              <p:custDataLst>
                <p:tags r:id="rId16"/>
              </p:custDataLst>
            </p:nvPr>
          </p:nvGraphicFramePr>
          <p:xfrm>
            <a:off x="8208" y="4559"/>
            <a:ext cx="546" cy="494"/>
          </p:xfrm>
          <a:graphic>
            <a:graphicData uri="http://schemas.openxmlformats.org/presentationml/2006/ole">
              <mc:AlternateContent xmlns:mc="http://schemas.openxmlformats.org/markup-compatibility/2006">
                <mc:Choice xmlns:v="urn:schemas-microsoft-com:vml" Requires="v">
                  <p:oleObj spid="_x0000_s10" name="" r:id="rId17" imgW="266700" imgH="241300" progId="Equation.2">
                    <p:embed/>
                  </p:oleObj>
                </mc:Choice>
                <mc:Fallback>
                  <p:oleObj name="" r:id="rId17" imgW="266700" imgH="241300" progId="Equation.2">
                    <p:embed/>
                    <p:pic>
                      <p:nvPicPr>
                        <p:cNvPr id="0" name="图片 24"/>
                        <p:cNvPicPr/>
                        <p:nvPr/>
                      </p:nvPicPr>
                      <p:blipFill>
                        <a:blip r:embed="rId18"/>
                        <a:stretch>
                          <a:fillRect/>
                        </a:stretch>
                      </p:blipFill>
                      <p:spPr>
                        <a:xfrm>
                          <a:off x="8208" y="4559"/>
                          <a:ext cx="546" cy="494"/>
                        </a:xfrm>
                        <a:prstGeom prst="rect">
                          <a:avLst/>
                        </a:prstGeom>
                        <a:solidFill>
                          <a:schemeClr val="bg1"/>
                        </a:solid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92"/>
                                        </p:tgtEl>
                                        <p:attrNameLst>
                                          <p:attrName>style.visibility</p:attrName>
                                        </p:attrNameLst>
                                      </p:cBhvr>
                                      <p:to>
                                        <p:strVal val="visible"/>
                                      </p:to>
                                    </p:set>
                                    <p:animEffect transition="in" filter="blinds(horizontal)">
                                      <p:cBhvr>
                                        <p:cTn id="7" dur="500"/>
                                        <p:tgtEl>
                                          <p:spTgt spid="245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91"/>
                                        </p:tgtEl>
                                        <p:attrNameLst>
                                          <p:attrName>style.visibility</p:attrName>
                                        </p:attrNameLst>
                                      </p:cBhvr>
                                      <p:to>
                                        <p:strVal val="visible"/>
                                      </p:to>
                                    </p:set>
                                    <p:animEffect transition="in" filter="blinds(horizontal)">
                                      <p:cBhvr>
                                        <p:cTn id="17" dur="500"/>
                                        <p:tgtEl>
                                          <p:spTgt spid="2459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6804025" y="4797425"/>
            <a:ext cx="1885315" cy="534035"/>
          </a:xfrm>
          <a:prstGeom prst="rect">
            <a:avLst/>
          </a:prstGeom>
          <a:noFill/>
        </p:spPr>
        <p:txBody>
          <a:bodyPr wrap="square" rtlCol="0" anchor="t">
            <a:spAutoFit/>
          </a:bodyPr>
          <a:p>
            <a:pPr indent="0" algn="ctr" eaLnBrk="0" fontAlgn="auto" hangingPunct="0">
              <a:lnSpc>
                <a:spcPct val="120000"/>
              </a:lnSpc>
            </a:pPr>
            <a:r>
              <a:rPr lang="zh-CN" sz="2400" b="1" dirty="0">
                <a:solidFill>
                  <a:srgbClr val="0070C0"/>
                </a:solidFill>
                <a:latin typeface="Times New Roman" panose="02020603050405020304" pitchFamily="18" charset="0"/>
                <a:cs typeface="Times New Roman" panose="02020603050405020304" pitchFamily="18" charset="0"/>
                <a:sym typeface="+mn-ea"/>
              </a:rPr>
              <a:t>低通特性</a:t>
            </a:r>
            <a:endParaRPr lang="zh-CN" sz="2400" b="1" dirty="0">
              <a:solidFill>
                <a:srgbClr val="0070C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19464" name="文本框 19463">
            <a:hlinkClick r:id="rId2" action="ppaction://hlinksldjump"/>
          </p:cNvPr>
          <p:cNvSpPr txBox="1"/>
          <p:nvPr>
            <p:custDataLst>
              <p:tags r:id="rId3"/>
            </p:custDataLst>
          </p:nvPr>
        </p:nvSpPr>
        <p:spPr>
          <a:xfrm>
            <a:off x="35560" y="723900"/>
            <a:ext cx="5925820" cy="583565"/>
          </a:xfrm>
          <a:prstGeom prst="rect">
            <a:avLst/>
          </a:prstGeom>
          <a:noFill/>
          <a:ln w="9525">
            <a:noFill/>
          </a:ln>
        </p:spPr>
        <p:txBody>
          <a:bodyPr wrap="square">
            <a:spAutoFit/>
          </a:bodyPr>
          <a:p>
            <a:pPr algn="l"/>
            <a:r>
              <a:rPr kumimoji="1" lang="zh-CN" altLang="en-US" sz="3200" dirty="0" smtClean="0">
                <a:solidFill>
                  <a:srgbClr val="FF0000"/>
                </a:solidFill>
                <a:latin typeface="黑体" panose="02010609060101010101" pitchFamily="2" charset="-122"/>
                <a:ea typeface="黑体" panose="02010609060101010101" pitchFamily="2" charset="-122"/>
                <a:sym typeface="+mn-ea"/>
              </a:rPr>
              <a:t>三、电流放大倍数的频率响应</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graphicFrame>
        <p:nvGraphicFramePr>
          <p:cNvPr id="3" name="对象 2"/>
          <p:cNvGraphicFramePr>
            <a:graphicFrameLocks noChangeAspect="1"/>
          </p:cNvGraphicFramePr>
          <p:nvPr>
            <p:custDataLst>
              <p:tags r:id="rId4"/>
            </p:custDataLst>
          </p:nvPr>
        </p:nvGraphicFramePr>
        <p:xfrm>
          <a:off x="611188" y="1509078"/>
          <a:ext cx="1565915" cy="972000"/>
        </p:xfrm>
        <a:graphic>
          <a:graphicData uri="http://schemas.openxmlformats.org/presentationml/2006/ole">
            <mc:AlternateContent xmlns:mc="http://schemas.openxmlformats.org/markup-compatibility/2006">
              <mc:Choice xmlns:v="urn:schemas-microsoft-com:vml" Requires="v">
                <p:oleObj spid="_x0000_s5" name="" r:id="rId5" imgW="736600" imgH="457200" progId="Equation.DSMT4">
                  <p:embed/>
                </p:oleObj>
              </mc:Choice>
              <mc:Fallback>
                <p:oleObj name="" r:id="rId5" imgW="736600" imgH="457200" progId="Equation.DSMT4">
                  <p:embed/>
                  <p:pic>
                    <p:nvPicPr>
                      <p:cNvPr id="0" name="图片 4"/>
                      <p:cNvPicPr/>
                      <p:nvPr/>
                    </p:nvPicPr>
                    <p:blipFill>
                      <a:blip r:embed="rId6"/>
                      <a:stretch>
                        <a:fillRect/>
                      </a:stretch>
                    </p:blipFill>
                    <p:spPr>
                      <a:xfrm>
                        <a:off x="611188" y="1509078"/>
                        <a:ext cx="1565915" cy="972000"/>
                      </a:xfrm>
                      <a:prstGeom prst="rect">
                        <a:avLst/>
                      </a:prstGeom>
                      <a:ln>
                        <a:solidFill>
                          <a:srgbClr val="FF0000"/>
                        </a:solidFill>
                      </a:ln>
                    </p:spPr>
                  </p:pic>
                </p:oleObj>
              </mc:Fallback>
            </mc:AlternateContent>
          </a:graphicData>
        </a:graphic>
      </p:graphicFrame>
      <p:graphicFrame>
        <p:nvGraphicFramePr>
          <p:cNvPr id="6" name="对象 5"/>
          <p:cNvGraphicFramePr>
            <a:graphicFrameLocks noChangeAspect="1"/>
          </p:cNvGraphicFramePr>
          <p:nvPr>
            <p:custDataLst>
              <p:tags r:id="rId7"/>
            </p:custDataLst>
          </p:nvPr>
        </p:nvGraphicFramePr>
        <p:xfrm>
          <a:off x="611545" y="5065445"/>
          <a:ext cx="3524250" cy="1444625"/>
        </p:xfrm>
        <a:graphic>
          <a:graphicData uri="http://schemas.openxmlformats.org/presentationml/2006/ole">
            <mc:AlternateContent xmlns:mc="http://schemas.openxmlformats.org/markup-compatibility/2006">
              <mc:Choice xmlns:v="urn:schemas-microsoft-com:vml" Requires="v">
                <p:oleObj spid="_x0000_s7" name="" r:id="rId8" imgW="1612900" imgH="660400" progId="Equation.DSMT4">
                  <p:embed/>
                </p:oleObj>
              </mc:Choice>
              <mc:Fallback>
                <p:oleObj name="" r:id="rId8" imgW="1612900" imgH="660400" progId="Equation.DSMT4">
                  <p:embed/>
                  <p:pic>
                    <p:nvPicPr>
                      <p:cNvPr id="0" name="图片 6"/>
                      <p:cNvPicPr/>
                      <p:nvPr/>
                    </p:nvPicPr>
                    <p:blipFill>
                      <a:blip r:embed="rId9"/>
                      <a:stretch>
                        <a:fillRect/>
                      </a:stretch>
                    </p:blipFill>
                    <p:spPr>
                      <a:xfrm>
                        <a:off x="611545" y="5065445"/>
                        <a:ext cx="3524250" cy="1444625"/>
                      </a:xfrm>
                      <a:prstGeom prst="rect">
                        <a:avLst/>
                      </a:prstGeom>
                    </p:spPr>
                  </p:pic>
                </p:oleObj>
              </mc:Fallback>
            </mc:AlternateContent>
          </a:graphicData>
        </a:graphic>
      </p:graphicFrame>
      <p:graphicFrame>
        <p:nvGraphicFramePr>
          <p:cNvPr id="8" name="对象 7"/>
          <p:cNvGraphicFramePr>
            <a:graphicFrameLocks noGrp="1" noChangeAspect="1"/>
          </p:cNvGraphicFramePr>
          <p:nvPr>
            <p:custDataLst>
              <p:tags r:id="rId10"/>
            </p:custDataLst>
          </p:nvPr>
        </p:nvGraphicFramePr>
        <p:xfrm>
          <a:off x="611188" y="2717483"/>
          <a:ext cx="4129156" cy="2304000"/>
        </p:xfrm>
        <a:graphic>
          <a:graphicData uri="http://schemas.openxmlformats.org/presentationml/2006/ole">
            <mc:AlternateContent xmlns:mc="http://schemas.openxmlformats.org/markup-compatibility/2006">
              <mc:Choice xmlns:v="urn:schemas-microsoft-com:vml" Requires="v">
                <p:oleObj spid="_x0000_s9" name="" r:id="rId11" imgW="2095500" imgH="1168400" progId="Equation.3">
                  <p:embed/>
                </p:oleObj>
              </mc:Choice>
              <mc:Fallback>
                <p:oleObj name="" r:id="rId11" imgW="2095500" imgH="1168400" progId="Equation.3">
                  <p:embed/>
                  <p:pic>
                    <p:nvPicPr>
                      <p:cNvPr id="0" name="图片 3153"/>
                      <p:cNvPicPr/>
                      <p:nvPr/>
                    </p:nvPicPr>
                    <p:blipFill>
                      <a:blip r:embed="rId12"/>
                      <a:stretch>
                        <a:fillRect/>
                      </a:stretch>
                    </p:blipFill>
                    <p:spPr>
                      <a:xfrm>
                        <a:off x="611188" y="2717483"/>
                        <a:ext cx="4129156" cy="2304000"/>
                      </a:xfrm>
                      <a:prstGeom prst="rect">
                        <a:avLst/>
                      </a:prstGeom>
                      <a:noFill/>
                      <a:ln>
                        <a:solidFill>
                          <a:srgbClr val="FF3300"/>
                        </a:solidFill>
                        <a:miter/>
                      </a:ln>
                    </p:spPr>
                  </p:pic>
                </p:oleObj>
              </mc:Fallback>
            </mc:AlternateContent>
          </a:graphicData>
        </a:graphic>
      </p:graphicFrame>
      <p:grpSp>
        <p:nvGrpSpPr>
          <p:cNvPr id="13" name="组合 12"/>
          <p:cNvGrpSpPr/>
          <p:nvPr/>
        </p:nvGrpSpPr>
        <p:grpSpPr>
          <a:xfrm>
            <a:off x="5213668" y="1265238"/>
            <a:ext cx="3621087" cy="3252787"/>
            <a:chOff x="8091" y="2446"/>
            <a:chExt cx="5702" cy="5122"/>
          </a:xfrm>
        </p:grpSpPr>
        <p:grpSp>
          <p:nvGrpSpPr>
            <p:cNvPr id="28677" name="组合 28676"/>
            <p:cNvGrpSpPr/>
            <p:nvPr/>
          </p:nvGrpSpPr>
          <p:grpSpPr>
            <a:xfrm>
              <a:off x="8091" y="2446"/>
              <a:ext cx="5702" cy="5122"/>
              <a:chOff x="3360" y="912"/>
              <a:chExt cx="2281" cy="2049"/>
            </a:xfrm>
          </p:grpSpPr>
          <p:graphicFrame>
            <p:nvGraphicFramePr>
              <p:cNvPr id="28678" name="对象 28677"/>
              <p:cNvGraphicFramePr/>
              <p:nvPr>
                <p:custDataLst>
                  <p:tags r:id="rId13"/>
                </p:custDataLst>
              </p:nvPr>
            </p:nvGraphicFramePr>
            <p:xfrm>
              <a:off x="3360" y="960"/>
              <a:ext cx="2281" cy="2001"/>
            </p:xfrm>
            <a:graphic>
              <a:graphicData uri="http://schemas.openxmlformats.org/presentationml/2006/ole">
                <mc:AlternateContent xmlns:mc="http://schemas.openxmlformats.org/markup-compatibility/2006">
                  <mc:Choice xmlns:v="urn:schemas-microsoft-com:vml" Requires="v">
                    <p:oleObj spid="_x0000_s3149" name="" r:id="rId14" imgW="10467975" imgH="8524875" progId="MSPhotoEd.3">
                      <p:embed/>
                    </p:oleObj>
                  </mc:Choice>
                  <mc:Fallback>
                    <p:oleObj name="" r:id="rId14" imgW="10467975" imgH="8524875" progId="MSPhotoEd.3">
                      <p:embed/>
                      <p:pic>
                        <p:nvPicPr>
                          <p:cNvPr id="0" name="图片 3148"/>
                          <p:cNvPicPr/>
                          <p:nvPr/>
                        </p:nvPicPr>
                        <p:blipFill>
                          <a:blip r:embed="rId15">
                            <a:clrChange>
                              <a:clrFrom>
                                <a:srgbClr val="FFFFFF"/>
                              </a:clrFrom>
                              <a:clrTo>
                                <a:srgbClr val="FFFFFF">
                                  <a:alpha val="0"/>
                                </a:srgbClr>
                              </a:clrTo>
                            </a:clrChange>
                          </a:blip>
                          <a:srcRect t="-7755"/>
                          <a:stretch>
                            <a:fillRect/>
                          </a:stretch>
                        </p:blipFill>
                        <p:spPr>
                          <a:xfrm>
                            <a:off x="3360" y="960"/>
                            <a:ext cx="2281" cy="2001"/>
                          </a:xfrm>
                          <a:prstGeom prst="rect">
                            <a:avLst/>
                          </a:prstGeom>
                          <a:solidFill>
                            <a:srgbClr val="FFFFFF"/>
                          </a:solidFill>
                          <a:ln w="9525" cap="flat" cmpd="sng">
                            <a:solidFill>
                              <a:srgbClr val="FFFFFF"/>
                            </a:solidFill>
                            <a:prstDash val="solid"/>
                            <a:miter/>
                            <a:headEnd type="none" w="med" len="med"/>
                            <a:tailEnd type="none" w="med" len="med"/>
                          </a:ln>
                        </p:spPr>
                      </p:pic>
                    </p:oleObj>
                  </mc:Fallback>
                </mc:AlternateContent>
              </a:graphicData>
            </a:graphic>
          </p:graphicFrame>
          <p:graphicFrame>
            <p:nvGraphicFramePr>
              <p:cNvPr id="28679" name="对象 28678"/>
              <p:cNvGraphicFramePr/>
              <p:nvPr>
                <p:custDataLst>
                  <p:tags r:id="rId16"/>
                </p:custDataLst>
              </p:nvPr>
            </p:nvGraphicFramePr>
            <p:xfrm>
              <a:off x="3408" y="912"/>
              <a:ext cx="223" cy="384"/>
            </p:xfrm>
            <a:graphic>
              <a:graphicData uri="http://schemas.openxmlformats.org/presentationml/2006/ole">
                <mc:AlternateContent xmlns:mc="http://schemas.openxmlformats.org/markup-compatibility/2006">
                  <mc:Choice xmlns:v="urn:schemas-microsoft-com:vml" Requires="v">
                    <p:oleObj spid="_x0000_s3150" name="" r:id="rId17" imgW="279400" imgH="482600" progId="Equation.3">
                      <p:embed/>
                    </p:oleObj>
                  </mc:Choice>
                  <mc:Fallback>
                    <p:oleObj name="" r:id="rId17" imgW="279400" imgH="482600" progId="Equation.3">
                      <p:embed/>
                      <p:pic>
                        <p:nvPicPr>
                          <p:cNvPr id="0" name="图片 3149"/>
                          <p:cNvPicPr/>
                          <p:nvPr/>
                        </p:nvPicPr>
                        <p:blipFill>
                          <a:blip r:embed="rId18"/>
                          <a:stretch>
                            <a:fillRect/>
                          </a:stretch>
                        </p:blipFill>
                        <p:spPr>
                          <a:xfrm>
                            <a:off x="3408" y="912"/>
                            <a:ext cx="223" cy="384"/>
                          </a:xfrm>
                          <a:prstGeom prst="rect">
                            <a:avLst/>
                          </a:prstGeom>
                          <a:solidFill>
                            <a:srgbClr val="FFFFFF"/>
                          </a:solidFill>
                          <a:ln w="38100">
                            <a:noFill/>
                            <a:miter/>
                          </a:ln>
                        </p:spPr>
                      </p:pic>
                    </p:oleObj>
                  </mc:Fallback>
                </mc:AlternateContent>
              </a:graphicData>
            </a:graphic>
          </p:graphicFrame>
        </p:grpSp>
        <p:graphicFrame>
          <p:nvGraphicFramePr>
            <p:cNvPr id="11" name="对象 10"/>
            <p:cNvGraphicFramePr/>
            <p:nvPr>
              <p:custDataLst>
                <p:tags r:id="rId19"/>
              </p:custDataLst>
            </p:nvPr>
          </p:nvGraphicFramePr>
          <p:xfrm>
            <a:off x="12303" y="5173"/>
            <a:ext cx="338" cy="530"/>
          </p:xfrm>
          <a:graphic>
            <a:graphicData uri="http://schemas.openxmlformats.org/presentationml/2006/ole">
              <mc:AlternateContent xmlns:mc="http://schemas.openxmlformats.org/markup-compatibility/2006">
                <mc:Choice xmlns:v="urn:schemas-microsoft-com:vml" Requires="v">
                  <p:oleObj spid="_x0000_s12" name="" r:id="rId20" imgW="190500" imgH="241300" progId="Equation.DSMT4">
                    <p:embed/>
                  </p:oleObj>
                </mc:Choice>
                <mc:Fallback>
                  <p:oleObj name="" r:id="rId20" imgW="190500" imgH="241300" progId="Equation.DSMT4">
                    <p:embed/>
                    <p:pic>
                      <p:nvPicPr>
                        <p:cNvPr id="0" name="图片 11"/>
                        <p:cNvPicPr/>
                        <p:nvPr/>
                      </p:nvPicPr>
                      <p:blipFill>
                        <a:blip r:embed="rId21"/>
                        <a:stretch>
                          <a:fillRect/>
                        </a:stretch>
                      </p:blipFill>
                      <p:spPr>
                        <a:xfrm>
                          <a:off x="12303" y="5173"/>
                          <a:ext cx="338" cy="530"/>
                        </a:xfrm>
                        <a:prstGeom prst="rect">
                          <a:avLst/>
                        </a:prstGeom>
                      </p:spPr>
                    </p:pic>
                  </p:oleObj>
                </mc:Fallback>
              </mc:AlternateContent>
            </a:graphicData>
          </a:graphic>
        </p:graphicFrame>
      </p:grpSp>
      <p:graphicFrame>
        <p:nvGraphicFramePr>
          <p:cNvPr id="14" name="对象 13"/>
          <p:cNvGraphicFramePr/>
          <p:nvPr>
            <p:custDataLst>
              <p:tags r:id="rId22"/>
            </p:custDataLst>
          </p:nvPr>
        </p:nvGraphicFramePr>
        <p:xfrm>
          <a:off x="5091280" y="5093653"/>
          <a:ext cx="3272155" cy="1691005"/>
        </p:xfrm>
        <a:graphic>
          <a:graphicData uri="http://schemas.openxmlformats.org/presentationml/2006/ole">
            <mc:AlternateContent xmlns:mc="http://schemas.openxmlformats.org/markup-compatibility/2006">
              <mc:Choice xmlns:v="urn:schemas-microsoft-com:vml" Requires="v">
                <p:oleObj spid="_x0000_s15" name="" r:id="rId23" imgW="2844800" imgH="1473200" progId="Equation.DSMT4">
                  <p:embed/>
                </p:oleObj>
              </mc:Choice>
              <mc:Fallback>
                <p:oleObj name="" r:id="rId23" imgW="2844800" imgH="1473200" progId="Equation.DSMT4">
                  <p:embed/>
                  <p:pic>
                    <p:nvPicPr>
                      <p:cNvPr id="0" name="图片 14"/>
                      <p:cNvPicPr/>
                      <p:nvPr/>
                    </p:nvPicPr>
                    <p:blipFill>
                      <a:blip r:embed="rId24"/>
                      <a:stretch>
                        <a:fillRect/>
                      </a:stretch>
                    </p:blipFill>
                    <p:spPr>
                      <a:xfrm>
                        <a:off x="5091280" y="5093653"/>
                        <a:ext cx="3272155" cy="169100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2211388" y="3951288"/>
            <a:ext cx="1828800" cy="914400"/>
          </a:xfrm>
        </p:spPr>
        <p:txBody>
          <a:bodyPr/>
          <a:lstStyle/>
          <a:p>
            <a:endParaRPr lang="zh-CN" altLang="zh-CN"/>
          </a:p>
        </p:txBody>
      </p:sp>
      <p:pic>
        <p:nvPicPr>
          <p:cNvPr id="29700" name="Picture 4"/>
          <p:cNvPicPr>
            <a:picLocks noChangeAspect="1" noChangeArrowheads="1"/>
          </p:cNvPicPr>
          <p:nvPr/>
        </p:nvPicPr>
        <p:blipFill>
          <a:blip r:embed="rId1">
            <a:extLst>
              <a:ext uri="{28A0092B-C50C-407E-A947-70E740481C1C}">
                <a14:useLocalDpi xmlns:a14="http://schemas.microsoft.com/office/drawing/2010/main" val="0"/>
              </a:ext>
            </a:extLst>
          </a:blip>
          <a:srcRect r="53735" b="29649"/>
          <a:stretch>
            <a:fillRect/>
          </a:stretch>
        </p:blipFill>
        <p:spPr bwMode="auto">
          <a:xfrm>
            <a:off x="611188" y="2274888"/>
            <a:ext cx="4572000" cy="3657600"/>
          </a:xfrm>
          <a:prstGeom prst="rect">
            <a:avLst/>
          </a:prstGeom>
          <a:noFill/>
          <a:extLst>
            <a:ext uri="{909E8E84-426E-40DD-AFC4-6F175D3DCCD1}">
              <a14:hiddenFill xmlns:a14="http://schemas.microsoft.com/office/drawing/2010/main">
                <a:solidFill>
                  <a:srgbClr val="FFFFFF"/>
                </a:solidFill>
              </a14:hiddenFill>
            </a:ext>
          </a:extLst>
        </p:spPr>
      </p:pic>
      <p:grpSp>
        <p:nvGrpSpPr>
          <p:cNvPr id="29701" name="Group 5"/>
          <p:cNvGrpSpPr/>
          <p:nvPr/>
        </p:nvGrpSpPr>
        <p:grpSpPr bwMode="auto">
          <a:xfrm>
            <a:off x="3657600" y="2579688"/>
            <a:ext cx="2590800" cy="955675"/>
            <a:chOff x="2303" y="864"/>
            <a:chExt cx="1632" cy="602"/>
          </a:xfrm>
        </p:grpSpPr>
        <p:sp>
          <p:nvSpPr>
            <p:cNvPr id="29702" name="Line 6"/>
            <p:cNvSpPr>
              <a:spLocks noChangeShapeType="1"/>
            </p:cNvSpPr>
            <p:nvPr/>
          </p:nvSpPr>
          <p:spPr bwMode="auto">
            <a:xfrm>
              <a:off x="2303" y="1128"/>
              <a:ext cx="1632" cy="0"/>
            </a:xfrm>
            <a:prstGeom prst="line">
              <a:avLst/>
            </a:prstGeom>
            <a:noFill/>
            <a:ln w="19050">
              <a:solidFill>
                <a:srgbClr val="FF3300"/>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3" name="Line 7"/>
            <p:cNvSpPr>
              <a:spLocks noChangeShapeType="1"/>
            </p:cNvSpPr>
            <p:nvPr/>
          </p:nvSpPr>
          <p:spPr bwMode="auto">
            <a:xfrm>
              <a:off x="2352" y="1274"/>
              <a:ext cx="1536" cy="0"/>
            </a:xfrm>
            <a:prstGeom prst="line">
              <a:avLst/>
            </a:prstGeom>
            <a:noFill/>
            <a:ln w="19050">
              <a:solidFill>
                <a:srgbClr val="FF3300"/>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4" name="Line 8"/>
            <p:cNvSpPr>
              <a:spLocks noChangeShapeType="1"/>
            </p:cNvSpPr>
            <p:nvPr/>
          </p:nvSpPr>
          <p:spPr bwMode="auto">
            <a:xfrm>
              <a:off x="3696" y="864"/>
              <a:ext cx="0" cy="240"/>
            </a:xfrm>
            <a:prstGeom prst="line">
              <a:avLst/>
            </a:prstGeom>
            <a:noFill/>
            <a:ln w="1905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5" name="Line 9"/>
            <p:cNvSpPr>
              <a:spLocks noChangeShapeType="1"/>
            </p:cNvSpPr>
            <p:nvPr/>
          </p:nvSpPr>
          <p:spPr bwMode="auto">
            <a:xfrm flipV="1">
              <a:off x="3696" y="1274"/>
              <a:ext cx="0" cy="192"/>
            </a:xfrm>
            <a:prstGeom prst="line">
              <a:avLst/>
            </a:prstGeom>
            <a:noFill/>
            <a:ln w="1905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706" name="Group 10"/>
          <p:cNvGrpSpPr/>
          <p:nvPr/>
        </p:nvGrpSpPr>
        <p:grpSpPr bwMode="auto">
          <a:xfrm>
            <a:off x="3278188" y="4484688"/>
            <a:ext cx="3200400" cy="762000"/>
            <a:chOff x="2064" y="2064"/>
            <a:chExt cx="2016" cy="480"/>
          </a:xfrm>
        </p:grpSpPr>
        <p:sp>
          <p:nvSpPr>
            <p:cNvPr id="29707" name="Line 11"/>
            <p:cNvSpPr>
              <a:spLocks noChangeShapeType="1"/>
            </p:cNvSpPr>
            <p:nvPr/>
          </p:nvSpPr>
          <p:spPr bwMode="auto">
            <a:xfrm>
              <a:off x="3264" y="2256"/>
              <a:ext cx="816" cy="0"/>
            </a:xfrm>
            <a:prstGeom prst="line">
              <a:avLst/>
            </a:prstGeom>
            <a:noFill/>
            <a:ln w="19050">
              <a:solidFill>
                <a:srgbClr val="FF3300"/>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8" name="Line 12"/>
            <p:cNvSpPr>
              <a:spLocks noChangeShapeType="1"/>
            </p:cNvSpPr>
            <p:nvPr/>
          </p:nvSpPr>
          <p:spPr bwMode="auto">
            <a:xfrm>
              <a:off x="2064" y="2328"/>
              <a:ext cx="1920" cy="0"/>
            </a:xfrm>
            <a:prstGeom prst="line">
              <a:avLst/>
            </a:prstGeom>
            <a:noFill/>
            <a:ln w="19050">
              <a:solidFill>
                <a:srgbClr val="FF3300"/>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9" name="Line 13"/>
            <p:cNvSpPr>
              <a:spLocks noChangeShapeType="1"/>
            </p:cNvSpPr>
            <p:nvPr/>
          </p:nvSpPr>
          <p:spPr bwMode="auto">
            <a:xfrm>
              <a:off x="3792" y="2064"/>
              <a:ext cx="0" cy="192"/>
            </a:xfrm>
            <a:prstGeom prst="line">
              <a:avLst/>
            </a:prstGeom>
            <a:noFill/>
            <a:ln w="1905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0" name="Line 14"/>
            <p:cNvSpPr>
              <a:spLocks noChangeShapeType="1"/>
            </p:cNvSpPr>
            <p:nvPr/>
          </p:nvSpPr>
          <p:spPr bwMode="auto">
            <a:xfrm flipV="1">
              <a:off x="3792" y="2352"/>
              <a:ext cx="0" cy="192"/>
            </a:xfrm>
            <a:prstGeom prst="line">
              <a:avLst/>
            </a:prstGeom>
            <a:noFill/>
            <a:ln w="1905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9711" name="Object 15"/>
          <p:cNvGraphicFramePr>
            <a:graphicFrameLocks noChangeAspect="1"/>
          </p:cNvGraphicFramePr>
          <p:nvPr/>
        </p:nvGraphicFramePr>
        <p:xfrm>
          <a:off x="6554788" y="4713288"/>
          <a:ext cx="685800" cy="328612"/>
        </p:xfrm>
        <a:graphic>
          <a:graphicData uri="http://schemas.openxmlformats.org/presentationml/2006/ole">
            <mc:AlternateContent xmlns:mc="http://schemas.openxmlformats.org/markup-compatibility/2006">
              <mc:Choice xmlns:v="urn:schemas-microsoft-com:vml" Requires="v">
                <p:oleObj spid="_x0000_s3154" name="公式" r:id="rId2" imgW="368300" imgH="177800" progId="Equation.3">
                  <p:embed/>
                </p:oleObj>
              </mc:Choice>
              <mc:Fallback>
                <p:oleObj name="公式" r:id="rId2" imgW="368300" imgH="177800" progId="Equation.3">
                  <p:embed/>
                  <p:pic>
                    <p:nvPicPr>
                      <p:cNvPr id="0"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4788" y="4713288"/>
                        <a:ext cx="685800" cy="32861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15" name="Freeform 19"/>
          <p:cNvSpPr/>
          <p:nvPr/>
        </p:nvSpPr>
        <p:spPr bwMode="auto">
          <a:xfrm>
            <a:off x="3049588" y="2998788"/>
            <a:ext cx="1143000" cy="647700"/>
          </a:xfrm>
          <a:custGeom>
            <a:avLst/>
            <a:gdLst>
              <a:gd name="T0" fmla="*/ 0 w 792"/>
              <a:gd name="T1" fmla="*/ 0 h 552"/>
              <a:gd name="T2" fmla="*/ 336 w 792"/>
              <a:gd name="T3" fmla="*/ 96 h 552"/>
              <a:gd name="T4" fmla="*/ 720 w 792"/>
              <a:gd name="T5" fmla="*/ 480 h 552"/>
              <a:gd name="T6" fmla="*/ 768 w 792"/>
              <a:gd name="T7" fmla="*/ 528 h 552"/>
            </a:gdLst>
            <a:ahLst/>
            <a:cxnLst>
              <a:cxn ang="0">
                <a:pos x="T0" y="T1"/>
              </a:cxn>
              <a:cxn ang="0">
                <a:pos x="T2" y="T3"/>
              </a:cxn>
              <a:cxn ang="0">
                <a:pos x="T4" y="T5"/>
              </a:cxn>
              <a:cxn ang="0">
                <a:pos x="T6" y="T7"/>
              </a:cxn>
            </a:cxnLst>
            <a:rect l="0" t="0" r="r" b="b"/>
            <a:pathLst>
              <a:path w="792" h="552">
                <a:moveTo>
                  <a:pt x="0" y="0"/>
                </a:moveTo>
                <a:cubicBezTo>
                  <a:pt x="108" y="8"/>
                  <a:pt x="216" y="16"/>
                  <a:pt x="336" y="96"/>
                </a:cubicBezTo>
                <a:cubicBezTo>
                  <a:pt x="456" y="176"/>
                  <a:pt x="648" y="408"/>
                  <a:pt x="720" y="480"/>
                </a:cubicBezTo>
                <a:cubicBezTo>
                  <a:pt x="792" y="552"/>
                  <a:pt x="780" y="540"/>
                  <a:pt x="768" y="528"/>
                </a:cubicBezTo>
              </a:path>
            </a:pathLst>
          </a:custGeom>
          <a:noFill/>
          <a:ln w="28575" cmpd="sng">
            <a:solidFill>
              <a:srgbClr val="CC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6" name="Freeform 20"/>
          <p:cNvSpPr/>
          <p:nvPr/>
        </p:nvSpPr>
        <p:spPr bwMode="auto">
          <a:xfrm>
            <a:off x="2933700" y="4789488"/>
            <a:ext cx="609600" cy="304800"/>
          </a:xfrm>
          <a:custGeom>
            <a:avLst/>
            <a:gdLst>
              <a:gd name="T0" fmla="*/ 0 w 432"/>
              <a:gd name="T1" fmla="*/ 0 h 240"/>
              <a:gd name="T2" fmla="*/ 192 w 432"/>
              <a:gd name="T3" fmla="*/ 48 h 240"/>
              <a:gd name="T4" fmla="*/ 432 w 432"/>
              <a:gd name="T5" fmla="*/ 240 h 240"/>
            </a:gdLst>
            <a:ahLst/>
            <a:cxnLst>
              <a:cxn ang="0">
                <a:pos x="T0" y="T1"/>
              </a:cxn>
              <a:cxn ang="0">
                <a:pos x="T2" y="T3"/>
              </a:cxn>
              <a:cxn ang="0">
                <a:pos x="T4" y="T5"/>
              </a:cxn>
            </a:cxnLst>
            <a:rect l="0" t="0" r="r" b="b"/>
            <a:pathLst>
              <a:path w="432" h="240">
                <a:moveTo>
                  <a:pt x="0" y="0"/>
                </a:moveTo>
                <a:cubicBezTo>
                  <a:pt x="60" y="4"/>
                  <a:pt x="120" y="8"/>
                  <a:pt x="192" y="48"/>
                </a:cubicBezTo>
                <a:cubicBezTo>
                  <a:pt x="264" y="88"/>
                  <a:pt x="392" y="208"/>
                  <a:pt x="432" y="240"/>
                </a:cubicBezTo>
              </a:path>
            </a:pathLst>
          </a:custGeom>
          <a:noFill/>
          <a:ln w="28575" cmpd="sng">
            <a:solidFill>
              <a:srgbClr val="CC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7" name="Line 21"/>
          <p:cNvSpPr>
            <a:spLocks noChangeShapeType="1"/>
          </p:cNvSpPr>
          <p:nvPr/>
        </p:nvSpPr>
        <p:spPr bwMode="auto">
          <a:xfrm>
            <a:off x="3278188" y="4103688"/>
            <a:ext cx="0" cy="685800"/>
          </a:xfrm>
          <a:prstGeom prst="line">
            <a:avLst/>
          </a:prstGeom>
          <a:noFill/>
          <a:ln w="9525">
            <a:solidFill>
              <a:schemeClr val="tx1"/>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8" name="Freeform 22"/>
          <p:cNvSpPr/>
          <p:nvPr/>
        </p:nvSpPr>
        <p:spPr bwMode="auto">
          <a:xfrm>
            <a:off x="3848100" y="5435600"/>
            <a:ext cx="609600" cy="304800"/>
          </a:xfrm>
          <a:custGeom>
            <a:avLst/>
            <a:gdLst>
              <a:gd name="T0" fmla="*/ 0 w 528"/>
              <a:gd name="T1" fmla="*/ 0 h 240"/>
              <a:gd name="T2" fmla="*/ 192 w 528"/>
              <a:gd name="T3" fmla="*/ 144 h 240"/>
              <a:gd name="T4" fmla="*/ 528 w 528"/>
              <a:gd name="T5" fmla="*/ 240 h 240"/>
            </a:gdLst>
            <a:ahLst/>
            <a:cxnLst>
              <a:cxn ang="0">
                <a:pos x="T0" y="T1"/>
              </a:cxn>
              <a:cxn ang="0">
                <a:pos x="T2" y="T3"/>
              </a:cxn>
              <a:cxn ang="0">
                <a:pos x="T4" y="T5"/>
              </a:cxn>
            </a:cxnLst>
            <a:rect l="0" t="0" r="r" b="b"/>
            <a:pathLst>
              <a:path w="528" h="240">
                <a:moveTo>
                  <a:pt x="0" y="0"/>
                </a:moveTo>
                <a:cubicBezTo>
                  <a:pt x="52" y="52"/>
                  <a:pt x="104" y="104"/>
                  <a:pt x="192" y="144"/>
                </a:cubicBezTo>
                <a:cubicBezTo>
                  <a:pt x="280" y="184"/>
                  <a:pt x="472" y="224"/>
                  <a:pt x="528" y="240"/>
                </a:cubicBezTo>
              </a:path>
            </a:pathLst>
          </a:custGeom>
          <a:noFill/>
          <a:ln w="28575" cmpd="sng">
            <a:solidFill>
              <a:srgbClr val="CC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9" name="AutoShape 23"/>
          <p:cNvSpPr/>
          <p:nvPr/>
        </p:nvSpPr>
        <p:spPr bwMode="auto">
          <a:xfrm>
            <a:off x="7011988" y="4027488"/>
            <a:ext cx="914400" cy="484187"/>
          </a:xfrm>
          <a:prstGeom prst="borderCallout2">
            <a:avLst>
              <a:gd name="adj1" fmla="val 23606"/>
              <a:gd name="adj2" fmla="val -8333"/>
              <a:gd name="adj3" fmla="val 23606"/>
              <a:gd name="adj4" fmla="val -108856"/>
              <a:gd name="adj5" fmla="val 50491"/>
              <a:gd name="adj6" fmla="val -213194"/>
            </a:avLst>
          </a:prstGeom>
          <a:solidFill>
            <a:srgbClr val="FFFFFF"/>
          </a:solidFill>
          <a:ln w="1905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zh-CN" sz="2400">
                <a:latin typeface="Times New Roman" panose="02020603050405020304" pitchFamily="18" charset="0"/>
              </a:rPr>
              <a:t>lg </a:t>
            </a:r>
            <a:r>
              <a:rPr lang="en-US" altLang="zh-CN" sz="2400" i="1">
                <a:latin typeface="Times New Roman" panose="02020603050405020304" pitchFamily="18" charset="0"/>
              </a:rPr>
              <a:t>f</a:t>
            </a:r>
            <a:endParaRPr lang="en-US" altLang="zh-CN" sz="2400" i="1">
              <a:latin typeface="Times New Roman" panose="02020603050405020304" pitchFamily="18" charset="0"/>
            </a:endParaRPr>
          </a:p>
        </p:txBody>
      </p:sp>
      <p:graphicFrame>
        <p:nvGraphicFramePr>
          <p:cNvPr id="29720" name="Object 24"/>
          <p:cNvGraphicFramePr>
            <a:graphicFrameLocks noChangeAspect="1"/>
          </p:cNvGraphicFramePr>
          <p:nvPr/>
        </p:nvGraphicFramePr>
        <p:xfrm>
          <a:off x="6326188" y="2884488"/>
          <a:ext cx="1905000" cy="488950"/>
        </p:xfrm>
        <a:graphic>
          <a:graphicData uri="http://schemas.openxmlformats.org/presentationml/2006/ole">
            <mc:AlternateContent xmlns:mc="http://schemas.openxmlformats.org/markup-compatibility/2006">
              <mc:Choice xmlns:v="urn:schemas-microsoft-com:vml" Requires="v">
                <p:oleObj spid="_x0000_s3" name="Equation" r:id="rId4" imgW="939165" imgH="241300" progId="Equation.3">
                  <p:embed/>
                </p:oleObj>
              </mc:Choice>
              <mc:Fallback>
                <p:oleObj name="Equation" r:id="rId4" imgW="939165" imgH="241300" progId="Equation.3">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6188" y="2884488"/>
                        <a:ext cx="1905000" cy="48895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23" name="Line 27"/>
          <p:cNvSpPr>
            <a:spLocks noChangeShapeType="1"/>
          </p:cNvSpPr>
          <p:nvPr/>
        </p:nvSpPr>
        <p:spPr bwMode="auto">
          <a:xfrm>
            <a:off x="4116388" y="4408488"/>
            <a:ext cx="0" cy="1447800"/>
          </a:xfrm>
          <a:prstGeom prst="line">
            <a:avLst/>
          </a:prstGeom>
          <a:noFill/>
          <a:ln w="9525">
            <a:solidFill>
              <a:schemeClr val="tx1"/>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 name="对象 7"/>
          <p:cNvGraphicFramePr>
            <a:graphicFrameLocks noGrp="1" noChangeAspect="1"/>
          </p:cNvGraphicFramePr>
          <p:nvPr>
            <p:custDataLst>
              <p:tags r:id="rId6"/>
            </p:custDataLst>
          </p:nvPr>
        </p:nvGraphicFramePr>
        <p:xfrm>
          <a:off x="2700655" y="666750"/>
          <a:ext cx="4253230" cy="1875155"/>
        </p:xfrm>
        <a:graphic>
          <a:graphicData uri="http://schemas.openxmlformats.org/presentationml/2006/ole">
            <mc:AlternateContent xmlns:mc="http://schemas.openxmlformats.org/markup-compatibility/2006">
              <mc:Choice xmlns:v="urn:schemas-microsoft-com:vml" Requires="v">
                <p:oleObj spid="_x0000_s9" name="" r:id="rId7" imgW="2298700" imgH="990600" progId="Equation.3">
                  <p:embed/>
                </p:oleObj>
              </mc:Choice>
              <mc:Fallback>
                <p:oleObj name="" r:id="rId7" imgW="2298700" imgH="990600" progId="Equation.3">
                  <p:embed/>
                  <p:pic>
                    <p:nvPicPr>
                      <p:cNvPr id="0" name="图片 3153"/>
                      <p:cNvPicPr/>
                      <p:nvPr/>
                    </p:nvPicPr>
                    <p:blipFill>
                      <a:blip r:embed="rId8"/>
                      <a:stretch>
                        <a:fillRect/>
                      </a:stretch>
                    </p:blipFill>
                    <p:spPr>
                      <a:xfrm>
                        <a:off x="2700655" y="666750"/>
                        <a:ext cx="4253230" cy="1875155"/>
                      </a:xfrm>
                      <a:prstGeom prst="rect">
                        <a:avLst/>
                      </a:prstGeom>
                      <a:noFill/>
                      <a:ln>
                        <a:noFill/>
                        <a:miter/>
                      </a:ln>
                    </p:spPr>
                  </p:pic>
                </p:oleObj>
              </mc:Fallback>
            </mc:AlternateContent>
          </a:graphicData>
        </a:graphic>
      </p:graphicFrame>
      <p:grpSp>
        <p:nvGrpSpPr>
          <p:cNvPr id="12" name="组合 11"/>
          <p:cNvGrpSpPr/>
          <p:nvPr/>
        </p:nvGrpSpPr>
        <p:grpSpPr>
          <a:xfrm>
            <a:off x="1983740" y="6054725"/>
            <a:ext cx="1689735" cy="433705"/>
            <a:chOff x="3124" y="9535"/>
            <a:chExt cx="2661" cy="683"/>
          </a:xfrm>
        </p:grpSpPr>
        <p:sp>
          <p:nvSpPr>
            <p:cNvPr id="4" name="文本框 23560"/>
            <p:cNvSpPr txBox="1"/>
            <p:nvPr>
              <p:custDataLst>
                <p:tags r:id="rId9"/>
              </p:custDataLst>
            </p:nvPr>
          </p:nvSpPr>
          <p:spPr>
            <a:xfrm>
              <a:off x="3226" y="9590"/>
              <a:ext cx="2559" cy="628"/>
            </a:xfrm>
            <a:prstGeom prst="rect">
              <a:avLst/>
            </a:prstGeom>
            <a:noFill/>
            <a:ln w="12700">
              <a:noFill/>
            </a:ln>
          </p:spPr>
          <p:txBody>
            <a:bodyPr wrap="square" anchor="t" anchorCtr="0">
              <a:spAutoFit/>
            </a:bodyPr>
            <a:p>
              <a:pPr algn="ctr">
                <a:spcBef>
                  <a:spcPct val="50000"/>
                </a:spcBef>
              </a:pPr>
              <a:r>
                <a:rPr lang="zh-CN" altLang="en-US" sz="2000" b="1" dirty="0">
                  <a:solidFill>
                    <a:srgbClr val="FF0000"/>
                  </a:solidFill>
                  <a:latin typeface="Times New Roman" panose="02020603050405020304" pitchFamily="18" charset="0"/>
                  <a:cs typeface="Times New Roman" panose="02020603050405020304" pitchFamily="18" charset="0"/>
                </a:rPr>
                <a:t>的波特图</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10" name="对象 9"/>
            <p:cNvGraphicFramePr>
              <a:graphicFrameLocks noChangeAspect="1"/>
            </p:cNvGraphicFramePr>
            <p:nvPr>
              <p:custDataLst>
                <p:tags r:id="rId10"/>
              </p:custDataLst>
            </p:nvPr>
          </p:nvGraphicFramePr>
          <p:xfrm>
            <a:off x="3124" y="9535"/>
            <a:ext cx="451" cy="673"/>
          </p:xfrm>
          <a:graphic>
            <a:graphicData uri="http://schemas.openxmlformats.org/presentationml/2006/ole">
              <mc:AlternateContent xmlns:mc="http://schemas.openxmlformats.org/markup-compatibility/2006">
                <mc:Choice xmlns:v="urn:schemas-microsoft-com:vml" Requires="v">
                  <p:oleObj spid="_x0000_s11" name="" r:id="rId11" imgW="280035" imgH="419100" progId="Equation.DSMT4">
                    <p:embed/>
                  </p:oleObj>
                </mc:Choice>
                <mc:Fallback>
                  <p:oleObj name="" r:id="rId11" imgW="280035" imgH="419100" progId="Equation.DSMT4">
                    <p:embed/>
                    <p:pic>
                      <p:nvPicPr>
                        <p:cNvPr id="0" name="图片 10"/>
                        <p:cNvPicPr/>
                        <p:nvPr/>
                      </p:nvPicPr>
                      <p:blipFill>
                        <a:blip r:embed="rId12"/>
                        <a:stretch>
                          <a:fillRect/>
                        </a:stretch>
                      </p:blipFill>
                      <p:spPr>
                        <a:xfrm>
                          <a:off x="3124" y="9535"/>
                          <a:ext cx="451" cy="673"/>
                        </a:xfrm>
                        <a:prstGeom prst="rect">
                          <a:avLst/>
                        </a:prstGeom>
                      </p:spPr>
                    </p:pic>
                  </p:oleObj>
                </mc:Fallback>
              </mc:AlternateContent>
            </a:graphicData>
          </a:graphic>
        </p:graphicFrame>
      </p:grpSp>
      <p:pic>
        <p:nvPicPr>
          <p:cNvPr id="6" name="图片 5"/>
          <p:cNvPicPr>
            <a:picLocks noChangeAspect="1"/>
          </p:cNvPicPr>
          <p:nvPr>
            <p:custDataLst>
              <p:tags r:id="rId13"/>
            </p:custDataLst>
          </p:nvPr>
        </p:nvPicPr>
        <p:blipFill>
          <a:blip r:embed="rId14"/>
          <a:stretch>
            <a:fillRect/>
          </a:stretch>
        </p:blipFill>
        <p:spPr>
          <a:xfrm>
            <a:off x="4536440" y="3775710"/>
            <a:ext cx="276225" cy="290830"/>
          </a:xfrm>
          <a:prstGeom prst="rect">
            <a:avLst/>
          </a:prstGeom>
        </p:spPr>
      </p:pic>
      <p:sp>
        <p:nvSpPr>
          <p:cNvPr id="5" name="文本框 4"/>
          <p:cNvSpPr txBox="1"/>
          <p:nvPr/>
        </p:nvSpPr>
        <p:spPr>
          <a:xfrm>
            <a:off x="4392930" y="4074160"/>
            <a:ext cx="528955" cy="460375"/>
          </a:xfrm>
          <a:prstGeom prst="rect">
            <a:avLst/>
          </a:prstGeom>
          <a:noFill/>
        </p:spPr>
        <p:txBody>
          <a:bodyPr wrap="square" rtlCol="0">
            <a:spAutoFit/>
          </a:bodyPr>
          <a:p>
            <a:pPr algn="ctr"/>
            <a:r>
              <a:rPr lang="en-US" altLang="zh-CN" sz="2400" b="1" i="1">
                <a:solidFill>
                  <a:srgbClr val="FF0000"/>
                </a:solidFill>
                <a:latin typeface="Times New Roman" panose="02020603050405020304" pitchFamily="18" charset="0"/>
                <a:cs typeface="Times New Roman" panose="02020603050405020304" pitchFamily="18" charset="0"/>
              </a:rPr>
              <a:t>f</a:t>
            </a:r>
            <a:r>
              <a:rPr lang="en-US" altLang="zh-CN" sz="2400" b="1" baseline="-25000">
                <a:solidFill>
                  <a:srgbClr val="FF0000"/>
                </a:solidFill>
                <a:latin typeface="Times New Roman" panose="02020603050405020304" pitchFamily="18" charset="0"/>
                <a:cs typeface="Times New Roman" panose="02020603050405020304" pitchFamily="18" charset="0"/>
              </a:rPr>
              <a:t>T</a:t>
            </a:r>
            <a:endParaRPr lang="en-US" altLang="zh-CN" sz="2400" b="1" baseline="-25000">
              <a:solidFill>
                <a:srgbClr val="FF0000"/>
              </a:solidFill>
              <a:latin typeface="Times New Roman" panose="02020603050405020304" pitchFamily="18" charset="0"/>
              <a:cs typeface="Times New Roman" panose="02020603050405020304" pitchFamily="18" charset="0"/>
            </a:endParaRPr>
          </a:p>
        </p:txBody>
      </p:sp>
      <p:sp>
        <p:nvSpPr>
          <p:cNvPr id="29722" name="AutoShape 26"/>
          <p:cNvSpPr/>
          <p:nvPr/>
        </p:nvSpPr>
        <p:spPr bwMode="auto">
          <a:xfrm>
            <a:off x="6326188" y="3494088"/>
            <a:ext cx="2173287" cy="452437"/>
          </a:xfrm>
          <a:prstGeom prst="borderCallout2">
            <a:avLst>
              <a:gd name="adj1" fmla="val 25264"/>
              <a:gd name="adj2" fmla="val -3505"/>
              <a:gd name="adj3" fmla="val 25264"/>
              <a:gd name="adj4" fmla="val -45144"/>
              <a:gd name="adj5" fmla="val 80000"/>
              <a:gd name="adj6" fmla="val -88315"/>
            </a:avLst>
          </a:prstGeom>
          <a:noFill/>
          <a:ln w="1905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sz="2400">
                <a:latin typeface="Times New Roman" panose="02020603050405020304" pitchFamily="18" charset="0"/>
              </a:rPr>
              <a:t>－</a:t>
            </a:r>
            <a:r>
              <a:rPr lang="en-US" altLang="zh-CN" sz="2400">
                <a:latin typeface="Times New Roman" panose="02020603050405020304" pitchFamily="18" charset="0"/>
              </a:rPr>
              <a:t>20dB/</a:t>
            </a:r>
            <a:r>
              <a:rPr lang="zh-CN" altLang="en-US" sz="2400">
                <a:latin typeface="Times New Roman" panose="02020603050405020304" pitchFamily="18" charset="0"/>
              </a:rPr>
              <a:t>十倍频</a:t>
            </a:r>
            <a:endParaRPr lang="zh-CN" altLang="en-US" sz="2400">
              <a:latin typeface="Times New Roman" panose="02020603050405020304" pitchFamily="18" charset="0"/>
            </a:endParaRPr>
          </a:p>
        </p:txBody>
      </p:sp>
      <p:graphicFrame>
        <p:nvGraphicFramePr>
          <p:cNvPr id="7" name="对象 6"/>
          <p:cNvGraphicFramePr>
            <a:graphicFrameLocks noChangeAspect="1"/>
          </p:cNvGraphicFramePr>
          <p:nvPr>
            <p:custDataLst>
              <p:tags r:id="rId15"/>
            </p:custDataLst>
          </p:nvPr>
        </p:nvGraphicFramePr>
        <p:xfrm>
          <a:off x="5565498" y="5759818"/>
          <a:ext cx="2665095" cy="528320"/>
        </p:xfrm>
        <a:graphic>
          <a:graphicData uri="http://schemas.openxmlformats.org/presentationml/2006/ole">
            <mc:AlternateContent xmlns:mc="http://schemas.openxmlformats.org/markup-compatibility/2006">
              <mc:Choice xmlns:v="urn:schemas-microsoft-com:vml" Requires="v">
                <p:oleObj spid="_x0000_s13" name="" r:id="rId16" imgW="1219200" imgH="241300" progId="Equation.DSMT4">
                  <p:embed/>
                </p:oleObj>
              </mc:Choice>
              <mc:Fallback>
                <p:oleObj name="" r:id="rId16" imgW="1219200" imgH="241300" progId="Equation.DSMT4">
                  <p:embed/>
                  <p:pic>
                    <p:nvPicPr>
                      <p:cNvPr id="0" name="图片 6"/>
                      <p:cNvPicPr/>
                      <p:nvPr/>
                    </p:nvPicPr>
                    <p:blipFill>
                      <a:blip r:embed="rId17"/>
                      <a:stretch>
                        <a:fillRect/>
                      </a:stretch>
                    </p:blipFill>
                    <p:spPr>
                      <a:xfrm>
                        <a:off x="5565498" y="5759818"/>
                        <a:ext cx="2665095" cy="52832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20345" y="719455"/>
            <a:ext cx="8554720" cy="5774055"/>
          </a:xfrm>
        </p:spPr>
        <p:txBody>
          <a:bodyPr/>
          <a:p>
            <a:pPr marL="0" indent="0">
              <a:lnSpc>
                <a:spcPct val="120000"/>
              </a:lnSpc>
              <a:spcBef>
                <a:spcPts val="600"/>
              </a:spcBef>
              <a:spcAft>
                <a:spcPts val="600"/>
              </a:spcAft>
              <a:buNone/>
            </a:pPr>
            <a:r>
              <a:rPr lang="zh-CN" altLang="en-US" sz="2400" b="1">
                <a:solidFill>
                  <a:srgbClr val="FF0000"/>
                </a:solidFill>
                <a:latin typeface="Times New Roman" panose="02020603050405020304" pitchFamily="18" charset="0"/>
                <a:cs typeface="Times New Roman" panose="02020603050405020304" pitchFamily="18" charset="0"/>
              </a:rPr>
              <a:t>【教学内容】</a:t>
            </a:r>
            <a:endParaRPr lang="zh-CN" altLang="en-US" sz="2400" b="1">
              <a:latin typeface="Times New Roman" panose="02020603050405020304" pitchFamily="18" charset="0"/>
              <a:cs typeface="Times New Roman" panose="02020603050405020304" pitchFamily="18" charset="0"/>
            </a:endParaRPr>
          </a:p>
          <a:p>
            <a:pPr marL="914400" lvl="1" indent="-457200" algn="just">
              <a:lnSpc>
                <a:spcPct val="150000"/>
              </a:lnSpc>
              <a:spcBef>
                <a:spcPts val="0"/>
              </a:spcBef>
              <a:spcAft>
                <a:spcPts val="600"/>
              </a:spcAft>
              <a:buClrTx/>
              <a:buSzTx/>
              <a:buFontTx/>
              <a:buNone/>
              <a:defRPr/>
            </a:pPr>
            <a:r>
              <a:rPr lang="zh-CN" altLang="en-US" sz="2400" b="1" dirty="0" smtClean="0">
                <a:solidFill>
                  <a:prstClr val="black"/>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dirty="0" smtClean="0">
                <a:solidFill>
                  <a:prstClr val="black"/>
                </a:solidFill>
                <a:effectLst/>
                <a:latin typeface="Times New Roman" panose="02020603050405020304" pitchFamily="18" charset="0"/>
                <a:ea typeface="宋体" panose="02010600030101010101" pitchFamily="2" charset="-122"/>
                <a:cs typeface="Times New Roman" panose="02020603050405020304" pitchFamily="18" charset="0"/>
                <a:sym typeface="+mn-ea"/>
              </a:rPr>
              <a:t>放大电路频率响应－</a:t>
            </a:r>
            <a:r>
              <a:rPr lang="zh-CN" altLang="en-US" sz="2400" b="1" dirty="0" smtClean="0">
                <a:solidFill>
                  <a:prstClr val="black"/>
                </a:solidFill>
                <a:effectLst/>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400" b="1" dirty="0" smtClean="0">
                <a:solidFill>
                  <a:prstClr val="black"/>
                </a:solidFill>
                <a:effectLst/>
                <a:latin typeface="Times New Roman" panose="02020603050405020304" pitchFamily="18" charset="0"/>
                <a:ea typeface="宋体" panose="02010600030101010101" pitchFamily="2" charset="-122"/>
                <a:cs typeface="Times New Roman" panose="02020603050405020304" pitchFamily="18" charset="0"/>
                <a:sym typeface="+mn-ea"/>
              </a:rPr>
              <a:t>幅频特性和相频特性的概念</a:t>
            </a:r>
            <a:r>
              <a:rPr lang="zh-CN" altLang="en-US" sz="2400" b="1" dirty="0" smtClean="0">
                <a:solidFill>
                  <a:prstClr val="black"/>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b="1" dirty="0" smtClean="0">
              <a:solidFill>
                <a:prstClr val="black"/>
              </a:solidFill>
              <a:effectLst/>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algn="just">
              <a:lnSpc>
                <a:spcPct val="150000"/>
              </a:lnSpc>
              <a:spcBef>
                <a:spcPts val="0"/>
              </a:spcBef>
              <a:spcAft>
                <a:spcPts val="600"/>
              </a:spcAft>
              <a:buClrTx/>
              <a:buSzTx/>
              <a:buFontTx/>
              <a:buNone/>
              <a:defRPr/>
            </a:pPr>
            <a:r>
              <a:rPr lang="zh-CN" altLang="en-US" sz="2400" b="1" dirty="0" smtClean="0">
                <a:solidFill>
                  <a:prstClr val="black"/>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smtClean="0">
                <a:solidFill>
                  <a:prstClr val="black"/>
                </a:solidFill>
                <a:effectLst/>
                <a:latin typeface="Times New Roman" panose="02020603050405020304" pitchFamily="18" charset="0"/>
                <a:ea typeface="宋体" panose="02010600030101010101" pitchFamily="2" charset="-122"/>
                <a:cs typeface="Times New Roman" panose="02020603050405020304" pitchFamily="18" charset="0"/>
                <a:sym typeface="+mn-ea"/>
              </a:rPr>
              <a:t>RC无源低通电路和高通电路频率特性的描述方法，包括电压传输系数、幅频特性、相频特性表达式、对数幅频特性曲线</a:t>
            </a:r>
            <a:r>
              <a:rPr lang="zh-CN" altLang="en-US" sz="2400" b="1" dirty="0" smtClean="0">
                <a:solidFill>
                  <a:prstClr val="black"/>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b="1" dirty="0" smtClean="0">
              <a:solidFill>
                <a:prstClr val="black"/>
              </a:solidFill>
              <a:effectLst/>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algn="just">
              <a:lnSpc>
                <a:spcPct val="150000"/>
              </a:lnSpc>
              <a:spcBef>
                <a:spcPts val="0"/>
              </a:spcBef>
              <a:spcAft>
                <a:spcPts val="600"/>
              </a:spcAft>
              <a:buClrTx/>
              <a:buSzTx/>
              <a:buFontTx/>
              <a:buNone/>
              <a:defRPr/>
            </a:pPr>
            <a:r>
              <a:rPr lang="zh-CN" altLang="en-US" sz="2400" b="1" dirty="0" smtClean="0">
                <a:solidFill>
                  <a:prstClr val="black"/>
                </a:solidFill>
                <a:effectLst/>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b="1" dirty="0" smtClean="0">
                <a:solidFill>
                  <a:prstClr val="black"/>
                </a:solidFill>
                <a:effectLst/>
                <a:latin typeface="Times New Roman" panose="02020603050405020304" pitchFamily="18" charset="0"/>
                <a:ea typeface="宋体" panose="02010600030101010101" pitchFamily="2" charset="-122"/>
                <a:cs typeface="Times New Roman" panose="02020603050405020304" pitchFamily="18" charset="0"/>
                <a:sym typeface="+mn-ea"/>
              </a:rPr>
              <a:t>有源滤波电路的概念</a:t>
            </a:r>
            <a:r>
              <a:rPr lang="zh-CN" altLang="en-US" sz="2400" b="1" dirty="0" smtClean="0">
                <a:solidFill>
                  <a:prstClr val="black"/>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b="1" dirty="0" smtClean="0">
              <a:solidFill>
                <a:prstClr val="black"/>
              </a:solidFill>
              <a:effectLst/>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algn="just">
              <a:lnSpc>
                <a:spcPct val="150000"/>
              </a:lnSpc>
              <a:spcBef>
                <a:spcPts val="0"/>
              </a:spcBef>
              <a:spcAft>
                <a:spcPts val="600"/>
              </a:spcAft>
              <a:buClrTx/>
              <a:buSzTx/>
              <a:buFontTx/>
              <a:buNone/>
              <a:defRPr/>
            </a:pPr>
            <a:r>
              <a:rPr lang="zh-CN" altLang="en-US" sz="2400" b="1" dirty="0" smtClean="0">
                <a:solidFill>
                  <a:prstClr val="black"/>
                </a:solidFill>
                <a:effectLst/>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b="1" dirty="0" smtClean="0">
                <a:solidFill>
                  <a:prstClr val="black"/>
                </a:solidFill>
                <a:effectLst/>
                <a:latin typeface="Times New Roman" panose="02020603050405020304" pitchFamily="18" charset="0"/>
                <a:ea typeface="宋体" panose="02010600030101010101" pitchFamily="2" charset="-122"/>
                <a:cs typeface="Times New Roman" panose="02020603050405020304" pitchFamily="18" charset="0"/>
                <a:sym typeface="+mn-ea"/>
              </a:rPr>
              <a:t>一阶和二阶低通、高通电路传递函数、幅频特性及滤波参数的计算；</a:t>
            </a:r>
            <a:endParaRPr lang="zh-CN" altLang="en-US" sz="2400" b="1" dirty="0" smtClean="0">
              <a:solidFill>
                <a:prstClr val="black"/>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p>
            <a:pPr marL="914400" lvl="1" indent="-457200" algn="just">
              <a:lnSpc>
                <a:spcPct val="150000"/>
              </a:lnSpc>
              <a:spcBef>
                <a:spcPts val="0"/>
              </a:spcBef>
              <a:spcAft>
                <a:spcPts val="600"/>
              </a:spcAft>
              <a:buClrTx/>
              <a:buSzTx/>
              <a:buFontTx/>
              <a:buNone/>
              <a:defRPr/>
            </a:pPr>
            <a:r>
              <a:rPr lang="zh-CN" altLang="en-US" sz="2400" b="1" dirty="0" smtClean="0">
                <a:solidFill>
                  <a:prstClr val="black"/>
                </a:solidFill>
                <a:effectLst/>
                <a:latin typeface="Times New Roman" panose="02020603050405020304" pitchFamily="18" charset="0"/>
                <a:ea typeface="宋体" panose="02010600030101010101" pitchFamily="2" charset="-122"/>
                <a:cs typeface="Times New Roman" panose="02020603050405020304" pitchFamily="18" charset="0"/>
              </a:rPr>
              <a:t>（5）</a:t>
            </a:r>
            <a:r>
              <a:rPr lang="zh-CN" altLang="en-US" sz="2400" b="1" dirty="0" smtClean="0">
                <a:solidFill>
                  <a:prstClr val="black"/>
                </a:solidFill>
                <a:effectLst/>
                <a:latin typeface="Times New Roman" panose="02020603050405020304" pitchFamily="18" charset="0"/>
                <a:ea typeface="宋体" panose="02010600030101010101" pitchFamily="2" charset="-122"/>
                <a:cs typeface="Times New Roman" panose="02020603050405020304" pitchFamily="18" charset="0"/>
                <a:sym typeface="+mn-ea"/>
              </a:rPr>
              <a:t>带通、带阻和全通滤波电路的传递函数、幅频特性及滤波特性参数的计算</a:t>
            </a:r>
            <a:r>
              <a:rPr lang="zh-CN" altLang="en-US" sz="2400" b="1" dirty="0" smtClean="0">
                <a:solidFill>
                  <a:prstClr val="black"/>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b="1">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p>
            <a:fld id="{9A0DB2DC-4C9A-4742-B13C-FB6460FD3503}" type="slidenum">
              <a:rPr lang="zh-CN" altLang="en-US" dirty="0"/>
            </a:fld>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grpSp>
        <p:nvGrpSpPr>
          <p:cNvPr id="40963" name="组合 40962"/>
          <p:cNvGrpSpPr/>
          <p:nvPr/>
        </p:nvGrpSpPr>
        <p:grpSpPr>
          <a:xfrm>
            <a:off x="3851910" y="1557973"/>
            <a:ext cx="4800600" cy="2767013"/>
            <a:chOff x="2352" y="777"/>
            <a:chExt cx="3024" cy="1743"/>
          </a:xfrm>
        </p:grpSpPr>
        <p:sp>
          <p:nvSpPr>
            <p:cNvPr id="40964" name="文本框 40963"/>
            <p:cNvSpPr txBox="1"/>
            <p:nvPr>
              <p:custDataLst>
                <p:tags r:id="rId1"/>
              </p:custDataLst>
            </p:nvPr>
          </p:nvSpPr>
          <p:spPr>
            <a:xfrm>
              <a:off x="2688" y="777"/>
              <a:ext cx="2400" cy="616"/>
            </a:xfrm>
            <a:prstGeom prst="rect">
              <a:avLst/>
            </a:prstGeom>
            <a:noFill/>
            <a:ln w="9525">
              <a:noFill/>
            </a:ln>
          </p:spPr>
          <p:txBody>
            <a:bodyPr>
              <a:spAutoFit/>
            </a:bodyPr>
            <a:p>
              <a:pPr indent="0" algn="ctr" fontAlgn="auto">
                <a:lnSpc>
                  <a:spcPct val="120000"/>
                </a:lnSpc>
                <a:spcBef>
                  <a:spcPts val="0"/>
                </a:spcBef>
              </a:pPr>
              <a:r>
                <a:rPr lang="zh-CN" altLang="en-US" sz="2400" b="1" dirty="0">
                  <a:solidFill>
                    <a:srgbClr val="A50021"/>
                  </a:solidFill>
                  <a:latin typeface="Times New Roman" panose="02020603050405020304" pitchFamily="18" charset="0"/>
                  <a:cs typeface="Times New Roman" panose="02020603050405020304" pitchFamily="18" charset="0"/>
                </a:rPr>
                <a:t>适用于信号频率从</a:t>
              </a:r>
              <a:r>
                <a:rPr lang="en-US" altLang="zh-CN" sz="2400" b="1">
                  <a:solidFill>
                    <a:srgbClr val="A50021"/>
                  </a:solidFill>
                  <a:latin typeface="Times New Roman" panose="02020603050405020304" pitchFamily="18" charset="0"/>
                  <a:cs typeface="Times New Roman" panose="02020603050405020304" pitchFamily="18" charset="0"/>
                </a:rPr>
                <a:t>0</a:t>
              </a:r>
              <a:r>
                <a:rPr lang="zh-CN" altLang="en-US" sz="2400" b="1" dirty="0">
                  <a:solidFill>
                    <a:srgbClr val="A50021"/>
                  </a:solidFill>
                  <a:latin typeface="Times New Roman" panose="02020603050405020304" pitchFamily="18" charset="0"/>
                  <a:cs typeface="Times New Roman" panose="02020603050405020304" pitchFamily="18" charset="0"/>
                </a:rPr>
                <a:t>～</a:t>
              </a:r>
              <a:r>
                <a:rPr lang="en-US" altLang="zh-CN" sz="2400" b="1">
                  <a:solidFill>
                    <a:srgbClr val="A50021"/>
                  </a:solidFill>
                  <a:latin typeface="Times New Roman" panose="02020603050405020304" pitchFamily="18" charset="0"/>
                  <a:cs typeface="Times New Roman" panose="02020603050405020304" pitchFamily="18" charset="0"/>
                </a:rPr>
                <a:t>∞</a:t>
              </a:r>
              <a:r>
                <a:rPr lang="zh-CN" altLang="en-US" sz="2400" b="1" dirty="0">
                  <a:solidFill>
                    <a:srgbClr val="A50021"/>
                  </a:solidFill>
                  <a:latin typeface="Times New Roman" panose="02020603050405020304" pitchFamily="18" charset="0"/>
                  <a:cs typeface="Times New Roman" panose="02020603050405020304" pitchFamily="18" charset="0"/>
                </a:rPr>
                <a:t>的交流等效电路</a:t>
              </a:r>
              <a:endParaRPr lang="zh-CN" altLang="en-US" sz="2400" b="1">
                <a:solidFill>
                  <a:srgbClr val="A50021"/>
                </a:solidFill>
                <a:latin typeface="Times New Roman" panose="02020603050405020304" pitchFamily="18" charset="0"/>
                <a:cs typeface="Times New Roman" panose="02020603050405020304" pitchFamily="18" charset="0"/>
              </a:endParaRPr>
            </a:p>
          </p:txBody>
        </p:sp>
        <p:graphicFrame>
          <p:nvGraphicFramePr>
            <p:cNvPr id="40965" name="对象 40964"/>
            <p:cNvGraphicFramePr/>
            <p:nvPr>
              <p:custDataLst>
                <p:tags r:id="rId2"/>
              </p:custDataLst>
            </p:nvPr>
          </p:nvGraphicFramePr>
          <p:xfrm>
            <a:off x="2352" y="1440"/>
            <a:ext cx="3024" cy="1080"/>
          </p:xfrm>
          <a:graphic>
            <a:graphicData uri="http://schemas.openxmlformats.org/presentationml/2006/ole">
              <mc:AlternateContent xmlns:mc="http://schemas.openxmlformats.org/markup-compatibility/2006">
                <mc:Choice xmlns:v="urn:schemas-microsoft-com:vml" Requires="v">
                  <p:oleObj spid="_x0000_s3082" name="" r:id="rId3" imgW="17306925" imgH="6181725" progId="MSPhotoEd.3">
                    <p:embed/>
                  </p:oleObj>
                </mc:Choice>
                <mc:Fallback>
                  <p:oleObj name="" r:id="rId3" imgW="17306925" imgH="6181725" progId="MSPhotoEd.3">
                    <p:embed/>
                    <p:pic>
                      <p:nvPicPr>
                        <p:cNvPr id="0" name="图片 3081"/>
                        <p:cNvPicPr/>
                        <p:nvPr/>
                      </p:nvPicPr>
                      <p:blipFill>
                        <a:blip r:embed="rId4"/>
                        <a:stretch>
                          <a:fillRect/>
                        </a:stretch>
                      </p:blipFill>
                      <p:spPr>
                        <a:xfrm>
                          <a:off x="2352" y="1440"/>
                          <a:ext cx="3024" cy="1080"/>
                        </a:xfrm>
                        <a:prstGeom prst="rect">
                          <a:avLst/>
                        </a:prstGeom>
                        <a:noFill/>
                        <a:ln w="38100">
                          <a:noFill/>
                          <a:miter/>
                        </a:ln>
                      </p:spPr>
                    </p:pic>
                  </p:oleObj>
                </mc:Fallback>
              </mc:AlternateContent>
            </a:graphicData>
          </a:graphic>
        </p:graphicFrame>
      </p:grpSp>
      <p:graphicFrame>
        <p:nvGraphicFramePr>
          <p:cNvPr id="40966" name="对象 40965"/>
          <p:cNvGraphicFramePr/>
          <p:nvPr/>
        </p:nvGraphicFramePr>
        <p:xfrm>
          <a:off x="660400" y="1965960"/>
          <a:ext cx="2971800" cy="2368550"/>
        </p:xfrm>
        <a:graphic>
          <a:graphicData uri="http://schemas.openxmlformats.org/presentationml/2006/ole">
            <mc:AlternateContent xmlns:mc="http://schemas.openxmlformats.org/markup-compatibility/2006">
              <mc:Choice xmlns:v="urn:schemas-microsoft-com:vml" Requires="v">
                <p:oleObj spid="_x0000_s3089" name="" r:id="rId5" imgW="10677525" imgH="8505825" progId="MSPhotoEd.3">
                  <p:embed/>
                </p:oleObj>
              </mc:Choice>
              <mc:Fallback>
                <p:oleObj name="" r:id="rId5" imgW="10677525" imgH="8505825" progId="MSPhotoEd.3">
                  <p:embed/>
                  <p:pic>
                    <p:nvPicPr>
                      <p:cNvPr id="0" name="图片 3088"/>
                      <p:cNvPicPr/>
                      <p:nvPr/>
                    </p:nvPicPr>
                    <p:blipFill>
                      <a:blip r:embed="rId6"/>
                      <a:stretch>
                        <a:fillRect/>
                      </a:stretch>
                    </p:blipFill>
                    <p:spPr>
                      <a:xfrm>
                        <a:off x="660400" y="1965960"/>
                        <a:ext cx="2971800" cy="2368550"/>
                      </a:xfrm>
                      <a:prstGeom prst="rect">
                        <a:avLst/>
                      </a:prstGeom>
                      <a:noFill/>
                      <a:ln w="38100">
                        <a:noFill/>
                        <a:miter/>
                      </a:ln>
                    </p:spPr>
                  </p:pic>
                </p:oleObj>
              </mc:Fallback>
            </mc:AlternateContent>
          </a:graphicData>
        </a:graphic>
      </p:graphicFrame>
      <p:grpSp>
        <p:nvGrpSpPr>
          <p:cNvPr id="3" name="组合 2"/>
          <p:cNvGrpSpPr/>
          <p:nvPr/>
        </p:nvGrpSpPr>
        <p:grpSpPr>
          <a:xfrm>
            <a:off x="2023110" y="4705350"/>
            <a:ext cx="5181600" cy="1638300"/>
            <a:chOff x="3186" y="7184"/>
            <a:chExt cx="8160" cy="2580"/>
          </a:xfrm>
        </p:grpSpPr>
        <p:grpSp>
          <p:nvGrpSpPr>
            <p:cNvPr id="40967" name="组合 40966"/>
            <p:cNvGrpSpPr/>
            <p:nvPr/>
          </p:nvGrpSpPr>
          <p:grpSpPr>
            <a:xfrm>
              <a:off x="3186" y="7184"/>
              <a:ext cx="6840" cy="840"/>
              <a:chOff x="1200" y="2568"/>
              <a:chExt cx="2736" cy="336"/>
            </a:xfrm>
          </p:grpSpPr>
          <p:sp>
            <p:nvSpPr>
              <p:cNvPr id="40968" name="文本框 40967"/>
              <p:cNvSpPr txBox="1"/>
              <p:nvPr>
                <p:custDataLst>
                  <p:tags r:id="rId7"/>
                </p:custDataLst>
              </p:nvPr>
            </p:nvSpPr>
            <p:spPr>
              <a:xfrm>
                <a:off x="1200" y="2592"/>
                <a:ext cx="2736" cy="290"/>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cs typeface="Times New Roman" panose="02020603050405020304" pitchFamily="18" charset="0"/>
                  </a:rPr>
                  <a:t>中频段：</a:t>
                </a:r>
                <a:r>
                  <a:rPr lang="en-US" altLang="zh-CN" sz="2400" b="1" i="1">
                    <a:latin typeface="Times New Roman" panose="02020603050405020304" pitchFamily="18" charset="0"/>
                    <a:cs typeface="Times New Roman" panose="02020603050405020304" pitchFamily="18" charset="0"/>
                  </a:rPr>
                  <a:t>C </a:t>
                </a:r>
                <a:r>
                  <a:rPr lang="zh-CN" altLang="en-US" sz="2400" b="1" dirty="0">
                    <a:latin typeface="Times New Roman" panose="02020603050405020304" pitchFamily="18" charset="0"/>
                    <a:cs typeface="Times New Roman" panose="02020603050405020304" pitchFamily="18" charset="0"/>
                  </a:rPr>
                  <a:t>短路，      开路。</a:t>
                </a:r>
                <a:endParaRPr lang="zh-CN" altLang="en-US" sz="2400" b="1" dirty="0">
                  <a:latin typeface="Times New Roman" panose="02020603050405020304" pitchFamily="18" charset="0"/>
                  <a:cs typeface="Times New Roman" panose="02020603050405020304" pitchFamily="18" charset="0"/>
                </a:endParaRPr>
              </a:p>
            </p:txBody>
          </p:sp>
          <p:graphicFrame>
            <p:nvGraphicFramePr>
              <p:cNvPr id="40969" name="对象 40968"/>
              <p:cNvGraphicFramePr/>
              <p:nvPr>
                <p:custDataLst>
                  <p:tags r:id="rId8"/>
                </p:custDataLst>
              </p:nvPr>
            </p:nvGraphicFramePr>
            <p:xfrm>
              <a:off x="2784" y="2568"/>
              <a:ext cx="283" cy="336"/>
            </p:xfrm>
            <a:graphic>
              <a:graphicData uri="http://schemas.openxmlformats.org/presentationml/2006/ole">
                <mc:AlternateContent xmlns:mc="http://schemas.openxmlformats.org/markup-compatibility/2006">
                  <mc:Choice xmlns:v="urn:schemas-microsoft-com:vml" Requires="v">
                    <p:oleObj spid="_x0000_s3085" name="" r:id="rId9" imgW="203200" imgH="241300" progId="Equation.3">
                      <p:embed/>
                    </p:oleObj>
                  </mc:Choice>
                  <mc:Fallback>
                    <p:oleObj name="" r:id="rId9" imgW="203200" imgH="241300" progId="Equation.3">
                      <p:embed/>
                      <p:pic>
                        <p:nvPicPr>
                          <p:cNvPr id="0" name="图片 3084"/>
                          <p:cNvPicPr/>
                          <p:nvPr/>
                        </p:nvPicPr>
                        <p:blipFill>
                          <a:blip r:embed="rId10"/>
                          <a:stretch>
                            <a:fillRect/>
                          </a:stretch>
                        </p:blipFill>
                        <p:spPr>
                          <a:xfrm>
                            <a:off x="2784" y="2568"/>
                            <a:ext cx="283" cy="336"/>
                          </a:xfrm>
                          <a:prstGeom prst="rect">
                            <a:avLst/>
                          </a:prstGeom>
                          <a:noFill/>
                          <a:ln w="38100">
                            <a:noFill/>
                            <a:miter/>
                          </a:ln>
                        </p:spPr>
                      </p:pic>
                    </p:oleObj>
                  </mc:Fallback>
                </mc:AlternateContent>
              </a:graphicData>
            </a:graphic>
          </p:graphicFrame>
        </p:grpSp>
        <p:grpSp>
          <p:nvGrpSpPr>
            <p:cNvPr id="40970" name="组合 40969"/>
            <p:cNvGrpSpPr/>
            <p:nvPr/>
          </p:nvGrpSpPr>
          <p:grpSpPr>
            <a:xfrm>
              <a:off x="3186" y="8016"/>
              <a:ext cx="8160" cy="840"/>
              <a:chOff x="1200" y="2901"/>
              <a:chExt cx="3264" cy="336"/>
            </a:xfrm>
          </p:grpSpPr>
          <p:sp>
            <p:nvSpPr>
              <p:cNvPr id="40972" name="文本框 40971"/>
              <p:cNvSpPr txBox="1"/>
              <p:nvPr>
                <p:custDataLst>
                  <p:tags r:id="rId11"/>
                </p:custDataLst>
              </p:nvPr>
            </p:nvSpPr>
            <p:spPr>
              <a:xfrm>
                <a:off x="1200" y="2928"/>
                <a:ext cx="3264" cy="290"/>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cs typeface="Times New Roman" panose="02020603050405020304" pitchFamily="18" charset="0"/>
                  </a:rPr>
                  <a:t>低频段：考虑</a:t>
                </a:r>
                <a:r>
                  <a:rPr lang="en-US" altLang="zh-CN" sz="2400" b="1" dirty="0">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C </a:t>
                </a:r>
                <a:r>
                  <a:rPr lang="zh-CN" altLang="en-US" sz="2400" b="1" dirty="0">
                    <a:latin typeface="Times New Roman" panose="02020603050405020304" pitchFamily="18" charset="0"/>
                    <a:cs typeface="Times New Roman" panose="02020603050405020304" pitchFamily="18" charset="0"/>
                  </a:rPr>
                  <a:t>的影响，     开路。</a:t>
                </a:r>
                <a:endParaRPr lang="zh-CN" altLang="en-US" sz="2400" b="1" dirty="0">
                  <a:latin typeface="Times New Roman" panose="02020603050405020304" pitchFamily="18" charset="0"/>
                  <a:cs typeface="Times New Roman" panose="02020603050405020304" pitchFamily="18" charset="0"/>
                </a:endParaRPr>
              </a:p>
            </p:txBody>
          </p:sp>
          <p:graphicFrame>
            <p:nvGraphicFramePr>
              <p:cNvPr id="40971" name="对象 40970"/>
              <p:cNvGraphicFramePr/>
              <p:nvPr>
                <p:custDataLst>
                  <p:tags r:id="rId12"/>
                </p:custDataLst>
              </p:nvPr>
            </p:nvGraphicFramePr>
            <p:xfrm>
              <a:off x="3357" y="2901"/>
              <a:ext cx="283" cy="336"/>
            </p:xfrm>
            <a:graphic>
              <a:graphicData uri="http://schemas.openxmlformats.org/presentationml/2006/ole">
                <mc:AlternateContent xmlns:mc="http://schemas.openxmlformats.org/markup-compatibility/2006">
                  <mc:Choice xmlns:v="urn:schemas-microsoft-com:vml" Requires="v">
                    <p:oleObj spid="_x0000_s3086" name="" r:id="rId13" imgW="203200" imgH="241300" progId="Equation.3">
                      <p:embed/>
                    </p:oleObj>
                  </mc:Choice>
                  <mc:Fallback>
                    <p:oleObj name="" r:id="rId13" imgW="203200" imgH="241300" progId="Equation.3">
                      <p:embed/>
                      <p:pic>
                        <p:nvPicPr>
                          <p:cNvPr id="0" name="图片 3085"/>
                          <p:cNvPicPr/>
                          <p:nvPr/>
                        </p:nvPicPr>
                        <p:blipFill>
                          <a:blip r:embed="rId14"/>
                          <a:stretch>
                            <a:fillRect/>
                          </a:stretch>
                        </p:blipFill>
                        <p:spPr>
                          <a:xfrm>
                            <a:off x="3357" y="2901"/>
                            <a:ext cx="283" cy="336"/>
                          </a:xfrm>
                          <a:prstGeom prst="rect">
                            <a:avLst/>
                          </a:prstGeom>
                          <a:noFill/>
                          <a:ln w="38100">
                            <a:noFill/>
                            <a:miter/>
                          </a:ln>
                        </p:spPr>
                      </p:pic>
                    </p:oleObj>
                  </mc:Fallback>
                </mc:AlternateContent>
              </a:graphicData>
            </a:graphic>
          </p:graphicFrame>
        </p:grpSp>
        <p:grpSp>
          <p:nvGrpSpPr>
            <p:cNvPr id="40973" name="组合 40972"/>
            <p:cNvGrpSpPr/>
            <p:nvPr/>
          </p:nvGrpSpPr>
          <p:grpSpPr>
            <a:xfrm>
              <a:off x="3186" y="8924"/>
              <a:ext cx="8160" cy="840"/>
              <a:chOff x="1200" y="3264"/>
              <a:chExt cx="3264" cy="336"/>
            </a:xfrm>
          </p:grpSpPr>
          <p:sp>
            <p:nvSpPr>
              <p:cNvPr id="40974" name="文本框 40973"/>
              <p:cNvSpPr txBox="1"/>
              <p:nvPr>
                <p:custDataLst>
                  <p:tags r:id="rId15"/>
                </p:custDataLst>
              </p:nvPr>
            </p:nvSpPr>
            <p:spPr>
              <a:xfrm>
                <a:off x="1200" y="3264"/>
                <a:ext cx="3264" cy="288"/>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cs typeface="Times New Roman" panose="02020603050405020304" pitchFamily="18" charset="0"/>
                  </a:rPr>
                  <a:t>高频段：考虑      的影响，</a:t>
                </a:r>
                <a:r>
                  <a:rPr lang="en-US" altLang="zh-CN" sz="2400" b="1" i="1">
                    <a:latin typeface="Times New Roman" panose="02020603050405020304" pitchFamily="18" charset="0"/>
                    <a:cs typeface="Times New Roman" panose="02020603050405020304" pitchFamily="18" charset="0"/>
                  </a:rPr>
                  <a:t>C </a:t>
                </a:r>
                <a:r>
                  <a:rPr lang="zh-CN" altLang="en-US" sz="2400" b="1" dirty="0">
                    <a:latin typeface="Times New Roman" panose="02020603050405020304" pitchFamily="18" charset="0"/>
                    <a:cs typeface="Times New Roman" panose="02020603050405020304" pitchFamily="18" charset="0"/>
                  </a:rPr>
                  <a:t>开路。</a:t>
                </a:r>
                <a:endParaRPr lang="zh-CN" altLang="en-US" sz="2400" b="1" dirty="0">
                  <a:latin typeface="Times New Roman" panose="02020603050405020304" pitchFamily="18" charset="0"/>
                  <a:cs typeface="Times New Roman" panose="02020603050405020304" pitchFamily="18" charset="0"/>
                </a:endParaRPr>
              </a:p>
            </p:txBody>
          </p:sp>
          <p:graphicFrame>
            <p:nvGraphicFramePr>
              <p:cNvPr id="40975" name="对象 40974"/>
              <p:cNvGraphicFramePr/>
              <p:nvPr>
                <p:custDataLst>
                  <p:tags r:id="rId16"/>
                </p:custDataLst>
              </p:nvPr>
            </p:nvGraphicFramePr>
            <p:xfrm>
              <a:off x="2448" y="3264"/>
              <a:ext cx="283" cy="336"/>
            </p:xfrm>
            <a:graphic>
              <a:graphicData uri="http://schemas.openxmlformats.org/presentationml/2006/ole">
                <mc:AlternateContent xmlns:mc="http://schemas.openxmlformats.org/markup-compatibility/2006">
                  <mc:Choice xmlns:v="urn:schemas-microsoft-com:vml" Requires="v">
                    <p:oleObj spid="_x0000_s3083" name="" r:id="rId17" imgW="203200" imgH="241300" progId="Equation.3">
                      <p:embed/>
                    </p:oleObj>
                  </mc:Choice>
                  <mc:Fallback>
                    <p:oleObj name="" r:id="rId17" imgW="203200" imgH="241300" progId="Equation.3">
                      <p:embed/>
                      <p:pic>
                        <p:nvPicPr>
                          <p:cNvPr id="0" name="图片 3082"/>
                          <p:cNvPicPr/>
                          <p:nvPr/>
                        </p:nvPicPr>
                        <p:blipFill>
                          <a:blip r:embed="rId14"/>
                          <a:stretch>
                            <a:fillRect/>
                          </a:stretch>
                        </p:blipFill>
                        <p:spPr>
                          <a:xfrm>
                            <a:off x="2448" y="3264"/>
                            <a:ext cx="283" cy="336"/>
                          </a:xfrm>
                          <a:prstGeom prst="rect">
                            <a:avLst/>
                          </a:prstGeom>
                          <a:noFill/>
                          <a:ln w="38100">
                            <a:noFill/>
                            <a:miter/>
                          </a:ln>
                        </p:spPr>
                      </p:pic>
                    </p:oleObj>
                  </mc:Fallback>
                </mc:AlternateContent>
              </a:graphicData>
            </a:graphic>
          </p:graphicFrame>
        </p:grpSp>
      </p:grpSp>
      <p:sp>
        <p:nvSpPr>
          <p:cNvPr id="19464" name="文本框 19463">
            <a:hlinkClick r:id="rId18" action="ppaction://hlinksldjump"/>
          </p:cNvPr>
          <p:cNvSpPr txBox="1"/>
          <p:nvPr>
            <p:custDataLst>
              <p:tags r:id="rId19"/>
            </p:custDataLst>
          </p:nvPr>
        </p:nvSpPr>
        <p:spPr>
          <a:xfrm>
            <a:off x="35560" y="723900"/>
            <a:ext cx="7168515" cy="583565"/>
          </a:xfrm>
          <a:prstGeom prst="rect">
            <a:avLst/>
          </a:prstGeom>
          <a:noFill/>
          <a:ln w="9525">
            <a:noFill/>
          </a:ln>
        </p:spPr>
        <p:txBody>
          <a:bodyPr wrap="square">
            <a:spAutoFit/>
          </a:bodyPr>
          <a:p>
            <a:pPr algn="l"/>
            <a:r>
              <a:rPr kumimoji="1" lang="zh-CN" altLang="en-US" sz="3200" dirty="0" smtClean="0">
                <a:solidFill>
                  <a:srgbClr val="FF0000"/>
                </a:solidFill>
                <a:latin typeface="黑体" panose="02010609060101010101" pitchFamily="2" charset="-122"/>
                <a:ea typeface="黑体" panose="02010609060101010101" pitchFamily="2" charset="-122"/>
                <a:sym typeface="+mn-ea"/>
              </a:rPr>
              <a:t>四、基本共射放大电路的频率响应</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pic>
        <p:nvPicPr>
          <p:cNvPr id="49154" name="图片 49153" descr="Dz050405"/>
          <p:cNvPicPr>
            <a:picLocks noChangeAspect="1"/>
          </p:cNvPicPr>
          <p:nvPr/>
        </p:nvPicPr>
        <p:blipFill>
          <a:blip r:embed="rId1"/>
          <a:stretch>
            <a:fillRect/>
          </a:stretch>
        </p:blipFill>
        <p:spPr>
          <a:xfrm>
            <a:off x="4284980" y="1772285"/>
            <a:ext cx="4495800" cy="3654425"/>
          </a:xfrm>
          <a:prstGeom prst="rect">
            <a:avLst/>
          </a:prstGeom>
          <a:noFill/>
          <a:ln w="9525">
            <a:noFill/>
          </a:ln>
        </p:spPr>
      </p:pic>
      <p:grpSp>
        <p:nvGrpSpPr>
          <p:cNvPr id="49156" name="组合 49155"/>
          <p:cNvGrpSpPr/>
          <p:nvPr/>
        </p:nvGrpSpPr>
        <p:grpSpPr>
          <a:xfrm>
            <a:off x="669925" y="1168718"/>
            <a:ext cx="3886200" cy="4252913"/>
            <a:chOff x="3042" y="921"/>
            <a:chExt cx="2448" cy="2679"/>
          </a:xfrm>
        </p:grpSpPr>
        <p:graphicFrame>
          <p:nvGraphicFramePr>
            <p:cNvPr id="49157" name="对象 49156"/>
            <p:cNvGraphicFramePr/>
            <p:nvPr>
              <p:custDataLst>
                <p:tags r:id="rId2"/>
              </p:custDataLst>
            </p:nvPr>
          </p:nvGraphicFramePr>
          <p:xfrm>
            <a:off x="3369" y="1392"/>
            <a:ext cx="1759" cy="2208"/>
          </p:xfrm>
          <a:graphic>
            <a:graphicData uri="http://schemas.openxmlformats.org/presentationml/2006/ole">
              <mc:AlternateContent xmlns:mc="http://schemas.openxmlformats.org/markup-compatibility/2006">
                <mc:Choice xmlns:v="urn:schemas-microsoft-com:vml" Requires="v">
                  <p:oleObj spid="_x0000_s3122" name="" r:id="rId3" imgW="1422400" imgH="1943100" progId="Equation.3">
                    <p:embed/>
                  </p:oleObj>
                </mc:Choice>
                <mc:Fallback>
                  <p:oleObj name="" r:id="rId3" imgW="1422400" imgH="1943100" progId="Equation.3">
                    <p:embed/>
                    <p:pic>
                      <p:nvPicPr>
                        <p:cNvPr id="0" name="图片 3121"/>
                        <p:cNvPicPr/>
                        <p:nvPr/>
                      </p:nvPicPr>
                      <p:blipFill>
                        <a:blip r:embed="rId4"/>
                        <a:stretch>
                          <a:fillRect/>
                        </a:stretch>
                      </p:blipFill>
                      <p:spPr>
                        <a:xfrm>
                          <a:off x="3369" y="1392"/>
                          <a:ext cx="1759" cy="2208"/>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
          <p:nvSpPr>
            <p:cNvPr id="49158" name="文本框 49157"/>
            <p:cNvSpPr txBox="1"/>
            <p:nvPr>
              <p:custDataLst>
                <p:tags r:id="rId5"/>
              </p:custDataLst>
            </p:nvPr>
          </p:nvSpPr>
          <p:spPr>
            <a:xfrm>
              <a:off x="3042" y="921"/>
              <a:ext cx="2448" cy="290"/>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rPr>
                <a:t>全频段放大倍数表达式：</a:t>
              </a:r>
              <a:endParaRPr lang="zh-CN" altLang="en-US" sz="2400" b="1" dirty="0">
                <a:latin typeface="Times New Roman" panose="02020603050405020304" pitchFamily="18" charset="0"/>
              </a:endParaRPr>
            </a:p>
          </p:txBody>
        </p:sp>
      </p:grpSp>
      <p:sp>
        <p:nvSpPr>
          <p:cNvPr id="5" name="文本框 23560"/>
          <p:cNvSpPr txBox="1"/>
          <p:nvPr>
            <p:custDataLst>
              <p:tags r:id="rId6"/>
            </p:custDataLst>
          </p:nvPr>
        </p:nvSpPr>
        <p:spPr>
          <a:xfrm>
            <a:off x="5077460" y="5517515"/>
            <a:ext cx="3660140" cy="398780"/>
          </a:xfrm>
          <a:prstGeom prst="rect">
            <a:avLst/>
          </a:prstGeom>
          <a:noFill/>
          <a:ln w="12700">
            <a:noFill/>
          </a:ln>
        </p:spPr>
        <p:txBody>
          <a:bodyPr wrap="square" anchor="t" anchorCtr="0">
            <a:spAutoFit/>
          </a:bodyPr>
          <a:p>
            <a:pPr algn="ctr">
              <a:spcBef>
                <a:spcPct val="50000"/>
              </a:spcBef>
            </a:pPr>
            <a:r>
              <a:rPr lang="zh-CN" altLang="en-US" sz="2000" b="1" dirty="0">
                <a:solidFill>
                  <a:srgbClr val="FF0000"/>
                </a:solidFill>
                <a:latin typeface="Times New Roman" panose="02020603050405020304" pitchFamily="18" charset="0"/>
                <a:cs typeface="Times New Roman" panose="02020603050405020304" pitchFamily="18" charset="0"/>
              </a:rPr>
              <a:t>单管共射放大电路的波特图</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50177"/>
          <p:cNvSpPr>
            <a:spLocks noGrp="1"/>
          </p:cNvSpPr>
          <p:nvPr>
            <p:custDataLst>
              <p:tags r:id="rId1"/>
            </p:custDataLst>
          </p:nvPr>
        </p:nvSpPr>
        <p:spPr>
          <a:xfrm>
            <a:off x="395605" y="692785"/>
            <a:ext cx="2211705" cy="60960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r>
              <a:rPr lang="en-US" altLang="zh-CN" sz="3200">
                <a:latin typeface="华文行楷" panose="02010800040101010101" pitchFamily="2" charset="-122"/>
                <a:ea typeface="华文行楷" panose="02010800040101010101" pitchFamily="2" charset="-122"/>
              </a:rPr>
              <a:t> </a:t>
            </a: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带宽增益积</a:t>
            </a:r>
            <a:endParaRPr lang="zh-CN" altLang="en-US" sz="2800" b="1" dirty="0">
              <a:latin typeface="宋体" panose="02010600030101010101" pitchFamily="2" charset="-122"/>
            </a:endParaRPr>
          </a:p>
        </p:txBody>
      </p:sp>
      <p:sp>
        <p:nvSpPr>
          <p:cNvPr id="50179" name="文本占位符 50178"/>
          <p:cNvSpPr>
            <a:spLocks noGrp="1"/>
          </p:cNvSpPr>
          <p:nvPr>
            <p:custDataLst>
              <p:tags r:id="rId2"/>
            </p:custDataLst>
          </p:nvPr>
        </p:nvSpPr>
        <p:spPr>
          <a:xfrm>
            <a:off x="804863" y="2243773"/>
            <a:ext cx="2438400" cy="5334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None/>
            </a:pPr>
            <a:r>
              <a:rPr lang="zh-CN" altLang="zh-CN" sz="2400" i="1" dirty="0">
                <a:latin typeface="Times New Roman" panose="02020603050405020304" pitchFamily="18" charset="0"/>
                <a:cs typeface="Times New Roman" panose="02020603050405020304" pitchFamily="18" charset="0"/>
              </a:rPr>
              <a:t>f</a:t>
            </a:r>
            <a:r>
              <a:rPr lang="zh-CN" altLang="zh-CN" sz="2400" baseline="-25000" dirty="0">
                <a:latin typeface="Times New Roman" panose="02020603050405020304" pitchFamily="18" charset="0"/>
                <a:cs typeface="Times New Roman" panose="02020603050405020304" pitchFamily="18" charset="0"/>
              </a:rPr>
              <a:t>bw</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f</a:t>
            </a:r>
            <a:r>
              <a:rPr lang="zh-CN" altLang="zh-CN" sz="2400" baseline="-25000" dirty="0">
                <a:latin typeface="Times New Roman" panose="02020603050405020304" pitchFamily="18" charset="0"/>
                <a:cs typeface="Times New Roman" panose="02020603050405020304" pitchFamily="18" charset="0"/>
              </a:rPr>
              <a:t>H</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f</a:t>
            </a:r>
            <a:r>
              <a:rPr lang="zh-CN" altLang="zh-CN" sz="2400" baseline="-25000" dirty="0">
                <a:latin typeface="Times New Roman" panose="02020603050405020304" pitchFamily="18" charset="0"/>
                <a:cs typeface="Times New Roman" panose="02020603050405020304" pitchFamily="18" charset="0"/>
              </a:rPr>
              <a:t>L</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f</a:t>
            </a:r>
            <a:r>
              <a:rPr lang="zh-CN" altLang="zh-CN" sz="2400" baseline="-25000" dirty="0">
                <a:latin typeface="Times New Roman" panose="02020603050405020304" pitchFamily="18" charset="0"/>
                <a:cs typeface="Times New Roman" panose="02020603050405020304" pitchFamily="18" charset="0"/>
              </a:rPr>
              <a:t>H</a:t>
            </a:r>
            <a:endParaRPr lang="zh-CN" altLang="zh-CN" sz="2000" dirty="0">
              <a:latin typeface="Times New Roman" panose="02020603050405020304" pitchFamily="18" charset="0"/>
              <a:cs typeface="Times New Roman" panose="02020603050405020304" pitchFamily="18" charset="0"/>
            </a:endParaRPr>
          </a:p>
        </p:txBody>
      </p:sp>
      <p:graphicFrame>
        <p:nvGraphicFramePr>
          <p:cNvPr id="50185" name="对象 50184"/>
          <p:cNvGraphicFramePr/>
          <p:nvPr>
            <p:custDataLst>
              <p:tags r:id="rId3"/>
            </p:custDataLst>
          </p:nvPr>
        </p:nvGraphicFramePr>
        <p:xfrm>
          <a:off x="5507038" y="840423"/>
          <a:ext cx="3048000" cy="2428875"/>
        </p:xfrm>
        <a:graphic>
          <a:graphicData uri="http://schemas.openxmlformats.org/presentationml/2006/ole">
            <mc:AlternateContent xmlns:mc="http://schemas.openxmlformats.org/markup-compatibility/2006">
              <mc:Choice xmlns:v="urn:schemas-microsoft-com:vml" Requires="v">
                <p:oleObj spid="_x0000_s3134" name="" r:id="rId4" imgW="10677525" imgH="8505825" progId="MSPhotoEd.3">
                  <p:embed/>
                </p:oleObj>
              </mc:Choice>
              <mc:Fallback>
                <p:oleObj name="" r:id="rId4" imgW="10677525" imgH="8505825" progId="MSPhotoEd.3">
                  <p:embed/>
                  <p:pic>
                    <p:nvPicPr>
                      <p:cNvPr id="0" name="图片 3133"/>
                      <p:cNvPicPr/>
                      <p:nvPr/>
                    </p:nvPicPr>
                    <p:blipFill>
                      <a:blip r:embed="rId5"/>
                      <a:stretch>
                        <a:fillRect/>
                      </a:stretch>
                    </p:blipFill>
                    <p:spPr>
                      <a:xfrm>
                        <a:off x="5507038" y="840423"/>
                        <a:ext cx="3048000" cy="2428875"/>
                      </a:xfrm>
                      <a:prstGeom prst="rect">
                        <a:avLst/>
                      </a:prstGeom>
                      <a:noFill/>
                      <a:ln w="38100">
                        <a:noFill/>
                        <a:miter/>
                      </a:ln>
                    </p:spPr>
                  </p:pic>
                </p:oleObj>
              </mc:Fallback>
            </mc:AlternateContent>
          </a:graphicData>
        </a:graphic>
      </p:graphicFrame>
      <p:grpSp>
        <p:nvGrpSpPr>
          <p:cNvPr id="5" name="组合 4"/>
          <p:cNvGrpSpPr/>
          <p:nvPr/>
        </p:nvGrpSpPr>
        <p:grpSpPr>
          <a:xfrm>
            <a:off x="683260" y="3609340"/>
            <a:ext cx="7744460" cy="1744980"/>
            <a:chOff x="1076" y="5684"/>
            <a:chExt cx="12196" cy="2748"/>
          </a:xfrm>
        </p:grpSpPr>
        <p:grpSp>
          <p:nvGrpSpPr>
            <p:cNvPr id="51207" name="组合 51206"/>
            <p:cNvGrpSpPr/>
            <p:nvPr/>
          </p:nvGrpSpPr>
          <p:grpSpPr>
            <a:xfrm>
              <a:off x="1076" y="5684"/>
              <a:ext cx="12196" cy="1308"/>
              <a:chOff x="528" y="2688"/>
              <a:chExt cx="4704" cy="523"/>
            </a:xfrm>
          </p:grpSpPr>
          <p:sp>
            <p:nvSpPr>
              <p:cNvPr id="51208" name="文本框 51207"/>
              <p:cNvSpPr txBox="1"/>
              <p:nvPr>
                <p:custDataLst>
                  <p:tags r:id="rId6"/>
                </p:custDataLst>
              </p:nvPr>
            </p:nvSpPr>
            <p:spPr>
              <a:xfrm>
                <a:off x="528" y="2688"/>
                <a:ext cx="4704" cy="523"/>
              </a:xfrm>
              <a:prstGeom prst="rect">
                <a:avLst/>
              </a:prstGeom>
              <a:noFill/>
              <a:ln w="9525">
                <a:noFill/>
              </a:ln>
            </p:spPr>
            <p:txBody>
              <a:bodyPr>
                <a:spAutoFit/>
              </a:bodyPr>
              <a:p>
                <a:pPr>
                  <a:spcBef>
                    <a:spcPct val="50000"/>
                  </a:spcBef>
                </a:pPr>
                <a:r>
                  <a:rPr lang="zh-CN" altLang="en-US" sz="2400" b="1">
                    <a:latin typeface="Times New Roman" panose="02020603050405020304" pitchFamily="18" charset="0"/>
                  </a:rPr>
                  <a:t>若</a:t>
                </a:r>
                <a:r>
                  <a:rPr lang="en-US" altLang="zh-CN" sz="2400" b="1" i="1" dirty="0" err="1">
                    <a:latin typeface="Times New Roman" panose="02020603050405020304" pitchFamily="18" charset="0"/>
                  </a:rPr>
                  <a:t>r</a:t>
                </a:r>
                <a:r>
                  <a:rPr lang="en-US" altLang="zh-CN" sz="2400" b="1" baseline="-25000" dirty="0" err="1">
                    <a:latin typeface="Times New Roman" panose="02020603050405020304" pitchFamily="18" charset="0"/>
                  </a:rPr>
                  <a:t>be</a:t>
                </a:r>
                <a:r>
                  <a:rPr lang="en-US" altLang="zh-CN" sz="2400" b="1">
                    <a:latin typeface="Times New Roman" panose="02020603050405020304" pitchFamily="18" charset="0"/>
                  </a:rPr>
                  <a:t>&lt;&lt;</a:t>
                </a:r>
                <a:r>
                  <a:rPr lang="en-US" altLang="zh-CN" sz="2400" b="1" i="1" dirty="0" err="1">
                    <a:latin typeface="Times New Roman" panose="02020603050405020304" pitchFamily="18" charset="0"/>
                  </a:rPr>
                  <a:t>R</a:t>
                </a:r>
                <a:r>
                  <a:rPr lang="en-US" altLang="zh-CN" sz="2400" b="1" baseline="-25000" dirty="0" err="1">
                    <a:latin typeface="Times New Roman" panose="02020603050405020304" pitchFamily="18" charset="0"/>
                  </a:rPr>
                  <a:t>b</a:t>
                </a:r>
                <a:r>
                  <a:rPr lang="zh-CN" altLang="en-US" sz="2400" b="1">
                    <a:latin typeface="Times New Roman" panose="02020603050405020304" pitchFamily="18" charset="0"/>
                  </a:rPr>
                  <a:t>、 </a:t>
                </a:r>
                <a:r>
                  <a:rPr lang="en-US" altLang="zh-CN" sz="2400" b="1" i="1" dirty="0" err="1">
                    <a:latin typeface="Times New Roman" panose="02020603050405020304" pitchFamily="18" charset="0"/>
                  </a:rPr>
                  <a:t>R</a:t>
                </a:r>
                <a:r>
                  <a:rPr lang="en-US" altLang="zh-CN" sz="2400" b="1" baseline="-25000" dirty="0" err="1">
                    <a:latin typeface="Times New Roman" panose="02020603050405020304" pitchFamily="18" charset="0"/>
                  </a:rPr>
                  <a:t>s</a:t>
                </a:r>
                <a:r>
                  <a:rPr lang="en-US" altLang="zh-CN" sz="2400" b="1">
                    <a:latin typeface="Times New Roman" panose="02020603050405020304" pitchFamily="18" charset="0"/>
                  </a:rPr>
                  <a:t>&lt;&lt;</a:t>
                </a:r>
                <a:r>
                  <a:rPr lang="en-US" altLang="zh-CN" sz="2400" b="1" i="1" dirty="0" err="1">
                    <a:latin typeface="Times New Roman" panose="02020603050405020304" pitchFamily="18" charset="0"/>
                  </a:rPr>
                  <a:t>R</a:t>
                </a:r>
                <a:r>
                  <a:rPr lang="en-US" altLang="zh-CN" sz="2400" b="1" baseline="-25000" dirty="0" err="1">
                    <a:latin typeface="Times New Roman" panose="02020603050405020304" pitchFamily="18" charset="0"/>
                  </a:rPr>
                  <a:t>b</a:t>
                </a:r>
                <a:r>
                  <a:rPr lang="zh-CN" altLang="en-US" sz="2400" b="1">
                    <a:latin typeface="Times New Roman" panose="02020603050405020304" pitchFamily="18" charset="0"/>
                  </a:rPr>
                  <a:t>、                              ，</a:t>
                </a:r>
                <a:r>
                  <a:rPr lang="zh-CN" altLang="en-US" sz="2400" b="1" dirty="0">
                    <a:latin typeface="Times New Roman" panose="02020603050405020304" pitchFamily="18" charset="0"/>
                  </a:rPr>
                  <a:t>则可以证明图示电路的</a:t>
                </a:r>
                <a:endParaRPr lang="zh-CN" altLang="en-US" sz="2400" b="1" baseline="-25000" dirty="0">
                  <a:latin typeface="Times New Roman" panose="02020603050405020304" pitchFamily="18" charset="0"/>
                </a:endParaRPr>
              </a:p>
            </p:txBody>
          </p:sp>
          <p:graphicFrame>
            <p:nvGraphicFramePr>
              <p:cNvPr id="51209" name="对象 51208"/>
              <p:cNvGraphicFramePr/>
              <p:nvPr>
                <p:custDataLst>
                  <p:tags r:id="rId7"/>
                </p:custDataLst>
              </p:nvPr>
            </p:nvGraphicFramePr>
            <p:xfrm>
              <a:off x="2352" y="2688"/>
              <a:ext cx="1440" cy="286"/>
            </p:xfrm>
            <a:graphic>
              <a:graphicData uri="http://schemas.openxmlformats.org/presentationml/2006/ole">
                <mc:AlternateContent xmlns:mc="http://schemas.openxmlformats.org/markup-compatibility/2006">
                  <mc:Choice xmlns:v="urn:schemas-microsoft-com:vml" Requires="v">
                    <p:oleObj spid="_x0000_s3141" name="" r:id="rId8" imgW="1281430" imgH="254000" progId="Equation.3">
                      <p:embed/>
                    </p:oleObj>
                  </mc:Choice>
                  <mc:Fallback>
                    <p:oleObj name="" r:id="rId8" imgW="1281430" imgH="254000" progId="Equation.3">
                      <p:embed/>
                      <p:pic>
                        <p:nvPicPr>
                          <p:cNvPr id="0" name="图片 3140"/>
                          <p:cNvPicPr/>
                          <p:nvPr/>
                        </p:nvPicPr>
                        <p:blipFill>
                          <a:blip r:embed="rId9"/>
                          <a:stretch>
                            <a:fillRect/>
                          </a:stretch>
                        </p:blipFill>
                        <p:spPr>
                          <a:xfrm>
                            <a:off x="2352" y="2688"/>
                            <a:ext cx="1440" cy="286"/>
                          </a:xfrm>
                          <a:prstGeom prst="rect">
                            <a:avLst/>
                          </a:prstGeom>
                          <a:noFill/>
                          <a:ln w="38100">
                            <a:noFill/>
                            <a:miter/>
                          </a:ln>
                        </p:spPr>
                      </p:pic>
                    </p:oleObj>
                  </mc:Fallback>
                </mc:AlternateContent>
              </a:graphicData>
            </a:graphic>
          </p:graphicFrame>
        </p:grpSp>
        <p:graphicFrame>
          <p:nvGraphicFramePr>
            <p:cNvPr id="50182" name="对象 50181"/>
            <p:cNvGraphicFramePr/>
            <p:nvPr>
              <p:custDataLst>
                <p:tags r:id="rId10"/>
              </p:custDataLst>
            </p:nvPr>
          </p:nvGraphicFramePr>
          <p:xfrm>
            <a:off x="3112" y="7096"/>
            <a:ext cx="8803" cy="1337"/>
          </p:xfrm>
          <a:graphic>
            <a:graphicData uri="http://schemas.openxmlformats.org/presentationml/2006/ole">
              <mc:AlternateContent xmlns:mc="http://schemas.openxmlformats.org/markup-compatibility/2006">
                <mc:Choice xmlns:v="urn:schemas-microsoft-com:vml" Requires="v">
                  <p:oleObj spid="_x0000_s3131" name="" r:id="rId11" imgW="2933700" imgH="444500" progId="Equation.3">
                    <p:embed/>
                  </p:oleObj>
                </mc:Choice>
                <mc:Fallback>
                  <p:oleObj name="" r:id="rId11" imgW="2933700" imgH="444500" progId="Equation.3">
                    <p:embed/>
                    <p:pic>
                      <p:nvPicPr>
                        <p:cNvPr id="0" name="图片 3130"/>
                        <p:cNvPicPr/>
                        <p:nvPr/>
                      </p:nvPicPr>
                      <p:blipFill>
                        <a:blip r:embed="rId12"/>
                        <a:stretch>
                          <a:fillRect/>
                        </a:stretch>
                      </p:blipFill>
                      <p:spPr>
                        <a:xfrm>
                          <a:off x="3112" y="7096"/>
                          <a:ext cx="8803" cy="1337"/>
                        </a:xfrm>
                        <a:prstGeom prst="rect">
                          <a:avLst/>
                        </a:prstGeom>
                        <a:noFill/>
                        <a:ln w="9525" cap="flat" cmpd="sng">
                          <a:solidFill>
                            <a:srgbClr val="FF3300"/>
                          </a:solidFill>
                          <a:prstDash val="solid"/>
                          <a:miter/>
                          <a:headEnd type="none" w="med" len="med"/>
                          <a:tailEnd type="none" w="med" len="med"/>
                        </a:ln>
                      </p:spPr>
                    </p:pic>
                  </p:oleObj>
                </mc:Fallback>
              </mc:AlternateContent>
            </a:graphicData>
          </a:graphic>
        </p:graphicFrame>
      </p:grpSp>
      <p:graphicFrame>
        <p:nvGraphicFramePr>
          <p:cNvPr id="50184" name="对象 50183"/>
          <p:cNvGraphicFramePr/>
          <p:nvPr>
            <p:custDataLst>
              <p:tags r:id="rId13"/>
            </p:custDataLst>
          </p:nvPr>
        </p:nvGraphicFramePr>
        <p:xfrm>
          <a:off x="852805" y="1262222"/>
          <a:ext cx="4247515" cy="829945"/>
        </p:xfrm>
        <a:graphic>
          <a:graphicData uri="http://schemas.openxmlformats.org/presentationml/2006/ole">
            <mc:AlternateContent xmlns:mc="http://schemas.openxmlformats.org/markup-compatibility/2006">
              <mc:Choice xmlns:v="urn:schemas-microsoft-com:vml" Requires="v">
                <p:oleObj spid="_x0000_s3132" name="" r:id="rId14" imgW="2197100" imgH="431800" progId="Equation.3">
                  <p:embed/>
                </p:oleObj>
              </mc:Choice>
              <mc:Fallback>
                <p:oleObj name="" r:id="rId14" imgW="2197100" imgH="431800" progId="Equation.3">
                  <p:embed/>
                  <p:pic>
                    <p:nvPicPr>
                      <p:cNvPr id="0" name="图片 3131"/>
                      <p:cNvPicPr/>
                      <p:nvPr/>
                    </p:nvPicPr>
                    <p:blipFill>
                      <a:blip r:embed="rId15"/>
                      <a:stretch>
                        <a:fillRect/>
                      </a:stretch>
                    </p:blipFill>
                    <p:spPr>
                      <a:xfrm>
                        <a:off x="852805" y="1262222"/>
                        <a:ext cx="4247515" cy="829945"/>
                      </a:xfrm>
                      <a:prstGeom prst="rect">
                        <a:avLst/>
                      </a:prstGeom>
                      <a:noFill/>
                      <a:ln w="38100">
                        <a:noFill/>
                        <a:miter/>
                      </a:ln>
                    </p:spPr>
                  </p:pic>
                </p:oleObj>
              </mc:Fallback>
            </mc:AlternateContent>
          </a:graphicData>
        </a:graphic>
      </p:graphicFrame>
      <p:graphicFrame>
        <p:nvGraphicFramePr>
          <p:cNvPr id="50180" name="对象 50179"/>
          <p:cNvGraphicFramePr/>
          <p:nvPr>
            <p:custDataLst>
              <p:tags r:id="rId16"/>
            </p:custDataLst>
          </p:nvPr>
        </p:nvGraphicFramePr>
        <p:xfrm>
          <a:off x="809308" y="2772728"/>
          <a:ext cx="4065587" cy="762000"/>
        </p:xfrm>
        <a:graphic>
          <a:graphicData uri="http://schemas.openxmlformats.org/presentationml/2006/ole">
            <mc:AlternateContent xmlns:mc="http://schemas.openxmlformats.org/markup-compatibility/2006">
              <mc:Choice xmlns:v="urn:schemas-microsoft-com:vml" Requires="v">
                <p:oleObj spid="_x0000_s3133" name="" r:id="rId17" imgW="2107565" imgH="431800" progId="Equation.3">
                  <p:embed/>
                </p:oleObj>
              </mc:Choice>
              <mc:Fallback>
                <p:oleObj name="" r:id="rId17" imgW="2107565" imgH="431800" progId="Equation.3">
                  <p:embed/>
                  <p:pic>
                    <p:nvPicPr>
                      <p:cNvPr id="0" name="图片 3132"/>
                      <p:cNvPicPr/>
                      <p:nvPr/>
                    </p:nvPicPr>
                    <p:blipFill>
                      <a:blip r:embed="rId18"/>
                      <a:stretch>
                        <a:fillRect/>
                      </a:stretch>
                    </p:blipFill>
                    <p:spPr>
                      <a:xfrm>
                        <a:off x="809308" y="2772728"/>
                        <a:ext cx="4065587" cy="762000"/>
                      </a:xfrm>
                      <a:prstGeom prst="rect">
                        <a:avLst/>
                      </a:prstGeom>
                      <a:noFill/>
                      <a:ln w="38100">
                        <a:noFill/>
                        <a:miter/>
                      </a:ln>
                    </p:spPr>
                  </p:pic>
                </p:oleObj>
              </mc:Fallback>
            </mc:AlternateContent>
          </a:graphicData>
        </a:graphic>
      </p:graphicFrame>
      <p:sp>
        <p:nvSpPr>
          <p:cNvPr id="51216" name="文本框 51215"/>
          <p:cNvSpPr txBox="1"/>
          <p:nvPr/>
        </p:nvSpPr>
        <p:spPr>
          <a:xfrm>
            <a:off x="421640" y="5438775"/>
            <a:ext cx="7832725" cy="1308735"/>
          </a:xfrm>
          <a:prstGeom prst="rect">
            <a:avLst/>
          </a:prstGeom>
          <a:noFill/>
          <a:ln w="9525">
            <a:noFill/>
          </a:ln>
        </p:spPr>
        <p:txBody>
          <a:bodyPr wrap="square">
            <a:spAutoFit/>
          </a:bodyPr>
          <a:p>
            <a:pPr>
              <a:lnSpc>
                <a:spcPct val="110000"/>
              </a:lnSpc>
            </a:pPr>
            <a:r>
              <a:rPr lang="en-US" altLang="zh-CN" sz="2400" b="1" dirty="0">
                <a:solidFill>
                  <a:srgbClr val="CC0066"/>
                </a:solidFill>
                <a:latin typeface="Times New Roman" panose="02020603050405020304" pitchFamily="18" charset="0"/>
              </a:rPr>
              <a:t>    </a:t>
            </a:r>
            <a:r>
              <a:rPr lang="zh-CN" altLang="en-US" sz="2400" b="1" dirty="0">
                <a:solidFill>
                  <a:srgbClr val="990033"/>
                </a:solidFill>
                <a:latin typeface="Times New Roman" panose="02020603050405020304" pitchFamily="18" charset="0"/>
              </a:rPr>
              <a:t>对于大多数放大电路，增益提高，带宽都将变窄。</a:t>
            </a:r>
            <a:endParaRPr lang="zh-CN" altLang="en-US" sz="2400" b="1" dirty="0">
              <a:solidFill>
                <a:srgbClr val="990033"/>
              </a:solidFill>
              <a:latin typeface="Times New Roman" panose="02020603050405020304" pitchFamily="18" charset="0"/>
            </a:endParaRPr>
          </a:p>
          <a:p>
            <a:pPr>
              <a:lnSpc>
                <a:spcPct val="110000"/>
              </a:lnSpc>
            </a:pPr>
            <a:r>
              <a:rPr lang="zh-CN" altLang="en-US" sz="2400" b="1" dirty="0">
                <a:solidFill>
                  <a:srgbClr val="990033"/>
                </a:solidFill>
                <a:latin typeface="Times New Roman" panose="02020603050405020304" pitchFamily="18" charset="0"/>
              </a:rPr>
              <a:t>    要想制作宽频带放大电路需用高频管，必要时需采用共基电路。</a:t>
            </a:r>
            <a:endParaRPr lang="zh-CN" altLang="en-US" sz="2400" b="1" dirty="0">
              <a:solidFill>
                <a:srgbClr val="990033"/>
              </a:solidFill>
              <a:latin typeface="Times New Roman" panose="02020603050405020304" pitchFamily="18" charset="0"/>
            </a:endParaRPr>
          </a:p>
        </p:txBody>
      </p:sp>
      <p:sp>
        <p:nvSpPr>
          <p:cNvPr id="51217" name="线形标注 1 51216"/>
          <p:cNvSpPr/>
          <p:nvPr>
            <p:custDataLst>
              <p:tags r:id="rId19"/>
            </p:custDataLst>
          </p:nvPr>
        </p:nvSpPr>
        <p:spPr>
          <a:xfrm>
            <a:off x="7595870" y="4061778"/>
            <a:ext cx="1331913" cy="449262"/>
          </a:xfrm>
          <a:prstGeom prst="borderCallout1">
            <a:avLst>
              <a:gd name="adj1" fmla="val 19858"/>
              <a:gd name="adj2" fmla="val -2002"/>
              <a:gd name="adj3" fmla="val 120212"/>
              <a:gd name="adj4" fmla="val -187127"/>
            </a:avLst>
          </a:prstGeom>
          <a:solidFill>
            <a:srgbClr val="FFFFCC"/>
          </a:solidFill>
          <a:ln w="19050" cap="flat" cmpd="sng">
            <a:solidFill>
              <a:srgbClr val="FF0000"/>
            </a:solidFill>
            <a:prstDash val="solid"/>
            <a:miter/>
            <a:headEnd type="none" w="med" len="med"/>
            <a:tailEnd type="none" w="med" len="med"/>
          </a:ln>
        </p:spPr>
        <p:txBody>
          <a:bodyPr/>
          <a:p>
            <a:pPr algn="ctr"/>
            <a:r>
              <a:rPr lang="zh-CN" altLang="en-US" sz="2000" b="1" dirty="0">
                <a:latin typeface="Times New Roman" panose="02020603050405020304" pitchFamily="18" charset="0"/>
              </a:rPr>
              <a:t>约为常量</a:t>
            </a:r>
            <a:endParaRPr lang="zh-CN" altLang="en-US" sz="20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12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1216"/>
                                        </p:tgtEl>
                                        <p:attrNameLst>
                                          <p:attrName>style.visibility</p:attrName>
                                        </p:attrNameLst>
                                      </p:cBhvr>
                                      <p:to>
                                        <p:strVal val="visible"/>
                                      </p:to>
                                    </p:set>
                                    <p:animEffect transition="in" filter="blinds(horizontal)">
                                      <p:cBhvr>
                                        <p:cTn id="16" dur="500"/>
                                        <p:tgtEl>
                                          <p:spTgt spid="51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7" grpId="0" bldLvl="0" animBg="1"/>
      <p:bldP spid="512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3251" name="对象 53250"/>
          <p:cNvGraphicFramePr/>
          <p:nvPr/>
        </p:nvGraphicFramePr>
        <p:xfrm>
          <a:off x="928688" y="3040380"/>
          <a:ext cx="6096000" cy="2476500"/>
        </p:xfrm>
        <a:graphic>
          <a:graphicData uri="http://schemas.openxmlformats.org/presentationml/2006/ole">
            <mc:AlternateContent xmlns:mc="http://schemas.openxmlformats.org/markup-compatibility/2006">
              <mc:Choice xmlns:v="urn:schemas-microsoft-com:vml" Requires="v">
                <p:oleObj spid="_x0000_s3140" name="" r:id="rId1" imgW="17135475" imgH="6962775" progId="MSPhotoEd.3">
                  <p:embed/>
                </p:oleObj>
              </mc:Choice>
              <mc:Fallback>
                <p:oleObj name="" r:id="rId1" imgW="17135475" imgH="6962775" progId="MSPhotoEd.3">
                  <p:embed/>
                  <p:pic>
                    <p:nvPicPr>
                      <p:cNvPr id="0" name="图片 3139"/>
                      <p:cNvPicPr/>
                      <p:nvPr/>
                    </p:nvPicPr>
                    <p:blipFill>
                      <a:blip r:embed="rId2"/>
                      <a:stretch>
                        <a:fillRect/>
                      </a:stretch>
                    </p:blipFill>
                    <p:spPr>
                      <a:xfrm>
                        <a:off x="928688" y="3040380"/>
                        <a:ext cx="6096000" cy="2476500"/>
                      </a:xfrm>
                      <a:prstGeom prst="rect">
                        <a:avLst/>
                      </a:prstGeom>
                      <a:noFill/>
                      <a:ln w="38100">
                        <a:noFill/>
                        <a:miter/>
                      </a:ln>
                    </p:spPr>
                  </p:pic>
                </p:oleObj>
              </mc:Fallback>
            </mc:AlternateContent>
          </a:graphicData>
        </a:graphic>
      </p:graphicFrame>
      <p:sp>
        <p:nvSpPr>
          <p:cNvPr id="53252" name="文本框 53251"/>
          <p:cNvSpPr txBox="1"/>
          <p:nvPr/>
        </p:nvSpPr>
        <p:spPr>
          <a:xfrm>
            <a:off x="611188" y="1341755"/>
            <a:ext cx="8208962" cy="829945"/>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rPr>
              <a:t> 一个两级放大电路每一级（已考虑了它们的相互影响）的幅频特性均如图所示。</a:t>
            </a:r>
            <a:endParaRPr lang="zh-CN" altLang="en-US" sz="2400" b="1">
              <a:latin typeface="Times New Roman" panose="02020603050405020304" pitchFamily="18" charset="0"/>
            </a:endParaRPr>
          </a:p>
        </p:txBody>
      </p:sp>
      <p:graphicFrame>
        <p:nvGraphicFramePr>
          <p:cNvPr id="53253" name="对象 53252"/>
          <p:cNvGraphicFramePr/>
          <p:nvPr/>
        </p:nvGraphicFramePr>
        <p:xfrm>
          <a:off x="928688" y="3040380"/>
          <a:ext cx="6096000" cy="2478088"/>
        </p:xfrm>
        <a:graphic>
          <a:graphicData uri="http://schemas.openxmlformats.org/presentationml/2006/ole">
            <mc:AlternateContent xmlns:mc="http://schemas.openxmlformats.org/markup-compatibility/2006">
              <mc:Choice xmlns:v="urn:schemas-microsoft-com:vml" Requires="v">
                <p:oleObj spid="_x0000_s3145" name="" r:id="rId3" imgW="17173575" imgH="6981825" progId="MSPhotoEd.3">
                  <p:embed/>
                </p:oleObj>
              </mc:Choice>
              <mc:Fallback>
                <p:oleObj name="" r:id="rId3" imgW="17173575" imgH="6981825" progId="MSPhotoEd.3">
                  <p:embed/>
                  <p:pic>
                    <p:nvPicPr>
                      <p:cNvPr id="0" name="图片 3144"/>
                      <p:cNvPicPr/>
                      <p:nvPr/>
                    </p:nvPicPr>
                    <p:blipFill>
                      <a:blip r:embed="rId4"/>
                      <a:stretch>
                        <a:fillRect/>
                      </a:stretch>
                    </p:blipFill>
                    <p:spPr>
                      <a:xfrm>
                        <a:off x="928688" y="3040380"/>
                        <a:ext cx="6096000" cy="2478088"/>
                      </a:xfrm>
                      <a:prstGeom prst="rect">
                        <a:avLst/>
                      </a:prstGeom>
                      <a:noFill/>
                      <a:ln w="38100">
                        <a:noFill/>
                        <a:miter/>
                      </a:ln>
                    </p:spPr>
                  </p:pic>
                </p:oleObj>
              </mc:Fallback>
            </mc:AlternateContent>
          </a:graphicData>
        </a:graphic>
      </p:graphicFrame>
      <p:grpSp>
        <p:nvGrpSpPr>
          <p:cNvPr id="53254" name="组合 53253"/>
          <p:cNvGrpSpPr/>
          <p:nvPr/>
        </p:nvGrpSpPr>
        <p:grpSpPr>
          <a:xfrm>
            <a:off x="2376488" y="3192780"/>
            <a:ext cx="1114425" cy="1103313"/>
            <a:chOff x="1497" y="2056"/>
            <a:chExt cx="702" cy="695"/>
          </a:xfrm>
        </p:grpSpPr>
        <p:grpSp>
          <p:nvGrpSpPr>
            <p:cNvPr id="53255" name="组合 53254"/>
            <p:cNvGrpSpPr/>
            <p:nvPr/>
          </p:nvGrpSpPr>
          <p:grpSpPr>
            <a:xfrm>
              <a:off x="1497" y="2271"/>
              <a:ext cx="0" cy="480"/>
              <a:chOff x="1536" y="1872"/>
              <a:chExt cx="0" cy="480"/>
            </a:xfrm>
          </p:grpSpPr>
          <p:sp>
            <p:nvSpPr>
              <p:cNvPr id="53256" name="直接连接符 53255"/>
              <p:cNvSpPr/>
              <p:nvPr/>
            </p:nvSpPr>
            <p:spPr>
              <a:xfrm>
                <a:off x="1536" y="1872"/>
                <a:ext cx="0" cy="144"/>
              </a:xfrm>
              <a:prstGeom prst="line">
                <a:avLst/>
              </a:prstGeom>
              <a:ln w="19050" cap="flat" cmpd="sng">
                <a:solidFill>
                  <a:srgbClr val="FF0000"/>
                </a:solidFill>
                <a:prstDash val="solid"/>
                <a:headEnd type="none" w="med" len="med"/>
                <a:tailEnd type="triangle" w="med" len="med"/>
              </a:ln>
            </p:spPr>
          </p:sp>
          <p:sp>
            <p:nvSpPr>
              <p:cNvPr id="53257" name="直接连接符 53256"/>
              <p:cNvSpPr/>
              <p:nvPr/>
            </p:nvSpPr>
            <p:spPr>
              <a:xfrm flipV="1">
                <a:off x="1536" y="2208"/>
                <a:ext cx="0" cy="144"/>
              </a:xfrm>
              <a:prstGeom prst="line">
                <a:avLst/>
              </a:prstGeom>
              <a:ln w="19050" cap="flat" cmpd="sng">
                <a:solidFill>
                  <a:srgbClr val="FF0000"/>
                </a:solidFill>
                <a:prstDash val="solid"/>
                <a:headEnd type="none" w="med" len="med"/>
                <a:tailEnd type="triangle" w="med" len="med"/>
              </a:ln>
            </p:spPr>
          </p:sp>
        </p:grpSp>
        <p:sp>
          <p:nvSpPr>
            <p:cNvPr id="53258" name="线形标注 1 53257"/>
            <p:cNvSpPr/>
            <p:nvPr/>
          </p:nvSpPr>
          <p:spPr>
            <a:xfrm>
              <a:off x="1785" y="2056"/>
              <a:ext cx="414" cy="227"/>
            </a:xfrm>
            <a:prstGeom prst="borderCallout1">
              <a:avLst>
                <a:gd name="adj1" fmla="val 31718"/>
                <a:gd name="adj2" fmla="val -11593"/>
                <a:gd name="adj3" fmla="val 196917"/>
                <a:gd name="adj4" fmla="val -66667"/>
              </a:avLst>
            </a:prstGeom>
            <a:solidFill>
              <a:srgbClr val="FFFFCC"/>
            </a:solidFill>
            <a:ln w="9525" cap="flat" cmpd="sng">
              <a:solidFill>
                <a:schemeClr val="tx1"/>
              </a:solidFill>
              <a:prstDash val="solid"/>
              <a:miter/>
              <a:headEnd type="none" w="med" len="med"/>
              <a:tailEnd type="none" w="med" len="med"/>
            </a:ln>
          </p:spPr>
          <p:txBody>
            <a:bodyPr/>
            <a:p>
              <a:pPr algn="ctr"/>
              <a:r>
                <a:rPr lang="en-US" altLang="zh-CN" sz="2000" b="1">
                  <a:latin typeface="Times New Roman" panose="02020603050405020304" pitchFamily="18" charset="0"/>
                </a:rPr>
                <a:t>6dB</a:t>
              </a:r>
              <a:endParaRPr lang="en-US" altLang="zh-CN" sz="2000" b="1">
                <a:latin typeface="Times New Roman" panose="02020603050405020304" pitchFamily="18" charset="0"/>
              </a:endParaRPr>
            </a:p>
          </p:txBody>
        </p:sp>
      </p:grpSp>
      <p:sp>
        <p:nvSpPr>
          <p:cNvPr id="53259" name="直接连接符 53258"/>
          <p:cNvSpPr/>
          <p:nvPr/>
        </p:nvSpPr>
        <p:spPr>
          <a:xfrm>
            <a:off x="2573973" y="3918268"/>
            <a:ext cx="2772000" cy="0"/>
          </a:xfrm>
          <a:prstGeom prst="line">
            <a:avLst/>
          </a:prstGeom>
          <a:ln w="19050" cap="flat" cmpd="sng">
            <a:solidFill>
              <a:srgbClr val="FF0000"/>
            </a:solidFill>
            <a:prstDash val="lgDash"/>
            <a:headEnd type="none" w="med" len="med"/>
            <a:tailEnd type="none" w="med" len="med"/>
          </a:ln>
        </p:spPr>
      </p:sp>
      <p:grpSp>
        <p:nvGrpSpPr>
          <p:cNvPr id="53260" name="组合 53259"/>
          <p:cNvGrpSpPr/>
          <p:nvPr/>
        </p:nvGrpSpPr>
        <p:grpSpPr>
          <a:xfrm>
            <a:off x="4427538" y="3192780"/>
            <a:ext cx="1273175" cy="955675"/>
            <a:chOff x="2789" y="2056"/>
            <a:chExt cx="802" cy="602"/>
          </a:xfrm>
        </p:grpSpPr>
        <p:grpSp>
          <p:nvGrpSpPr>
            <p:cNvPr id="53261" name="组合 53260"/>
            <p:cNvGrpSpPr/>
            <p:nvPr/>
          </p:nvGrpSpPr>
          <p:grpSpPr>
            <a:xfrm>
              <a:off x="2789" y="2251"/>
              <a:ext cx="4" cy="407"/>
              <a:chOff x="2789" y="2251"/>
              <a:chExt cx="4" cy="407"/>
            </a:xfrm>
          </p:grpSpPr>
          <p:sp>
            <p:nvSpPr>
              <p:cNvPr id="53262" name="直接连接符 53261"/>
              <p:cNvSpPr/>
              <p:nvPr/>
            </p:nvSpPr>
            <p:spPr>
              <a:xfrm>
                <a:off x="2789" y="2251"/>
                <a:ext cx="0" cy="144"/>
              </a:xfrm>
              <a:prstGeom prst="line">
                <a:avLst/>
              </a:prstGeom>
              <a:ln w="19050" cap="flat" cmpd="sng">
                <a:solidFill>
                  <a:srgbClr val="FF0000"/>
                </a:solidFill>
                <a:prstDash val="solid"/>
                <a:headEnd type="none" w="med" len="med"/>
                <a:tailEnd type="triangle" w="med" len="med"/>
              </a:ln>
            </p:spPr>
          </p:sp>
          <p:sp>
            <p:nvSpPr>
              <p:cNvPr id="53263" name="直接连接符 53262"/>
              <p:cNvSpPr/>
              <p:nvPr/>
            </p:nvSpPr>
            <p:spPr>
              <a:xfrm flipV="1">
                <a:off x="2793" y="2514"/>
                <a:ext cx="0" cy="144"/>
              </a:xfrm>
              <a:prstGeom prst="line">
                <a:avLst/>
              </a:prstGeom>
              <a:ln w="19050" cap="flat" cmpd="sng">
                <a:solidFill>
                  <a:srgbClr val="FF0000"/>
                </a:solidFill>
                <a:prstDash val="solid"/>
                <a:headEnd type="none" w="med" len="med"/>
                <a:tailEnd type="triangle" w="med" len="med"/>
              </a:ln>
            </p:spPr>
          </p:sp>
        </p:grpSp>
        <p:sp>
          <p:nvSpPr>
            <p:cNvPr id="53264" name="线形标注 1 53263"/>
            <p:cNvSpPr/>
            <p:nvPr/>
          </p:nvSpPr>
          <p:spPr>
            <a:xfrm>
              <a:off x="3177" y="2056"/>
              <a:ext cx="414" cy="227"/>
            </a:xfrm>
            <a:prstGeom prst="borderCallout1">
              <a:avLst>
                <a:gd name="adj1" fmla="val 31718"/>
                <a:gd name="adj2" fmla="val -11593"/>
                <a:gd name="adj3" fmla="val 180176"/>
                <a:gd name="adj4" fmla="val -79954"/>
              </a:avLst>
            </a:prstGeom>
            <a:solidFill>
              <a:srgbClr val="FFFFCC"/>
            </a:solidFill>
            <a:ln w="9525" cap="flat" cmpd="sng">
              <a:solidFill>
                <a:schemeClr val="tx1"/>
              </a:solidFill>
              <a:prstDash val="solid"/>
              <a:miter/>
              <a:headEnd type="none" w="med" len="med"/>
              <a:tailEnd type="none" w="med" len="med"/>
            </a:ln>
          </p:spPr>
          <p:txBody>
            <a:bodyPr/>
            <a:p>
              <a:pPr algn="ctr"/>
              <a:r>
                <a:rPr lang="en-US" altLang="zh-CN" sz="2000" b="1">
                  <a:latin typeface="Times New Roman" panose="02020603050405020304" pitchFamily="18" charset="0"/>
                </a:rPr>
                <a:t>3dB</a:t>
              </a:r>
              <a:endParaRPr lang="en-US" altLang="zh-CN" sz="2000" b="1">
                <a:latin typeface="Times New Roman" panose="02020603050405020304" pitchFamily="18" charset="0"/>
              </a:endParaRPr>
            </a:p>
          </p:txBody>
        </p:sp>
      </p:grpSp>
      <p:grpSp>
        <p:nvGrpSpPr>
          <p:cNvPr id="53265" name="组合 53264"/>
          <p:cNvGrpSpPr/>
          <p:nvPr/>
        </p:nvGrpSpPr>
        <p:grpSpPr>
          <a:xfrm>
            <a:off x="2071688" y="4026218"/>
            <a:ext cx="3276600" cy="614362"/>
            <a:chOff x="1305" y="2581"/>
            <a:chExt cx="2064" cy="387"/>
          </a:xfrm>
        </p:grpSpPr>
        <p:sp>
          <p:nvSpPr>
            <p:cNvPr id="53266" name="直接连接符 53265"/>
            <p:cNvSpPr/>
            <p:nvPr/>
          </p:nvSpPr>
          <p:spPr>
            <a:xfrm flipV="1">
              <a:off x="1770" y="2581"/>
              <a:ext cx="0" cy="315"/>
            </a:xfrm>
            <a:prstGeom prst="line">
              <a:avLst/>
            </a:prstGeom>
            <a:ln w="19050" cap="flat" cmpd="sng">
              <a:solidFill>
                <a:srgbClr val="FF0000"/>
              </a:solidFill>
              <a:prstDash val="lgDash"/>
              <a:headEnd type="none" w="med" len="med"/>
              <a:tailEnd type="none" w="med" len="med"/>
            </a:ln>
          </p:spPr>
        </p:sp>
        <p:sp>
          <p:nvSpPr>
            <p:cNvPr id="53267" name="直接连接符 53266"/>
            <p:cNvSpPr/>
            <p:nvPr/>
          </p:nvSpPr>
          <p:spPr>
            <a:xfrm flipV="1">
              <a:off x="3273" y="2584"/>
              <a:ext cx="0" cy="384"/>
            </a:xfrm>
            <a:prstGeom prst="line">
              <a:avLst/>
            </a:prstGeom>
            <a:ln w="19050" cap="flat" cmpd="sng">
              <a:solidFill>
                <a:srgbClr val="FF0000"/>
              </a:solidFill>
              <a:prstDash val="lgDash"/>
              <a:headEnd type="none" w="med" len="med"/>
              <a:tailEnd type="none" w="med" len="med"/>
            </a:ln>
          </p:spPr>
        </p:sp>
        <p:sp>
          <p:nvSpPr>
            <p:cNvPr id="53268" name="直接连接符 53267"/>
            <p:cNvSpPr/>
            <p:nvPr/>
          </p:nvSpPr>
          <p:spPr>
            <a:xfrm flipH="1">
              <a:off x="1305" y="2629"/>
              <a:ext cx="2064" cy="0"/>
            </a:xfrm>
            <a:prstGeom prst="line">
              <a:avLst/>
            </a:prstGeom>
            <a:ln w="19050" cap="flat" cmpd="sng">
              <a:solidFill>
                <a:srgbClr val="FF0000"/>
              </a:solidFill>
              <a:prstDash val="lgDash"/>
              <a:headEnd type="none" w="med" len="med"/>
              <a:tailEnd type="none" w="med" len="med"/>
            </a:ln>
          </p:spPr>
        </p:sp>
        <p:sp>
          <p:nvSpPr>
            <p:cNvPr id="53269" name="椭圆 53268"/>
            <p:cNvSpPr/>
            <p:nvPr/>
          </p:nvSpPr>
          <p:spPr>
            <a:xfrm>
              <a:off x="1733" y="2606"/>
              <a:ext cx="48" cy="48"/>
            </a:xfrm>
            <a:prstGeom prst="ellipse">
              <a:avLst/>
            </a:prstGeom>
            <a:solidFill>
              <a:srgbClr val="FF0000"/>
            </a:solidFill>
            <a:ln w="9525" cap="flat" cmpd="sng">
              <a:solidFill>
                <a:srgbClr val="FF0000"/>
              </a:solidFill>
              <a:prstDash val="solid"/>
              <a:headEnd type="none" w="med" len="med"/>
              <a:tailEnd type="none" w="med" len="med"/>
            </a:ln>
          </p:spPr>
          <p:txBody>
            <a:bodyPr/>
            <a:p>
              <a:endParaRPr lang="zh-CN" altLang="en-US"/>
            </a:p>
          </p:txBody>
        </p:sp>
        <p:sp>
          <p:nvSpPr>
            <p:cNvPr id="53270" name="椭圆 53269"/>
            <p:cNvSpPr/>
            <p:nvPr/>
          </p:nvSpPr>
          <p:spPr>
            <a:xfrm>
              <a:off x="3250" y="2606"/>
              <a:ext cx="48" cy="48"/>
            </a:xfrm>
            <a:prstGeom prst="ellipse">
              <a:avLst/>
            </a:prstGeom>
            <a:solidFill>
              <a:srgbClr val="FF0000"/>
            </a:solidFill>
            <a:ln w="9525" cap="flat" cmpd="sng">
              <a:solidFill>
                <a:srgbClr val="FF0000"/>
              </a:solidFill>
              <a:prstDash val="solid"/>
              <a:headEnd type="none" w="med" len="med"/>
              <a:tailEnd type="none" w="med" len="med"/>
            </a:ln>
          </p:spPr>
          <p:txBody>
            <a:bodyPr/>
            <a:p>
              <a:endParaRPr lang="zh-CN" altLang="en-US"/>
            </a:p>
          </p:txBody>
        </p:sp>
      </p:grpSp>
      <p:grpSp>
        <p:nvGrpSpPr>
          <p:cNvPr id="53271" name="组合 53270"/>
          <p:cNvGrpSpPr/>
          <p:nvPr/>
        </p:nvGrpSpPr>
        <p:grpSpPr>
          <a:xfrm>
            <a:off x="2870200" y="3878580"/>
            <a:ext cx="496888" cy="1692275"/>
            <a:chOff x="1808" y="2488"/>
            <a:chExt cx="313" cy="1066"/>
          </a:xfrm>
        </p:grpSpPr>
        <p:sp>
          <p:nvSpPr>
            <p:cNvPr id="53272" name="直接连接符 53271"/>
            <p:cNvSpPr/>
            <p:nvPr/>
          </p:nvSpPr>
          <p:spPr>
            <a:xfrm>
              <a:off x="1833" y="2536"/>
              <a:ext cx="0" cy="960"/>
            </a:xfrm>
            <a:prstGeom prst="line">
              <a:avLst/>
            </a:prstGeom>
            <a:ln w="19050" cap="flat" cmpd="sng">
              <a:solidFill>
                <a:srgbClr val="FF0000"/>
              </a:solidFill>
              <a:prstDash val="lgDash"/>
              <a:headEnd type="none" w="med" len="med"/>
              <a:tailEnd type="none" w="med" len="med"/>
            </a:ln>
          </p:spPr>
        </p:sp>
        <p:sp>
          <p:nvSpPr>
            <p:cNvPr id="53273" name="椭圆 53272"/>
            <p:cNvSpPr/>
            <p:nvPr/>
          </p:nvSpPr>
          <p:spPr>
            <a:xfrm>
              <a:off x="1808" y="2488"/>
              <a:ext cx="48" cy="48"/>
            </a:xfrm>
            <a:prstGeom prst="ellipse">
              <a:avLst/>
            </a:prstGeom>
            <a:solidFill>
              <a:srgbClr val="FF0000"/>
            </a:solidFill>
            <a:ln w="9525" cap="flat" cmpd="sng">
              <a:solidFill>
                <a:srgbClr val="FF0000"/>
              </a:solidFill>
              <a:prstDash val="solid"/>
              <a:headEnd type="none" w="med" len="med"/>
              <a:tailEnd type="none" w="med" len="med"/>
            </a:ln>
          </p:spPr>
          <p:txBody>
            <a:bodyPr/>
            <a:p>
              <a:endParaRPr lang="zh-CN" altLang="en-US"/>
            </a:p>
          </p:txBody>
        </p:sp>
        <p:sp>
          <p:nvSpPr>
            <p:cNvPr id="53274" name="文本框 53273"/>
            <p:cNvSpPr txBox="1"/>
            <p:nvPr/>
          </p:nvSpPr>
          <p:spPr>
            <a:xfrm>
              <a:off x="1833" y="3304"/>
              <a:ext cx="288" cy="250"/>
            </a:xfrm>
            <a:prstGeom prst="rect">
              <a:avLst/>
            </a:prstGeom>
            <a:noFill/>
            <a:ln w="9525">
              <a:noFill/>
            </a:ln>
          </p:spPr>
          <p:txBody>
            <a:bodyPr>
              <a:spAutoFit/>
            </a:bodyPr>
            <a:p>
              <a:pPr>
                <a:spcBef>
                  <a:spcPct val="50000"/>
                </a:spcBef>
              </a:pPr>
              <a:r>
                <a:rPr lang="en-US" altLang="zh-CN" sz="2000" b="1" i="1" dirty="0" err="1">
                  <a:solidFill>
                    <a:srgbClr val="FF0000"/>
                  </a:solidFill>
                  <a:latin typeface="Times New Roman" panose="02020603050405020304" pitchFamily="18" charset="0"/>
                </a:rPr>
                <a:t>f</a:t>
              </a:r>
              <a:r>
                <a:rPr lang="en-US" altLang="zh-CN" sz="2000" b="1" baseline="-25000" dirty="0" err="1">
                  <a:solidFill>
                    <a:srgbClr val="FF0000"/>
                  </a:solidFill>
                  <a:latin typeface="Times New Roman" panose="02020603050405020304" pitchFamily="18" charset="0"/>
                </a:rPr>
                <a:t>L</a:t>
              </a:r>
              <a:endParaRPr lang="en-US" altLang="zh-CN" sz="2000" b="1">
                <a:solidFill>
                  <a:srgbClr val="FF0000"/>
                </a:solidFill>
                <a:latin typeface="Times New Roman" panose="02020603050405020304" pitchFamily="18" charset="0"/>
              </a:endParaRPr>
            </a:p>
          </p:txBody>
        </p:sp>
      </p:grpSp>
      <p:grpSp>
        <p:nvGrpSpPr>
          <p:cNvPr id="53275" name="组合 53274"/>
          <p:cNvGrpSpPr/>
          <p:nvPr/>
        </p:nvGrpSpPr>
        <p:grpSpPr>
          <a:xfrm>
            <a:off x="4738688" y="3878580"/>
            <a:ext cx="457200" cy="1692275"/>
            <a:chOff x="2985" y="2488"/>
            <a:chExt cx="288" cy="1066"/>
          </a:xfrm>
        </p:grpSpPr>
        <p:sp>
          <p:nvSpPr>
            <p:cNvPr id="53276" name="直接连接符 53275"/>
            <p:cNvSpPr/>
            <p:nvPr/>
          </p:nvSpPr>
          <p:spPr>
            <a:xfrm>
              <a:off x="3200" y="2536"/>
              <a:ext cx="0" cy="960"/>
            </a:xfrm>
            <a:prstGeom prst="line">
              <a:avLst/>
            </a:prstGeom>
            <a:ln w="19050" cap="flat" cmpd="sng">
              <a:solidFill>
                <a:srgbClr val="FF0000"/>
              </a:solidFill>
              <a:prstDash val="lgDash"/>
              <a:headEnd type="none" w="med" len="med"/>
              <a:tailEnd type="none" w="med" len="med"/>
            </a:ln>
          </p:spPr>
        </p:sp>
        <p:sp>
          <p:nvSpPr>
            <p:cNvPr id="53277" name="椭圆 53276"/>
            <p:cNvSpPr/>
            <p:nvPr/>
          </p:nvSpPr>
          <p:spPr>
            <a:xfrm>
              <a:off x="3177" y="2488"/>
              <a:ext cx="48" cy="48"/>
            </a:xfrm>
            <a:prstGeom prst="ellipse">
              <a:avLst/>
            </a:prstGeom>
            <a:solidFill>
              <a:srgbClr val="FF0000"/>
            </a:solidFill>
            <a:ln w="9525" cap="flat" cmpd="sng">
              <a:solidFill>
                <a:srgbClr val="FF0000"/>
              </a:solidFill>
              <a:prstDash val="solid"/>
              <a:headEnd type="none" w="med" len="med"/>
              <a:tailEnd type="none" w="med" len="med"/>
            </a:ln>
          </p:spPr>
          <p:txBody>
            <a:bodyPr/>
            <a:p>
              <a:endParaRPr lang="zh-CN" altLang="en-US"/>
            </a:p>
          </p:txBody>
        </p:sp>
        <p:sp>
          <p:nvSpPr>
            <p:cNvPr id="53278" name="文本框 53277"/>
            <p:cNvSpPr txBox="1"/>
            <p:nvPr/>
          </p:nvSpPr>
          <p:spPr>
            <a:xfrm>
              <a:off x="2985" y="3304"/>
              <a:ext cx="288" cy="250"/>
            </a:xfrm>
            <a:prstGeom prst="rect">
              <a:avLst/>
            </a:prstGeom>
            <a:noFill/>
            <a:ln w="9525">
              <a:noFill/>
            </a:ln>
          </p:spPr>
          <p:txBody>
            <a:bodyPr>
              <a:spAutoFit/>
            </a:bodyPr>
            <a:p>
              <a:pPr>
                <a:spcBef>
                  <a:spcPct val="50000"/>
                </a:spcBef>
              </a:pPr>
              <a:r>
                <a:rPr lang="en-US" altLang="zh-CN" sz="2000" b="1" i="1" dirty="0" err="1">
                  <a:solidFill>
                    <a:srgbClr val="FF0000"/>
                  </a:solidFill>
                  <a:latin typeface="Times New Roman" panose="02020603050405020304" pitchFamily="18" charset="0"/>
                </a:rPr>
                <a:t>f</a:t>
              </a:r>
              <a:r>
                <a:rPr lang="en-US" altLang="zh-CN" sz="2000" b="1" baseline="-25000" dirty="0" err="1">
                  <a:solidFill>
                    <a:srgbClr val="FF0000"/>
                  </a:solidFill>
                  <a:latin typeface="Times New Roman" panose="02020603050405020304" pitchFamily="18" charset="0"/>
                </a:rPr>
                <a:t>H</a:t>
              </a:r>
              <a:endParaRPr lang="en-US" altLang="zh-CN" sz="2000" b="1">
                <a:solidFill>
                  <a:srgbClr val="FF0000"/>
                </a:solidFill>
                <a:latin typeface="Times New Roman" panose="02020603050405020304" pitchFamily="18" charset="0"/>
              </a:endParaRPr>
            </a:p>
          </p:txBody>
        </p:sp>
      </p:grpSp>
      <p:graphicFrame>
        <p:nvGraphicFramePr>
          <p:cNvPr id="53280" name="对象 53279"/>
          <p:cNvGraphicFramePr/>
          <p:nvPr/>
        </p:nvGraphicFramePr>
        <p:xfrm>
          <a:off x="1692275" y="2278380"/>
          <a:ext cx="5254625" cy="569913"/>
        </p:xfrm>
        <a:graphic>
          <a:graphicData uri="http://schemas.openxmlformats.org/presentationml/2006/ole">
            <mc:AlternateContent xmlns:mc="http://schemas.openxmlformats.org/markup-compatibility/2006">
              <mc:Choice xmlns:v="urn:schemas-microsoft-com:vml" Requires="v">
                <p:oleObj spid="_x0000_s3146" name="" r:id="rId5" imgW="2578100" imgH="279400" progId="Equation.3">
                  <p:embed/>
                </p:oleObj>
              </mc:Choice>
              <mc:Fallback>
                <p:oleObj name="" r:id="rId5" imgW="2578100" imgH="279400" progId="Equation.3">
                  <p:embed/>
                  <p:pic>
                    <p:nvPicPr>
                      <p:cNvPr id="0" name="图片 3145"/>
                      <p:cNvPicPr/>
                      <p:nvPr/>
                    </p:nvPicPr>
                    <p:blipFill>
                      <a:blip r:embed="rId6"/>
                      <a:stretch>
                        <a:fillRect/>
                      </a:stretch>
                    </p:blipFill>
                    <p:spPr>
                      <a:xfrm>
                        <a:off x="1692275" y="2278380"/>
                        <a:ext cx="5254625" cy="569913"/>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
        <p:nvSpPr>
          <p:cNvPr id="53281" name="文本框 53280"/>
          <p:cNvSpPr txBox="1"/>
          <p:nvPr/>
        </p:nvSpPr>
        <p:spPr>
          <a:xfrm>
            <a:off x="2195830" y="5822950"/>
            <a:ext cx="4587240" cy="460375"/>
          </a:xfrm>
          <a:prstGeom prst="rect">
            <a:avLst/>
          </a:prstGeom>
          <a:noFill/>
          <a:ln w="9525">
            <a:noFill/>
          </a:ln>
        </p:spPr>
        <p:txBody>
          <a:bodyPr wrap="square">
            <a:spAutoFit/>
          </a:bodyPr>
          <a:p>
            <a:pPr>
              <a:spcBef>
                <a:spcPct val="50000"/>
              </a:spcBef>
            </a:pPr>
            <a:r>
              <a:rPr lang="en-US" altLang="zh-CN" sz="2400" b="1" i="1" dirty="0" err="1">
                <a:solidFill>
                  <a:srgbClr val="A50021"/>
                </a:solidFill>
                <a:latin typeface="Times New Roman" panose="02020603050405020304" pitchFamily="18" charset="0"/>
              </a:rPr>
              <a:t>f</a:t>
            </a:r>
            <a:r>
              <a:rPr lang="en-US" altLang="zh-CN" sz="2400" b="1" baseline="-25000" dirty="0" err="1">
                <a:solidFill>
                  <a:srgbClr val="A50021"/>
                </a:solidFill>
                <a:latin typeface="Times New Roman" panose="02020603050405020304" pitchFamily="18" charset="0"/>
              </a:rPr>
              <a:t>L</a:t>
            </a:r>
            <a:r>
              <a:rPr lang="en-US" altLang="zh-CN" sz="2400" b="1">
                <a:solidFill>
                  <a:srgbClr val="A50021"/>
                </a:solidFill>
                <a:latin typeface="Times New Roman" panose="02020603050405020304" pitchFamily="18" charset="0"/>
              </a:rPr>
              <a:t>&gt; </a:t>
            </a:r>
            <a:r>
              <a:rPr lang="en-US" altLang="zh-CN" sz="2400" b="1" i="1">
                <a:solidFill>
                  <a:srgbClr val="A50021"/>
                </a:solidFill>
                <a:latin typeface="Times New Roman" panose="02020603050405020304" pitchFamily="18" charset="0"/>
              </a:rPr>
              <a:t>f</a:t>
            </a:r>
            <a:r>
              <a:rPr lang="en-US" altLang="zh-CN" sz="2400" b="1" baseline="-25000">
                <a:solidFill>
                  <a:srgbClr val="A50021"/>
                </a:solidFill>
                <a:latin typeface="Times New Roman" panose="02020603050405020304" pitchFamily="18" charset="0"/>
              </a:rPr>
              <a:t>L1</a:t>
            </a:r>
            <a:r>
              <a:rPr lang="zh-CN" altLang="en-US" sz="2400" b="1">
                <a:solidFill>
                  <a:srgbClr val="A50021"/>
                </a:solidFill>
                <a:latin typeface="Times New Roman" panose="02020603050405020304" pitchFamily="18" charset="0"/>
              </a:rPr>
              <a:t>， </a:t>
            </a:r>
            <a:r>
              <a:rPr lang="en-US" altLang="zh-CN" sz="2400" b="1" i="1" dirty="0" err="1">
                <a:solidFill>
                  <a:srgbClr val="A50021"/>
                </a:solidFill>
                <a:latin typeface="Times New Roman" panose="02020603050405020304" pitchFamily="18" charset="0"/>
              </a:rPr>
              <a:t>f</a:t>
            </a:r>
            <a:r>
              <a:rPr lang="en-US" altLang="zh-CN" sz="2400" b="1" baseline="-25000" dirty="0" err="1">
                <a:solidFill>
                  <a:srgbClr val="A50021"/>
                </a:solidFill>
                <a:latin typeface="Times New Roman" panose="02020603050405020304" pitchFamily="18" charset="0"/>
              </a:rPr>
              <a:t>H</a:t>
            </a:r>
            <a:r>
              <a:rPr lang="en-US" altLang="zh-CN" sz="2400" b="1">
                <a:solidFill>
                  <a:srgbClr val="A50021"/>
                </a:solidFill>
                <a:latin typeface="Times New Roman" panose="02020603050405020304" pitchFamily="18" charset="0"/>
              </a:rPr>
              <a:t>&lt; </a:t>
            </a:r>
            <a:r>
              <a:rPr lang="en-US" altLang="zh-CN" sz="2400" b="1" i="1">
                <a:solidFill>
                  <a:srgbClr val="A50021"/>
                </a:solidFill>
                <a:latin typeface="Times New Roman" panose="02020603050405020304" pitchFamily="18" charset="0"/>
              </a:rPr>
              <a:t>f</a:t>
            </a:r>
            <a:r>
              <a:rPr lang="en-US" altLang="zh-CN" sz="2400" b="1" baseline="-25000">
                <a:solidFill>
                  <a:srgbClr val="A50021"/>
                </a:solidFill>
                <a:latin typeface="Times New Roman" panose="02020603050405020304" pitchFamily="18" charset="0"/>
              </a:rPr>
              <a:t>H1</a:t>
            </a:r>
            <a:r>
              <a:rPr lang="zh-CN" altLang="en-US" sz="2400" b="1">
                <a:solidFill>
                  <a:srgbClr val="A50021"/>
                </a:solidFill>
                <a:latin typeface="Times New Roman" panose="02020603050405020304" pitchFamily="18" charset="0"/>
              </a:rPr>
              <a:t>，</a:t>
            </a:r>
            <a:r>
              <a:rPr lang="zh-CN" altLang="en-US" sz="2400" b="1" dirty="0">
                <a:solidFill>
                  <a:srgbClr val="A50021"/>
                </a:solidFill>
                <a:latin typeface="Times New Roman" panose="02020603050405020304" pitchFamily="18" charset="0"/>
              </a:rPr>
              <a:t>频带变窄！</a:t>
            </a:r>
            <a:endParaRPr lang="zh-CN" altLang="en-US" sz="2400" b="1" dirty="0">
              <a:solidFill>
                <a:srgbClr val="A50021"/>
              </a:solidFill>
              <a:latin typeface="Times New Roman" panose="02020603050405020304" pitchFamily="18" charset="0"/>
            </a:endParaRPr>
          </a:p>
        </p:txBody>
      </p:sp>
      <p:sp>
        <p:nvSpPr>
          <p:cNvPr id="19464" name="文本框 19463">
            <a:hlinkClick r:id="rId7" action="ppaction://hlinksldjump"/>
          </p:cNvPr>
          <p:cNvSpPr txBox="1"/>
          <p:nvPr>
            <p:custDataLst>
              <p:tags r:id="rId8"/>
            </p:custDataLst>
          </p:nvPr>
        </p:nvSpPr>
        <p:spPr>
          <a:xfrm>
            <a:off x="35560" y="723900"/>
            <a:ext cx="5925820" cy="583565"/>
          </a:xfrm>
          <a:prstGeom prst="rect">
            <a:avLst/>
          </a:prstGeom>
          <a:noFill/>
          <a:ln w="9525">
            <a:noFill/>
          </a:ln>
        </p:spPr>
        <p:txBody>
          <a:bodyPr wrap="square">
            <a:spAutoFit/>
          </a:bodyPr>
          <a:p>
            <a:pPr algn="l"/>
            <a:r>
              <a:rPr kumimoji="1" lang="zh-CN" altLang="en-US" sz="3200" dirty="0" smtClean="0">
                <a:solidFill>
                  <a:srgbClr val="FF0000"/>
                </a:solidFill>
                <a:latin typeface="黑体" panose="02010609060101010101" pitchFamily="2" charset="-122"/>
                <a:ea typeface="黑体" panose="02010609060101010101" pitchFamily="2" charset="-122"/>
                <a:sym typeface="+mn-ea"/>
              </a:rPr>
              <a:t>五、多级放大电路的频率响应</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280"/>
                                        </p:tgtEl>
                                        <p:attrNameLst>
                                          <p:attrName>style.visibility</p:attrName>
                                        </p:attrNameLst>
                                      </p:cBhvr>
                                      <p:to>
                                        <p:strVal val="visible"/>
                                      </p:to>
                                    </p:set>
                                    <p:animEffect transition="in" filter="wipe(left)">
                                      <p:cBhvr>
                                        <p:cTn id="7" dur="500"/>
                                        <p:tgtEl>
                                          <p:spTgt spid="5328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5325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3265"/>
                                        </p:tgtEl>
                                        <p:attrNameLst>
                                          <p:attrName>style.visibility</p:attrName>
                                        </p:attrNameLst>
                                      </p:cBhvr>
                                      <p:to>
                                        <p:strVal val="visible"/>
                                      </p:to>
                                    </p:set>
                                    <p:animEffect transition="in" filter="wipe(down)">
                                      <p:cBhvr>
                                        <p:cTn id="16" dur="500"/>
                                        <p:tgtEl>
                                          <p:spTgt spid="5326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3254"/>
                                        </p:tgtEl>
                                        <p:attrNameLst>
                                          <p:attrName>style.visibility</p:attrName>
                                        </p:attrNameLst>
                                      </p:cBhvr>
                                      <p:to>
                                        <p:strVal val="visible"/>
                                      </p:to>
                                    </p:set>
                                    <p:animEffect transition="in" filter="wipe(left)">
                                      <p:cBhvr>
                                        <p:cTn id="21" dur="500"/>
                                        <p:tgtEl>
                                          <p:spTgt spid="5325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3259"/>
                                        </p:tgtEl>
                                        <p:attrNameLst>
                                          <p:attrName>style.visibility</p:attrName>
                                        </p:attrNameLst>
                                      </p:cBhvr>
                                      <p:to>
                                        <p:strVal val="visible"/>
                                      </p:to>
                                    </p:set>
                                    <p:animEffect transition="in" filter="wipe(left)">
                                      <p:cBhvr>
                                        <p:cTn id="26" dur="500"/>
                                        <p:tgtEl>
                                          <p:spTgt spid="53259"/>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53260"/>
                                        </p:tgtEl>
                                        <p:attrNameLst>
                                          <p:attrName>style.visibility</p:attrName>
                                        </p:attrNameLst>
                                      </p:cBhvr>
                                      <p:to>
                                        <p:strVal val="visible"/>
                                      </p:to>
                                    </p:set>
                                    <p:animEffect transition="in" filter="wipe(left)">
                                      <p:cBhvr>
                                        <p:cTn id="30" dur="500"/>
                                        <p:tgtEl>
                                          <p:spTgt spid="5326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53271"/>
                                        </p:tgtEl>
                                        <p:attrNameLst>
                                          <p:attrName>style.visibility</p:attrName>
                                        </p:attrNameLst>
                                      </p:cBhvr>
                                      <p:to>
                                        <p:strVal val="visible"/>
                                      </p:to>
                                    </p:set>
                                    <p:animEffect transition="in" filter="wipe(up)">
                                      <p:cBhvr>
                                        <p:cTn id="35" dur="500"/>
                                        <p:tgtEl>
                                          <p:spTgt spid="53271"/>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53275"/>
                                        </p:tgtEl>
                                        <p:attrNameLst>
                                          <p:attrName>style.visibility</p:attrName>
                                        </p:attrNameLst>
                                      </p:cBhvr>
                                      <p:to>
                                        <p:strVal val="visible"/>
                                      </p:to>
                                    </p:set>
                                    <p:animEffect transition="in" filter="wipe(up)">
                                      <p:cBhvr>
                                        <p:cTn id="39" dur="500"/>
                                        <p:tgtEl>
                                          <p:spTgt spid="5327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3281">
                                            <p:txEl>
                                              <p:charRg st="0" end="23"/>
                                            </p:txEl>
                                          </p:spTgt>
                                        </p:tgtEl>
                                        <p:attrNameLst>
                                          <p:attrName>style.visibility</p:attrName>
                                        </p:attrNameLst>
                                      </p:cBhvr>
                                      <p:to>
                                        <p:strVal val="visible"/>
                                      </p:to>
                                    </p:set>
                                    <p:animEffect transition="in" filter="wipe(left)">
                                      <p:cBhvr>
                                        <p:cTn id="44" dur="500"/>
                                        <p:tgtEl>
                                          <p:spTgt spid="53281">
                                            <p:txEl>
                                              <p:charRg st="0"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8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graphicFrame>
        <p:nvGraphicFramePr>
          <p:cNvPr id="54275" name="对象 54274"/>
          <p:cNvGraphicFramePr/>
          <p:nvPr/>
        </p:nvGraphicFramePr>
        <p:xfrm>
          <a:off x="2196465" y="2494915"/>
          <a:ext cx="3889375" cy="1404938"/>
        </p:xfrm>
        <a:graphic>
          <a:graphicData uri="http://schemas.openxmlformats.org/presentationml/2006/ole">
            <mc:AlternateContent xmlns:mc="http://schemas.openxmlformats.org/markup-compatibility/2006">
              <mc:Choice xmlns:v="urn:schemas-microsoft-com:vml" Requires="v">
                <p:oleObj spid="_x0000_s3133" name="" r:id="rId1" imgW="1967865" imgH="711200" progId="Equation.3">
                  <p:embed/>
                </p:oleObj>
              </mc:Choice>
              <mc:Fallback>
                <p:oleObj name="" r:id="rId1" imgW="1967865" imgH="711200" progId="Equation.3">
                  <p:embed/>
                  <p:pic>
                    <p:nvPicPr>
                      <p:cNvPr id="0" name="图片 3132"/>
                      <p:cNvPicPr/>
                      <p:nvPr/>
                    </p:nvPicPr>
                    <p:blipFill>
                      <a:blip r:embed="rId2"/>
                      <a:stretch>
                        <a:fillRect/>
                      </a:stretch>
                    </p:blipFill>
                    <p:spPr>
                      <a:xfrm>
                        <a:off x="2196465" y="2494915"/>
                        <a:ext cx="3889375" cy="1404938"/>
                      </a:xfrm>
                      <a:prstGeom prst="rect">
                        <a:avLst/>
                      </a:prstGeom>
                      <a:no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54276" name="对象 54275"/>
          <p:cNvGraphicFramePr/>
          <p:nvPr/>
        </p:nvGraphicFramePr>
        <p:xfrm>
          <a:off x="1403668" y="4438968"/>
          <a:ext cx="4648200" cy="941387"/>
        </p:xfrm>
        <a:graphic>
          <a:graphicData uri="http://schemas.openxmlformats.org/presentationml/2006/ole">
            <mc:AlternateContent xmlns:mc="http://schemas.openxmlformats.org/markup-compatibility/2006">
              <mc:Choice xmlns:v="urn:schemas-microsoft-com:vml" Requires="v">
                <p:oleObj spid="_x0000_s3134" name="" r:id="rId3" imgW="2272030" imgH="495300" progId="Equation.3">
                  <p:embed/>
                </p:oleObj>
              </mc:Choice>
              <mc:Fallback>
                <p:oleObj name="" r:id="rId3" imgW="2272030" imgH="495300" progId="Equation.3">
                  <p:embed/>
                  <p:pic>
                    <p:nvPicPr>
                      <p:cNvPr id="0" name="图片 3133"/>
                      <p:cNvPicPr/>
                      <p:nvPr/>
                    </p:nvPicPr>
                    <p:blipFill>
                      <a:blip r:embed="rId4"/>
                      <a:stretch>
                        <a:fillRect/>
                      </a:stretch>
                    </p:blipFill>
                    <p:spPr>
                      <a:xfrm>
                        <a:off x="1403668" y="4438968"/>
                        <a:ext cx="4648200" cy="941387"/>
                      </a:xfrm>
                      <a:prstGeom prst="rect">
                        <a:avLst/>
                      </a:prstGeom>
                      <a:noFill/>
                      <a:ln w="19050" cap="flat" cmpd="sng">
                        <a:solidFill>
                          <a:srgbClr val="FF0000"/>
                        </a:solidFill>
                        <a:prstDash val="solid"/>
                        <a:miter/>
                        <a:headEnd type="none" w="med" len="med"/>
                        <a:tailEnd type="none" w="med" len="med"/>
                      </a:ln>
                    </p:spPr>
                  </p:pic>
                </p:oleObj>
              </mc:Fallback>
            </mc:AlternateContent>
          </a:graphicData>
        </a:graphic>
      </p:graphicFrame>
      <p:sp>
        <p:nvSpPr>
          <p:cNvPr id="54277" name="文本框 54276"/>
          <p:cNvSpPr txBox="1"/>
          <p:nvPr/>
        </p:nvSpPr>
        <p:spPr>
          <a:xfrm>
            <a:off x="468313" y="767715"/>
            <a:ext cx="8431212" cy="1420495"/>
          </a:xfrm>
          <a:prstGeom prst="rect">
            <a:avLst/>
          </a:prstGeom>
          <a:noFill/>
          <a:ln w="9525">
            <a:noFill/>
          </a:ln>
        </p:spPr>
        <p:txBody>
          <a:bodyPr>
            <a:spAutoFit/>
          </a:bodyPr>
          <a:p>
            <a:pPr indent="0" fontAlgn="auto">
              <a:lnSpc>
                <a:spcPct val="120000"/>
              </a:lnSpc>
              <a:spcBef>
                <a:spcPts val="0"/>
              </a:spcBef>
            </a:pPr>
            <a:r>
              <a:rPr lang="en-US" altLang="zh-CN" sz="2400" b="1" dirty="0">
                <a:latin typeface="Times New Roman" panose="02020603050405020304" pitchFamily="18" charset="0"/>
                <a:cs typeface="Times New Roman" panose="02020603050405020304" pitchFamily="18" charset="0"/>
              </a:rPr>
              <a:t>      多级放大电路的频带将变窄</a:t>
            </a:r>
            <a:r>
              <a:rPr lang="zh-CN" altLang="en-US" sz="2400" b="1" dirty="0">
                <a:latin typeface="Times New Roman" panose="02020603050405020304" pitchFamily="18" charset="0"/>
                <a:cs typeface="Times New Roman" panose="02020603050405020304" pitchFamily="18" charset="0"/>
              </a:rPr>
              <a:t>，对于</a:t>
            </a:r>
            <a:r>
              <a:rPr lang="en-US" altLang="zh-CN" sz="2400" b="1" i="1">
                <a:latin typeface="Times New Roman" panose="02020603050405020304" pitchFamily="18" charset="0"/>
                <a:cs typeface="Times New Roman" panose="02020603050405020304" pitchFamily="18" charset="0"/>
              </a:rPr>
              <a:t>n</a:t>
            </a:r>
            <a:r>
              <a:rPr lang="zh-CN" altLang="en-US" sz="2400" b="1" dirty="0">
                <a:latin typeface="Times New Roman" panose="02020603050405020304" pitchFamily="18" charset="0"/>
                <a:cs typeface="Times New Roman" panose="02020603050405020304" pitchFamily="18" charset="0"/>
              </a:rPr>
              <a:t>级放大电路，若各级的下、上限频率分别为</a:t>
            </a:r>
            <a:r>
              <a:rPr lang="en-US" altLang="zh-CN" sz="2400" b="1" i="1">
                <a:latin typeface="Times New Roman" panose="02020603050405020304" pitchFamily="18" charset="0"/>
                <a:cs typeface="Times New Roman" panose="02020603050405020304" pitchFamily="18" charset="0"/>
              </a:rPr>
              <a:t>f</a:t>
            </a:r>
            <a:r>
              <a:rPr lang="en-US" altLang="zh-CN" sz="2400" b="1" baseline="-25000">
                <a:latin typeface="Times New Roman" panose="02020603050405020304" pitchFamily="18" charset="0"/>
                <a:cs typeface="Times New Roman" panose="02020603050405020304" pitchFamily="18" charset="0"/>
              </a:rPr>
              <a:t>L1</a:t>
            </a:r>
            <a:r>
              <a:rPr lang="zh-CN" altLang="en-US" sz="2400" b="1">
                <a:latin typeface="Times New Roman" panose="02020603050405020304" pitchFamily="18" charset="0"/>
                <a:cs typeface="Times New Roman" panose="02020603050405020304" pitchFamily="18" charset="0"/>
              </a:rPr>
              <a:t>～ </a:t>
            </a:r>
            <a:r>
              <a:rPr lang="en-US" altLang="zh-CN" sz="2400" b="1" i="1" dirty="0" err="1">
                <a:latin typeface="Times New Roman" panose="02020603050405020304" pitchFamily="18" charset="0"/>
                <a:cs typeface="Times New Roman" panose="02020603050405020304" pitchFamily="18" charset="0"/>
              </a:rPr>
              <a:t>f</a:t>
            </a:r>
            <a:r>
              <a:rPr lang="en-US" altLang="zh-CN" sz="2400" b="1" baseline="-25000" dirty="0" err="1">
                <a:latin typeface="Times New Roman" panose="02020603050405020304" pitchFamily="18" charset="0"/>
                <a:cs typeface="Times New Roman" panose="02020603050405020304" pitchFamily="18" charset="0"/>
              </a:rPr>
              <a:t>L</a:t>
            </a:r>
            <a:r>
              <a:rPr lang="en-US" altLang="zh-CN" sz="2400" b="1" i="1" baseline="-25000" dirty="0" err="1">
                <a:latin typeface="Times New Roman" panose="02020603050405020304" pitchFamily="18" charset="0"/>
                <a:cs typeface="Times New Roman" panose="02020603050405020304" pitchFamily="18" charset="0"/>
              </a:rPr>
              <a:t>n</a:t>
            </a:r>
            <a:r>
              <a:rPr lang="zh-CN" altLang="en-US" sz="2400" b="1" i="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f</a:t>
            </a:r>
            <a:r>
              <a:rPr lang="en-US" altLang="zh-CN" sz="2400" b="1" baseline="-25000">
                <a:latin typeface="Times New Roman" panose="02020603050405020304" pitchFamily="18" charset="0"/>
                <a:cs typeface="Times New Roman" panose="02020603050405020304" pitchFamily="18" charset="0"/>
              </a:rPr>
              <a:t>H1</a:t>
            </a:r>
            <a:r>
              <a:rPr lang="zh-CN" altLang="en-US" sz="2400" b="1">
                <a:latin typeface="Times New Roman" panose="02020603050405020304" pitchFamily="18" charset="0"/>
                <a:cs typeface="Times New Roman" panose="02020603050405020304" pitchFamily="18" charset="0"/>
              </a:rPr>
              <a:t>～ </a:t>
            </a:r>
            <a:r>
              <a:rPr lang="en-US" altLang="zh-CN" sz="2400" b="1" i="1" dirty="0" err="1">
                <a:latin typeface="Times New Roman" panose="02020603050405020304" pitchFamily="18" charset="0"/>
                <a:cs typeface="Times New Roman" panose="02020603050405020304" pitchFamily="18" charset="0"/>
              </a:rPr>
              <a:t>f</a:t>
            </a:r>
            <a:r>
              <a:rPr lang="en-US" altLang="zh-CN" sz="2400" b="1" baseline="-25000" dirty="0" err="1">
                <a:latin typeface="Times New Roman" panose="02020603050405020304" pitchFamily="18" charset="0"/>
                <a:cs typeface="Times New Roman" panose="02020603050405020304" pitchFamily="18" charset="0"/>
              </a:rPr>
              <a:t>H</a:t>
            </a:r>
            <a:r>
              <a:rPr lang="en-US" altLang="zh-CN" sz="2400" b="1" i="1" baseline="-25000" dirty="0" err="1">
                <a:latin typeface="Times New Roman" panose="02020603050405020304" pitchFamily="18" charset="0"/>
                <a:cs typeface="Times New Roman" panose="02020603050405020304" pitchFamily="18" charset="0"/>
              </a:rPr>
              <a:t>n</a:t>
            </a:r>
            <a:r>
              <a:rPr lang="zh-CN" altLang="en-US" sz="2400" b="1">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整个电路的下、上限频率分别为</a:t>
            </a:r>
            <a:r>
              <a:rPr lang="en-US" altLang="zh-CN" sz="2400" b="1" i="1" dirty="0" err="1">
                <a:latin typeface="Times New Roman" panose="02020603050405020304" pitchFamily="18" charset="0"/>
                <a:cs typeface="Times New Roman" panose="02020603050405020304" pitchFamily="18" charset="0"/>
              </a:rPr>
              <a:t>f</a:t>
            </a:r>
            <a:r>
              <a:rPr lang="en-US" altLang="zh-CN" sz="2400" b="1" baseline="-25000" dirty="0" err="1">
                <a:latin typeface="Times New Roman" panose="02020603050405020304" pitchFamily="18" charset="0"/>
                <a:cs typeface="Times New Roman" panose="02020603050405020304" pitchFamily="18" charset="0"/>
              </a:rPr>
              <a:t>L</a:t>
            </a:r>
            <a:r>
              <a:rPr lang="zh-CN" altLang="en-US" sz="2400" b="1">
                <a:latin typeface="Times New Roman" panose="02020603050405020304" pitchFamily="18" charset="0"/>
                <a:cs typeface="Times New Roman" panose="02020603050405020304" pitchFamily="18" charset="0"/>
              </a:rPr>
              <a:t>、</a:t>
            </a:r>
            <a:r>
              <a:rPr lang="zh-CN" altLang="en-US" sz="2400" b="1" i="1">
                <a:latin typeface="Times New Roman" panose="02020603050405020304" pitchFamily="18" charset="0"/>
                <a:cs typeface="Times New Roman" panose="02020603050405020304" pitchFamily="18" charset="0"/>
              </a:rPr>
              <a:t> </a:t>
            </a:r>
            <a:r>
              <a:rPr lang="en-US" altLang="zh-CN" sz="2400" b="1" i="1" dirty="0" err="1">
                <a:latin typeface="Times New Roman" panose="02020603050405020304" pitchFamily="18" charset="0"/>
                <a:cs typeface="Times New Roman" panose="02020603050405020304" pitchFamily="18" charset="0"/>
              </a:rPr>
              <a:t>f</a:t>
            </a:r>
            <a:r>
              <a:rPr lang="en-US" altLang="zh-CN" sz="2400" b="1" baseline="-25000" dirty="0" err="1">
                <a:latin typeface="Times New Roman" panose="02020603050405020304" pitchFamily="18" charset="0"/>
                <a:cs typeface="Times New Roman" panose="02020603050405020304" pitchFamily="18" charset="0"/>
              </a:rPr>
              <a:t>H</a:t>
            </a:r>
            <a:r>
              <a:rPr lang="zh-CN" altLang="en-US" sz="2400" b="1">
                <a:latin typeface="Times New Roman" panose="02020603050405020304" pitchFamily="18" charset="0"/>
                <a:cs typeface="Times New Roman" panose="02020603050405020304" pitchFamily="18" charset="0"/>
              </a:rPr>
              <a:t>，则</a:t>
            </a:r>
            <a:endParaRPr lang="zh-CN" altLang="en-US" sz="2400" b="1" baseline="-25000">
              <a:latin typeface="Times New Roman" panose="02020603050405020304" pitchFamily="18" charset="0"/>
              <a:cs typeface="Times New Roman" panose="02020603050405020304" pitchFamily="18" charset="0"/>
            </a:endParaRPr>
          </a:p>
        </p:txBody>
      </p:sp>
      <p:sp>
        <p:nvSpPr>
          <p:cNvPr id="54282" name="文本框 54281"/>
          <p:cNvSpPr txBox="1"/>
          <p:nvPr/>
        </p:nvSpPr>
        <p:spPr>
          <a:xfrm>
            <a:off x="6300470" y="4752975"/>
            <a:ext cx="2417445" cy="460375"/>
          </a:xfrm>
          <a:prstGeom prst="rect">
            <a:avLst/>
          </a:prstGeom>
          <a:noFill/>
          <a:ln w="9525">
            <a:noFill/>
          </a:ln>
        </p:spPr>
        <p:txBody>
          <a:bodyPr wrap="square">
            <a:spAutoFit/>
          </a:bodyPr>
          <a:p>
            <a:pPr indent="0" fontAlgn="auto">
              <a:lnSpc>
                <a:spcPct val="120000"/>
              </a:lnSpc>
              <a:spcBef>
                <a:spcPts val="0"/>
              </a:spcBef>
            </a:pPr>
            <a:r>
              <a:rPr lang="zh-CN" altLang="en-US" sz="2000" b="1">
                <a:latin typeface="Times New Roman" panose="02020603050405020304" pitchFamily="18" charset="0"/>
                <a:cs typeface="Times New Roman" panose="02020603050405020304" pitchFamily="18" charset="0"/>
              </a:rPr>
              <a:t>式中</a:t>
            </a:r>
            <a:r>
              <a:rPr lang="en-US" altLang="zh-CN" sz="2000" b="1">
                <a:latin typeface="Times New Roman" panose="02020603050405020304" pitchFamily="18" charset="0"/>
                <a:cs typeface="Times New Roman" panose="02020603050405020304" pitchFamily="18" charset="0"/>
              </a:rPr>
              <a:t>1.1</a:t>
            </a:r>
            <a:r>
              <a:rPr lang="zh-CN" altLang="en-US" sz="2000" b="1" dirty="0">
                <a:latin typeface="Times New Roman" panose="02020603050405020304" pitchFamily="18" charset="0"/>
                <a:cs typeface="Times New Roman" panose="02020603050405020304" pitchFamily="18" charset="0"/>
              </a:rPr>
              <a:t>为修正系数</a:t>
            </a:r>
            <a:endParaRPr lang="zh-CN" altLang="en-US" sz="2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a:xfrm>
            <a:off x="468630" y="911860"/>
            <a:ext cx="7772400" cy="914400"/>
          </a:xfrm>
        </p:spPr>
        <p:txBody>
          <a:bodyPr anchor="ctr" anchorCtr="0"/>
          <a:p>
            <a:pPr>
              <a:buNone/>
            </a:pPr>
            <a:r>
              <a:rPr lang="zh-CN" altLang="en-US" sz="4000" b="1" dirty="0" smtClean="0">
                <a:solidFill>
                  <a:srgbClr val="333399"/>
                </a:solidFill>
                <a:latin typeface="Times New Roman" panose="02020603050405020304" pitchFamily="18" charset="0"/>
              </a:rPr>
              <a:t>§</a:t>
            </a:r>
            <a:r>
              <a:rPr lang="zh-CN" altLang="en-US" sz="4000" b="1" dirty="0" smtClean="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6.3 有源滤波电路</a:t>
            </a:r>
            <a:endParaRPr lang="zh-CN" altLang="en-US" sz="4000" dirty="0">
              <a:latin typeface="华文行楷" panose="02010800040101010101" pitchFamily="2" charset="-122"/>
              <a:ea typeface="华文行楷" panose="02010800040101010101" pitchFamily="2" charset="-122"/>
            </a:endParaRPr>
          </a:p>
        </p:txBody>
      </p:sp>
      <p:sp>
        <p:nvSpPr>
          <p:cNvPr id="54286" name="标题 54285"/>
          <p:cNvSpPr>
            <a:spLocks noGrp="1"/>
          </p:cNvSpPr>
          <p:nvPr>
            <p:custDataLst>
              <p:tags r:id="rId1"/>
            </p:custDataLst>
          </p:nvPr>
        </p:nvSpPr>
        <p:spPr>
          <a:xfrm>
            <a:off x="2843530" y="1988820"/>
            <a:ext cx="4622165" cy="4034155"/>
          </a:xfrm>
          <a:prstGeom prst="rect">
            <a:avLst/>
          </a:prstGeom>
          <a:noFill/>
          <a:ln w="9525">
            <a:noFill/>
          </a:ln>
        </p:spPr>
        <p:txBody>
          <a:bodyPr anchor="t" anchorCtr="0"/>
          <a:p>
            <a:pPr algn="l" eaLnBrk="0" hangingPunct="0">
              <a:lnSpc>
                <a:spcPct val="100000"/>
              </a:lnSpc>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一、滤波的概念</a:t>
            </a:r>
            <a:endParaRPr kumimoji="1" lang="zh-CN" altLang="en-US" sz="3200" dirty="0" smtClean="0">
              <a:solidFill>
                <a:srgbClr val="FF0000"/>
              </a:solidFill>
              <a:latin typeface="黑体" panose="02010609060101010101" pitchFamily="2" charset="-122"/>
              <a:ea typeface="黑体" panose="02010609060101010101" pitchFamily="2" charset="-122"/>
            </a:endParaRPr>
          </a:p>
          <a:p>
            <a:pPr algn="l" eaLnBrk="0" hangingPunct="0">
              <a:lnSpc>
                <a:spcPct val="100000"/>
              </a:lnSpc>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二、低通滤波器</a:t>
            </a:r>
            <a:endParaRPr kumimoji="1" lang="zh-CN" altLang="en-US" sz="3200" dirty="0" smtClean="0">
              <a:solidFill>
                <a:srgbClr val="FF0000"/>
              </a:solidFill>
              <a:latin typeface="黑体" panose="02010609060101010101" pitchFamily="2" charset="-122"/>
              <a:ea typeface="黑体" panose="02010609060101010101" pitchFamily="2" charset="-122"/>
            </a:endParaRPr>
          </a:p>
          <a:p>
            <a:pPr algn="l" eaLnBrk="0" hangingPunct="0">
              <a:lnSpc>
                <a:spcPct val="100000"/>
              </a:lnSpc>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三、</a:t>
            </a:r>
            <a:r>
              <a:rPr kumimoji="1" lang="zh-CN" altLang="en-US" sz="3200" dirty="0" smtClean="0">
                <a:solidFill>
                  <a:srgbClr val="FF0000"/>
                </a:solidFill>
                <a:latin typeface="黑体" panose="02010609060101010101" pitchFamily="2" charset="-122"/>
                <a:ea typeface="黑体" panose="02010609060101010101" pitchFamily="2" charset="-122"/>
                <a:sym typeface="+mn-ea"/>
              </a:rPr>
              <a:t>高通滤波器</a:t>
            </a:r>
            <a:endParaRPr kumimoji="1" lang="zh-CN" altLang="en-US" sz="3200" dirty="0" smtClean="0">
              <a:solidFill>
                <a:srgbClr val="FF0000"/>
              </a:solidFill>
              <a:latin typeface="黑体" panose="02010609060101010101" pitchFamily="2" charset="-122"/>
              <a:ea typeface="黑体" panose="02010609060101010101" pitchFamily="2" charset="-122"/>
              <a:sym typeface="+mn-ea"/>
            </a:endParaRPr>
          </a:p>
          <a:p>
            <a:pPr algn="l" eaLnBrk="0" hangingPunct="0">
              <a:lnSpc>
                <a:spcPct val="100000"/>
              </a:lnSpc>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sym typeface="+mn-ea"/>
              </a:rPr>
              <a:t>四、带通滤波器</a:t>
            </a:r>
            <a:endParaRPr kumimoji="1" lang="zh-CN" altLang="en-US" sz="3200" dirty="0" smtClean="0">
              <a:solidFill>
                <a:srgbClr val="FF0000"/>
              </a:solidFill>
              <a:latin typeface="黑体" panose="02010609060101010101" pitchFamily="2" charset="-122"/>
              <a:ea typeface="黑体" panose="02010609060101010101" pitchFamily="2" charset="-122"/>
              <a:sym typeface="+mn-ea"/>
            </a:endParaRPr>
          </a:p>
          <a:p>
            <a:pPr algn="l" eaLnBrk="0" hangingPunct="0">
              <a:lnSpc>
                <a:spcPct val="100000"/>
              </a:lnSpc>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sym typeface="+mn-ea"/>
              </a:rPr>
              <a:t>五、带阻滤波器</a:t>
            </a:r>
            <a:endParaRPr kumimoji="1" lang="zh-CN" altLang="en-US" sz="3200" dirty="0" smtClean="0">
              <a:solidFill>
                <a:srgbClr val="FF0000"/>
              </a:solidFill>
              <a:latin typeface="黑体" panose="02010609060101010101" pitchFamily="2" charset="-122"/>
              <a:ea typeface="黑体" panose="02010609060101010101" pitchFamily="2" charset="-122"/>
              <a:sym typeface="+mn-ea"/>
            </a:endParaRPr>
          </a:p>
          <a:p>
            <a:pPr algn="l" eaLnBrk="0" hangingPunct="0">
              <a:lnSpc>
                <a:spcPct val="100000"/>
              </a:lnSpc>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sym typeface="+mn-ea"/>
              </a:rPr>
              <a:t>六、全通滤波器</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3" name="文本框 2"/>
          <p:cNvSpPr txBox="1"/>
          <p:nvPr/>
        </p:nvSpPr>
        <p:spPr>
          <a:xfrm>
            <a:off x="757555" y="1410970"/>
            <a:ext cx="7729855" cy="1420495"/>
          </a:xfrm>
          <a:prstGeom prst="rect">
            <a:avLst/>
          </a:prstGeom>
          <a:noFill/>
        </p:spPr>
        <p:txBody>
          <a:bodyPr wrap="square" rtlCol="0" anchor="t">
            <a:spAutoFit/>
          </a:bodyPr>
          <a:p>
            <a:pPr marL="0" indent="0" eaLnBrk="1" fontAlgn="auto" latinLnBrk="0" hangingPunct="1">
              <a:lnSpc>
                <a:spcPct val="120000"/>
              </a:lnSpc>
              <a:spcBef>
                <a:spcPts val="600"/>
              </a:spcBef>
              <a:spcAft>
                <a:spcPts val="600"/>
              </a:spcAft>
            </a:pPr>
            <a:r>
              <a:rPr kumimoji="1" lang="zh-CN" altLang="en-US" sz="2400" b="1" dirty="0" smtClean="0">
                <a:solidFill>
                  <a:srgbClr val="0000FF"/>
                </a:solidFill>
                <a:latin typeface="宋体" panose="02010600030101010101" pitchFamily="2" charset="-122"/>
                <a:cs typeface="Times New Roman" panose="02020603050405020304" pitchFamily="18" charset="0"/>
                <a:sym typeface="+mn-ea"/>
              </a:rPr>
              <a:t>滤波电路：</a:t>
            </a:r>
            <a:r>
              <a:rPr lang="zh-CN" altLang="en-US" sz="2400" b="1" dirty="0">
                <a:solidFill>
                  <a:schemeClr val="tx1"/>
                </a:solidFill>
                <a:latin typeface="Times New Roman" panose="02020603050405020304" pitchFamily="18" charset="0"/>
                <a:cs typeface="Times New Roman" panose="02020603050405020304" pitchFamily="18" charset="0"/>
                <a:sym typeface="+mn-ea"/>
              </a:rPr>
              <a:t>对于信号的频率具有选择性的电路。它的功能是</a:t>
            </a:r>
            <a:r>
              <a:rPr lang="zh-CN" altLang="en-US" sz="2400" b="1" dirty="0">
                <a:latin typeface="Times New Roman" panose="02020603050405020304" pitchFamily="18" charset="0"/>
                <a:cs typeface="Times New Roman" panose="02020603050405020304" pitchFamily="18" charset="0"/>
                <a:sym typeface="+mn-ea"/>
              </a:rPr>
              <a:t>使特定频率范围内的信号顺利通过，其它频率的信号被衰减。</a:t>
            </a:r>
            <a:endParaRPr lang="zh-CN" altLang="en-US" sz="2400" b="1" dirty="0">
              <a:latin typeface="Times New Roman" panose="02020603050405020304" pitchFamily="18" charset="0"/>
              <a:cs typeface="Times New Roman" panose="02020603050405020304" pitchFamily="18" charset="0"/>
              <a:sym typeface="+mn-ea"/>
            </a:endParaRPr>
          </a:p>
        </p:txBody>
      </p:sp>
      <p:sp>
        <p:nvSpPr>
          <p:cNvPr id="19464" name="文本框 19463">
            <a:hlinkClick r:id="rId1" action="ppaction://hlinksldjump"/>
          </p:cNvPr>
          <p:cNvSpPr txBox="1"/>
          <p:nvPr>
            <p:custDataLst>
              <p:tags r:id="rId2"/>
            </p:custDataLst>
          </p:nvPr>
        </p:nvSpPr>
        <p:spPr>
          <a:xfrm>
            <a:off x="35560" y="723900"/>
            <a:ext cx="5925820" cy="583565"/>
          </a:xfrm>
          <a:prstGeom prst="rect">
            <a:avLst/>
          </a:prstGeom>
          <a:noFill/>
          <a:ln w="9525">
            <a:noFill/>
          </a:ln>
        </p:spPr>
        <p:txBody>
          <a:bodyPr wrap="square">
            <a:spAutoFit/>
          </a:bodyPr>
          <a:p>
            <a:pPr>
              <a:spcBef>
                <a:spcPct val="50000"/>
              </a:spcBef>
            </a:pPr>
            <a:r>
              <a:rPr kumimoji="1" lang="zh-CN" altLang="en-US" sz="3200" dirty="0" smtClean="0">
                <a:solidFill>
                  <a:srgbClr val="FF0000"/>
                </a:solidFill>
                <a:latin typeface="黑体" panose="02010609060101010101" pitchFamily="2" charset="-122"/>
                <a:ea typeface="黑体" panose="02010609060101010101" pitchFamily="2" charset="-122"/>
                <a:sym typeface="+mn-ea"/>
              </a:rPr>
              <a:t>一、滤波的概念</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grpSp>
        <p:nvGrpSpPr>
          <p:cNvPr id="5" name="组合 4"/>
          <p:cNvGrpSpPr/>
          <p:nvPr/>
        </p:nvGrpSpPr>
        <p:grpSpPr>
          <a:xfrm>
            <a:off x="757555" y="2933700"/>
            <a:ext cx="7729220" cy="3063875"/>
            <a:chOff x="1193" y="4620"/>
            <a:chExt cx="12172" cy="4825"/>
          </a:xfrm>
        </p:grpSpPr>
        <p:graphicFrame>
          <p:nvGraphicFramePr>
            <p:cNvPr id="41987" name="对象 2051"/>
            <p:cNvGraphicFramePr>
              <a:graphicFrameLocks noChangeAspect="1"/>
            </p:cNvGraphicFramePr>
            <p:nvPr>
              <p:custDataLst>
                <p:tags r:id="rId3"/>
              </p:custDataLst>
            </p:nvPr>
          </p:nvGraphicFramePr>
          <p:xfrm>
            <a:off x="1273" y="6527"/>
            <a:ext cx="11569" cy="2918"/>
          </p:xfrm>
          <a:graphic>
            <a:graphicData uri="http://schemas.openxmlformats.org/presentationml/2006/ole">
              <mc:AlternateContent xmlns:mc="http://schemas.openxmlformats.org/markup-compatibility/2006">
                <mc:Choice xmlns:v="urn:schemas-microsoft-com:vml" Requires="v">
                  <p:oleObj spid="_x0000_s3077" name="" r:id="rId4" imgW="4591050" imgH="1158240" progId="Paint.Picture">
                    <p:embed/>
                  </p:oleObj>
                </mc:Choice>
                <mc:Fallback>
                  <p:oleObj name="" r:id="rId4" imgW="4591050" imgH="1158240" progId="Paint.Picture">
                    <p:embed/>
                    <p:pic>
                      <p:nvPicPr>
                        <p:cNvPr id="0" name="图片 3076"/>
                        <p:cNvPicPr/>
                        <p:nvPr/>
                      </p:nvPicPr>
                      <p:blipFill>
                        <a:blip r:embed="rId5"/>
                        <a:stretch>
                          <a:fillRect/>
                        </a:stretch>
                      </p:blipFill>
                      <p:spPr>
                        <a:xfrm>
                          <a:off x="1273" y="6527"/>
                          <a:ext cx="11569" cy="2918"/>
                        </a:xfrm>
                        <a:prstGeom prst="rect">
                          <a:avLst/>
                        </a:prstGeom>
                        <a:noFill/>
                        <a:ln w="38100">
                          <a:noFill/>
                          <a:miter/>
                        </a:ln>
                      </p:spPr>
                    </p:pic>
                  </p:oleObj>
                </mc:Fallback>
              </mc:AlternateContent>
            </a:graphicData>
          </a:graphic>
        </p:graphicFrame>
        <p:sp>
          <p:nvSpPr>
            <p:cNvPr id="4" name="文本框 3"/>
            <p:cNvSpPr txBox="1"/>
            <p:nvPr/>
          </p:nvSpPr>
          <p:spPr>
            <a:xfrm>
              <a:off x="1193" y="4620"/>
              <a:ext cx="12173" cy="1539"/>
            </a:xfrm>
            <a:prstGeom prst="rect">
              <a:avLst/>
            </a:prstGeom>
            <a:noFill/>
          </p:spPr>
          <p:txBody>
            <a:bodyPr wrap="square" rtlCol="0" anchor="t">
              <a:spAutoFit/>
            </a:bodyPr>
            <a:p>
              <a:pPr marL="0" indent="0" eaLnBrk="1" fontAlgn="auto" latinLnBrk="0" hangingPunct="1">
                <a:lnSpc>
                  <a:spcPct val="120000"/>
                </a:lnSpc>
                <a:spcBef>
                  <a:spcPts val="600"/>
                </a:spcBef>
                <a:spcAft>
                  <a:spcPts val="600"/>
                </a:spcAft>
              </a:pPr>
              <a:r>
                <a:rPr lang="zh-CN" altLang="en-US" sz="2400" b="1" dirty="0">
                  <a:latin typeface="Times New Roman" panose="02020603050405020304" pitchFamily="18" charset="0"/>
                  <a:cs typeface="Times New Roman" panose="02020603050405020304" pitchFamily="18" charset="0"/>
                  <a:sym typeface="+mn-ea"/>
                </a:rPr>
                <a:t>例如：有一个较低频率的信号，其中包含一些较高频率成分的干扰。</a:t>
              </a:r>
              <a:endParaRPr lang="zh-CN" altLang="en-US" sz="2400" b="1" dirty="0">
                <a:latin typeface="Times New Roman" panose="02020603050405020304" pitchFamily="18" charset="0"/>
                <a:cs typeface="Times New Roman" panose="02020603050405020304" pitchFamily="18" charset="0"/>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4" name="文本框 3"/>
          <p:cNvSpPr txBox="1"/>
          <p:nvPr>
            <p:custDataLst>
              <p:tags r:id="rId1"/>
            </p:custDataLst>
          </p:nvPr>
        </p:nvSpPr>
        <p:spPr>
          <a:xfrm>
            <a:off x="614680" y="842010"/>
            <a:ext cx="7987665" cy="534035"/>
          </a:xfrm>
          <a:prstGeom prst="rect">
            <a:avLst/>
          </a:prstGeom>
          <a:noFill/>
        </p:spPr>
        <p:txBody>
          <a:bodyPr wrap="square" rtlCol="0" anchor="t">
            <a:spAutoFit/>
          </a:bodyPr>
          <a:p>
            <a:pPr marL="0" indent="0" eaLnBrk="1" fontAlgn="auto" latinLnBrk="0" hangingPunct="1">
              <a:lnSpc>
                <a:spcPct val="120000"/>
              </a:lnSpc>
              <a:spcBef>
                <a:spcPts val="600"/>
              </a:spcBef>
              <a:spcAft>
                <a:spcPts val="600"/>
              </a:spcAft>
            </a:pPr>
            <a:r>
              <a:rPr kumimoji="1" lang="zh-CN" altLang="en-US" sz="2400" b="1" dirty="0" smtClean="0">
                <a:solidFill>
                  <a:srgbClr val="0000FF"/>
                </a:solidFill>
                <a:latin typeface="宋体" panose="02010600030101010101" pitchFamily="2" charset="-122"/>
                <a:cs typeface="Times New Roman" panose="02020603050405020304" pitchFamily="18" charset="0"/>
                <a:sym typeface="+mn-ea"/>
              </a:rPr>
              <a:t>无源滤波电路：</a:t>
            </a:r>
            <a:r>
              <a:rPr lang="zh-CN" altLang="en-US" sz="2400" b="1" dirty="0">
                <a:solidFill>
                  <a:schemeClr val="tx1"/>
                </a:solidFill>
                <a:latin typeface="Times New Roman" panose="02020603050405020304" pitchFamily="18" charset="0"/>
                <a:cs typeface="Times New Roman" panose="02020603050405020304" pitchFamily="18" charset="0"/>
                <a:sym typeface="+mn-ea"/>
              </a:rPr>
              <a:t>仅由</a:t>
            </a:r>
            <a:r>
              <a:rPr lang="en-US" altLang="zh-CN" sz="2400" b="1" i="1">
                <a:latin typeface="Times New Roman" panose="02020603050405020304" pitchFamily="18" charset="0"/>
                <a:cs typeface="Times New Roman" panose="02020603050405020304" pitchFamily="18" charset="0"/>
                <a:sym typeface="+mn-ea"/>
              </a:rPr>
              <a:t>R</a:t>
            </a:r>
            <a:r>
              <a:rPr lang="zh-CN" altLang="en-US" sz="2400" b="1" i="1">
                <a:latin typeface="Times New Roman" panose="02020603050405020304" pitchFamily="18" charset="0"/>
                <a:cs typeface="Times New Roman" panose="02020603050405020304" pitchFamily="18" charset="0"/>
                <a:sym typeface="+mn-ea"/>
              </a:rPr>
              <a:t>、</a:t>
            </a:r>
            <a:r>
              <a:rPr lang="en-US" altLang="zh-CN" sz="2400" b="1" i="1">
                <a:latin typeface="Times New Roman" panose="02020603050405020304" pitchFamily="18" charset="0"/>
                <a:cs typeface="Times New Roman" panose="02020603050405020304" pitchFamily="18" charset="0"/>
                <a:sym typeface="+mn-ea"/>
              </a:rPr>
              <a:t>C</a:t>
            </a:r>
            <a:r>
              <a:rPr lang="zh-CN" altLang="en-US" sz="2400" b="1" i="1">
                <a:latin typeface="Times New Roman" panose="02020603050405020304" pitchFamily="18" charset="0"/>
                <a:cs typeface="Times New Roman" panose="02020603050405020304" pitchFamily="18" charset="0"/>
                <a:sym typeface="+mn-ea"/>
              </a:rPr>
              <a:t>、</a:t>
            </a:r>
            <a:r>
              <a:rPr lang="en-US" altLang="zh-CN" sz="2400" b="1" i="1">
                <a:latin typeface="Times New Roman" panose="02020603050405020304" pitchFamily="18" charset="0"/>
                <a:cs typeface="Times New Roman" panose="02020603050405020304" pitchFamily="18" charset="0"/>
                <a:sym typeface="+mn-ea"/>
              </a:rPr>
              <a:t>L</a:t>
            </a:r>
            <a:r>
              <a:rPr lang="zh-CN" altLang="en-US" sz="2400" b="1" dirty="0">
                <a:latin typeface="Times New Roman" panose="02020603050405020304" pitchFamily="18" charset="0"/>
                <a:cs typeface="Times New Roman" panose="02020603050405020304" pitchFamily="18" charset="0"/>
                <a:sym typeface="+mn-ea"/>
              </a:rPr>
              <a:t>等无源元件构成。</a:t>
            </a:r>
            <a:r>
              <a:rPr lang="en-US" altLang="zh-CN" sz="2400" b="1" dirty="0">
                <a:solidFill>
                  <a:schemeClr val="tx1"/>
                </a:solidFill>
                <a:latin typeface="Times New Roman" panose="02020603050405020304" pitchFamily="18" charset="0"/>
                <a:cs typeface="Times New Roman" panose="02020603050405020304" pitchFamily="18" charset="0"/>
                <a:sym typeface="+mn-ea"/>
              </a:rPr>
              <a:t>       </a:t>
            </a:r>
            <a:endParaRPr lang="zh-CN" altLang="en-US" sz="2400" b="1" dirty="0">
              <a:solidFill>
                <a:schemeClr val="tx1"/>
              </a:solidFill>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14680" y="2926080"/>
            <a:ext cx="6970395" cy="2945765"/>
          </a:xfrm>
          <a:prstGeom prst="rect">
            <a:avLst/>
          </a:prstGeom>
          <a:noFill/>
        </p:spPr>
        <p:txBody>
          <a:bodyPr wrap="square" rtlCol="0" anchor="t">
            <a:noAutofit/>
          </a:bodyPr>
          <a:p>
            <a:pPr indent="0" eaLnBrk="1" fontAlgn="auto" latinLnBrk="0" hangingPunct="1">
              <a:lnSpc>
                <a:spcPct val="120000"/>
              </a:lnSpc>
              <a:spcBef>
                <a:spcPts val="600"/>
              </a:spcBef>
              <a:spcAft>
                <a:spcPts val="600"/>
              </a:spcAft>
            </a:pPr>
            <a:r>
              <a:rPr lang="en-US" altLang="zh-CN" sz="2400" b="1" dirty="0">
                <a:solidFill>
                  <a:schemeClr val="tx1"/>
                </a:solidFill>
                <a:latin typeface="Times New Roman" panose="02020603050405020304" pitchFamily="18" charset="0"/>
                <a:cs typeface="Times New Roman" panose="02020603050405020304" pitchFamily="18" charset="0"/>
                <a:sym typeface="+mn-ea"/>
              </a:rPr>
              <a:t>    </a:t>
            </a:r>
            <a:r>
              <a:rPr lang="zh-CN" sz="2400" b="1" dirty="0">
                <a:solidFill>
                  <a:schemeClr val="tx1"/>
                </a:solidFill>
                <a:latin typeface="Times New Roman" panose="02020603050405020304" pitchFamily="18" charset="0"/>
                <a:cs typeface="Times New Roman" panose="02020603050405020304" pitchFamily="18" charset="0"/>
                <a:sym typeface="+mn-ea"/>
              </a:rPr>
              <a:t>按照滤波电路的</a:t>
            </a:r>
            <a:r>
              <a:rPr kumimoji="1" lang="zh-CN" altLang="en-US" sz="2400" b="1" dirty="0" smtClean="0">
                <a:solidFill>
                  <a:srgbClr val="0000FF"/>
                </a:solidFill>
                <a:latin typeface="宋体" panose="02010600030101010101" pitchFamily="2" charset="-122"/>
                <a:cs typeface="Times New Roman" panose="02020603050405020304" pitchFamily="18" charset="0"/>
                <a:sym typeface="+mn-ea"/>
              </a:rPr>
              <a:t>工作频带</a:t>
            </a:r>
            <a:r>
              <a:rPr lang="zh-CN" sz="2400" b="1" dirty="0">
                <a:solidFill>
                  <a:schemeClr val="tx1"/>
                </a:solidFill>
                <a:latin typeface="Times New Roman" panose="02020603050405020304" pitchFamily="18" charset="0"/>
                <a:cs typeface="Times New Roman" panose="02020603050405020304" pitchFamily="18" charset="0"/>
                <a:sym typeface="+mn-ea"/>
              </a:rPr>
              <a:t>可分为：</a:t>
            </a:r>
            <a:endParaRPr lang="zh-CN" sz="2400" b="1" dirty="0">
              <a:solidFill>
                <a:schemeClr val="tx1"/>
              </a:solidFill>
              <a:latin typeface="Times New Roman" panose="02020603050405020304" pitchFamily="18" charset="0"/>
              <a:cs typeface="Times New Roman" panose="02020603050405020304" pitchFamily="18" charset="0"/>
              <a:sym typeface="+mn-ea"/>
            </a:endParaRPr>
          </a:p>
          <a:p>
            <a:pPr marL="342900" lvl="0" indent="-342900" eaLnBrk="1" fontAlgn="auto" latinLnBrk="0" hangingPunct="1">
              <a:lnSpc>
                <a:spcPct val="120000"/>
              </a:lnSpc>
              <a:spcBef>
                <a:spcPts val="600"/>
              </a:spcBef>
              <a:spcAft>
                <a:spcPts val="600"/>
              </a:spcAft>
              <a:buFont typeface="Wingdings" panose="05000000000000000000" charset="0"/>
              <a:buChar char="l"/>
            </a:pPr>
            <a:r>
              <a:rPr lang="zh-CN" sz="2400" b="1" dirty="0">
                <a:solidFill>
                  <a:schemeClr val="tx1"/>
                </a:solidFill>
                <a:latin typeface="Times New Roman" panose="02020603050405020304" pitchFamily="18" charset="0"/>
                <a:cs typeface="Times New Roman" panose="02020603050405020304" pitchFamily="18" charset="0"/>
                <a:sym typeface="+mn-ea"/>
              </a:rPr>
              <a:t>低通滤波器（</a:t>
            </a:r>
            <a:r>
              <a:rPr lang="en-US" altLang="zh-CN" sz="2400" b="1" dirty="0">
                <a:solidFill>
                  <a:schemeClr val="tx1"/>
                </a:solidFill>
                <a:latin typeface="Times New Roman" panose="02020603050405020304" pitchFamily="18" charset="0"/>
                <a:cs typeface="Times New Roman" panose="02020603050405020304" pitchFamily="18" charset="0"/>
                <a:sym typeface="+mn-ea"/>
              </a:rPr>
              <a:t>LPF</a:t>
            </a:r>
            <a:r>
              <a:rPr lang="zh-CN" altLang="en-US" sz="2400" b="1" dirty="0">
                <a:latin typeface="Times New Roman" panose="02020603050405020304" pitchFamily="18" charset="0"/>
                <a:cs typeface="Times New Roman" panose="02020603050405020304" pitchFamily="18" charset="0"/>
                <a:sym typeface="+mn-ea"/>
              </a:rPr>
              <a:t>，</a:t>
            </a:r>
            <a:r>
              <a:rPr lang="en-US" altLang="zh-CN" sz="2400" b="1" dirty="0">
                <a:latin typeface="Times New Roman" panose="02020603050405020304" pitchFamily="18" charset="0"/>
                <a:cs typeface="Times New Roman" panose="02020603050405020304" pitchFamily="18" charset="0"/>
                <a:sym typeface="+mn-ea"/>
              </a:rPr>
              <a:t> low  pass filter</a:t>
            </a:r>
            <a:r>
              <a:rPr lang="zh-CN" sz="2400" b="1" dirty="0">
                <a:solidFill>
                  <a:schemeClr val="tx1"/>
                </a:solidFill>
                <a:latin typeface="Times New Roman" panose="02020603050405020304" pitchFamily="18" charset="0"/>
                <a:cs typeface="Times New Roman" panose="02020603050405020304" pitchFamily="18" charset="0"/>
                <a:sym typeface="+mn-ea"/>
              </a:rPr>
              <a:t>）</a:t>
            </a:r>
            <a:endParaRPr lang="zh-CN" sz="2400" b="1" dirty="0">
              <a:solidFill>
                <a:schemeClr val="tx1"/>
              </a:solidFill>
              <a:latin typeface="Times New Roman" panose="02020603050405020304" pitchFamily="18" charset="0"/>
              <a:cs typeface="Times New Roman" panose="02020603050405020304" pitchFamily="18" charset="0"/>
              <a:sym typeface="+mn-ea"/>
            </a:endParaRPr>
          </a:p>
          <a:p>
            <a:pPr marL="342900" lvl="0" indent="-342900" eaLnBrk="1" fontAlgn="auto" latinLnBrk="0" hangingPunct="1">
              <a:lnSpc>
                <a:spcPct val="120000"/>
              </a:lnSpc>
              <a:spcBef>
                <a:spcPts val="600"/>
              </a:spcBef>
              <a:spcAft>
                <a:spcPts val="600"/>
              </a:spcAft>
              <a:buFont typeface="Wingdings" panose="05000000000000000000" charset="0"/>
              <a:buChar char="l"/>
            </a:pPr>
            <a:r>
              <a:rPr lang="zh-CN" sz="2400" b="1" dirty="0">
                <a:solidFill>
                  <a:schemeClr val="tx1"/>
                </a:solidFill>
                <a:latin typeface="Times New Roman" panose="02020603050405020304" pitchFamily="18" charset="0"/>
                <a:cs typeface="Times New Roman" panose="02020603050405020304" pitchFamily="18" charset="0"/>
                <a:sym typeface="+mn-ea"/>
              </a:rPr>
              <a:t>高通滤波器</a:t>
            </a:r>
            <a:r>
              <a:rPr lang="zh-CN" sz="2400" b="1" dirty="0">
                <a:latin typeface="Times New Roman" panose="02020603050405020304" pitchFamily="18" charset="0"/>
                <a:cs typeface="Times New Roman" panose="02020603050405020304" pitchFamily="18" charset="0"/>
                <a:sym typeface="+mn-ea"/>
              </a:rPr>
              <a:t>（</a:t>
            </a:r>
            <a:r>
              <a:rPr lang="en-US" altLang="zh-CN" sz="2400" b="1" dirty="0">
                <a:latin typeface="Times New Roman" panose="02020603050405020304" pitchFamily="18" charset="0"/>
                <a:cs typeface="Times New Roman" panose="02020603050405020304" pitchFamily="18" charset="0"/>
                <a:sym typeface="+mn-ea"/>
              </a:rPr>
              <a:t>HPF</a:t>
            </a:r>
            <a:r>
              <a:rPr lang="zh-CN" altLang="en-US" sz="2400" b="1" dirty="0">
                <a:latin typeface="Times New Roman" panose="02020603050405020304" pitchFamily="18" charset="0"/>
                <a:cs typeface="Times New Roman" panose="02020603050405020304" pitchFamily="18" charset="0"/>
                <a:sym typeface="+mn-ea"/>
              </a:rPr>
              <a:t>，</a:t>
            </a:r>
            <a:r>
              <a:rPr lang="en-US" altLang="zh-CN" sz="2400" b="1" dirty="0">
                <a:latin typeface="Times New Roman" panose="02020603050405020304" pitchFamily="18" charset="0"/>
                <a:cs typeface="Times New Roman" panose="02020603050405020304" pitchFamily="18" charset="0"/>
                <a:sym typeface="+mn-ea"/>
              </a:rPr>
              <a:t>high pass filter</a:t>
            </a:r>
            <a:r>
              <a:rPr lang="zh-CN" sz="2400" b="1" dirty="0">
                <a:latin typeface="Times New Roman" panose="02020603050405020304" pitchFamily="18" charset="0"/>
                <a:cs typeface="Times New Roman" panose="02020603050405020304" pitchFamily="18" charset="0"/>
                <a:sym typeface="+mn-ea"/>
              </a:rPr>
              <a:t>）</a:t>
            </a:r>
            <a:endParaRPr lang="zh-CN" sz="2400" b="1" dirty="0">
              <a:solidFill>
                <a:schemeClr val="tx1"/>
              </a:solidFill>
              <a:latin typeface="Times New Roman" panose="02020603050405020304" pitchFamily="18" charset="0"/>
              <a:cs typeface="Times New Roman" panose="02020603050405020304" pitchFamily="18" charset="0"/>
              <a:sym typeface="+mn-ea"/>
            </a:endParaRPr>
          </a:p>
          <a:p>
            <a:pPr marL="342900" lvl="0" indent="-342900" eaLnBrk="1" fontAlgn="auto" latinLnBrk="0" hangingPunct="1">
              <a:lnSpc>
                <a:spcPct val="120000"/>
              </a:lnSpc>
              <a:spcBef>
                <a:spcPts val="600"/>
              </a:spcBef>
              <a:spcAft>
                <a:spcPts val="600"/>
              </a:spcAft>
              <a:buFont typeface="Wingdings" panose="05000000000000000000" charset="0"/>
              <a:buChar char="l"/>
            </a:pPr>
            <a:r>
              <a:rPr lang="zh-CN" sz="2400" b="1" dirty="0">
                <a:solidFill>
                  <a:schemeClr val="tx1"/>
                </a:solidFill>
                <a:latin typeface="Times New Roman" panose="02020603050405020304" pitchFamily="18" charset="0"/>
                <a:cs typeface="Times New Roman" panose="02020603050405020304" pitchFamily="18" charset="0"/>
                <a:sym typeface="+mn-ea"/>
              </a:rPr>
              <a:t>带通滤波器</a:t>
            </a:r>
            <a:r>
              <a:rPr lang="zh-CN" sz="2400" b="1" dirty="0">
                <a:latin typeface="Times New Roman" panose="02020603050405020304" pitchFamily="18" charset="0"/>
                <a:cs typeface="Times New Roman" panose="02020603050405020304" pitchFamily="18" charset="0"/>
                <a:sym typeface="+mn-ea"/>
              </a:rPr>
              <a:t>（</a:t>
            </a:r>
            <a:r>
              <a:rPr lang="en-US" altLang="zh-CN" sz="2400" b="1" dirty="0">
                <a:latin typeface="Times New Roman" panose="02020603050405020304" pitchFamily="18" charset="0"/>
                <a:cs typeface="Times New Roman" panose="02020603050405020304" pitchFamily="18" charset="0"/>
                <a:sym typeface="+mn-ea"/>
              </a:rPr>
              <a:t>BPF</a:t>
            </a:r>
            <a:r>
              <a:rPr lang="zh-CN" altLang="en-US" sz="2400" b="1" dirty="0">
                <a:latin typeface="Times New Roman" panose="02020603050405020304" pitchFamily="18" charset="0"/>
                <a:cs typeface="Times New Roman" panose="02020603050405020304" pitchFamily="18" charset="0"/>
                <a:sym typeface="+mn-ea"/>
              </a:rPr>
              <a:t>，</a:t>
            </a:r>
            <a:r>
              <a:rPr lang="en-US" altLang="zh-CN" sz="2400" b="1" dirty="0">
                <a:latin typeface="Times New Roman" panose="02020603050405020304" pitchFamily="18" charset="0"/>
                <a:cs typeface="Times New Roman" panose="02020603050405020304" pitchFamily="18" charset="0"/>
                <a:sym typeface="+mn-ea"/>
              </a:rPr>
              <a:t>band pass filter</a:t>
            </a:r>
            <a:r>
              <a:rPr lang="zh-CN" sz="2400" b="1" dirty="0">
                <a:latin typeface="Times New Roman" panose="02020603050405020304" pitchFamily="18" charset="0"/>
                <a:cs typeface="Times New Roman" panose="02020603050405020304" pitchFamily="18" charset="0"/>
                <a:sym typeface="+mn-ea"/>
              </a:rPr>
              <a:t>）</a:t>
            </a:r>
            <a:endParaRPr lang="zh-CN" sz="2400" b="1" dirty="0">
              <a:solidFill>
                <a:schemeClr val="tx1"/>
              </a:solidFill>
              <a:latin typeface="Times New Roman" panose="02020603050405020304" pitchFamily="18" charset="0"/>
              <a:cs typeface="Times New Roman" panose="02020603050405020304" pitchFamily="18" charset="0"/>
              <a:sym typeface="+mn-ea"/>
            </a:endParaRPr>
          </a:p>
          <a:p>
            <a:pPr marL="342900" lvl="0" indent="-342900" eaLnBrk="1" fontAlgn="auto" latinLnBrk="0" hangingPunct="1">
              <a:lnSpc>
                <a:spcPct val="120000"/>
              </a:lnSpc>
              <a:spcBef>
                <a:spcPts val="600"/>
              </a:spcBef>
              <a:spcAft>
                <a:spcPts val="600"/>
              </a:spcAft>
              <a:buFont typeface="Wingdings" panose="05000000000000000000" charset="0"/>
              <a:buChar char="l"/>
            </a:pPr>
            <a:r>
              <a:rPr lang="zh-CN" sz="2400" b="1" dirty="0">
                <a:solidFill>
                  <a:schemeClr val="tx1"/>
                </a:solidFill>
                <a:latin typeface="Times New Roman" panose="02020603050405020304" pitchFamily="18" charset="0"/>
                <a:cs typeface="Times New Roman" panose="02020603050405020304" pitchFamily="18" charset="0"/>
                <a:sym typeface="+mn-ea"/>
              </a:rPr>
              <a:t>带阻滤波器</a:t>
            </a:r>
            <a:r>
              <a:rPr lang="zh-CN" sz="2400" b="1" dirty="0">
                <a:latin typeface="Times New Roman" panose="02020603050405020304" pitchFamily="18" charset="0"/>
                <a:cs typeface="Times New Roman" panose="02020603050405020304" pitchFamily="18" charset="0"/>
                <a:sym typeface="+mn-ea"/>
              </a:rPr>
              <a:t>（</a:t>
            </a:r>
            <a:r>
              <a:rPr lang="en-US" altLang="zh-CN" sz="2400" b="1" dirty="0">
                <a:latin typeface="Times New Roman" panose="02020603050405020304" pitchFamily="18" charset="0"/>
                <a:cs typeface="Times New Roman" panose="02020603050405020304" pitchFamily="18" charset="0"/>
                <a:sym typeface="+mn-ea"/>
              </a:rPr>
              <a:t>BEF</a:t>
            </a:r>
            <a:r>
              <a:rPr lang="zh-CN" altLang="en-US" sz="2400" b="1" dirty="0">
                <a:latin typeface="Times New Roman" panose="02020603050405020304" pitchFamily="18" charset="0"/>
                <a:cs typeface="Times New Roman" panose="02020603050405020304" pitchFamily="18" charset="0"/>
                <a:sym typeface="+mn-ea"/>
              </a:rPr>
              <a:t>，</a:t>
            </a:r>
            <a:r>
              <a:rPr lang="en-US" altLang="zh-CN" sz="2400" b="1" dirty="0">
                <a:latin typeface="Times New Roman" panose="02020603050405020304" pitchFamily="18" charset="0"/>
                <a:cs typeface="Times New Roman" panose="02020603050405020304" pitchFamily="18" charset="0"/>
                <a:sym typeface="+mn-ea"/>
              </a:rPr>
              <a:t>band elimination filter</a:t>
            </a:r>
            <a:r>
              <a:rPr lang="zh-CN" sz="2400" b="1" dirty="0">
                <a:latin typeface="Times New Roman" panose="02020603050405020304" pitchFamily="18" charset="0"/>
                <a:cs typeface="Times New Roman" panose="02020603050405020304" pitchFamily="18" charset="0"/>
                <a:sym typeface="+mn-ea"/>
              </a:rPr>
              <a:t>）</a:t>
            </a:r>
            <a:endParaRPr lang="zh-CN" sz="2400" b="1" dirty="0">
              <a:solidFill>
                <a:schemeClr val="tx1"/>
              </a:solidFill>
              <a:latin typeface="Times New Roman" panose="02020603050405020304" pitchFamily="18" charset="0"/>
              <a:cs typeface="Times New Roman" panose="02020603050405020304" pitchFamily="18" charset="0"/>
              <a:sym typeface="+mn-ea"/>
            </a:endParaRPr>
          </a:p>
          <a:p>
            <a:pPr marL="342900" lvl="0" indent="-342900" eaLnBrk="1" fontAlgn="auto" latinLnBrk="0" hangingPunct="1">
              <a:lnSpc>
                <a:spcPct val="120000"/>
              </a:lnSpc>
              <a:spcBef>
                <a:spcPts val="600"/>
              </a:spcBef>
              <a:spcAft>
                <a:spcPts val="600"/>
              </a:spcAft>
              <a:buFont typeface="Wingdings" panose="05000000000000000000" charset="0"/>
              <a:buChar char="l"/>
            </a:pPr>
            <a:r>
              <a:rPr lang="zh-CN" sz="2400" b="1" dirty="0">
                <a:solidFill>
                  <a:schemeClr val="tx1"/>
                </a:solidFill>
                <a:latin typeface="Times New Roman" panose="02020603050405020304" pitchFamily="18" charset="0"/>
                <a:cs typeface="Times New Roman" panose="02020603050405020304" pitchFamily="18" charset="0"/>
                <a:sym typeface="+mn-ea"/>
              </a:rPr>
              <a:t>全通滤波器</a:t>
            </a:r>
            <a:r>
              <a:rPr lang="zh-CN" sz="2400" b="1" dirty="0">
                <a:latin typeface="Times New Roman" panose="02020603050405020304" pitchFamily="18" charset="0"/>
                <a:cs typeface="Times New Roman" panose="02020603050405020304" pitchFamily="18" charset="0"/>
                <a:sym typeface="+mn-ea"/>
              </a:rPr>
              <a:t>（</a:t>
            </a:r>
            <a:r>
              <a:rPr lang="en-US" altLang="zh-CN" sz="2400" b="1" dirty="0">
                <a:latin typeface="Times New Roman" panose="02020603050405020304" pitchFamily="18" charset="0"/>
                <a:cs typeface="Times New Roman" panose="02020603050405020304" pitchFamily="18" charset="0"/>
                <a:sym typeface="+mn-ea"/>
              </a:rPr>
              <a:t>APF</a:t>
            </a:r>
            <a:r>
              <a:rPr lang="zh-CN" altLang="en-US" sz="2400" b="1" dirty="0">
                <a:latin typeface="Times New Roman" panose="02020603050405020304" pitchFamily="18" charset="0"/>
                <a:cs typeface="Times New Roman" panose="02020603050405020304" pitchFamily="18" charset="0"/>
                <a:sym typeface="+mn-ea"/>
              </a:rPr>
              <a:t>，</a:t>
            </a:r>
            <a:r>
              <a:rPr lang="en-US" altLang="zh-CN" sz="2400" b="1" dirty="0">
                <a:latin typeface="Times New Roman" panose="02020603050405020304" pitchFamily="18" charset="0"/>
                <a:cs typeface="Times New Roman" panose="02020603050405020304" pitchFamily="18" charset="0"/>
                <a:sym typeface="+mn-ea"/>
              </a:rPr>
              <a:t>all pass filter</a:t>
            </a:r>
            <a:r>
              <a:rPr lang="zh-CN" sz="2400" b="1" dirty="0">
                <a:latin typeface="Times New Roman" panose="02020603050405020304" pitchFamily="18" charset="0"/>
                <a:cs typeface="Times New Roman" panose="02020603050405020304" pitchFamily="18" charset="0"/>
                <a:sym typeface="+mn-ea"/>
              </a:rPr>
              <a:t>）</a:t>
            </a:r>
            <a:endParaRPr lang="zh-CN" sz="2400" b="1" dirty="0">
              <a:solidFill>
                <a:schemeClr val="tx1"/>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614680" y="1437005"/>
            <a:ext cx="7987665" cy="1422400"/>
          </a:xfrm>
          <a:prstGeom prst="rect">
            <a:avLst/>
          </a:prstGeom>
          <a:noFill/>
        </p:spPr>
        <p:txBody>
          <a:bodyPr wrap="square" rtlCol="0" anchor="t">
            <a:noAutofit/>
          </a:bodyPr>
          <a:p>
            <a:pPr marL="0" indent="0" eaLnBrk="1" fontAlgn="auto" latinLnBrk="0" hangingPunct="1">
              <a:lnSpc>
                <a:spcPct val="120000"/>
              </a:lnSpc>
              <a:spcBef>
                <a:spcPts val="600"/>
              </a:spcBef>
              <a:spcAft>
                <a:spcPts val="600"/>
              </a:spcAft>
            </a:pPr>
            <a:r>
              <a:rPr kumimoji="1" lang="zh-CN" altLang="en-US" sz="2400" b="1" dirty="0" smtClean="0">
                <a:solidFill>
                  <a:srgbClr val="0000FF"/>
                </a:solidFill>
                <a:latin typeface="宋体" panose="02010600030101010101" pitchFamily="2" charset="-122"/>
                <a:cs typeface="Times New Roman" panose="02020603050405020304" pitchFamily="18" charset="0"/>
                <a:sym typeface="+mn-ea"/>
              </a:rPr>
              <a:t>有源滤波电路：</a:t>
            </a:r>
            <a:r>
              <a:rPr lang="zh-CN" altLang="en-US" sz="2400" b="1" dirty="0">
                <a:solidFill>
                  <a:schemeClr val="tx1"/>
                </a:solidFill>
                <a:latin typeface="Times New Roman" panose="02020603050405020304" pitchFamily="18" charset="0"/>
                <a:cs typeface="Times New Roman" panose="02020603050405020304" pitchFamily="18" charset="0"/>
                <a:sym typeface="+mn-ea"/>
              </a:rPr>
              <a:t>由无源元件和有源元件（晶体管、场效应管、集成运放）</a:t>
            </a:r>
            <a:r>
              <a:rPr lang="zh-CN" sz="2400" b="1" dirty="0">
                <a:solidFill>
                  <a:schemeClr val="tx1"/>
                </a:solidFill>
                <a:latin typeface="Times New Roman" panose="02020603050405020304" pitchFamily="18" charset="0"/>
                <a:cs typeface="Times New Roman" panose="02020603050405020304" pitchFamily="18" charset="0"/>
                <a:sym typeface="+mn-ea"/>
              </a:rPr>
              <a:t>共同</a:t>
            </a:r>
            <a:r>
              <a:rPr lang="zh-CN" altLang="en-US" sz="2400" b="1" dirty="0">
                <a:solidFill>
                  <a:schemeClr val="tx1"/>
                </a:solidFill>
                <a:latin typeface="Times New Roman" panose="02020603050405020304" pitchFamily="18" charset="0"/>
                <a:cs typeface="Times New Roman" panose="02020603050405020304" pitchFamily="18" charset="0"/>
                <a:sym typeface="+mn-ea"/>
              </a:rPr>
              <a:t>构成。</a:t>
            </a:r>
            <a:r>
              <a:rPr lang="zh-CN" altLang="en-US" sz="2400" b="1" dirty="0">
                <a:latin typeface="Times New Roman" panose="02020603050405020304" pitchFamily="18" charset="0"/>
                <a:cs typeface="Times New Roman" panose="02020603050405020304" pitchFamily="18" charset="0"/>
                <a:sym typeface="+mn-ea"/>
              </a:rPr>
              <a:t>实际上是一种具有特定频率响应的放大电路。</a:t>
            </a:r>
            <a:endParaRPr lang="zh-CN" altLang="en-US" sz="2400" b="1" dirty="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4" name="文本框 3"/>
          <p:cNvSpPr txBox="1"/>
          <p:nvPr/>
        </p:nvSpPr>
        <p:spPr>
          <a:xfrm>
            <a:off x="758190" y="842010"/>
            <a:ext cx="4072890" cy="1054100"/>
          </a:xfrm>
          <a:prstGeom prst="rect">
            <a:avLst/>
          </a:prstGeom>
          <a:noFill/>
        </p:spPr>
        <p:txBody>
          <a:bodyPr wrap="square" rtlCol="0" anchor="t">
            <a:spAutoFit/>
          </a:bodyPr>
          <a:p>
            <a:pPr algn="l" fontAlgn="auto">
              <a:lnSpc>
                <a:spcPct val="120000"/>
              </a:lnSpc>
              <a:spcBef>
                <a:spcPts val="600"/>
              </a:spcBef>
              <a:spcAft>
                <a:spcPts val="600"/>
              </a:spcAft>
              <a:buClrTx/>
              <a:buSzTx/>
              <a:buFontTx/>
            </a:pPr>
            <a:r>
              <a:rPr kumimoji="1" lang="zh-CN" altLang="en-US" sz="2400" b="1" dirty="0" smtClean="0">
                <a:solidFill>
                  <a:srgbClr val="0000FF"/>
                </a:solidFill>
                <a:latin typeface="宋体" panose="02010600030101010101" pitchFamily="2" charset="-122"/>
                <a:cs typeface="Times New Roman" panose="02020603050405020304" pitchFamily="18" charset="0"/>
                <a:sym typeface="+mn-ea"/>
              </a:rPr>
              <a:t>滤波器的主要参数：</a:t>
            </a:r>
            <a:endParaRPr kumimoji="1" lang="zh-CN" altLang="en-US" sz="2400" b="1" dirty="0" smtClean="0">
              <a:solidFill>
                <a:srgbClr val="0000FF"/>
              </a:solidFill>
              <a:latin typeface="宋体" panose="02010600030101010101" pitchFamily="2" charset="-122"/>
              <a:cs typeface="Times New Roman" panose="02020603050405020304" pitchFamily="18" charset="0"/>
              <a:sym typeface="+mn-ea"/>
            </a:endParaRPr>
          </a:p>
          <a:p>
            <a:pPr indent="0" fontAlgn="auto">
              <a:lnSpc>
                <a:spcPct val="120000"/>
              </a:lnSpc>
            </a:pPr>
            <a:r>
              <a:rPr lang="zh-CN" altLang="en-US" sz="2400" b="1" dirty="0">
                <a:solidFill>
                  <a:schemeClr val="tx1"/>
                </a:solidFill>
                <a:latin typeface="Times New Roman" panose="02020603050405020304" pitchFamily="18" charset="0"/>
                <a:cs typeface="Times New Roman" panose="02020603050405020304" pitchFamily="18" charset="0"/>
                <a:sym typeface="+mn-ea"/>
              </a:rPr>
              <a:t>以低通滤波器为例：</a:t>
            </a:r>
            <a:endParaRPr lang="zh-CN" altLang="en-US" sz="2400" b="1" dirty="0">
              <a:solidFill>
                <a:schemeClr val="tx1"/>
              </a:solidFill>
              <a:latin typeface="Times New Roman" panose="02020603050405020304" pitchFamily="18" charset="0"/>
              <a:cs typeface="Times New Roman" panose="02020603050405020304" pitchFamily="18" charset="0"/>
              <a:sym typeface="+mn-ea"/>
            </a:endParaRPr>
          </a:p>
        </p:txBody>
      </p:sp>
      <p:pic>
        <p:nvPicPr>
          <p:cNvPr id="53252" name="图片 53251" descr="Dz070402"/>
          <p:cNvPicPr>
            <a:picLocks noChangeAspect="1"/>
          </p:cNvPicPr>
          <p:nvPr/>
        </p:nvPicPr>
        <p:blipFill>
          <a:blip r:embed="rId1"/>
          <a:stretch>
            <a:fillRect/>
          </a:stretch>
        </p:blipFill>
        <p:spPr>
          <a:xfrm>
            <a:off x="1330960" y="2277110"/>
            <a:ext cx="5879465" cy="2910205"/>
          </a:xfrm>
          <a:prstGeom prst="rect">
            <a:avLst/>
          </a:prstGeom>
          <a:noFill/>
          <a:ln w="9525">
            <a:noFill/>
          </a:ln>
        </p:spPr>
      </p:pic>
      <p:sp>
        <p:nvSpPr>
          <p:cNvPr id="53254" name="线形标注 1 53253"/>
          <p:cNvSpPr/>
          <p:nvPr/>
        </p:nvSpPr>
        <p:spPr>
          <a:xfrm>
            <a:off x="4141470" y="2134235"/>
            <a:ext cx="2133600" cy="459740"/>
          </a:xfrm>
          <a:prstGeom prst="borderCallout1">
            <a:avLst>
              <a:gd name="adj1" fmla="val 24000"/>
              <a:gd name="adj2" fmla="val -3569"/>
              <a:gd name="adj3" fmla="val 171310"/>
              <a:gd name="adj4" fmla="val -68645"/>
            </a:avLst>
          </a:prstGeom>
          <a:noFill/>
          <a:ln w="19050" cap="flat" cmpd="sng">
            <a:solidFill>
              <a:srgbClr val="FF0000"/>
            </a:solidFill>
            <a:prstDash val="solid"/>
            <a:miter/>
            <a:headEnd type="none" w="med" len="med"/>
            <a:tailEnd type="none" w="med" len="med"/>
          </a:ln>
        </p:spPr>
        <p:txBody>
          <a:bodyPr wrap="square">
            <a:noAutofit/>
          </a:bodyPr>
          <a:p>
            <a:r>
              <a:rPr lang="zh-CN" altLang="en-US" sz="2400" b="1" dirty="0">
                <a:latin typeface="Times New Roman" panose="02020603050405020304" pitchFamily="18" charset="0"/>
              </a:rPr>
              <a:t>通带放大倍数</a:t>
            </a:r>
            <a:endParaRPr lang="zh-CN" altLang="en-US" sz="2400" b="1" dirty="0">
              <a:latin typeface="Times New Roman" panose="02020603050405020304" pitchFamily="18" charset="0"/>
            </a:endParaRPr>
          </a:p>
        </p:txBody>
      </p:sp>
      <p:sp>
        <p:nvSpPr>
          <p:cNvPr id="53255" name="线形标注 1 53254"/>
          <p:cNvSpPr/>
          <p:nvPr/>
        </p:nvSpPr>
        <p:spPr>
          <a:xfrm>
            <a:off x="2915603" y="5374005"/>
            <a:ext cx="2071687" cy="476250"/>
          </a:xfrm>
          <a:prstGeom prst="borderCallout1">
            <a:avLst>
              <a:gd name="adj1" fmla="val 24000"/>
              <a:gd name="adj2" fmla="val 103676"/>
              <a:gd name="adj3" fmla="val -34667"/>
              <a:gd name="adj4" fmla="val 110806"/>
            </a:avLst>
          </a:prstGeom>
          <a:noFill/>
          <a:ln w="19050" cap="flat" cmpd="sng">
            <a:solidFill>
              <a:srgbClr val="FF0000"/>
            </a:solidFill>
            <a:prstDash val="solid"/>
            <a:miter/>
            <a:headEnd type="none" w="med" len="med"/>
            <a:tailEnd type="none" w="med" len="med"/>
          </a:ln>
        </p:spPr>
        <p:txBody>
          <a:bodyPr>
            <a:spAutoFit/>
          </a:bodyPr>
          <a:p>
            <a:r>
              <a:rPr lang="zh-CN" altLang="en-US" sz="2400" b="1" dirty="0">
                <a:latin typeface="Times New Roman" panose="02020603050405020304" pitchFamily="18" charset="0"/>
              </a:rPr>
              <a:t>通带截止频率</a:t>
            </a:r>
            <a:endParaRPr lang="zh-CN" altLang="en-US" sz="2400" b="1" dirty="0">
              <a:latin typeface="Times New Roman" panose="02020603050405020304" pitchFamily="18" charset="0"/>
            </a:endParaRPr>
          </a:p>
        </p:txBody>
      </p:sp>
      <p:sp>
        <p:nvSpPr>
          <p:cNvPr id="53256" name="线形标注 1 53255"/>
          <p:cNvSpPr/>
          <p:nvPr/>
        </p:nvSpPr>
        <p:spPr>
          <a:xfrm>
            <a:off x="7307898" y="3502025"/>
            <a:ext cx="1524000" cy="460374"/>
          </a:xfrm>
          <a:prstGeom prst="borderCallout1">
            <a:avLst>
              <a:gd name="adj1" fmla="val 24000"/>
              <a:gd name="adj2" fmla="val -5000"/>
              <a:gd name="adj3" fmla="val 114266"/>
              <a:gd name="adj4" fmla="val -84270"/>
            </a:avLst>
          </a:prstGeom>
          <a:noFill/>
          <a:ln w="19050" cap="flat" cmpd="sng">
            <a:solidFill>
              <a:srgbClr val="FF0000"/>
            </a:solidFill>
            <a:prstDash val="solid"/>
            <a:miter/>
            <a:headEnd type="none" w="med" len="med"/>
            <a:tailEnd type="none" w="med" len="med"/>
          </a:ln>
        </p:spPr>
        <p:txBody>
          <a:bodyPr wrap="square">
            <a:spAutoFit/>
          </a:bodyPr>
          <a:p>
            <a:r>
              <a:rPr lang="zh-CN" altLang="en-US" sz="2400" b="1" dirty="0">
                <a:latin typeface="Times New Roman" panose="02020603050405020304" pitchFamily="18" charset="0"/>
              </a:rPr>
              <a:t>下降速率</a:t>
            </a:r>
            <a:endParaRPr lang="zh-CN" altLang="en-US" sz="2400" b="1" dirty="0">
              <a:latin typeface="Times New Roman" panose="02020603050405020304" pitchFamily="18" charset="0"/>
            </a:endParaRPr>
          </a:p>
        </p:txBody>
      </p:sp>
      <p:grpSp>
        <p:nvGrpSpPr>
          <p:cNvPr id="53260" name="Group 12"/>
          <p:cNvGrpSpPr/>
          <p:nvPr/>
        </p:nvGrpSpPr>
        <p:grpSpPr>
          <a:xfrm>
            <a:off x="537845" y="5949633"/>
            <a:ext cx="8318500" cy="606425"/>
            <a:chOff x="340" y="3702"/>
            <a:chExt cx="5240" cy="382"/>
          </a:xfrm>
        </p:grpSpPr>
        <p:sp>
          <p:nvSpPr>
            <p:cNvPr id="41997" name="Text Box 13"/>
            <p:cNvSpPr txBox="1"/>
            <p:nvPr>
              <p:custDataLst>
                <p:tags r:id="rId2"/>
              </p:custDataLst>
            </p:nvPr>
          </p:nvSpPr>
          <p:spPr>
            <a:xfrm>
              <a:off x="340" y="3702"/>
              <a:ext cx="5240" cy="35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30000"/>
                </a:lnSpc>
                <a:spcBef>
                  <a:spcPct val="50000"/>
                </a:spcBef>
                <a:buNone/>
              </a:pPr>
              <a:r>
                <a:rPr lang="zh-CN" altLang="en-US" sz="2400" b="1" dirty="0">
                  <a:latin typeface="Times New Roman" panose="02020603050405020304" pitchFamily="18" charset="0"/>
                </a:rPr>
                <a:t>用幅频特性描述滤波特性，要研究</a:t>
              </a:r>
              <a:r>
                <a:rPr lang="zh-CN" altLang="en-US" sz="2400" b="1" baseline="-25000" dirty="0">
                  <a:latin typeface="Times New Roman" panose="02020603050405020304" pitchFamily="18" charset="0"/>
                </a:rPr>
                <a:t>         </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f</a:t>
              </a:r>
              <a:r>
                <a:rPr lang="en-US" altLang="zh-CN" sz="2400" b="1" baseline="-25000" dirty="0">
                  <a:latin typeface="Times New Roman" panose="02020603050405020304" pitchFamily="18" charset="0"/>
                </a:rPr>
                <a:t>P</a:t>
              </a:r>
              <a:r>
                <a:rPr lang="zh-CN" altLang="en-US" sz="2400" b="1" dirty="0">
                  <a:latin typeface="Times New Roman" panose="02020603050405020304" pitchFamily="18" charset="0"/>
                </a:rPr>
                <a:t>、下降速率</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p:txBody>
        </p:sp>
        <p:graphicFrame>
          <p:nvGraphicFramePr>
            <p:cNvPr id="41998" name="Object 14"/>
            <p:cNvGraphicFramePr>
              <a:graphicFrameLocks noChangeAspect="1"/>
            </p:cNvGraphicFramePr>
            <p:nvPr>
              <p:custDataLst>
                <p:tags r:id="rId3"/>
              </p:custDataLst>
            </p:nvPr>
          </p:nvGraphicFramePr>
          <p:xfrm>
            <a:off x="3288" y="3748"/>
            <a:ext cx="305" cy="320"/>
          </p:xfrm>
          <a:graphic>
            <a:graphicData uri="http://schemas.openxmlformats.org/presentationml/2006/ole">
              <mc:AlternateContent xmlns:mc="http://schemas.openxmlformats.org/markup-compatibility/2006">
                <mc:Choice xmlns:v="urn:schemas-microsoft-com:vml" Requires="v">
                  <p:oleObj spid="_x0000_s3122" name="" r:id="rId4" imgW="228600" imgH="254000" progId="Equation.3">
                    <p:embed/>
                  </p:oleObj>
                </mc:Choice>
                <mc:Fallback>
                  <p:oleObj name="" r:id="rId4" imgW="228600" imgH="254000" progId="Equation.3">
                    <p:embed/>
                    <p:pic>
                      <p:nvPicPr>
                        <p:cNvPr id="0" name="图片 3121"/>
                        <p:cNvPicPr/>
                        <p:nvPr/>
                      </p:nvPicPr>
                      <p:blipFill>
                        <a:blip r:embed="rId5"/>
                        <a:stretch>
                          <a:fillRect/>
                        </a:stretch>
                      </p:blipFill>
                      <p:spPr>
                        <a:xfrm>
                          <a:off x="3288" y="3748"/>
                          <a:ext cx="305" cy="320"/>
                        </a:xfrm>
                        <a:prstGeom prst="rect">
                          <a:avLst/>
                        </a:prstGeom>
                        <a:noFill/>
                        <a:ln w="38100">
                          <a:noFill/>
                          <a:miter/>
                        </a:ln>
                      </p:spPr>
                    </p:pic>
                  </p:oleObj>
                </mc:Fallback>
              </mc:AlternateContent>
            </a:graphicData>
          </a:graphic>
        </p:graphicFrame>
        <p:graphicFrame>
          <p:nvGraphicFramePr>
            <p:cNvPr id="41999" name="Object 15"/>
            <p:cNvGraphicFramePr>
              <a:graphicFrameLocks noChangeAspect="1"/>
            </p:cNvGraphicFramePr>
            <p:nvPr>
              <p:custDataLst>
                <p:tags r:id="rId6"/>
              </p:custDataLst>
            </p:nvPr>
          </p:nvGraphicFramePr>
          <p:xfrm>
            <a:off x="3696" y="3748"/>
            <a:ext cx="266" cy="336"/>
          </p:xfrm>
          <a:graphic>
            <a:graphicData uri="http://schemas.openxmlformats.org/presentationml/2006/ole">
              <mc:AlternateContent xmlns:mc="http://schemas.openxmlformats.org/markup-compatibility/2006">
                <mc:Choice xmlns:v="urn:schemas-microsoft-com:vml" Requires="v">
                  <p:oleObj spid="_x0000_s3123" name="" r:id="rId7" imgW="190500" imgH="241300" progId="Equation.3">
                    <p:embed/>
                  </p:oleObj>
                </mc:Choice>
                <mc:Fallback>
                  <p:oleObj name="" r:id="rId7" imgW="190500" imgH="241300" progId="Equation.3">
                    <p:embed/>
                    <p:pic>
                      <p:nvPicPr>
                        <p:cNvPr id="0" name="图片 3122"/>
                        <p:cNvPicPr/>
                        <p:nvPr/>
                      </p:nvPicPr>
                      <p:blipFill>
                        <a:blip r:embed="rId8"/>
                        <a:stretch>
                          <a:fillRect/>
                        </a:stretch>
                      </p:blipFill>
                      <p:spPr>
                        <a:xfrm>
                          <a:off x="3696" y="3748"/>
                          <a:ext cx="266" cy="336"/>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4"/>
                                        </p:tgtEl>
                                        <p:attrNameLst>
                                          <p:attrName>style.visibility</p:attrName>
                                        </p:attrNameLst>
                                      </p:cBhvr>
                                      <p:to>
                                        <p:strVal val="visible"/>
                                      </p:to>
                                    </p:set>
                                    <p:animEffect transition="in" filter="blinds(horizontal)">
                                      <p:cBhvr>
                                        <p:cTn id="7" dur="500"/>
                                        <p:tgtEl>
                                          <p:spTgt spid="532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255"/>
                                        </p:tgtEl>
                                        <p:attrNameLst>
                                          <p:attrName>style.visibility</p:attrName>
                                        </p:attrNameLst>
                                      </p:cBhvr>
                                      <p:to>
                                        <p:strVal val="visible"/>
                                      </p:to>
                                    </p:set>
                                    <p:animEffect transition="in" filter="blinds(horizontal)">
                                      <p:cBhvr>
                                        <p:cTn id="12" dur="500"/>
                                        <p:tgtEl>
                                          <p:spTgt spid="532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256"/>
                                        </p:tgtEl>
                                        <p:attrNameLst>
                                          <p:attrName>style.visibility</p:attrName>
                                        </p:attrNameLst>
                                      </p:cBhvr>
                                      <p:to>
                                        <p:strVal val="visible"/>
                                      </p:to>
                                    </p:set>
                                    <p:animEffect transition="in" filter="blinds(horizontal)">
                                      <p:cBhvr>
                                        <p:cTn id="17" dur="500"/>
                                        <p:tgtEl>
                                          <p:spTgt spid="532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3260"/>
                                        </p:tgtEl>
                                        <p:attrNameLst>
                                          <p:attrName>style.visibility</p:attrName>
                                        </p:attrNameLst>
                                      </p:cBhvr>
                                      <p:to>
                                        <p:strVal val="visible"/>
                                      </p:to>
                                    </p:set>
                                    <p:animEffect transition="in" filter="wipe(left)">
                                      <p:cBhvr>
                                        <p:cTn id="22" dur="500"/>
                                        <p:tgtEl>
                                          <p:spTgt spid="53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bldLvl="0" animBg="1"/>
      <p:bldP spid="53255" grpId="0" bldLvl="0" animBg="1"/>
      <p:bldP spid="53256"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54286" name="标题 54285"/>
          <p:cNvSpPr>
            <a:spLocks noGrp="1"/>
          </p:cNvSpPr>
          <p:nvPr/>
        </p:nvSpPr>
        <p:spPr>
          <a:xfrm>
            <a:off x="755650" y="836613"/>
            <a:ext cx="4248150" cy="45720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fontAlgn="auto">
              <a:lnSpc>
                <a:spcPct val="120000"/>
              </a:lnSpc>
              <a:spcBef>
                <a:spcPts val="600"/>
              </a:spcBef>
              <a:spcAft>
                <a:spcPts val="600"/>
              </a:spcAft>
              <a:buClrTx/>
              <a:buSzTx/>
              <a:buFontTx/>
            </a:pPr>
            <a:r>
              <a:rPr kumimoji="1" lang="zh-CN" altLang="en-US" sz="2400" b="1" dirty="0" smtClean="0">
                <a:solidFill>
                  <a:srgbClr val="0000FF"/>
                </a:solidFill>
                <a:latin typeface="宋体" panose="02010600030101010101" pitchFamily="2" charset="-122"/>
                <a:ea typeface="宋体" panose="02010600030101010101" pitchFamily="2" charset="-122"/>
                <a:cs typeface="Times New Roman" panose="02020603050405020304" pitchFamily="18" charset="0"/>
              </a:rPr>
              <a:t>理想滤波器的幅频特性</a:t>
            </a:r>
            <a:endParaRPr kumimoji="1" lang="zh-CN" altLang="en-US" sz="2400" b="1" dirty="0" smtClean="0">
              <a:solidFill>
                <a:srgbClr val="0000FF"/>
              </a:solidFill>
              <a:latin typeface="宋体" panose="02010600030101010101" pitchFamily="2" charset="-122"/>
              <a:ea typeface="宋体" panose="02010600030101010101" pitchFamily="2" charset="-122"/>
              <a:cs typeface="Times New Roman" panose="02020603050405020304" pitchFamily="18" charset="0"/>
            </a:endParaRPr>
          </a:p>
        </p:txBody>
      </p:sp>
      <p:grpSp>
        <p:nvGrpSpPr>
          <p:cNvPr id="3" name="组合 2"/>
          <p:cNvGrpSpPr/>
          <p:nvPr/>
        </p:nvGrpSpPr>
        <p:grpSpPr>
          <a:xfrm>
            <a:off x="4986974" y="1577023"/>
            <a:ext cx="3871913" cy="2374900"/>
            <a:chOff x="576" y="810"/>
            <a:chExt cx="2439" cy="1496"/>
          </a:xfrm>
        </p:grpSpPr>
        <p:pic>
          <p:nvPicPr>
            <p:cNvPr id="5" name="图片 4" descr="Dz070401"/>
            <p:cNvPicPr>
              <a:picLocks noChangeAspect="1"/>
            </p:cNvPicPr>
            <p:nvPr>
              <p:custDataLst>
                <p:tags r:id="rId1"/>
              </p:custDataLst>
            </p:nvPr>
          </p:nvPicPr>
          <p:blipFill>
            <a:blip r:embed="rId2"/>
            <a:srcRect l="51654" r="-726" b="60930"/>
            <a:stretch>
              <a:fillRect/>
            </a:stretch>
          </p:blipFill>
          <p:spPr>
            <a:xfrm>
              <a:off x="576" y="1104"/>
              <a:ext cx="2174" cy="1202"/>
            </a:xfrm>
            <a:prstGeom prst="rect">
              <a:avLst/>
            </a:prstGeom>
            <a:noFill/>
            <a:ln w="9525">
              <a:noFill/>
            </a:ln>
          </p:spPr>
        </p:pic>
        <p:sp>
          <p:nvSpPr>
            <p:cNvPr id="6" name="文本框 5"/>
            <p:cNvSpPr txBox="1"/>
            <p:nvPr>
              <p:custDataLst>
                <p:tags r:id="rId3"/>
              </p:custDataLst>
            </p:nvPr>
          </p:nvSpPr>
          <p:spPr>
            <a:xfrm>
              <a:off x="711" y="810"/>
              <a:ext cx="2304" cy="290"/>
            </a:xfrm>
            <a:prstGeom prst="rect">
              <a:avLst/>
            </a:prstGeom>
            <a:noFill/>
            <a:ln w="9525">
              <a:noFill/>
            </a:ln>
          </p:spPr>
          <p:txBody>
            <a:bodyPr>
              <a:spAutoFit/>
            </a:bodyPr>
            <a:p>
              <a:pPr algn="ctr">
                <a:spcBef>
                  <a:spcPct val="50000"/>
                </a:spcBef>
              </a:pPr>
              <a:r>
                <a:rPr lang="zh-CN" altLang="en-US" sz="2400" b="1" dirty="0">
                  <a:latin typeface="Times New Roman" panose="02020603050405020304" pitchFamily="18" charset="0"/>
                  <a:cs typeface="Times New Roman" panose="02020603050405020304" pitchFamily="18" charset="0"/>
                </a:rPr>
                <a:t>高通滤波器（</a:t>
              </a:r>
              <a:r>
                <a:rPr lang="en-US" altLang="zh-CN" sz="2400" b="1">
                  <a:latin typeface="Times New Roman" panose="02020603050405020304" pitchFamily="18" charset="0"/>
                  <a:cs typeface="Times New Roman" panose="02020603050405020304" pitchFamily="18" charset="0"/>
                </a:rPr>
                <a:t>HPF</a:t>
              </a:r>
              <a:r>
                <a:rPr lang="zh-CN" altLang="en-US" sz="2400" b="1">
                  <a:latin typeface="Times New Roman" panose="02020603050405020304" pitchFamily="18" charset="0"/>
                  <a:cs typeface="Times New Roman" panose="02020603050405020304" pitchFamily="18" charset="0"/>
                </a:rPr>
                <a:t>）</a:t>
              </a:r>
              <a:endParaRPr lang="zh-CN" altLang="en-US" sz="2400" b="1">
                <a:latin typeface="Times New Roman" panose="02020603050405020304" pitchFamily="18" charset="0"/>
                <a:cs typeface="Times New Roman" panose="02020603050405020304" pitchFamily="18" charset="0"/>
              </a:endParaRPr>
            </a:p>
          </p:txBody>
        </p:sp>
      </p:grpSp>
      <p:grpSp>
        <p:nvGrpSpPr>
          <p:cNvPr id="8" name="组合 7"/>
          <p:cNvGrpSpPr/>
          <p:nvPr/>
        </p:nvGrpSpPr>
        <p:grpSpPr>
          <a:xfrm>
            <a:off x="1045210" y="1592580"/>
            <a:ext cx="3615690" cy="2373630"/>
            <a:chOff x="2211" y="2847"/>
            <a:chExt cx="5694" cy="3738"/>
          </a:xfrm>
        </p:grpSpPr>
        <p:sp>
          <p:nvSpPr>
            <p:cNvPr id="54276" name="文本框 54275"/>
            <p:cNvSpPr txBox="1"/>
            <p:nvPr>
              <p:custDataLst>
                <p:tags r:id="rId4"/>
              </p:custDataLst>
            </p:nvPr>
          </p:nvSpPr>
          <p:spPr>
            <a:xfrm>
              <a:off x="2775" y="2847"/>
              <a:ext cx="5130" cy="725"/>
            </a:xfrm>
            <a:prstGeom prst="rect">
              <a:avLst/>
            </a:prstGeom>
            <a:noFill/>
            <a:ln w="9525">
              <a:noFill/>
            </a:ln>
          </p:spPr>
          <p:txBody>
            <a:bodyPr wrap="square">
              <a:spAutoFit/>
            </a:bodyPr>
            <a:p>
              <a:pPr>
                <a:spcBef>
                  <a:spcPct val="50000"/>
                </a:spcBef>
              </a:pPr>
              <a:r>
                <a:rPr lang="zh-CN" altLang="en-US" sz="2400" b="1" dirty="0">
                  <a:latin typeface="Times New Roman" panose="02020603050405020304" pitchFamily="18" charset="0"/>
                  <a:cs typeface="Times New Roman" panose="02020603050405020304" pitchFamily="18" charset="0"/>
                </a:rPr>
                <a:t>低通滤波器（</a:t>
              </a:r>
              <a:r>
                <a:rPr lang="en-US" altLang="zh-CN" sz="2400" b="1">
                  <a:latin typeface="Times New Roman" panose="02020603050405020304" pitchFamily="18" charset="0"/>
                  <a:cs typeface="Times New Roman" panose="02020603050405020304" pitchFamily="18" charset="0"/>
                </a:rPr>
                <a:t>LPF</a:t>
              </a:r>
              <a:r>
                <a:rPr lang="zh-CN" altLang="en-US" sz="2400" b="1">
                  <a:latin typeface="Times New Roman" panose="02020603050405020304" pitchFamily="18" charset="0"/>
                  <a:cs typeface="Times New Roman" panose="02020603050405020304" pitchFamily="18" charset="0"/>
                </a:rPr>
                <a:t>）</a:t>
              </a:r>
              <a:endParaRPr lang="zh-CN" altLang="en-US" sz="2400" b="1">
                <a:latin typeface="Times New Roman" panose="02020603050405020304" pitchFamily="18" charset="0"/>
                <a:cs typeface="Times New Roman" panose="02020603050405020304" pitchFamily="18" charset="0"/>
              </a:endParaRPr>
            </a:p>
          </p:txBody>
        </p:sp>
        <p:pic>
          <p:nvPicPr>
            <p:cNvPr id="7" name="图片 6" descr="Dz070401"/>
            <p:cNvPicPr>
              <a:picLocks noChangeAspect="1"/>
            </p:cNvPicPr>
            <p:nvPr>
              <p:custDataLst>
                <p:tags r:id="rId5"/>
              </p:custDataLst>
            </p:nvPr>
          </p:nvPicPr>
          <p:blipFill>
            <a:blip r:embed="rId6"/>
            <a:srcRect r="49306" b="60600"/>
            <a:stretch>
              <a:fillRect/>
            </a:stretch>
          </p:blipFill>
          <p:spPr>
            <a:xfrm>
              <a:off x="2211" y="3567"/>
              <a:ext cx="5592" cy="3018"/>
            </a:xfrm>
            <a:prstGeom prst="rect">
              <a:avLst/>
            </a:prstGeom>
            <a:noFill/>
            <a:ln w="9525">
              <a:noFill/>
            </a:ln>
          </p:spPr>
        </p:pic>
      </p:grpSp>
      <p:grpSp>
        <p:nvGrpSpPr>
          <p:cNvPr id="54277" name="组合 54276"/>
          <p:cNvGrpSpPr/>
          <p:nvPr/>
        </p:nvGrpSpPr>
        <p:grpSpPr>
          <a:xfrm>
            <a:off x="1065213" y="4151947"/>
            <a:ext cx="3451225" cy="2374900"/>
            <a:chOff x="2934" y="810"/>
            <a:chExt cx="2174" cy="1496"/>
          </a:xfrm>
        </p:grpSpPr>
        <p:pic>
          <p:nvPicPr>
            <p:cNvPr id="9" name="图片 8" descr="Dz070401"/>
            <p:cNvPicPr>
              <a:picLocks noChangeAspect="1"/>
            </p:cNvPicPr>
            <p:nvPr>
              <p:custDataLst>
                <p:tags r:id="rId7"/>
              </p:custDataLst>
            </p:nvPr>
          </p:nvPicPr>
          <p:blipFill>
            <a:blip r:embed="rId2"/>
            <a:srcRect t="52094" r="49637" b="6976"/>
            <a:stretch>
              <a:fillRect/>
            </a:stretch>
          </p:blipFill>
          <p:spPr>
            <a:xfrm>
              <a:off x="2934" y="1104"/>
              <a:ext cx="2131" cy="1202"/>
            </a:xfrm>
            <a:prstGeom prst="rect">
              <a:avLst/>
            </a:prstGeom>
            <a:noFill/>
            <a:ln w="9525">
              <a:noFill/>
            </a:ln>
          </p:spPr>
        </p:pic>
        <p:sp>
          <p:nvSpPr>
            <p:cNvPr id="54279" name="文本框 54278"/>
            <p:cNvSpPr txBox="1"/>
            <p:nvPr>
              <p:custDataLst>
                <p:tags r:id="rId8"/>
              </p:custDataLst>
            </p:nvPr>
          </p:nvSpPr>
          <p:spPr>
            <a:xfrm>
              <a:off x="3063" y="810"/>
              <a:ext cx="2045" cy="290"/>
            </a:xfrm>
            <a:prstGeom prst="rect">
              <a:avLst/>
            </a:prstGeom>
            <a:noFill/>
            <a:ln w="9525">
              <a:noFill/>
            </a:ln>
          </p:spPr>
          <p:txBody>
            <a:bodyPr wrap="square">
              <a:spAutoFit/>
            </a:bodyPr>
            <a:p>
              <a:pPr algn="ctr">
                <a:spcBef>
                  <a:spcPct val="50000"/>
                </a:spcBef>
              </a:pPr>
              <a:r>
                <a:rPr lang="zh-CN" altLang="en-US" sz="2400" b="1" dirty="0">
                  <a:latin typeface="Times New Roman" panose="02020603050405020304" pitchFamily="18" charset="0"/>
                  <a:cs typeface="Times New Roman" panose="02020603050405020304" pitchFamily="18" charset="0"/>
                </a:rPr>
                <a:t>带通滤波器（</a:t>
              </a:r>
              <a:r>
                <a:rPr lang="en-US" altLang="zh-CN" sz="2400" b="1">
                  <a:latin typeface="Times New Roman" panose="02020603050405020304" pitchFamily="18" charset="0"/>
                  <a:cs typeface="Times New Roman" panose="02020603050405020304" pitchFamily="18" charset="0"/>
                </a:rPr>
                <a:t>BPF</a:t>
              </a:r>
              <a:r>
                <a:rPr lang="zh-CN" altLang="en-US" sz="2400" b="1">
                  <a:latin typeface="Times New Roman" panose="02020603050405020304" pitchFamily="18" charset="0"/>
                  <a:cs typeface="Times New Roman" panose="02020603050405020304" pitchFamily="18" charset="0"/>
                </a:rPr>
                <a:t>）</a:t>
              </a:r>
              <a:endParaRPr lang="zh-CN" altLang="en-US" sz="2400" b="1">
                <a:latin typeface="Times New Roman" panose="02020603050405020304" pitchFamily="18" charset="0"/>
                <a:cs typeface="Times New Roman" panose="02020603050405020304" pitchFamily="18" charset="0"/>
              </a:endParaRPr>
            </a:p>
          </p:txBody>
        </p:sp>
      </p:grpSp>
      <p:grpSp>
        <p:nvGrpSpPr>
          <p:cNvPr id="54280" name="组合 54279"/>
          <p:cNvGrpSpPr/>
          <p:nvPr/>
        </p:nvGrpSpPr>
        <p:grpSpPr>
          <a:xfrm>
            <a:off x="4855846" y="4154806"/>
            <a:ext cx="3833813" cy="2406650"/>
            <a:chOff x="621" y="2439"/>
            <a:chExt cx="2415" cy="1516"/>
          </a:xfrm>
        </p:grpSpPr>
        <p:pic>
          <p:nvPicPr>
            <p:cNvPr id="54281" name="图片 54280" descr="Dz070401"/>
            <p:cNvPicPr>
              <a:picLocks noChangeAspect="1"/>
            </p:cNvPicPr>
            <p:nvPr>
              <p:custDataLst>
                <p:tags r:id="rId9"/>
              </p:custDataLst>
            </p:nvPr>
          </p:nvPicPr>
          <p:blipFill>
            <a:blip r:embed="rId2"/>
            <a:srcRect l="51654" t="52094" b="6976"/>
            <a:stretch>
              <a:fillRect/>
            </a:stretch>
          </p:blipFill>
          <p:spPr>
            <a:xfrm>
              <a:off x="621" y="2685"/>
              <a:ext cx="2160" cy="1270"/>
            </a:xfrm>
            <a:prstGeom prst="rect">
              <a:avLst/>
            </a:prstGeom>
            <a:noFill/>
            <a:ln w="9525">
              <a:noFill/>
            </a:ln>
          </p:spPr>
        </p:pic>
        <p:sp>
          <p:nvSpPr>
            <p:cNvPr id="54282" name="文本框 54281"/>
            <p:cNvSpPr txBox="1"/>
            <p:nvPr>
              <p:custDataLst>
                <p:tags r:id="rId10"/>
              </p:custDataLst>
            </p:nvPr>
          </p:nvSpPr>
          <p:spPr>
            <a:xfrm>
              <a:off x="1026" y="2439"/>
              <a:ext cx="2010" cy="290"/>
            </a:xfrm>
            <a:prstGeom prst="rect">
              <a:avLst/>
            </a:prstGeom>
            <a:noFill/>
            <a:ln w="9525">
              <a:noFill/>
            </a:ln>
          </p:spPr>
          <p:txBody>
            <a:bodyPr wrap="square">
              <a:spAutoFit/>
            </a:bodyPr>
            <a:p>
              <a:pPr algn="ctr">
                <a:spcBef>
                  <a:spcPct val="50000"/>
                </a:spcBef>
              </a:pPr>
              <a:r>
                <a:rPr lang="zh-CN" altLang="en-US" sz="2400" b="1" dirty="0">
                  <a:latin typeface="Times New Roman" panose="02020603050405020304" pitchFamily="18" charset="0"/>
                  <a:cs typeface="Times New Roman" panose="02020603050405020304" pitchFamily="18" charset="0"/>
                </a:rPr>
                <a:t>带阻滤波器（</a:t>
              </a:r>
              <a:r>
                <a:rPr lang="en-US" altLang="zh-CN" sz="2400" b="1">
                  <a:latin typeface="Times New Roman" panose="02020603050405020304" pitchFamily="18" charset="0"/>
                  <a:cs typeface="Times New Roman" panose="02020603050405020304" pitchFamily="18" charset="0"/>
                </a:rPr>
                <a:t>BEF</a:t>
              </a:r>
              <a:r>
                <a:rPr lang="zh-CN" altLang="en-US" sz="2400" b="1">
                  <a:latin typeface="Times New Roman" panose="02020603050405020304" pitchFamily="18" charset="0"/>
                  <a:cs typeface="Times New Roman" panose="02020603050405020304" pitchFamily="18" charset="0"/>
                </a:rPr>
                <a:t>）</a:t>
              </a:r>
              <a:r>
                <a:rPr lang="zh-CN" altLang="en-US" sz="2400" b="1">
                  <a:solidFill>
                    <a:srgbClr val="FFFFFF"/>
                  </a:solidFill>
                  <a:latin typeface="Times New Roman" panose="02020603050405020304" pitchFamily="18" charset="0"/>
                  <a:cs typeface="Times New Roman" panose="02020603050405020304" pitchFamily="18" charset="0"/>
                </a:rPr>
                <a:t>）</a:t>
              </a:r>
              <a:endParaRPr lang="zh-CN" altLang="en-US" sz="2400" b="1">
                <a:solidFill>
                  <a:srgbClr val="FFFFFF"/>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277"/>
                                        </p:tgtEl>
                                        <p:attrNameLst>
                                          <p:attrName>style.visibility</p:attrName>
                                        </p:attrNameLst>
                                      </p:cBhvr>
                                      <p:to>
                                        <p:strVal val="visible"/>
                                      </p:to>
                                    </p:set>
                                    <p:animEffect transition="in" filter="blinds(horizontal)">
                                      <p:cBhvr>
                                        <p:cTn id="12" dur="500"/>
                                        <p:tgtEl>
                                          <p:spTgt spid="542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280"/>
                                        </p:tgtEl>
                                        <p:attrNameLst>
                                          <p:attrName>style.visibility</p:attrName>
                                        </p:attrNameLst>
                                      </p:cBhvr>
                                      <p:to>
                                        <p:strVal val="visible"/>
                                      </p:to>
                                    </p:set>
                                    <p:animEffect transition="in" filter="blinds(horizontal)">
                                      <p:cBhvr>
                                        <p:cTn id="17" dur="500"/>
                                        <p:tgtEl>
                                          <p:spTgt spid="54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341630" y="655955"/>
            <a:ext cx="8399780" cy="6065520"/>
          </a:xfrm>
          <a:prstGeom prst="rect">
            <a:avLst/>
          </a:prstGeom>
          <a:noFill/>
          <a:ln w="12700" cap="sq">
            <a:noFill/>
            <a:miter lim="800000"/>
            <a:headEnd type="none" w="sm" len="sm"/>
            <a:tailEnd type="none" w="sm" len="sm"/>
          </a:ln>
          <a:effectLst/>
        </p:spPr>
        <p:txBody>
          <a:bodyPr wrap="square">
            <a:spAutoFit/>
          </a:bodyPr>
          <a:lstStyle/>
          <a:p>
            <a:pPr marL="0" lvl="1" indent="0">
              <a:lnSpc>
                <a:spcPct val="120000"/>
              </a:lnSpc>
              <a:spcBef>
                <a:spcPts val="600"/>
              </a:spcBef>
              <a:spcAft>
                <a:spcPts val="600"/>
              </a:spcAft>
              <a:buFont typeface="Arial" panose="020B0604020202020204" pitchFamily="34" charset="0"/>
              <a:buNone/>
            </a:pPr>
            <a:r>
              <a:rPr lang="zh-CN" altLang="en-US" sz="2400" b="1">
                <a:solidFill>
                  <a:srgbClr val="FF0000"/>
                </a:solidFill>
                <a:latin typeface="Times New Roman" panose="02020603050405020304" pitchFamily="18" charset="0"/>
                <a:cs typeface="Times New Roman" panose="02020603050405020304" pitchFamily="18" charset="0"/>
                <a:sym typeface="+mn-ea"/>
              </a:rPr>
              <a:t>【重点】</a:t>
            </a:r>
            <a:endParaRPr lang="zh-CN" altLang="en-US" sz="2400" b="1">
              <a:solidFill>
                <a:srgbClr val="FF0000"/>
              </a:solidFill>
              <a:latin typeface="Times New Roman" panose="02020603050405020304" pitchFamily="18" charset="0"/>
              <a:cs typeface="Times New Roman" panose="02020603050405020304" pitchFamily="18" charset="0"/>
            </a:endParaRPr>
          </a:p>
          <a:p>
            <a:pPr marL="0" lvl="1" indent="457200">
              <a:lnSpc>
                <a:spcPct val="120000"/>
              </a:lnSpc>
              <a:spcBef>
                <a:spcPts val="0"/>
              </a:spcBef>
              <a:spcAft>
                <a:spcPts val="600"/>
              </a:spcAft>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sym typeface="+mn-ea"/>
              </a:rPr>
              <a:t>  </a:t>
            </a:r>
            <a:r>
              <a:rPr lang="zh-CN" altLang="en-US" sz="2400" b="1" dirty="0" smtClean="0">
                <a:solidFill>
                  <a:prstClr val="black"/>
                </a:solidFill>
                <a:effectLst/>
                <a:latin typeface="Times New Roman" panose="02020603050405020304" pitchFamily="18" charset="0"/>
                <a:cs typeface="Times New Roman" panose="02020603050405020304" pitchFamily="18" charset="0"/>
                <a:sym typeface="+mn-ea"/>
              </a:rPr>
              <a:t>电路频率特性的描述方法；各种滤波电路的滤波特点及应用。</a:t>
            </a:r>
            <a:endParaRPr lang="zh-CN" altLang="en-US" sz="2400" b="1">
              <a:latin typeface="Times New Roman" panose="02020603050405020304" pitchFamily="18" charset="0"/>
              <a:cs typeface="Times New Roman" panose="02020603050405020304" pitchFamily="18" charset="0"/>
            </a:endParaRPr>
          </a:p>
          <a:p>
            <a:pPr marL="0" indent="0">
              <a:lnSpc>
                <a:spcPct val="120000"/>
              </a:lnSpc>
              <a:spcBef>
                <a:spcPts val="600"/>
              </a:spcBef>
              <a:spcAft>
                <a:spcPts val="600"/>
              </a:spcAft>
              <a:buNone/>
            </a:pPr>
            <a:r>
              <a:rPr lang="zh-CN" altLang="en-US" sz="2400" b="1">
                <a:solidFill>
                  <a:srgbClr val="FF0000"/>
                </a:solidFill>
                <a:latin typeface="Times New Roman" panose="02020603050405020304" pitchFamily="18" charset="0"/>
                <a:cs typeface="Times New Roman" panose="02020603050405020304" pitchFamily="18" charset="0"/>
                <a:sym typeface="+mn-ea"/>
              </a:rPr>
              <a:t>【难点】</a:t>
            </a:r>
            <a:endParaRPr lang="zh-CN" altLang="en-US" sz="2400" b="1">
              <a:solidFill>
                <a:srgbClr val="FF0000"/>
              </a:solidFill>
              <a:latin typeface="Times New Roman" panose="02020603050405020304" pitchFamily="18" charset="0"/>
              <a:cs typeface="Times New Roman" panose="02020603050405020304" pitchFamily="18" charset="0"/>
            </a:endParaRPr>
          </a:p>
          <a:p>
            <a:pPr marL="0" indent="457200">
              <a:lnSpc>
                <a:spcPct val="120000"/>
              </a:lnSpc>
              <a:spcBef>
                <a:spcPts val="0"/>
              </a:spcBef>
              <a:spcAft>
                <a:spcPts val="600"/>
              </a:spcAft>
              <a:buNone/>
            </a:pPr>
            <a:r>
              <a:rPr lang="en-US" altLang="zh-CN" sz="2400" b="1">
                <a:latin typeface="Times New Roman" panose="02020603050405020304" pitchFamily="18" charset="0"/>
                <a:cs typeface="Times New Roman" panose="02020603050405020304" pitchFamily="18" charset="0"/>
                <a:sym typeface="+mn-ea"/>
              </a:rPr>
              <a:t> </a:t>
            </a:r>
            <a:r>
              <a:rPr lang="zh-CN" altLang="en-US" sz="2400" b="1" dirty="0" smtClean="0">
                <a:solidFill>
                  <a:prstClr val="black"/>
                </a:solidFill>
                <a:effectLst/>
                <a:latin typeface="Times New Roman" panose="02020603050405020304" pitchFamily="18" charset="0"/>
                <a:cs typeface="Times New Roman" panose="02020603050405020304" pitchFamily="18" charset="0"/>
                <a:sym typeface="+mn-ea"/>
              </a:rPr>
              <a:t> 滤波电路传递函数的分析及参数计算。</a:t>
            </a:r>
            <a:endParaRPr lang="zh-CN" altLang="en-US" sz="2400" b="1">
              <a:latin typeface="Times New Roman" panose="02020603050405020304" pitchFamily="18" charset="0"/>
              <a:cs typeface="Times New Roman" panose="02020603050405020304" pitchFamily="18" charset="0"/>
            </a:endParaRPr>
          </a:p>
          <a:p>
            <a:pPr algn="just" latinLnBrk="0">
              <a:lnSpc>
                <a:spcPct val="150000"/>
              </a:lnSpc>
              <a:spcBef>
                <a:spcPts val="600"/>
              </a:spcBef>
              <a:spcAft>
                <a:spcPts val="600"/>
              </a:spcAft>
              <a:buFont typeface="Arial" panose="020B0604020202020204" pitchFamily="34" charset="0"/>
              <a:defRPr/>
            </a:pPr>
            <a:r>
              <a:rPr lang="zh-CN" altLang="en-US" sz="2400" b="1">
                <a:solidFill>
                  <a:srgbClr val="FF0000"/>
                </a:solidFill>
                <a:latin typeface="Times New Roman" panose="02020603050405020304" pitchFamily="18" charset="0"/>
                <a:cs typeface="Times New Roman" panose="02020603050405020304" pitchFamily="18" charset="0"/>
                <a:sym typeface="+mn-ea"/>
              </a:rPr>
              <a:t>【能力培养】</a:t>
            </a:r>
            <a:endParaRPr lang="zh-CN" altLang="en-US" sz="2400" b="1">
              <a:solidFill>
                <a:srgbClr val="FF0000"/>
              </a:solidFill>
              <a:latin typeface="Times New Roman" panose="02020603050405020304" pitchFamily="18" charset="0"/>
              <a:cs typeface="Times New Roman" panose="02020603050405020304" pitchFamily="18" charset="0"/>
              <a:sym typeface="+mn-ea"/>
            </a:endParaRPr>
          </a:p>
          <a:p>
            <a:pPr marL="914400" lvl="1" indent="-457200" algn="just" eaLnBrk="1" latinLnBrk="0" hangingPunct="1">
              <a:lnSpc>
                <a:spcPct val="110000"/>
              </a:lnSpc>
              <a:spcBef>
                <a:spcPts val="0"/>
              </a:spcBef>
              <a:spcAft>
                <a:spcPts val="600"/>
              </a:spcAft>
              <a:buClrTx/>
              <a:buSzTx/>
              <a:buFontTx/>
              <a:defRPr/>
            </a:pPr>
            <a:r>
              <a:rPr lang="zh-CN" altLang="en-US" sz="2400" b="1" dirty="0" smtClean="0">
                <a:solidFill>
                  <a:prstClr val="black"/>
                </a:solidFill>
                <a:effectLst/>
                <a:latin typeface="Times New Roman" panose="02020603050405020304" pitchFamily="18" charset="0"/>
                <a:cs typeface="Times New Roman" panose="02020603050405020304" pitchFamily="18" charset="0"/>
                <a:sym typeface="+mn-ea"/>
              </a:rPr>
              <a:t>（1）</a:t>
            </a:r>
            <a:r>
              <a:rPr lang="zh-CN" altLang="en-US" sz="2400" b="1" dirty="0" smtClean="0">
                <a:solidFill>
                  <a:prstClr val="black"/>
                </a:solidFill>
                <a:effectLst/>
                <a:latin typeface="Times New Roman" panose="02020603050405020304" pitchFamily="18" charset="0"/>
                <a:cs typeface="Times New Roman" panose="02020603050405020304" pitchFamily="18" charset="0"/>
                <a:sym typeface="+mn-ea"/>
              </a:rPr>
              <a:t>能够掌握放大电路幅频特性和相频特性的概念</a:t>
            </a:r>
            <a:r>
              <a:rPr lang="zh-CN" altLang="en-US" sz="2400" b="1" dirty="0" smtClean="0">
                <a:solidFill>
                  <a:prstClr val="black"/>
                </a:solidFill>
                <a:effectLst/>
                <a:latin typeface="Times New Roman" panose="02020603050405020304" pitchFamily="18" charset="0"/>
                <a:cs typeface="Times New Roman" panose="02020603050405020304" pitchFamily="18" charset="0"/>
                <a:sym typeface="+mn-ea"/>
              </a:rPr>
              <a:t>；</a:t>
            </a:r>
            <a:endParaRPr lang="zh-CN" altLang="en-US" sz="2400" b="1" dirty="0" smtClean="0">
              <a:solidFill>
                <a:prstClr val="black"/>
              </a:solidFill>
              <a:effectLst/>
              <a:latin typeface="Times New Roman" panose="02020603050405020304" pitchFamily="18" charset="0"/>
              <a:cs typeface="Times New Roman" panose="02020603050405020304" pitchFamily="18" charset="0"/>
              <a:sym typeface="+mn-ea"/>
            </a:endParaRPr>
          </a:p>
          <a:p>
            <a:pPr marL="914400" lvl="1" indent="-457200" algn="just" eaLnBrk="1" latinLnBrk="0" hangingPunct="1">
              <a:lnSpc>
                <a:spcPct val="110000"/>
              </a:lnSpc>
              <a:spcBef>
                <a:spcPts val="0"/>
              </a:spcBef>
              <a:spcAft>
                <a:spcPts val="600"/>
              </a:spcAft>
              <a:buClrTx/>
              <a:buSzTx/>
              <a:buFontTx/>
              <a:defRPr/>
            </a:pPr>
            <a:r>
              <a:rPr lang="zh-CN" altLang="en-US" sz="2400" b="1" dirty="0" smtClean="0">
                <a:solidFill>
                  <a:prstClr val="black"/>
                </a:solidFill>
                <a:effectLst/>
                <a:latin typeface="Times New Roman" panose="02020603050405020304" pitchFamily="18" charset="0"/>
                <a:cs typeface="Times New Roman" panose="02020603050405020304" pitchFamily="18" charset="0"/>
                <a:sym typeface="+mn-ea"/>
              </a:rPr>
              <a:t>（2）</a:t>
            </a:r>
            <a:r>
              <a:rPr lang="zh-CN" altLang="en-US" sz="2400" b="1" dirty="0" smtClean="0">
                <a:solidFill>
                  <a:prstClr val="black"/>
                </a:solidFill>
                <a:effectLst/>
                <a:latin typeface="Times New Roman" panose="02020603050405020304" pitchFamily="18" charset="0"/>
                <a:cs typeface="Times New Roman" panose="02020603050405020304" pitchFamily="18" charset="0"/>
                <a:sym typeface="+mn-ea"/>
              </a:rPr>
              <a:t>能够分析无源RC低通和高通电路的频率特性</a:t>
            </a:r>
            <a:r>
              <a:rPr lang="zh-CN" altLang="en-US" sz="2400" b="1" dirty="0" smtClean="0">
                <a:solidFill>
                  <a:prstClr val="black"/>
                </a:solidFill>
                <a:effectLst/>
                <a:latin typeface="Times New Roman" panose="02020603050405020304" pitchFamily="18" charset="0"/>
                <a:cs typeface="Times New Roman" panose="02020603050405020304" pitchFamily="18" charset="0"/>
                <a:sym typeface="+mn-ea"/>
              </a:rPr>
              <a:t>；</a:t>
            </a:r>
            <a:endParaRPr lang="zh-CN" altLang="en-US" sz="2400" b="1" dirty="0" smtClean="0">
              <a:solidFill>
                <a:prstClr val="black"/>
              </a:solidFill>
              <a:effectLst/>
              <a:latin typeface="Times New Roman" panose="02020603050405020304" pitchFamily="18" charset="0"/>
              <a:cs typeface="Times New Roman" panose="02020603050405020304" pitchFamily="18" charset="0"/>
              <a:sym typeface="+mn-ea"/>
            </a:endParaRPr>
          </a:p>
          <a:p>
            <a:pPr marL="914400" lvl="1" indent="-457200" algn="just" eaLnBrk="1" latinLnBrk="0" hangingPunct="1">
              <a:lnSpc>
                <a:spcPct val="110000"/>
              </a:lnSpc>
              <a:spcBef>
                <a:spcPts val="0"/>
              </a:spcBef>
              <a:spcAft>
                <a:spcPts val="600"/>
              </a:spcAft>
              <a:buClrTx/>
              <a:buSzTx/>
              <a:buFontTx/>
              <a:defRPr/>
            </a:pPr>
            <a:r>
              <a:rPr lang="zh-CN" altLang="en-US" sz="2400" b="1" dirty="0" smtClean="0">
                <a:solidFill>
                  <a:prstClr val="black"/>
                </a:solidFill>
                <a:effectLst/>
                <a:latin typeface="Times New Roman" panose="02020603050405020304" pitchFamily="18" charset="0"/>
                <a:cs typeface="Times New Roman" panose="02020603050405020304" pitchFamily="18" charset="0"/>
                <a:sym typeface="+mn-ea"/>
              </a:rPr>
              <a:t>（3）</a:t>
            </a:r>
            <a:r>
              <a:rPr lang="zh-CN" altLang="en-US" sz="2400" b="1" dirty="0" smtClean="0">
                <a:solidFill>
                  <a:prstClr val="black"/>
                </a:solidFill>
                <a:effectLst/>
                <a:latin typeface="Times New Roman" panose="02020603050405020304" pitchFamily="18" charset="0"/>
                <a:cs typeface="Times New Roman" panose="02020603050405020304" pitchFamily="18" charset="0"/>
                <a:sym typeface="+mn-ea"/>
              </a:rPr>
              <a:t>能够进行有源一阶、二阶RC低通、高通、带通、带阻和全通滤波电路的传递函数、幅频特性曲线等滤波参数的分析与计算</a:t>
            </a:r>
            <a:r>
              <a:rPr lang="zh-CN" altLang="en-US" sz="2400" b="1" dirty="0" smtClean="0">
                <a:solidFill>
                  <a:prstClr val="black"/>
                </a:solidFill>
                <a:effectLst/>
                <a:latin typeface="Times New Roman" panose="02020603050405020304" pitchFamily="18" charset="0"/>
                <a:cs typeface="Times New Roman" panose="02020603050405020304" pitchFamily="18" charset="0"/>
                <a:sym typeface="+mn-ea"/>
              </a:rPr>
              <a:t>。</a:t>
            </a:r>
            <a:endParaRPr lang="zh-CN" altLang="en-US" sz="2400" b="1" dirty="0" smtClean="0">
              <a:solidFill>
                <a:prstClr val="black"/>
              </a:solidFill>
              <a:effectLst/>
              <a:latin typeface="Times New Roman" panose="02020603050405020304" pitchFamily="18" charset="0"/>
              <a:cs typeface="Times New Roman" panose="02020603050405020304" pitchFamily="18" charset="0"/>
              <a:sym typeface="+mn-ea"/>
            </a:endParaRPr>
          </a:p>
          <a:p>
            <a:pPr marL="914400" lvl="1" indent="-457200" algn="just" eaLnBrk="1" latinLnBrk="0" hangingPunct="1">
              <a:lnSpc>
                <a:spcPct val="110000"/>
              </a:lnSpc>
              <a:spcBef>
                <a:spcPts val="0"/>
              </a:spcBef>
              <a:spcAft>
                <a:spcPts val="600"/>
              </a:spcAft>
              <a:buClrTx/>
              <a:buSzTx/>
              <a:buFontTx/>
              <a:defRPr/>
            </a:pPr>
            <a:r>
              <a:rPr lang="zh-CN" altLang="en-US" sz="2400" b="1" dirty="0" smtClean="0">
                <a:solidFill>
                  <a:prstClr val="black"/>
                </a:solidFill>
                <a:effectLst/>
                <a:latin typeface="Times New Roman" panose="02020603050405020304" pitchFamily="18" charset="0"/>
                <a:cs typeface="Times New Roman" panose="02020603050405020304" pitchFamily="18" charset="0"/>
                <a:sym typeface="+mn-ea"/>
              </a:rPr>
              <a:t>（4）</a:t>
            </a:r>
            <a:r>
              <a:rPr lang="zh-CN" altLang="en-US" sz="2400" b="1" dirty="0" smtClean="0">
                <a:solidFill>
                  <a:prstClr val="black"/>
                </a:solidFill>
                <a:effectLst/>
                <a:latin typeface="Times New Roman" panose="02020603050405020304" pitchFamily="18" charset="0"/>
                <a:cs typeface="Times New Roman" panose="02020603050405020304" pitchFamily="18" charset="0"/>
                <a:sym typeface="+mn-ea"/>
              </a:rPr>
              <a:t>能够根据应用特点合理设计有源滤波电路。</a:t>
            </a:r>
            <a:endParaRPr lang="zh-CN" altLang="en-US" sz="2400" b="1" dirty="0" smtClean="0">
              <a:solidFill>
                <a:prstClr val="black"/>
              </a:solidFill>
              <a:effectLst/>
              <a:latin typeface="Times New Roman" panose="02020603050405020304" pitchFamily="18" charset="0"/>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9A0DB2DC-4C9A-4742-B13C-FB6460FD3503}" type="slidenum">
              <a:rPr lang="zh-CN" altLang="en-US" dirty="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4283" name="Group 11"/>
          <p:cNvGrpSpPr/>
          <p:nvPr/>
        </p:nvGrpSpPr>
        <p:grpSpPr>
          <a:xfrm>
            <a:off x="2259013" y="1954848"/>
            <a:ext cx="3505200" cy="2611437"/>
            <a:chOff x="2928" y="2208"/>
            <a:chExt cx="2208" cy="1645"/>
          </a:xfrm>
        </p:grpSpPr>
        <p:sp>
          <p:nvSpPr>
            <p:cNvPr id="43019" name="Text Box 12"/>
            <p:cNvSpPr txBox="1"/>
            <p:nvPr>
              <p:custDataLst>
                <p:tags r:id="rId1"/>
              </p:custDataLst>
            </p:nvPr>
          </p:nvSpPr>
          <p:spPr>
            <a:xfrm>
              <a:off x="2928" y="2208"/>
              <a:ext cx="2208"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latin typeface="Times New Roman" panose="02020603050405020304" pitchFamily="18" charset="0"/>
                </a:rPr>
                <a:t>全通滤波器（</a:t>
              </a:r>
              <a:r>
                <a:rPr lang="en-US" altLang="zh-CN" sz="2400" b="1" dirty="0">
                  <a:latin typeface="Times New Roman" panose="02020603050405020304" pitchFamily="18" charset="0"/>
                </a:rPr>
                <a:t>APF</a:t>
              </a:r>
              <a:r>
                <a:rPr lang="zh-CN" altLang="en-US" sz="2400" b="1" dirty="0">
                  <a:latin typeface="Times New Roman" panose="02020603050405020304" pitchFamily="18" charset="0"/>
                </a:rPr>
                <a:t>）</a:t>
              </a:r>
              <a:r>
                <a:rPr lang="zh-CN" altLang="en-US" sz="2800" b="1" dirty="0">
                  <a:solidFill>
                    <a:srgbClr val="FFFFFF"/>
                  </a:solidFill>
                  <a:latin typeface="Times New Roman" panose="02020603050405020304" pitchFamily="18" charset="0"/>
                </a:rPr>
                <a:t>）</a:t>
              </a:r>
              <a:endParaRPr lang="zh-CN" altLang="en-US" sz="2800" b="1" dirty="0">
                <a:solidFill>
                  <a:srgbClr val="FFFFFF"/>
                </a:solidFill>
                <a:latin typeface="Times New Roman" panose="02020603050405020304" pitchFamily="18" charset="0"/>
              </a:endParaRPr>
            </a:p>
          </p:txBody>
        </p:sp>
        <p:pic>
          <p:nvPicPr>
            <p:cNvPr id="43020" name="Picture 13"/>
            <p:cNvPicPr>
              <a:picLocks noChangeAspect="1"/>
            </p:cNvPicPr>
            <p:nvPr>
              <p:custDataLst>
                <p:tags r:id="rId2"/>
              </p:custDataLst>
            </p:nvPr>
          </p:nvPicPr>
          <p:blipFill>
            <a:blip r:embed="rId3"/>
            <a:stretch>
              <a:fillRect/>
            </a:stretch>
          </p:blipFill>
          <p:spPr>
            <a:xfrm>
              <a:off x="3024" y="2592"/>
              <a:ext cx="2064" cy="1261"/>
            </a:xfrm>
            <a:prstGeom prst="rect">
              <a:avLst/>
            </a:prstGeom>
            <a:noFill/>
            <a:ln w="9525">
              <a:noFill/>
            </a:ln>
          </p:spPr>
        </p:pic>
      </p:grpSp>
      <p:sp>
        <p:nvSpPr>
          <p:cNvPr id="54290" name="Text Box 18"/>
          <p:cNvSpPr txBox="1"/>
          <p:nvPr>
            <p:custDataLst>
              <p:tags r:id="rId4"/>
            </p:custDataLst>
          </p:nvPr>
        </p:nvSpPr>
        <p:spPr>
          <a:xfrm>
            <a:off x="5363528" y="3356928"/>
            <a:ext cx="1143000" cy="406400"/>
          </a:xfrm>
          <a:prstGeom prst="rect">
            <a:avLst/>
          </a:prstGeom>
          <a:solidFill>
            <a:srgbClr val="66FFFF"/>
          </a:solidFill>
          <a:ln w="9525" cap="flat" cmpd="sng">
            <a:solidFill>
              <a:srgbClr val="FF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000" b="1" i="1" dirty="0">
                <a:latin typeface="Times New Roman" panose="02020603050405020304" pitchFamily="18" charset="0"/>
                <a:cs typeface="Times New Roman" panose="02020603050405020304" pitchFamily="18" charset="0"/>
              </a:rPr>
              <a:t>f-φ</a:t>
            </a:r>
            <a:r>
              <a:rPr lang="zh-CN" altLang="en-US" sz="2000" b="1" dirty="0">
                <a:latin typeface="Times New Roman" panose="02020603050405020304" pitchFamily="18" charset="0"/>
              </a:rPr>
              <a:t>转换</a:t>
            </a:r>
            <a:endParaRPr lang="zh-CN" alt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4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9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3" name="文本框 2"/>
          <p:cNvSpPr txBox="1"/>
          <p:nvPr/>
        </p:nvSpPr>
        <p:spPr>
          <a:xfrm>
            <a:off x="614045" y="838200"/>
            <a:ext cx="2710815" cy="534035"/>
          </a:xfrm>
          <a:prstGeom prst="rect">
            <a:avLst/>
          </a:prstGeom>
          <a:noFill/>
        </p:spPr>
        <p:txBody>
          <a:bodyPr wrap="square" rtlCol="0" anchor="t">
            <a:spAutoFit/>
          </a:bodyPr>
          <a:p>
            <a:pPr algn="l" defTabSz="914400" fontAlgn="auto">
              <a:lnSpc>
                <a:spcPct val="120000"/>
              </a:lnSpc>
              <a:spcBef>
                <a:spcPts val="600"/>
              </a:spcBef>
              <a:spcAft>
                <a:spcPts val="600"/>
              </a:spcAft>
              <a:buClrTx/>
              <a:buSzTx/>
              <a:buFontTx/>
            </a:pPr>
            <a:r>
              <a:rPr kumimoji="1" lang="zh-CN" altLang="en-US" sz="2400" b="1" dirty="0" smtClean="0">
                <a:solidFill>
                  <a:srgbClr val="0000FF"/>
                </a:solidFill>
                <a:latin typeface="宋体" panose="02010600030101010101" pitchFamily="2" charset="-122"/>
                <a:cs typeface="Times New Roman" panose="02020603050405020304" pitchFamily="18" charset="0"/>
                <a:sym typeface="+mn-ea"/>
              </a:rPr>
              <a:t>传递函数</a:t>
            </a:r>
            <a:endParaRPr kumimoji="1" lang="zh-CN" altLang="en-US" sz="2400" b="1" dirty="0" smtClean="0">
              <a:solidFill>
                <a:srgbClr val="0000FF"/>
              </a:solidFill>
              <a:latin typeface="宋体" panose="02010600030101010101" pitchFamily="2" charset="-122"/>
              <a:cs typeface="Times New Roman" panose="02020603050405020304" pitchFamily="18" charset="0"/>
              <a:sym typeface="+mn-ea"/>
            </a:endParaRPr>
          </a:p>
        </p:txBody>
      </p:sp>
      <p:sp>
        <p:nvSpPr>
          <p:cNvPr id="4" name="文本框 3"/>
          <p:cNvSpPr txBox="1"/>
          <p:nvPr>
            <p:custDataLst>
              <p:tags r:id="rId1"/>
            </p:custDataLst>
          </p:nvPr>
        </p:nvSpPr>
        <p:spPr>
          <a:xfrm>
            <a:off x="612775" y="1270635"/>
            <a:ext cx="7979410" cy="1753235"/>
          </a:xfrm>
          <a:prstGeom prst="rect">
            <a:avLst/>
          </a:prstGeom>
          <a:noFill/>
        </p:spPr>
        <p:txBody>
          <a:bodyPr wrap="square" rtlCol="0" anchor="t">
            <a:spAutoFit/>
          </a:bodyPr>
          <a:p>
            <a:pPr indent="0" fontAlgn="auto">
              <a:lnSpc>
                <a:spcPct val="150000"/>
              </a:lnSpc>
            </a:pPr>
            <a:r>
              <a:rPr lang="en-US" altLang="zh-CN" sz="2400" b="1" dirty="0">
                <a:solidFill>
                  <a:schemeClr val="tx1"/>
                </a:solidFill>
                <a:latin typeface="Times New Roman" panose="02020603050405020304" pitchFamily="18" charset="0"/>
                <a:cs typeface="Times New Roman" panose="02020603050405020304" pitchFamily="18" charset="0"/>
                <a:sym typeface="+mn-ea"/>
              </a:rPr>
              <a:t>        </a:t>
            </a:r>
            <a:r>
              <a:rPr lang="zh-CN" altLang="en-US" sz="2400" b="1" dirty="0">
                <a:solidFill>
                  <a:schemeClr val="tx1"/>
                </a:solidFill>
                <a:latin typeface="Times New Roman" panose="02020603050405020304" pitchFamily="18" charset="0"/>
                <a:cs typeface="Times New Roman" panose="02020603050405020304" pitchFamily="18" charset="0"/>
                <a:sym typeface="+mn-ea"/>
              </a:rPr>
              <a:t>分析有源滤波电路时，为分析方便，进行</a:t>
            </a:r>
            <a:r>
              <a:rPr lang="zh-CN" altLang="en-US" sz="2400" b="1" dirty="0">
                <a:solidFill>
                  <a:srgbClr val="FF0000"/>
                </a:solidFill>
                <a:latin typeface="Times New Roman" panose="02020603050405020304" pitchFamily="18" charset="0"/>
                <a:cs typeface="Times New Roman" panose="02020603050405020304" pitchFamily="18" charset="0"/>
                <a:sym typeface="+mn-ea"/>
              </a:rPr>
              <a:t>拉氏变换</a:t>
            </a:r>
            <a:r>
              <a:rPr lang="zh-CN" altLang="en-US" sz="2400" b="1" dirty="0">
                <a:solidFill>
                  <a:schemeClr val="tx1"/>
                </a:solidFill>
                <a:latin typeface="Times New Roman" panose="02020603050405020304" pitchFamily="18" charset="0"/>
                <a:cs typeface="Times New Roman" panose="02020603050405020304" pitchFamily="18" charset="0"/>
                <a:sym typeface="+mn-ea"/>
              </a:rPr>
              <a:t>，将时间域的实变量函数（原函数）变换到复频域的复变量函数（</a:t>
            </a:r>
            <a:r>
              <a:rPr lang="zh-CN" altLang="en-US" sz="2400" b="1" dirty="0">
                <a:solidFill>
                  <a:srgbClr val="FF0000"/>
                </a:solidFill>
                <a:latin typeface="Times New Roman" panose="02020603050405020304" pitchFamily="18" charset="0"/>
                <a:cs typeface="Times New Roman" panose="02020603050405020304" pitchFamily="18" charset="0"/>
                <a:sym typeface="+mn-ea"/>
              </a:rPr>
              <a:t>象函数</a:t>
            </a:r>
            <a:r>
              <a:rPr lang="zh-CN" altLang="en-US" sz="2400" b="1" dirty="0">
                <a:solidFill>
                  <a:schemeClr val="tx1"/>
                </a:solidFill>
                <a:latin typeface="Times New Roman" panose="02020603050405020304" pitchFamily="18" charset="0"/>
                <a:cs typeface="Times New Roman" panose="02020603050405020304" pitchFamily="18" charset="0"/>
                <a:sym typeface="+mn-ea"/>
              </a:rPr>
              <a:t>）。输出量与输入量之比称为传递函数，即</a:t>
            </a:r>
            <a:endParaRPr lang="zh-CN" altLang="en-US" sz="2400" b="1" dirty="0">
              <a:latin typeface="Times New Roman" panose="02020603050405020304" pitchFamily="18" charset="0"/>
              <a:cs typeface="Times New Roman" panose="02020603050405020304" pitchFamily="18" charset="0"/>
              <a:sym typeface="+mn-ea"/>
            </a:endParaRPr>
          </a:p>
        </p:txBody>
      </p:sp>
      <p:grpSp>
        <p:nvGrpSpPr>
          <p:cNvPr id="12" name="组合 11"/>
          <p:cNvGrpSpPr/>
          <p:nvPr/>
        </p:nvGrpSpPr>
        <p:grpSpPr>
          <a:xfrm>
            <a:off x="612775" y="3997325"/>
            <a:ext cx="7979410" cy="2553970"/>
            <a:chOff x="965" y="6069"/>
            <a:chExt cx="12566" cy="4022"/>
          </a:xfrm>
        </p:grpSpPr>
        <p:grpSp>
          <p:nvGrpSpPr>
            <p:cNvPr id="13" name="组合 12"/>
            <p:cNvGrpSpPr/>
            <p:nvPr/>
          </p:nvGrpSpPr>
          <p:grpSpPr>
            <a:xfrm rot="0">
              <a:off x="3457" y="7285"/>
              <a:ext cx="6069" cy="2806"/>
              <a:chOff x="3457" y="6607"/>
              <a:chExt cx="6069" cy="2806"/>
            </a:xfrm>
          </p:grpSpPr>
          <p:sp>
            <p:nvSpPr>
              <p:cNvPr id="5" name="文本框 4"/>
              <p:cNvSpPr txBox="1"/>
              <p:nvPr/>
            </p:nvSpPr>
            <p:spPr>
              <a:xfrm>
                <a:off x="3457" y="6607"/>
                <a:ext cx="3567" cy="725"/>
              </a:xfrm>
              <a:prstGeom prst="rect">
                <a:avLst/>
              </a:prstGeom>
              <a:noFill/>
            </p:spPr>
            <p:txBody>
              <a:bodyPr wrap="square" rtlCol="0" anchor="t">
                <a:spAutoFit/>
              </a:bodyPr>
              <a:p>
                <a:r>
                  <a:rPr lang="zh-CN" altLang="zh-CN" sz="2400" b="1" dirty="0">
                    <a:latin typeface="Times New Roman" panose="02020603050405020304" pitchFamily="18" charset="0"/>
                    <a:cs typeface="Times New Roman" panose="02020603050405020304" pitchFamily="18" charset="0"/>
                    <a:sym typeface="+mn-ea"/>
                  </a:rPr>
                  <a:t>电阻的象函数</a:t>
                </a:r>
                <a:endParaRPr lang="zh-CN" altLang="zh-CN" sz="2400" b="1" dirty="0">
                  <a:latin typeface="Times New Roman" panose="02020603050405020304" pitchFamily="18" charset="0"/>
                  <a:cs typeface="Times New Roman" panose="02020603050405020304" pitchFamily="18" charset="0"/>
                  <a:sym typeface="+mn-ea"/>
                </a:endParaRPr>
              </a:p>
            </p:txBody>
          </p:sp>
          <p:graphicFrame>
            <p:nvGraphicFramePr>
              <p:cNvPr id="46082" name="对象 4098"/>
              <p:cNvGraphicFramePr/>
              <p:nvPr>
                <p:custDataLst>
                  <p:tags r:id="rId2"/>
                </p:custDataLst>
              </p:nvPr>
            </p:nvGraphicFramePr>
            <p:xfrm>
              <a:off x="6920" y="7350"/>
              <a:ext cx="2606" cy="1295"/>
            </p:xfrm>
            <a:graphic>
              <a:graphicData uri="http://schemas.openxmlformats.org/presentationml/2006/ole">
                <mc:AlternateContent xmlns:mc="http://schemas.openxmlformats.org/markup-compatibility/2006">
                  <mc:Choice xmlns:v="urn:schemas-microsoft-com:vml" Requires="v">
                    <p:oleObj spid="_x0000_s3079" name="" r:id="rId3" imgW="749300" imgH="393700" progId="Equation.3">
                      <p:embed/>
                    </p:oleObj>
                  </mc:Choice>
                  <mc:Fallback>
                    <p:oleObj name="" r:id="rId3" imgW="749300" imgH="393700" progId="Equation.3">
                      <p:embed/>
                      <p:pic>
                        <p:nvPicPr>
                          <p:cNvPr id="0" name="图片 3078"/>
                          <p:cNvPicPr/>
                          <p:nvPr/>
                        </p:nvPicPr>
                        <p:blipFill>
                          <a:blip r:embed="rId4"/>
                          <a:stretch>
                            <a:fillRect/>
                          </a:stretch>
                        </p:blipFill>
                        <p:spPr>
                          <a:xfrm>
                            <a:off x="6920" y="7350"/>
                            <a:ext cx="2606" cy="1295"/>
                          </a:xfrm>
                          <a:prstGeom prst="rect">
                            <a:avLst/>
                          </a:prstGeom>
                          <a:noFill/>
                          <a:ln w="38100">
                            <a:noFill/>
                            <a:miter/>
                          </a:ln>
                        </p:spPr>
                      </p:pic>
                    </p:oleObj>
                  </mc:Fallback>
                </mc:AlternateContent>
              </a:graphicData>
            </a:graphic>
          </p:graphicFrame>
          <p:sp>
            <p:nvSpPr>
              <p:cNvPr id="6" name="文本框 5"/>
              <p:cNvSpPr txBox="1"/>
              <p:nvPr>
                <p:custDataLst>
                  <p:tags r:id="rId5"/>
                </p:custDataLst>
              </p:nvPr>
            </p:nvSpPr>
            <p:spPr>
              <a:xfrm>
                <a:off x="3459" y="7635"/>
                <a:ext cx="3565" cy="725"/>
              </a:xfrm>
              <a:prstGeom prst="rect">
                <a:avLst/>
              </a:prstGeom>
              <a:noFill/>
            </p:spPr>
            <p:txBody>
              <a:bodyPr wrap="square" rtlCol="0" anchor="t">
                <a:spAutoFit/>
              </a:bodyPr>
              <a:p>
                <a:r>
                  <a:rPr lang="zh-CN" altLang="zh-CN" sz="2400" b="1" dirty="0">
                    <a:latin typeface="Times New Roman" panose="02020603050405020304" pitchFamily="18" charset="0"/>
                    <a:cs typeface="Times New Roman" panose="02020603050405020304" pitchFamily="18" charset="0"/>
                    <a:sym typeface="+mn-ea"/>
                  </a:rPr>
                  <a:t>电容的象函数</a:t>
                </a:r>
                <a:endParaRPr lang="zh-CN" altLang="zh-CN" sz="2400" b="1" dirty="0">
                  <a:latin typeface="Times New Roman" panose="02020603050405020304" pitchFamily="18" charset="0"/>
                  <a:cs typeface="Times New Roman" panose="02020603050405020304" pitchFamily="18" charset="0"/>
                  <a:sym typeface="+mn-ea"/>
                </a:endParaRPr>
              </a:p>
            </p:txBody>
          </p:sp>
          <p:sp>
            <p:nvSpPr>
              <p:cNvPr id="7" name="文本框 6"/>
              <p:cNvSpPr txBox="1"/>
              <p:nvPr>
                <p:custDataLst>
                  <p:tags r:id="rId6"/>
                </p:custDataLst>
              </p:nvPr>
            </p:nvSpPr>
            <p:spPr>
              <a:xfrm>
                <a:off x="3459" y="8675"/>
                <a:ext cx="3355" cy="725"/>
              </a:xfrm>
              <a:prstGeom prst="rect">
                <a:avLst/>
              </a:prstGeom>
              <a:noFill/>
            </p:spPr>
            <p:txBody>
              <a:bodyPr wrap="square" rtlCol="0" anchor="t">
                <a:spAutoFit/>
              </a:bodyPr>
              <a:p>
                <a:r>
                  <a:rPr lang="zh-CN" altLang="zh-CN" sz="2400" b="1" dirty="0">
                    <a:latin typeface="Times New Roman" panose="02020603050405020304" pitchFamily="18" charset="0"/>
                    <a:cs typeface="Times New Roman" panose="02020603050405020304" pitchFamily="18" charset="0"/>
                    <a:sym typeface="+mn-ea"/>
                  </a:rPr>
                  <a:t>电感的象函数</a:t>
                </a:r>
                <a:endParaRPr lang="en-US" altLang="zh-CN" sz="2400" b="1" dirty="0">
                  <a:latin typeface="Times New Roman" panose="02020603050405020304" pitchFamily="18" charset="0"/>
                  <a:cs typeface="Times New Roman" panose="02020603050405020304" pitchFamily="18" charset="0"/>
                  <a:sym typeface="+mn-ea"/>
                </a:endParaRPr>
              </a:p>
            </p:txBody>
          </p:sp>
          <p:graphicFrame>
            <p:nvGraphicFramePr>
              <p:cNvPr id="8" name="对象 4098"/>
              <p:cNvGraphicFramePr/>
              <p:nvPr>
                <p:custDataLst>
                  <p:tags r:id="rId7"/>
                </p:custDataLst>
              </p:nvPr>
            </p:nvGraphicFramePr>
            <p:xfrm>
              <a:off x="6942" y="6635"/>
              <a:ext cx="2033" cy="669"/>
            </p:xfrm>
            <a:graphic>
              <a:graphicData uri="http://schemas.openxmlformats.org/presentationml/2006/ole">
                <mc:AlternateContent xmlns:mc="http://schemas.openxmlformats.org/markup-compatibility/2006">
                  <mc:Choice xmlns:v="urn:schemas-microsoft-com:vml" Requires="v">
                    <p:oleObj spid="_x0000_s9" name="" r:id="rId8" imgW="584200" imgH="203200" progId="Equation.3">
                      <p:embed/>
                    </p:oleObj>
                  </mc:Choice>
                  <mc:Fallback>
                    <p:oleObj name="" r:id="rId8" imgW="584200" imgH="203200" progId="Equation.3">
                      <p:embed/>
                      <p:pic>
                        <p:nvPicPr>
                          <p:cNvPr id="0" name="图片 3078"/>
                          <p:cNvPicPr/>
                          <p:nvPr/>
                        </p:nvPicPr>
                        <p:blipFill>
                          <a:blip r:embed="rId9"/>
                          <a:stretch>
                            <a:fillRect/>
                          </a:stretch>
                        </p:blipFill>
                        <p:spPr>
                          <a:xfrm>
                            <a:off x="6942" y="6635"/>
                            <a:ext cx="2033" cy="669"/>
                          </a:xfrm>
                          <a:prstGeom prst="rect">
                            <a:avLst/>
                          </a:prstGeom>
                          <a:noFill/>
                          <a:ln w="38100">
                            <a:noFill/>
                            <a:miter/>
                          </a:ln>
                        </p:spPr>
                      </p:pic>
                    </p:oleObj>
                  </mc:Fallback>
                </mc:AlternateContent>
              </a:graphicData>
            </a:graphic>
          </p:graphicFrame>
          <p:graphicFrame>
            <p:nvGraphicFramePr>
              <p:cNvPr id="10" name="对象 4098"/>
              <p:cNvGraphicFramePr/>
              <p:nvPr>
                <p:custDataLst>
                  <p:tags r:id="rId10"/>
                </p:custDataLst>
              </p:nvPr>
            </p:nvGraphicFramePr>
            <p:xfrm>
              <a:off x="6968" y="8661"/>
              <a:ext cx="2402" cy="752"/>
            </p:xfrm>
            <a:graphic>
              <a:graphicData uri="http://schemas.openxmlformats.org/presentationml/2006/ole">
                <mc:AlternateContent xmlns:mc="http://schemas.openxmlformats.org/markup-compatibility/2006">
                  <mc:Choice xmlns:v="urn:schemas-microsoft-com:vml" Requires="v">
                    <p:oleObj spid="_x0000_s11" name="" r:id="rId11" imgW="685800" imgH="228600" progId="Equation.3">
                      <p:embed/>
                    </p:oleObj>
                  </mc:Choice>
                  <mc:Fallback>
                    <p:oleObj name="" r:id="rId11" imgW="685800" imgH="228600" progId="Equation.3">
                      <p:embed/>
                      <p:pic>
                        <p:nvPicPr>
                          <p:cNvPr id="0" name="图片 3078"/>
                          <p:cNvPicPr/>
                          <p:nvPr/>
                        </p:nvPicPr>
                        <p:blipFill>
                          <a:blip r:embed="rId12"/>
                          <a:stretch>
                            <a:fillRect/>
                          </a:stretch>
                        </p:blipFill>
                        <p:spPr>
                          <a:xfrm>
                            <a:off x="6968" y="8661"/>
                            <a:ext cx="2402" cy="752"/>
                          </a:xfrm>
                          <a:prstGeom prst="rect">
                            <a:avLst/>
                          </a:prstGeom>
                          <a:noFill/>
                          <a:ln w="38100">
                            <a:noFill/>
                            <a:miter/>
                          </a:ln>
                        </p:spPr>
                      </p:pic>
                    </p:oleObj>
                  </mc:Fallback>
                </mc:AlternateContent>
              </a:graphicData>
            </a:graphic>
          </p:graphicFrame>
        </p:grpSp>
        <p:sp>
          <p:nvSpPr>
            <p:cNvPr id="14" name="文本框 13"/>
            <p:cNvSpPr txBox="1"/>
            <p:nvPr>
              <p:custDataLst>
                <p:tags r:id="rId13"/>
              </p:custDataLst>
            </p:nvPr>
          </p:nvSpPr>
          <p:spPr>
            <a:xfrm>
              <a:off x="965" y="6069"/>
              <a:ext cx="12566" cy="1016"/>
            </a:xfrm>
            <a:prstGeom prst="rect">
              <a:avLst/>
            </a:prstGeom>
            <a:noFill/>
          </p:spPr>
          <p:txBody>
            <a:bodyPr wrap="square" rtlCol="0" anchor="t">
              <a:spAutoFit/>
            </a:bodyPr>
            <a:p>
              <a:pPr indent="0" fontAlgn="auto">
                <a:lnSpc>
                  <a:spcPct val="150000"/>
                </a:lnSpc>
              </a:pPr>
              <a:r>
                <a:rPr lang="en-US" altLang="zh-CN" sz="2400" b="1" dirty="0">
                  <a:latin typeface="Times New Roman" panose="02020603050405020304" pitchFamily="18" charset="0"/>
                  <a:cs typeface="Times New Roman" panose="02020603050405020304" pitchFamily="18" charset="0"/>
                  <a:sym typeface="+mn-ea"/>
                </a:rPr>
                <a:t>        </a:t>
              </a:r>
              <a:r>
                <a:rPr lang="zh-CN" altLang="en-US" sz="2400" b="1" dirty="0">
                  <a:latin typeface="Times New Roman" panose="02020603050405020304" pitchFamily="18" charset="0"/>
                  <a:cs typeface="Times New Roman" panose="02020603050405020304" pitchFamily="18" charset="0"/>
                  <a:sym typeface="+mn-ea"/>
                </a:rPr>
                <a:t>可采用传递函数代替微分方程来描述系统的特性。</a:t>
              </a:r>
              <a:endParaRPr lang="zh-CN" altLang="en-US" sz="2400" b="1" dirty="0">
                <a:latin typeface="Times New Roman" panose="02020603050405020304" pitchFamily="18" charset="0"/>
                <a:cs typeface="Times New Roman" panose="02020603050405020304" pitchFamily="18" charset="0"/>
                <a:sym typeface="+mn-ea"/>
              </a:endParaRPr>
            </a:p>
          </p:txBody>
        </p:sp>
      </p:grpSp>
      <p:graphicFrame>
        <p:nvGraphicFramePr>
          <p:cNvPr id="16" name="对象 15"/>
          <p:cNvGraphicFramePr/>
          <p:nvPr>
            <p:custDataLst>
              <p:tags r:id="rId14"/>
            </p:custDataLst>
          </p:nvPr>
        </p:nvGraphicFramePr>
        <p:xfrm>
          <a:off x="3203258" y="3005773"/>
          <a:ext cx="1936115" cy="989965"/>
        </p:xfrm>
        <a:graphic>
          <a:graphicData uri="http://schemas.openxmlformats.org/presentationml/2006/ole">
            <mc:AlternateContent xmlns:mc="http://schemas.openxmlformats.org/markup-compatibility/2006">
              <mc:Choice xmlns:v="urn:schemas-microsoft-com:vml" Requires="v">
                <p:oleObj spid="_x0000_s17" name="" r:id="rId15" imgW="901700" imgH="431800" progId="Equation.3">
                  <p:embed/>
                </p:oleObj>
              </mc:Choice>
              <mc:Fallback>
                <p:oleObj name="" r:id="rId15" imgW="901700" imgH="431800" progId="Equation.3">
                  <p:embed/>
                  <p:pic>
                    <p:nvPicPr>
                      <p:cNvPr id="0" name="图片 3155"/>
                      <p:cNvPicPr/>
                      <p:nvPr/>
                    </p:nvPicPr>
                    <p:blipFill>
                      <a:blip r:embed="rId16"/>
                      <a:stretch>
                        <a:fillRect/>
                      </a:stretch>
                    </p:blipFill>
                    <p:spPr>
                      <a:xfrm>
                        <a:off x="3203258" y="3005773"/>
                        <a:ext cx="1936115" cy="989965"/>
                      </a:xfrm>
                      <a:prstGeom prst="rect">
                        <a:avLst/>
                      </a:prstGeom>
                      <a:noFill/>
                      <a:ln w="9525" cap="flat" cmpd="sng">
                        <a:no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3" name="文本框 2"/>
          <p:cNvSpPr txBox="1"/>
          <p:nvPr/>
        </p:nvSpPr>
        <p:spPr>
          <a:xfrm>
            <a:off x="755650" y="1235710"/>
            <a:ext cx="5640070" cy="1383665"/>
          </a:xfrm>
          <a:prstGeom prst="rect">
            <a:avLst/>
          </a:prstGeom>
          <a:noFill/>
        </p:spPr>
        <p:txBody>
          <a:bodyPr wrap="square" rtlCol="0" anchor="t">
            <a:spAutoFit/>
          </a:bodyPr>
          <a:p>
            <a:pPr algn="l">
              <a:lnSpc>
                <a:spcPct val="150000"/>
              </a:lnSpc>
              <a:buClrTx/>
              <a:buSzTx/>
              <a:buFontTx/>
            </a:pP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mn-ea"/>
              </a:rPr>
              <a:t>1. 一阶低通滤波器</a:t>
            </a:r>
            <a:endPar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mn-ea"/>
            </a:endParaRPr>
          </a:p>
          <a:p>
            <a:pPr algn="l" eaLnBrk="0" hangingPunct="0">
              <a:lnSpc>
                <a:spcPct val="150000"/>
              </a:lnSpc>
              <a:buClrTx/>
              <a:buSzTx/>
              <a:buFontTx/>
            </a:pPr>
            <a:r>
              <a:rPr kumimoji="1" lang="zh-CN" altLang="en-US" sz="2800" b="1" dirty="0">
                <a:solidFill>
                  <a:srgbClr val="FF6600"/>
                </a:solidFill>
                <a:latin typeface="Times New Roman" panose="02020603050405020304" pitchFamily="18" charset="0"/>
                <a:cs typeface="Times New Roman" panose="02020603050405020304" pitchFamily="18" charset="0"/>
                <a:sym typeface="+mn-ea"/>
              </a:rPr>
              <a:t>（1）电路构成</a:t>
            </a:r>
            <a:endParaRPr kumimoji="1" lang="zh-CN" altLang="en-US" sz="2800" b="1" dirty="0">
              <a:solidFill>
                <a:srgbClr val="FF6600"/>
              </a:solidFill>
              <a:latin typeface="Times New Roman" panose="02020603050405020304" pitchFamily="18" charset="0"/>
              <a:cs typeface="Times New Roman" panose="02020603050405020304" pitchFamily="18" charset="0"/>
              <a:sym typeface="+mn-ea"/>
            </a:endParaRPr>
          </a:p>
        </p:txBody>
      </p:sp>
      <p:graphicFrame>
        <p:nvGraphicFramePr>
          <p:cNvPr id="61450" name="对象 61449"/>
          <p:cNvGraphicFramePr/>
          <p:nvPr/>
        </p:nvGraphicFramePr>
        <p:xfrm>
          <a:off x="4472305" y="764540"/>
          <a:ext cx="4214495" cy="2681605"/>
        </p:xfrm>
        <a:graphic>
          <a:graphicData uri="http://schemas.openxmlformats.org/presentationml/2006/ole">
            <mc:AlternateContent xmlns:mc="http://schemas.openxmlformats.org/markup-compatibility/2006">
              <mc:Choice xmlns:v="urn:schemas-microsoft-com:vml" Requires="v">
                <p:oleObj spid="_x0000_s3154" name="" r:id="rId1" imgW="11496675" imgH="7229475" progId="MSPhotoEd.3">
                  <p:embed/>
                </p:oleObj>
              </mc:Choice>
              <mc:Fallback>
                <p:oleObj name="" r:id="rId1" imgW="11496675" imgH="7229475" progId="MSPhotoEd.3">
                  <p:embed/>
                  <p:pic>
                    <p:nvPicPr>
                      <p:cNvPr id="0" name="图片 3153"/>
                      <p:cNvPicPr/>
                      <p:nvPr/>
                    </p:nvPicPr>
                    <p:blipFill>
                      <a:blip r:embed="rId2"/>
                      <a:stretch>
                        <a:fillRect/>
                      </a:stretch>
                    </p:blipFill>
                    <p:spPr>
                      <a:xfrm>
                        <a:off x="4472305" y="764540"/>
                        <a:ext cx="4214495" cy="2681605"/>
                      </a:xfrm>
                      <a:prstGeom prst="rect">
                        <a:avLst/>
                      </a:prstGeom>
                      <a:noFill/>
                      <a:ln w="38100">
                        <a:noFill/>
                        <a:miter/>
                      </a:ln>
                    </p:spPr>
                  </p:pic>
                </p:oleObj>
              </mc:Fallback>
            </mc:AlternateContent>
          </a:graphicData>
        </a:graphic>
      </p:graphicFrame>
      <p:sp>
        <p:nvSpPr>
          <p:cNvPr id="19464" name="文本框 19463">
            <a:hlinkClick r:id="rId3" action="ppaction://hlinksldjump"/>
          </p:cNvPr>
          <p:cNvSpPr txBox="1"/>
          <p:nvPr>
            <p:custDataLst>
              <p:tags r:id="rId4"/>
            </p:custDataLst>
          </p:nvPr>
        </p:nvSpPr>
        <p:spPr>
          <a:xfrm>
            <a:off x="35560" y="723900"/>
            <a:ext cx="4928235" cy="583565"/>
          </a:xfrm>
          <a:prstGeom prst="rect">
            <a:avLst/>
          </a:prstGeom>
          <a:noFill/>
          <a:ln w="9525">
            <a:noFill/>
          </a:ln>
        </p:spPr>
        <p:txBody>
          <a:bodyPr wrap="square">
            <a:spAutoFit/>
          </a:bodyPr>
          <a:p>
            <a:pPr>
              <a:spcBef>
                <a:spcPct val="50000"/>
              </a:spcBef>
            </a:pPr>
            <a:r>
              <a:rPr kumimoji="1" lang="zh-CN" altLang="en-US" sz="32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sym typeface="+mn-ea"/>
              </a:rPr>
              <a:t>二、低通滤波器（LPF）</a:t>
            </a:r>
            <a:endParaRPr kumimoji="1" lang="zh-CN" altLang="en-US" sz="32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sym typeface="+mn-ea"/>
            </a:endParaRPr>
          </a:p>
        </p:txBody>
      </p:sp>
      <p:grpSp>
        <p:nvGrpSpPr>
          <p:cNvPr id="11" name="组合 10"/>
          <p:cNvGrpSpPr/>
          <p:nvPr/>
        </p:nvGrpSpPr>
        <p:grpSpPr>
          <a:xfrm>
            <a:off x="753110" y="3204210"/>
            <a:ext cx="7797800" cy="2435225"/>
            <a:chOff x="1412" y="4142"/>
            <a:chExt cx="12280" cy="3835"/>
          </a:xfrm>
        </p:grpSpPr>
        <p:grpSp>
          <p:nvGrpSpPr>
            <p:cNvPr id="6" name="组合 5"/>
            <p:cNvGrpSpPr/>
            <p:nvPr/>
          </p:nvGrpSpPr>
          <p:grpSpPr>
            <a:xfrm>
              <a:off x="2208" y="5289"/>
              <a:ext cx="11484" cy="2688"/>
              <a:chOff x="8446" y="1430"/>
              <a:chExt cx="11484" cy="2688"/>
            </a:xfrm>
          </p:grpSpPr>
          <p:sp>
            <p:nvSpPr>
              <p:cNvPr id="7" name="文本框 6"/>
              <p:cNvSpPr txBox="1"/>
              <p:nvPr>
                <p:custDataLst>
                  <p:tags r:id="rId5"/>
                </p:custDataLst>
              </p:nvPr>
            </p:nvSpPr>
            <p:spPr>
              <a:xfrm>
                <a:off x="8446" y="1430"/>
                <a:ext cx="11484" cy="841"/>
              </a:xfrm>
              <a:prstGeom prst="rect">
                <a:avLst/>
              </a:prstGeom>
              <a:noFill/>
            </p:spPr>
            <p:txBody>
              <a:bodyPr wrap="square" rtlCol="0" anchor="t">
                <a:spAutoFit/>
              </a:bodyPr>
              <a:p>
                <a:pPr indent="0" algn="l" fontAlgn="auto">
                  <a:lnSpc>
                    <a:spcPct val="120000"/>
                  </a:lnSpc>
                </a:pPr>
                <a:r>
                  <a:rPr lang="zh-CN" altLang="en-US" sz="2400" b="1" dirty="0">
                    <a:latin typeface="Times New Roman" panose="02020603050405020304" pitchFamily="18" charset="0"/>
                    <a:cs typeface="Times New Roman" panose="02020603050405020304" pitchFamily="18" charset="0"/>
                    <a:sym typeface="+mn-ea"/>
                  </a:rPr>
                  <a:t>当 </a:t>
                </a:r>
                <a:r>
                  <a:rPr lang="en-US" altLang="zh-CN" sz="2400" b="1" i="1">
                    <a:latin typeface="Times New Roman" panose="02020603050405020304" pitchFamily="18" charset="0"/>
                    <a:cs typeface="Times New Roman" panose="02020603050405020304" pitchFamily="18" charset="0"/>
                    <a:sym typeface="+mn-ea"/>
                  </a:rPr>
                  <a:t>f </a:t>
                </a:r>
                <a:r>
                  <a:rPr lang="en-US" altLang="zh-CN" sz="2400" b="1">
                    <a:latin typeface="Times New Roman" panose="02020603050405020304" pitchFamily="18" charset="0"/>
                    <a:cs typeface="Times New Roman" panose="02020603050405020304" pitchFamily="18" charset="0"/>
                    <a:sym typeface="+mn-ea"/>
                  </a:rPr>
                  <a:t>= 0 </a:t>
                </a:r>
                <a:r>
                  <a:rPr lang="zh-CN" altLang="en-US" sz="2400" b="1" dirty="0">
                    <a:latin typeface="Times New Roman" panose="02020603050405020304" pitchFamily="18" charset="0"/>
                    <a:cs typeface="Times New Roman" panose="02020603050405020304" pitchFamily="18" charset="0"/>
                    <a:sym typeface="+mn-ea"/>
                  </a:rPr>
                  <a:t>时，各电容器可视为开路，通带内的增益为</a:t>
                </a:r>
                <a:endParaRPr lang="zh-CN" altLang="en-US" sz="2400" b="1" dirty="0">
                  <a:latin typeface="Times New Roman" panose="02020603050405020304" pitchFamily="18" charset="0"/>
                  <a:cs typeface="Times New Roman" panose="02020603050405020304" pitchFamily="18" charset="0"/>
                  <a:sym typeface="+mn-ea"/>
                </a:endParaRPr>
              </a:p>
            </p:txBody>
          </p:sp>
          <p:graphicFrame>
            <p:nvGraphicFramePr>
              <p:cNvPr id="8" name="对象 4098"/>
              <p:cNvGraphicFramePr/>
              <p:nvPr>
                <p:custDataLst>
                  <p:tags r:id="rId6"/>
                </p:custDataLst>
              </p:nvPr>
            </p:nvGraphicFramePr>
            <p:xfrm>
              <a:off x="11505" y="2357"/>
              <a:ext cx="3341" cy="1761"/>
            </p:xfrm>
            <a:graphic>
              <a:graphicData uri="http://schemas.openxmlformats.org/presentationml/2006/ole">
                <mc:AlternateContent xmlns:mc="http://schemas.openxmlformats.org/markup-compatibility/2006">
                  <mc:Choice xmlns:v="urn:schemas-microsoft-com:vml" Requires="v">
                    <p:oleObj spid="_x0000_s9" name="" r:id="rId7" imgW="762000" imgH="431800" progId="Equation.3">
                      <p:embed/>
                    </p:oleObj>
                  </mc:Choice>
                  <mc:Fallback>
                    <p:oleObj name="" r:id="rId7" imgW="762000" imgH="431800" progId="Equation.3">
                      <p:embed/>
                      <p:pic>
                        <p:nvPicPr>
                          <p:cNvPr id="0" name="图片 3078"/>
                          <p:cNvPicPr/>
                          <p:nvPr/>
                        </p:nvPicPr>
                        <p:blipFill>
                          <a:blip r:embed="rId8"/>
                          <a:stretch>
                            <a:fillRect/>
                          </a:stretch>
                        </p:blipFill>
                        <p:spPr>
                          <a:xfrm>
                            <a:off x="11505" y="2357"/>
                            <a:ext cx="3341" cy="1761"/>
                          </a:xfrm>
                          <a:prstGeom prst="rect">
                            <a:avLst/>
                          </a:prstGeom>
                          <a:noFill/>
                          <a:ln w="38100">
                            <a:noFill/>
                            <a:miter/>
                          </a:ln>
                        </p:spPr>
                      </p:pic>
                    </p:oleObj>
                  </mc:Fallback>
                </mc:AlternateContent>
              </a:graphicData>
            </a:graphic>
          </p:graphicFrame>
        </p:grpSp>
        <p:sp>
          <p:nvSpPr>
            <p:cNvPr id="10" name="文本框 9"/>
            <p:cNvSpPr txBox="1"/>
            <p:nvPr>
              <p:custDataLst>
                <p:tags r:id="rId9"/>
              </p:custDataLst>
            </p:nvPr>
          </p:nvSpPr>
          <p:spPr>
            <a:xfrm>
              <a:off x="1412" y="4142"/>
              <a:ext cx="4269" cy="1025"/>
            </a:xfrm>
            <a:prstGeom prst="rect">
              <a:avLst/>
            </a:prstGeom>
            <a:noFill/>
          </p:spPr>
          <p:txBody>
            <a:bodyPr wrap="square" rtlCol="0" anchor="t">
              <a:spAutoFit/>
            </a:bodyPr>
            <a:p>
              <a:pPr algn="l" eaLnBrk="0" hangingPunct="0">
                <a:lnSpc>
                  <a:spcPct val="130000"/>
                </a:lnSpc>
                <a:buClrTx/>
                <a:buSzTx/>
                <a:buFontTx/>
              </a:pPr>
              <a:r>
                <a:rPr kumimoji="1" lang="zh-CN" altLang="en-US" sz="2800" b="1" dirty="0">
                  <a:solidFill>
                    <a:srgbClr val="FF6600"/>
                  </a:solidFill>
                  <a:latin typeface="Times New Roman" panose="02020603050405020304" pitchFamily="18" charset="0"/>
                  <a:cs typeface="Times New Roman" panose="02020603050405020304" pitchFamily="18" charset="0"/>
                  <a:sym typeface="+mn-ea"/>
                </a:rPr>
                <a:t>（2）传递函数</a:t>
              </a:r>
              <a:endParaRPr kumimoji="1" lang="zh-CN" altLang="en-US" sz="2800" b="1" dirty="0">
                <a:solidFill>
                  <a:srgbClr val="FF6600"/>
                </a:solidFill>
                <a:latin typeface="Times New Roman" panose="02020603050405020304" pitchFamily="18" charset="0"/>
                <a:cs typeface="Times New Roman" panose="02020603050405020304" pitchFamily="18" charset="0"/>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46087" name="文本框 4104"/>
          <p:cNvSpPr txBox="1"/>
          <p:nvPr/>
        </p:nvSpPr>
        <p:spPr>
          <a:xfrm>
            <a:off x="611505" y="908685"/>
            <a:ext cx="2931160" cy="460375"/>
          </a:xfrm>
          <a:prstGeom prst="rect">
            <a:avLst/>
          </a:prstGeom>
          <a:noFill/>
          <a:ln w="9525">
            <a:noFill/>
          </a:ln>
        </p:spPr>
        <p:txBody>
          <a:bodyPr wrap="square" anchor="t" anchorCtr="0">
            <a:spAutoFit/>
          </a:bodyPr>
          <a:p>
            <a:pPr>
              <a:spcBef>
                <a:spcPct val="50000"/>
              </a:spcBef>
            </a:pPr>
            <a:r>
              <a:rPr lang="zh-CN" sz="2400" b="1" dirty="0">
                <a:latin typeface="Times New Roman" panose="02020603050405020304" pitchFamily="18" charset="0"/>
                <a:sym typeface="+mn-ea"/>
              </a:rPr>
              <a:t>同相比例运算电路</a:t>
            </a:r>
            <a:endParaRPr lang="zh-CN" sz="2400" b="1" dirty="0">
              <a:latin typeface="Times New Roman" panose="02020603050405020304" pitchFamily="18" charset="0"/>
            </a:endParaRPr>
          </a:p>
        </p:txBody>
      </p:sp>
      <p:graphicFrame>
        <p:nvGraphicFramePr>
          <p:cNvPr id="6" name="对象 4098"/>
          <p:cNvGraphicFramePr/>
          <p:nvPr/>
        </p:nvGraphicFramePr>
        <p:xfrm>
          <a:off x="812800" y="1570038"/>
          <a:ext cx="3029585" cy="901700"/>
        </p:xfrm>
        <a:graphic>
          <a:graphicData uri="http://schemas.openxmlformats.org/presentationml/2006/ole">
            <mc:AlternateContent xmlns:mc="http://schemas.openxmlformats.org/markup-compatibility/2006">
              <mc:Choice xmlns:v="urn:schemas-microsoft-com:vml" Requires="v">
                <p:oleObj spid="_x0000_s7" name="" r:id="rId1" imgW="1371600" imgH="431800" progId="Equation.3">
                  <p:embed/>
                </p:oleObj>
              </mc:Choice>
              <mc:Fallback>
                <p:oleObj name="" r:id="rId1" imgW="1371600" imgH="431800" progId="Equation.3">
                  <p:embed/>
                  <p:pic>
                    <p:nvPicPr>
                      <p:cNvPr id="0" name="图片 3078"/>
                      <p:cNvPicPr/>
                      <p:nvPr/>
                    </p:nvPicPr>
                    <p:blipFill>
                      <a:blip r:embed="rId2"/>
                      <a:stretch>
                        <a:fillRect/>
                      </a:stretch>
                    </p:blipFill>
                    <p:spPr>
                      <a:xfrm>
                        <a:off x="812800" y="1570038"/>
                        <a:ext cx="3029585" cy="901700"/>
                      </a:xfrm>
                      <a:prstGeom prst="rect">
                        <a:avLst/>
                      </a:prstGeom>
                      <a:noFill/>
                      <a:ln w="38100">
                        <a:noFill/>
                        <a:miter/>
                      </a:ln>
                    </p:spPr>
                  </p:pic>
                </p:oleObj>
              </mc:Fallback>
            </mc:AlternateContent>
          </a:graphicData>
        </a:graphic>
      </p:graphicFrame>
      <p:grpSp>
        <p:nvGrpSpPr>
          <p:cNvPr id="17" name="组合 16"/>
          <p:cNvGrpSpPr/>
          <p:nvPr/>
        </p:nvGrpSpPr>
        <p:grpSpPr>
          <a:xfrm>
            <a:off x="611505" y="2709545"/>
            <a:ext cx="3485515" cy="1724025"/>
            <a:chOff x="963" y="4493"/>
            <a:chExt cx="5489" cy="2715"/>
          </a:xfrm>
        </p:grpSpPr>
        <p:sp>
          <p:nvSpPr>
            <p:cNvPr id="8" name="文本框 4104"/>
            <p:cNvSpPr txBox="1"/>
            <p:nvPr/>
          </p:nvSpPr>
          <p:spPr>
            <a:xfrm>
              <a:off x="963" y="4493"/>
              <a:ext cx="4616" cy="725"/>
            </a:xfrm>
            <a:prstGeom prst="rect">
              <a:avLst/>
            </a:prstGeom>
            <a:noFill/>
            <a:ln w="9525">
              <a:noFill/>
            </a:ln>
          </p:spPr>
          <p:txBody>
            <a:bodyPr wrap="square" anchor="t" anchorCtr="0">
              <a:spAutoFit/>
            </a:bodyPr>
            <a:p>
              <a:pPr>
                <a:spcBef>
                  <a:spcPct val="50000"/>
                </a:spcBef>
              </a:pPr>
              <a:r>
                <a:rPr lang="zh-CN" sz="2400" b="1" dirty="0">
                  <a:latin typeface="Times New Roman" panose="02020603050405020304" pitchFamily="18" charset="0"/>
                </a:rPr>
                <a:t>根据</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虚断</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graphicFrame>
          <p:nvGraphicFramePr>
            <p:cNvPr id="9" name="对象 4098"/>
            <p:cNvGraphicFramePr/>
            <p:nvPr/>
          </p:nvGraphicFramePr>
          <p:xfrm>
            <a:off x="1190" y="5287"/>
            <a:ext cx="5262" cy="1921"/>
          </p:xfrm>
          <a:graphic>
            <a:graphicData uri="http://schemas.openxmlformats.org/presentationml/2006/ole">
              <mc:AlternateContent xmlns:mc="http://schemas.openxmlformats.org/markup-compatibility/2006">
                <mc:Choice xmlns:v="urn:schemas-microsoft-com:vml" Requires="v">
                  <p:oleObj spid="_x0000_s10" name="" r:id="rId3" imgW="1511300" imgH="584200" progId="Equation.3">
                    <p:embed/>
                  </p:oleObj>
                </mc:Choice>
                <mc:Fallback>
                  <p:oleObj name="" r:id="rId3" imgW="1511300" imgH="584200" progId="Equation.3">
                    <p:embed/>
                    <p:pic>
                      <p:nvPicPr>
                        <p:cNvPr id="0" name="图片 3078"/>
                        <p:cNvPicPr/>
                        <p:nvPr/>
                      </p:nvPicPr>
                      <p:blipFill>
                        <a:blip r:embed="rId4"/>
                        <a:stretch>
                          <a:fillRect/>
                        </a:stretch>
                      </p:blipFill>
                      <p:spPr>
                        <a:xfrm>
                          <a:off x="1190" y="5287"/>
                          <a:ext cx="5262" cy="1921"/>
                        </a:xfrm>
                        <a:prstGeom prst="rect">
                          <a:avLst/>
                        </a:prstGeom>
                        <a:noFill/>
                        <a:ln w="38100">
                          <a:noFill/>
                          <a:miter/>
                        </a:ln>
                      </p:spPr>
                    </p:pic>
                  </p:oleObj>
                </mc:Fallback>
              </mc:AlternateContent>
            </a:graphicData>
          </a:graphic>
        </p:graphicFrame>
      </p:grpSp>
      <p:sp>
        <p:nvSpPr>
          <p:cNvPr id="12" name="文本框 4104"/>
          <p:cNvSpPr txBox="1"/>
          <p:nvPr/>
        </p:nvSpPr>
        <p:spPr>
          <a:xfrm>
            <a:off x="611505" y="6131560"/>
            <a:ext cx="7183755" cy="460375"/>
          </a:xfrm>
          <a:prstGeom prst="rect">
            <a:avLst/>
          </a:prstGeom>
          <a:noFill/>
          <a:ln w="9525">
            <a:noFill/>
          </a:ln>
        </p:spPr>
        <p:txBody>
          <a:bodyPr wrap="square" anchor="t" anchorCtr="0">
            <a:spAutoFit/>
          </a:bodyPr>
          <a:p>
            <a:pPr>
              <a:spcBef>
                <a:spcPct val="50000"/>
              </a:spcBef>
            </a:pPr>
            <a:r>
              <a:rPr lang="zh-CN" sz="2400" b="1" dirty="0">
                <a:latin typeface="Times New Roman" panose="02020603050405020304" pitchFamily="18" charset="0"/>
                <a:cs typeface="Times New Roman" panose="02020603050405020304" pitchFamily="18" charset="0"/>
              </a:rPr>
              <a:t>传递函数分母中</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s </a:t>
            </a:r>
            <a:r>
              <a:rPr lang="zh-CN" altLang="en-US" sz="2400" b="1" dirty="0">
                <a:latin typeface="Times New Roman" panose="02020603050405020304" pitchFamily="18" charset="0"/>
                <a:cs typeface="Times New Roman" panose="02020603050405020304" pitchFamily="18" charset="0"/>
              </a:rPr>
              <a:t>的最高指数称为滤波器的阶数。</a:t>
            </a:r>
            <a:endParaRPr lang="zh-CN" altLang="en-US" sz="2400" b="1" dirty="0">
              <a:latin typeface="Times New Roman" panose="02020603050405020304" pitchFamily="18" charset="0"/>
              <a:cs typeface="Times New Roman" panose="02020603050405020304" pitchFamily="18" charset="0"/>
            </a:endParaRPr>
          </a:p>
        </p:txBody>
      </p:sp>
      <p:grpSp>
        <p:nvGrpSpPr>
          <p:cNvPr id="18" name="组合 17"/>
          <p:cNvGrpSpPr/>
          <p:nvPr/>
        </p:nvGrpSpPr>
        <p:grpSpPr>
          <a:xfrm>
            <a:off x="611505" y="4481195"/>
            <a:ext cx="7407275" cy="1338580"/>
            <a:chOff x="963" y="7396"/>
            <a:chExt cx="11665" cy="2108"/>
          </a:xfrm>
        </p:grpSpPr>
        <p:sp>
          <p:nvSpPr>
            <p:cNvPr id="11" name="文本框 4104"/>
            <p:cNvSpPr txBox="1"/>
            <p:nvPr/>
          </p:nvSpPr>
          <p:spPr>
            <a:xfrm>
              <a:off x="963" y="8059"/>
              <a:ext cx="2941" cy="725"/>
            </a:xfrm>
            <a:prstGeom prst="rect">
              <a:avLst/>
            </a:prstGeom>
            <a:noFill/>
            <a:ln w="9525">
              <a:noFill/>
            </a:ln>
          </p:spPr>
          <p:txBody>
            <a:bodyPr wrap="square" anchor="t" anchorCtr="0">
              <a:spAutoFit/>
            </a:bodyPr>
            <a:p>
              <a:pPr>
                <a:spcBef>
                  <a:spcPct val="50000"/>
                </a:spcBef>
              </a:pPr>
              <a:r>
                <a:rPr lang="zh-CN" sz="2400" b="1" dirty="0">
                  <a:latin typeface="Times New Roman" panose="02020603050405020304" pitchFamily="18" charset="0"/>
                </a:rPr>
                <a:t>传递函数</a:t>
              </a:r>
              <a:endParaRPr lang="zh-CN" sz="2400" b="1" dirty="0">
                <a:latin typeface="Times New Roman" panose="02020603050405020304" pitchFamily="18" charset="0"/>
              </a:endParaRPr>
            </a:p>
          </p:txBody>
        </p:sp>
        <p:graphicFrame>
          <p:nvGraphicFramePr>
            <p:cNvPr id="14" name="对象 13"/>
            <p:cNvGraphicFramePr/>
            <p:nvPr>
              <p:custDataLst>
                <p:tags r:id="rId5"/>
              </p:custDataLst>
            </p:nvPr>
          </p:nvGraphicFramePr>
          <p:xfrm>
            <a:off x="3310" y="7396"/>
            <a:ext cx="9318" cy="2108"/>
          </p:xfrm>
          <a:graphic>
            <a:graphicData uri="http://schemas.openxmlformats.org/presentationml/2006/ole">
              <mc:AlternateContent xmlns:mc="http://schemas.openxmlformats.org/markup-compatibility/2006">
                <mc:Choice xmlns:v="urn:schemas-microsoft-com:vml" Requires="v">
                  <p:oleObj spid="_x0000_s15" name="" r:id="rId6" imgW="2755900" imgH="584200" progId="Equation.3">
                    <p:embed/>
                  </p:oleObj>
                </mc:Choice>
                <mc:Fallback>
                  <p:oleObj name="" r:id="rId6" imgW="2755900" imgH="584200" progId="Equation.3">
                    <p:embed/>
                    <p:pic>
                      <p:nvPicPr>
                        <p:cNvPr id="0" name="图片 3155"/>
                        <p:cNvPicPr/>
                        <p:nvPr/>
                      </p:nvPicPr>
                      <p:blipFill>
                        <a:blip r:embed="rId7"/>
                        <a:stretch>
                          <a:fillRect/>
                        </a:stretch>
                      </p:blipFill>
                      <p:spPr>
                        <a:xfrm>
                          <a:off x="3310" y="7396"/>
                          <a:ext cx="9318" cy="2108"/>
                        </a:xfrm>
                        <a:prstGeom prst="rect">
                          <a:avLst/>
                        </a:prstGeom>
                        <a:noFill/>
                        <a:ln w="9525" cap="flat" cmpd="sng">
                          <a:noFill/>
                          <a:prstDash val="solid"/>
                          <a:miter/>
                          <a:headEnd type="none" w="med" len="med"/>
                          <a:tailEnd type="none" w="med" len="med"/>
                        </a:ln>
                      </p:spPr>
                    </p:pic>
                  </p:oleObj>
                </mc:Fallback>
              </mc:AlternateContent>
            </a:graphicData>
          </a:graphic>
        </p:graphicFrame>
      </p:grpSp>
      <p:graphicFrame>
        <p:nvGraphicFramePr>
          <p:cNvPr id="13" name="对象 12"/>
          <p:cNvGraphicFramePr/>
          <p:nvPr>
            <p:custDataLst>
              <p:tags r:id="rId8"/>
            </p:custDataLst>
          </p:nvPr>
        </p:nvGraphicFramePr>
        <p:xfrm>
          <a:off x="4472305" y="764540"/>
          <a:ext cx="4214495" cy="2681605"/>
        </p:xfrm>
        <a:graphic>
          <a:graphicData uri="http://schemas.openxmlformats.org/presentationml/2006/ole">
            <mc:AlternateContent xmlns:mc="http://schemas.openxmlformats.org/markup-compatibility/2006">
              <mc:Choice xmlns:v="urn:schemas-microsoft-com:vml" Requires="v">
                <p:oleObj spid="_x0000_s16" name="" r:id="rId9" imgW="11496675" imgH="7229475" progId="MSPhotoEd.3">
                  <p:embed/>
                </p:oleObj>
              </mc:Choice>
              <mc:Fallback>
                <p:oleObj name="" r:id="rId9" imgW="11496675" imgH="7229475" progId="MSPhotoEd.3">
                  <p:embed/>
                  <p:pic>
                    <p:nvPicPr>
                      <p:cNvPr id="0" name="图片 3153"/>
                      <p:cNvPicPr/>
                      <p:nvPr/>
                    </p:nvPicPr>
                    <p:blipFill>
                      <a:blip r:embed="rId10"/>
                      <a:stretch>
                        <a:fillRect/>
                      </a:stretch>
                    </p:blipFill>
                    <p:spPr>
                      <a:xfrm>
                        <a:off x="4472305" y="764540"/>
                        <a:ext cx="4214495" cy="2681605"/>
                      </a:xfrm>
                      <a:prstGeom prst="rect">
                        <a:avLst/>
                      </a:prstGeom>
                      <a:noFill/>
                      <a:ln w="38100">
                        <a:noFill/>
                        <a:miter/>
                      </a:ln>
                    </p:spPr>
                  </p:pic>
                </p:oleObj>
              </mc:Fallback>
            </mc:AlternateContent>
          </a:graphicData>
        </a:graphic>
      </p:graphicFrame>
      <p:sp>
        <p:nvSpPr>
          <p:cNvPr id="61460" name="AutoShape 20"/>
          <p:cNvSpPr/>
          <p:nvPr/>
        </p:nvSpPr>
        <p:spPr bwMode="auto">
          <a:xfrm>
            <a:off x="7379970" y="6093619"/>
            <a:ext cx="1651000" cy="474662"/>
          </a:xfrm>
          <a:prstGeom prst="borderCallout1">
            <a:avLst>
              <a:gd name="adj1" fmla="val -16087"/>
              <a:gd name="adj2" fmla="val 26153"/>
              <a:gd name="adj3" fmla="val -131538"/>
              <a:gd name="adj4" fmla="val 8000"/>
            </a:avLst>
          </a:prstGeom>
          <a:solidFill>
            <a:srgbClr val="FFFFCC"/>
          </a:solidFill>
          <a:ln w="1905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0"/>
              </a:spcBef>
              <a:buFontTx/>
              <a:buNone/>
            </a:pPr>
            <a:r>
              <a:rPr kumimoji="1" lang="zh-CN" altLang="en-US" sz="2400" b="1" dirty="0">
                <a:latin typeface="Times New Roman" panose="02020603050405020304" pitchFamily="18" charset="0"/>
              </a:rPr>
              <a:t>一阶电路</a:t>
            </a:r>
            <a:endParaRPr kumimoji="1" lang="zh-CN"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460"/>
                                        </p:tgtEl>
                                        <p:attrNameLst>
                                          <p:attrName>style.visibility</p:attrName>
                                        </p:attrNameLst>
                                      </p:cBhvr>
                                      <p:to>
                                        <p:strVal val="visible"/>
                                      </p:to>
                                    </p:set>
                                    <p:animEffect transition="in" filter="blinds(horizontal)">
                                      <p:cBhvr>
                                        <p:cTn id="22" dur="500"/>
                                        <p:tgtEl>
                                          <p:spTgt spid="61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1460"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grpSp>
        <p:nvGrpSpPr>
          <p:cNvPr id="6" name="组合 5"/>
          <p:cNvGrpSpPr/>
          <p:nvPr/>
        </p:nvGrpSpPr>
        <p:grpSpPr>
          <a:xfrm>
            <a:off x="3131185" y="675640"/>
            <a:ext cx="5013325" cy="795020"/>
            <a:chOff x="1758" y="2047"/>
            <a:chExt cx="7895" cy="1252"/>
          </a:xfrm>
        </p:grpSpPr>
        <p:graphicFrame>
          <p:nvGraphicFramePr>
            <p:cNvPr id="3" name="对象 7194"/>
            <p:cNvGraphicFramePr/>
            <p:nvPr>
              <p:custDataLst>
                <p:tags r:id="rId1"/>
              </p:custDataLst>
            </p:nvPr>
          </p:nvGraphicFramePr>
          <p:xfrm>
            <a:off x="4929" y="2069"/>
            <a:ext cx="1839" cy="1230"/>
          </p:xfrm>
          <a:graphic>
            <a:graphicData uri="http://schemas.openxmlformats.org/presentationml/2006/ole">
              <mc:AlternateContent xmlns:mc="http://schemas.openxmlformats.org/markup-compatibility/2006">
                <mc:Choice xmlns:v="urn:schemas-microsoft-com:vml" Requires="v">
                  <p:oleObj spid="_x0000_s14" name="" r:id="rId2" imgW="584200" imgH="393700" progId="Equation.3">
                    <p:embed/>
                  </p:oleObj>
                </mc:Choice>
                <mc:Fallback>
                  <p:oleObj name="" r:id="rId2" imgW="584200" imgH="393700" progId="Equation.3">
                    <p:embed/>
                    <p:pic>
                      <p:nvPicPr>
                        <p:cNvPr id="0" name="图片 3077"/>
                        <p:cNvPicPr/>
                        <p:nvPr/>
                      </p:nvPicPr>
                      <p:blipFill>
                        <a:blip r:embed="rId3"/>
                        <a:stretch>
                          <a:fillRect/>
                        </a:stretch>
                      </p:blipFill>
                      <p:spPr>
                        <a:xfrm>
                          <a:off x="4929" y="2069"/>
                          <a:ext cx="1839" cy="1230"/>
                        </a:xfrm>
                        <a:prstGeom prst="rect">
                          <a:avLst/>
                        </a:prstGeom>
                        <a:noFill/>
                        <a:ln w="38100">
                          <a:noFill/>
                          <a:miter/>
                        </a:ln>
                      </p:spPr>
                    </p:pic>
                  </p:oleObj>
                </mc:Fallback>
              </mc:AlternateContent>
            </a:graphicData>
          </a:graphic>
        </p:graphicFrame>
        <p:graphicFrame>
          <p:nvGraphicFramePr>
            <p:cNvPr id="20" name="对象 7194"/>
            <p:cNvGraphicFramePr/>
            <p:nvPr>
              <p:custDataLst>
                <p:tags r:id="rId4"/>
              </p:custDataLst>
            </p:nvPr>
          </p:nvGraphicFramePr>
          <p:xfrm>
            <a:off x="7343" y="2047"/>
            <a:ext cx="2311" cy="1229"/>
          </p:xfrm>
          <a:graphic>
            <a:graphicData uri="http://schemas.openxmlformats.org/presentationml/2006/ole">
              <mc:AlternateContent xmlns:mc="http://schemas.openxmlformats.org/markup-compatibility/2006">
                <mc:Choice xmlns:v="urn:schemas-microsoft-com:vml" Requires="v">
                  <p:oleObj spid="_x0000_s21" name="" r:id="rId5" imgW="723900" imgH="393700" progId="Equation.3">
                    <p:embed/>
                  </p:oleObj>
                </mc:Choice>
                <mc:Fallback>
                  <p:oleObj name="" r:id="rId5" imgW="723900" imgH="393700" progId="Equation.3">
                    <p:embed/>
                    <p:pic>
                      <p:nvPicPr>
                        <p:cNvPr id="0" name="图片 3077"/>
                        <p:cNvPicPr/>
                        <p:nvPr/>
                      </p:nvPicPr>
                      <p:blipFill>
                        <a:blip r:embed="rId6"/>
                        <a:stretch>
                          <a:fillRect/>
                        </a:stretch>
                      </p:blipFill>
                      <p:spPr>
                        <a:xfrm>
                          <a:off x="7343" y="2047"/>
                          <a:ext cx="2311" cy="1229"/>
                        </a:xfrm>
                        <a:prstGeom prst="rect">
                          <a:avLst/>
                        </a:prstGeom>
                        <a:noFill/>
                        <a:ln w="38100">
                          <a:noFill/>
                          <a:miter/>
                        </a:ln>
                      </p:spPr>
                    </p:pic>
                  </p:oleObj>
                </mc:Fallback>
              </mc:AlternateContent>
            </a:graphicData>
          </a:graphic>
        </p:graphicFrame>
        <p:sp>
          <p:nvSpPr>
            <p:cNvPr id="22" name="文本框 21"/>
            <p:cNvSpPr txBox="1"/>
            <p:nvPr>
              <p:custDataLst>
                <p:tags r:id="rId7"/>
              </p:custDataLst>
            </p:nvPr>
          </p:nvSpPr>
          <p:spPr>
            <a:xfrm>
              <a:off x="1758" y="2224"/>
              <a:ext cx="3179" cy="841"/>
            </a:xfrm>
            <a:prstGeom prst="rect">
              <a:avLst/>
            </a:prstGeom>
            <a:noFill/>
          </p:spPr>
          <p:txBody>
            <a:bodyPr wrap="square" rtlCol="0" anchor="t">
              <a:spAutoFit/>
            </a:bodyPr>
            <a:p>
              <a:pPr indent="0" eaLnBrk="0" fontAlgn="auto" hangingPunct="0">
                <a:lnSpc>
                  <a:spcPct val="120000"/>
                </a:lnSpc>
              </a:pPr>
              <a:r>
                <a:rPr lang="zh-CN" altLang="en-US" sz="2400" b="1" dirty="0">
                  <a:latin typeface="Times New Roman" panose="02020603050405020304" pitchFamily="18" charset="0"/>
                  <a:cs typeface="Times New Roman" panose="02020603050405020304" pitchFamily="18" charset="0"/>
                  <a:sym typeface="+mn-ea"/>
                </a:rPr>
                <a:t>特征频率：</a:t>
              </a:r>
              <a:endParaRPr lang="zh-CN" altLang="en-US" sz="2400" b="1" dirty="0">
                <a:latin typeface="Times New Roman" panose="02020603050405020304" pitchFamily="18" charset="0"/>
                <a:cs typeface="Times New Roman" panose="02020603050405020304" pitchFamily="18" charset="0"/>
                <a:sym typeface="+mn-ea"/>
              </a:endParaRPr>
            </a:p>
          </p:txBody>
        </p:sp>
      </p:grpSp>
      <p:sp>
        <p:nvSpPr>
          <p:cNvPr id="47105" name="文本框 5121"/>
          <p:cNvSpPr txBox="1"/>
          <p:nvPr/>
        </p:nvSpPr>
        <p:spPr>
          <a:xfrm>
            <a:off x="4356735" y="1793240"/>
            <a:ext cx="4232275" cy="829945"/>
          </a:xfrm>
          <a:prstGeom prst="rect">
            <a:avLst/>
          </a:prstGeom>
          <a:noFill/>
          <a:ln w="9525">
            <a:noFill/>
          </a:ln>
        </p:spPr>
        <p:txBody>
          <a:bodyPr wrap="square" anchor="t" anchorCtr="0">
            <a:spAutoFit/>
          </a:bodyPr>
          <a:p>
            <a:pPr>
              <a:spcBef>
                <a:spcPct val="50000"/>
              </a:spcBef>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根据传递函数，令</a:t>
            </a:r>
            <a:r>
              <a:rPr lang="zh-CN" altLang="en-US" sz="2400" b="1" i="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s</a:t>
            </a:r>
            <a:r>
              <a:rPr lang="en-US" altLang="zh-CN" sz="2400" b="1">
                <a:latin typeface="Times New Roman" panose="02020603050405020304" pitchFamily="18" charset="0"/>
                <a:cs typeface="Times New Roman" panose="02020603050405020304" pitchFamily="18" charset="0"/>
              </a:rPr>
              <a:t> = j</a:t>
            </a:r>
            <a:r>
              <a:rPr lang="en-US" altLang="zh-CN" sz="2400" b="1" i="1">
                <a:latin typeface="Times New Roman" panose="02020603050405020304" pitchFamily="18" charset="0"/>
                <a:cs typeface="Times New Roman" panose="02020603050405020304" pitchFamily="18" charset="0"/>
              </a:rPr>
              <a:t>ω</a:t>
            </a:r>
            <a:r>
              <a:rPr lang="zh-CN" altLang="en-US" sz="2400" b="1">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可求频率特性。</a:t>
            </a:r>
            <a:endParaRPr lang="zh-CN" altLang="en-US" sz="2400" b="1">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custDataLst>
              <p:tags r:id="rId8"/>
            </p:custDataLst>
          </p:nvPr>
        </p:nvGraphicFramePr>
        <p:xfrm>
          <a:off x="582057" y="1628708"/>
          <a:ext cx="3598545" cy="1080135"/>
        </p:xfrm>
        <a:graphic>
          <a:graphicData uri="http://schemas.openxmlformats.org/presentationml/2006/ole">
            <mc:AlternateContent xmlns:mc="http://schemas.openxmlformats.org/markup-compatibility/2006">
              <mc:Choice xmlns:v="urn:schemas-microsoft-com:vml" Requires="v">
                <p:oleObj spid="_x0000_s15" name="" r:id="rId9" imgW="1524000" imgH="457200" progId="Equation.3">
                  <p:embed/>
                </p:oleObj>
              </mc:Choice>
              <mc:Fallback>
                <p:oleObj name="" r:id="rId9" imgW="1524000" imgH="457200" progId="Equation.3">
                  <p:embed/>
                  <p:pic>
                    <p:nvPicPr>
                      <p:cNvPr id="0" name="图片 3155"/>
                      <p:cNvPicPr/>
                      <p:nvPr/>
                    </p:nvPicPr>
                    <p:blipFill>
                      <a:blip r:embed="rId10"/>
                      <a:stretch>
                        <a:fillRect/>
                      </a:stretch>
                    </p:blipFill>
                    <p:spPr>
                      <a:xfrm>
                        <a:off x="582057" y="1628708"/>
                        <a:ext cx="3598545" cy="1080135"/>
                      </a:xfrm>
                      <a:prstGeom prst="rect">
                        <a:avLst/>
                      </a:prstGeom>
                      <a:noFill/>
                      <a:ln w="9525" cap="flat" cmpd="sng">
                        <a:noFill/>
                        <a:prstDash val="solid"/>
                        <a:miter/>
                        <a:headEnd type="none" w="med" len="med"/>
                        <a:tailEnd type="none" w="med" len="med"/>
                      </a:ln>
                    </p:spPr>
                  </p:pic>
                </p:oleObj>
              </mc:Fallback>
            </mc:AlternateContent>
          </a:graphicData>
        </a:graphic>
      </p:graphicFrame>
      <p:graphicFrame>
        <p:nvGraphicFramePr>
          <p:cNvPr id="16" name="对象 15"/>
          <p:cNvGraphicFramePr>
            <a:graphicFrameLocks noChangeAspect="1"/>
          </p:cNvGraphicFramePr>
          <p:nvPr/>
        </p:nvGraphicFramePr>
        <p:xfrm>
          <a:off x="1401445" y="4300220"/>
          <a:ext cx="5498465" cy="1064895"/>
        </p:xfrm>
        <a:graphic>
          <a:graphicData uri="http://schemas.openxmlformats.org/presentationml/2006/ole">
            <mc:AlternateContent xmlns:mc="http://schemas.openxmlformats.org/markup-compatibility/2006">
              <mc:Choice xmlns:v="urn:schemas-microsoft-com:vml" Requires="v">
                <p:oleObj spid="_x0000_s17" name="" r:id="rId11" imgW="2273300" imgH="482600" progId="Equation.3">
                  <p:embed/>
                </p:oleObj>
              </mc:Choice>
              <mc:Fallback>
                <p:oleObj name="" r:id="rId11" imgW="2273300" imgH="482600" progId="Equation.3">
                  <p:embed/>
                  <p:pic>
                    <p:nvPicPr>
                      <p:cNvPr id="0" name="图片 3155"/>
                      <p:cNvPicPr/>
                      <p:nvPr/>
                    </p:nvPicPr>
                    <p:blipFill>
                      <a:blip r:embed="rId12"/>
                      <a:stretch>
                        <a:fillRect/>
                      </a:stretch>
                    </p:blipFill>
                    <p:spPr>
                      <a:xfrm>
                        <a:off x="1401445" y="4300220"/>
                        <a:ext cx="5498465" cy="1064895"/>
                      </a:xfrm>
                      <a:prstGeom prst="rect">
                        <a:avLst/>
                      </a:prstGeom>
                      <a:noFill/>
                      <a:ln w="9525" cap="flat" cmpd="sng">
                        <a:noFill/>
                        <a:prstDash val="solid"/>
                        <a:miter/>
                        <a:headEnd type="none" w="med" len="med"/>
                        <a:tailEnd type="none" w="med" len="med"/>
                      </a:ln>
                    </p:spPr>
                  </p:pic>
                </p:oleObj>
              </mc:Fallback>
            </mc:AlternateContent>
          </a:graphicData>
        </a:graphic>
      </p:graphicFrame>
      <p:graphicFrame>
        <p:nvGraphicFramePr>
          <p:cNvPr id="18" name="对象 17"/>
          <p:cNvGraphicFramePr>
            <a:graphicFrameLocks noChangeAspect="1"/>
          </p:cNvGraphicFramePr>
          <p:nvPr/>
        </p:nvGraphicFramePr>
        <p:xfrm>
          <a:off x="582057" y="2780348"/>
          <a:ext cx="2876746" cy="1046944"/>
        </p:xfrm>
        <a:graphic>
          <a:graphicData uri="http://schemas.openxmlformats.org/presentationml/2006/ole">
            <mc:AlternateContent xmlns:mc="http://schemas.openxmlformats.org/markup-compatibility/2006">
              <mc:Choice xmlns:v="urn:schemas-microsoft-com:vml" Requires="v">
                <p:oleObj spid="_x0000_s19" name="" r:id="rId13" imgW="1219200" imgH="444500" progId="Equation.3">
                  <p:embed/>
                </p:oleObj>
              </mc:Choice>
              <mc:Fallback>
                <p:oleObj name="" r:id="rId13" imgW="1219200" imgH="444500" progId="Equation.3">
                  <p:embed/>
                  <p:pic>
                    <p:nvPicPr>
                      <p:cNvPr id="0" name="图片 3155"/>
                      <p:cNvPicPr/>
                      <p:nvPr/>
                    </p:nvPicPr>
                    <p:blipFill>
                      <a:blip r:embed="rId14"/>
                      <a:stretch>
                        <a:fillRect/>
                      </a:stretch>
                    </p:blipFill>
                    <p:spPr>
                      <a:xfrm>
                        <a:off x="582057" y="2780348"/>
                        <a:ext cx="2876746" cy="1046944"/>
                      </a:xfrm>
                      <a:prstGeom prst="rect">
                        <a:avLst/>
                      </a:prstGeom>
                      <a:noFill/>
                      <a:ln w="9525" cap="flat" cmpd="sng">
                        <a:noFill/>
                        <a:prstDash val="solid"/>
                        <a:miter/>
                        <a:headEnd type="none" w="med" len="med"/>
                        <a:tailEnd type="none" w="med" len="med"/>
                      </a:ln>
                    </p:spPr>
                  </p:pic>
                </p:oleObj>
              </mc:Fallback>
            </mc:AlternateContent>
          </a:graphicData>
        </a:graphic>
      </p:graphicFrame>
      <p:graphicFrame>
        <p:nvGraphicFramePr>
          <p:cNvPr id="25" name="对象 24"/>
          <p:cNvGraphicFramePr>
            <a:graphicFrameLocks noChangeAspect="1"/>
          </p:cNvGraphicFramePr>
          <p:nvPr/>
        </p:nvGraphicFramePr>
        <p:xfrm>
          <a:off x="3493136" y="2781300"/>
          <a:ext cx="5568399" cy="1424808"/>
        </p:xfrm>
        <a:graphic>
          <a:graphicData uri="http://schemas.openxmlformats.org/presentationml/2006/ole">
            <mc:AlternateContent xmlns:mc="http://schemas.openxmlformats.org/markup-compatibility/2006">
              <mc:Choice xmlns:v="urn:schemas-microsoft-com:vml" Requires="v">
                <p:oleObj spid="_x0000_s26" name="" r:id="rId15" imgW="2527300" imgH="647700" progId="Equation.3">
                  <p:embed/>
                </p:oleObj>
              </mc:Choice>
              <mc:Fallback>
                <p:oleObj name="" r:id="rId15" imgW="2527300" imgH="647700" progId="Equation.3">
                  <p:embed/>
                  <p:pic>
                    <p:nvPicPr>
                      <p:cNvPr id="0" name="图片 3155"/>
                      <p:cNvPicPr/>
                      <p:nvPr/>
                    </p:nvPicPr>
                    <p:blipFill>
                      <a:blip r:embed="rId16"/>
                      <a:stretch>
                        <a:fillRect/>
                      </a:stretch>
                    </p:blipFill>
                    <p:spPr>
                      <a:xfrm>
                        <a:off x="3493136" y="2781300"/>
                        <a:ext cx="5568399" cy="1424808"/>
                      </a:xfrm>
                      <a:prstGeom prst="rect">
                        <a:avLst/>
                      </a:prstGeom>
                      <a:noFill/>
                      <a:ln w="9525" cap="flat" cmpd="sng">
                        <a:noFill/>
                        <a:prstDash val="solid"/>
                        <a:miter/>
                        <a:headEnd type="none" w="med" len="med"/>
                        <a:tailEnd type="none" w="med" len="med"/>
                      </a:ln>
                    </p:spPr>
                  </p:pic>
                </p:oleObj>
              </mc:Fallback>
            </mc:AlternateContent>
          </a:graphicData>
        </a:graphic>
      </p:graphicFrame>
      <p:graphicFrame>
        <p:nvGraphicFramePr>
          <p:cNvPr id="28" name="对象 5122"/>
          <p:cNvGraphicFramePr>
            <a:graphicFrameLocks noChangeAspect="1"/>
          </p:cNvGraphicFramePr>
          <p:nvPr/>
        </p:nvGraphicFramePr>
        <p:xfrm>
          <a:off x="1402715" y="5531485"/>
          <a:ext cx="6228715" cy="924560"/>
        </p:xfrm>
        <a:graphic>
          <a:graphicData uri="http://schemas.openxmlformats.org/presentationml/2006/ole">
            <mc:AlternateContent xmlns:mc="http://schemas.openxmlformats.org/markup-compatibility/2006">
              <mc:Choice xmlns:v="urn:schemas-microsoft-com:vml" Requires="v">
                <p:oleObj spid="_x0000_s29" name="" r:id="rId17" imgW="2616200" imgH="393700" progId="Equation.3">
                  <p:embed/>
                </p:oleObj>
              </mc:Choice>
              <mc:Fallback>
                <p:oleObj name="" r:id="rId17" imgW="2616200" imgH="393700" progId="Equation.3">
                  <p:embed/>
                  <p:pic>
                    <p:nvPicPr>
                      <p:cNvPr id="0" name="图片 3087"/>
                      <p:cNvPicPr/>
                      <p:nvPr/>
                    </p:nvPicPr>
                    <p:blipFill>
                      <a:blip r:embed="rId18"/>
                      <a:stretch>
                        <a:fillRect/>
                      </a:stretch>
                    </p:blipFill>
                    <p:spPr>
                      <a:xfrm>
                        <a:off x="1402715" y="5531485"/>
                        <a:ext cx="6228715" cy="924560"/>
                      </a:xfrm>
                      <a:prstGeom prst="rect">
                        <a:avLst/>
                      </a:prstGeom>
                      <a:noFill/>
                      <a:ln w="38100">
                        <a:noFill/>
                        <a:miter/>
                      </a:ln>
                    </p:spPr>
                  </p:pic>
                </p:oleObj>
              </mc:Fallback>
            </mc:AlternateContent>
          </a:graphicData>
        </a:graphic>
      </p:graphicFrame>
      <p:sp>
        <p:nvSpPr>
          <p:cNvPr id="5" name="文本框 4"/>
          <p:cNvSpPr txBox="1"/>
          <p:nvPr>
            <p:custDataLst>
              <p:tags r:id="rId19"/>
            </p:custDataLst>
          </p:nvPr>
        </p:nvSpPr>
        <p:spPr>
          <a:xfrm>
            <a:off x="398780" y="694690"/>
            <a:ext cx="2755265" cy="650875"/>
          </a:xfrm>
          <a:prstGeom prst="rect">
            <a:avLst/>
          </a:prstGeom>
          <a:noFill/>
        </p:spPr>
        <p:txBody>
          <a:bodyPr wrap="square" rtlCol="0" anchor="t">
            <a:spAutoFit/>
          </a:bodyPr>
          <a:p>
            <a:pPr algn="l" eaLnBrk="0" hangingPunct="0">
              <a:lnSpc>
                <a:spcPct val="130000"/>
              </a:lnSpc>
              <a:buClrTx/>
              <a:buSzTx/>
              <a:buFontTx/>
            </a:pPr>
            <a:r>
              <a:rPr kumimoji="1" lang="zh-CN" altLang="en-US" sz="2800" b="1" dirty="0">
                <a:solidFill>
                  <a:srgbClr val="FF6600"/>
                </a:solidFill>
                <a:latin typeface="Times New Roman" panose="02020603050405020304" pitchFamily="18" charset="0"/>
                <a:cs typeface="Times New Roman" panose="02020603050405020304" pitchFamily="18" charset="0"/>
                <a:sym typeface="+mn-ea"/>
              </a:rPr>
              <a:t>（3）频率特性</a:t>
            </a:r>
            <a:endParaRPr kumimoji="1" lang="zh-CN" altLang="en-US" sz="2800" b="1" dirty="0">
              <a:solidFill>
                <a:srgbClr val="FF660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5"/>
                                        </p:tgtEl>
                                        <p:attrNameLst>
                                          <p:attrName>style.visibility</p:attrName>
                                        </p:attrNameLst>
                                      </p:cBhvr>
                                      <p:to>
                                        <p:strVal val="visible"/>
                                      </p:to>
                                    </p:set>
                                    <p:animEffect transition="in" filter="blinds(horizontal)">
                                      <p:cBhvr>
                                        <p:cTn id="7" dur="500"/>
                                        <p:tgtEl>
                                          <p:spTgt spid="471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linds(horizontal)">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22" name="文本框 21"/>
          <p:cNvSpPr txBox="1"/>
          <p:nvPr/>
        </p:nvSpPr>
        <p:spPr>
          <a:xfrm>
            <a:off x="183515" y="838200"/>
            <a:ext cx="2092325" cy="534035"/>
          </a:xfrm>
          <a:prstGeom prst="rect">
            <a:avLst/>
          </a:prstGeom>
          <a:noFill/>
        </p:spPr>
        <p:txBody>
          <a:bodyPr wrap="square" rtlCol="0" anchor="t">
            <a:spAutoFit/>
          </a:bodyPr>
          <a:p>
            <a:pPr indent="0" eaLnBrk="0" fontAlgn="auto" hangingPunct="0">
              <a:lnSpc>
                <a:spcPct val="120000"/>
              </a:lnSpc>
            </a:pPr>
            <a:r>
              <a:rPr lang="zh-CN" altLang="en-US" sz="2400" b="1" dirty="0">
                <a:latin typeface="Times New Roman" panose="02020603050405020304" pitchFamily="18" charset="0"/>
                <a:cs typeface="Times New Roman" panose="02020603050405020304" pitchFamily="18" charset="0"/>
                <a:sym typeface="+mn-ea"/>
              </a:rPr>
              <a:t>幅频特性：</a:t>
            </a:r>
            <a:endParaRPr lang="zh-CN" altLang="en-US" sz="2400" b="1" dirty="0">
              <a:latin typeface="Times New Roman" panose="02020603050405020304" pitchFamily="18" charset="0"/>
              <a:cs typeface="Times New Roman" panose="02020603050405020304" pitchFamily="18" charset="0"/>
              <a:sym typeface="+mn-ea"/>
            </a:endParaRPr>
          </a:p>
        </p:txBody>
      </p:sp>
      <p:graphicFrame>
        <p:nvGraphicFramePr>
          <p:cNvPr id="25" name="对象 24"/>
          <p:cNvGraphicFramePr>
            <a:graphicFrameLocks noChangeAspect="1"/>
          </p:cNvGraphicFramePr>
          <p:nvPr/>
        </p:nvGraphicFramePr>
        <p:xfrm>
          <a:off x="1798955" y="692785"/>
          <a:ext cx="5701665" cy="908050"/>
        </p:xfrm>
        <a:graphic>
          <a:graphicData uri="http://schemas.openxmlformats.org/presentationml/2006/ole">
            <mc:AlternateContent xmlns:mc="http://schemas.openxmlformats.org/markup-compatibility/2006">
              <mc:Choice xmlns:v="urn:schemas-microsoft-com:vml" Requires="v">
                <p:oleObj spid="_x0000_s26" name="" r:id="rId1" imgW="3073400" imgH="520700" progId="Equation.3">
                  <p:embed/>
                </p:oleObj>
              </mc:Choice>
              <mc:Fallback>
                <p:oleObj name="" r:id="rId1" imgW="3073400" imgH="520700" progId="Equation.3">
                  <p:embed/>
                  <p:pic>
                    <p:nvPicPr>
                      <p:cNvPr id="0" name="图片 3155"/>
                      <p:cNvPicPr/>
                      <p:nvPr/>
                    </p:nvPicPr>
                    <p:blipFill>
                      <a:blip r:embed="rId2"/>
                      <a:stretch>
                        <a:fillRect/>
                      </a:stretch>
                    </p:blipFill>
                    <p:spPr>
                      <a:xfrm>
                        <a:off x="1798955" y="692785"/>
                        <a:ext cx="5701665" cy="908050"/>
                      </a:xfrm>
                      <a:prstGeom prst="rect">
                        <a:avLst/>
                      </a:prstGeom>
                      <a:noFill/>
                      <a:ln w="9525" cap="flat" cmpd="sng">
                        <a:noFill/>
                        <a:prstDash val="solid"/>
                        <a:miter/>
                        <a:headEnd type="none" w="med" len="med"/>
                        <a:tailEnd type="none" w="med" len="med"/>
                      </a:ln>
                    </p:spPr>
                  </p:pic>
                </p:oleObj>
              </mc:Fallback>
            </mc:AlternateContent>
          </a:graphicData>
        </a:graphic>
      </p:graphicFrame>
      <p:grpSp>
        <p:nvGrpSpPr>
          <p:cNvPr id="3" name="组合 2"/>
          <p:cNvGrpSpPr/>
          <p:nvPr/>
        </p:nvGrpSpPr>
        <p:grpSpPr>
          <a:xfrm>
            <a:off x="412433" y="2871470"/>
            <a:ext cx="3525202" cy="1245235"/>
            <a:chOff x="650" y="4409"/>
            <a:chExt cx="5551" cy="1961"/>
          </a:xfrm>
        </p:grpSpPr>
        <p:graphicFrame>
          <p:nvGraphicFramePr>
            <p:cNvPr id="75781" name="对象 18453"/>
            <p:cNvGraphicFramePr/>
            <p:nvPr/>
          </p:nvGraphicFramePr>
          <p:xfrm>
            <a:off x="3237" y="4409"/>
            <a:ext cx="2964" cy="1961"/>
          </p:xfrm>
          <a:graphic>
            <a:graphicData uri="http://schemas.openxmlformats.org/presentationml/2006/ole">
              <mc:AlternateContent xmlns:mc="http://schemas.openxmlformats.org/markup-compatibility/2006">
                <mc:Choice xmlns:v="urn:schemas-microsoft-com:vml" Requires="v">
                  <p:oleObj spid="_x0000_s3103" name="" r:id="rId3" imgW="838200" imgH="609600" progId="Equation.3">
                    <p:embed/>
                  </p:oleObj>
                </mc:Choice>
                <mc:Fallback>
                  <p:oleObj name="" r:id="rId3" imgW="838200" imgH="609600" progId="Equation.3">
                    <p:embed/>
                    <p:pic>
                      <p:nvPicPr>
                        <p:cNvPr id="0" name="图片 3102"/>
                        <p:cNvPicPr/>
                        <p:nvPr/>
                      </p:nvPicPr>
                      <p:blipFill>
                        <a:blip r:embed="rId4"/>
                        <a:stretch>
                          <a:fillRect/>
                        </a:stretch>
                      </p:blipFill>
                      <p:spPr>
                        <a:xfrm>
                          <a:off x="3237" y="4409"/>
                          <a:ext cx="2964" cy="1961"/>
                        </a:xfrm>
                        <a:prstGeom prst="rect">
                          <a:avLst/>
                        </a:prstGeom>
                        <a:noFill/>
                        <a:ln w="38100">
                          <a:noFill/>
                          <a:miter/>
                        </a:ln>
                      </p:spPr>
                    </p:pic>
                  </p:oleObj>
                </mc:Fallback>
              </mc:AlternateContent>
            </a:graphicData>
          </a:graphic>
        </p:graphicFrame>
        <p:graphicFrame>
          <p:nvGraphicFramePr>
            <p:cNvPr id="75783" name="对象 18455"/>
            <p:cNvGraphicFramePr/>
            <p:nvPr/>
          </p:nvGraphicFramePr>
          <p:xfrm>
            <a:off x="650" y="4969"/>
            <a:ext cx="2525" cy="794"/>
          </p:xfrm>
          <a:graphic>
            <a:graphicData uri="http://schemas.openxmlformats.org/presentationml/2006/ole">
              <mc:AlternateContent xmlns:mc="http://schemas.openxmlformats.org/markup-compatibility/2006">
                <mc:Choice xmlns:v="urn:schemas-microsoft-com:vml" Requires="v">
                  <p:oleObj spid="_x0000_s31" name="" r:id="rId5" imgW="711200" imgH="228600" progId="Equation.3">
                    <p:embed/>
                  </p:oleObj>
                </mc:Choice>
                <mc:Fallback>
                  <p:oleObj name="" r:id="rId5" imgW="711200" imgH="228600" progId="Equation.3">
                    <p:embed/>
                    <p:pic>
                      <p:nvPicPr>
                        <p:cNvPr id="0" name="图片 3087"/>
                        <p:cNvPicPr/>
                        <p:nvPr/>
                      </p:nvPicPr>
                      <p:blipFill>
                        <a:blip r:embed="rId6"/>
                        <a:stretch>
                          <a:fillRect/>
                        </a:stretch>
                      </p:blipFill>
                      <p:spPr>
                        <a:xfrm>
                          <a:off x="650" y="4969"/>
                          <a:ext cx="2525" cy="794"/>
                        </a:xfrm>
                        <a:prstGeom prst="rect">
                          <a:avLst/>
                        </a:prstGeom>
                        <a:noFill/>
                        <a:ln w="38100">
                          <a:noFill/>
                          <a:miter/>
                        </a:ln>
                      </p:spPr>
                    </p:pic>
                  </p:oleObj>
                </mc:Fallback>
              </mc:AlternateContent>
            </a:graphicData>
          </a:graphic>
        </p:graphicFrame>
      </p:grpSp>
      <p:grpSp>
        <p:nvGrpSpPr>
          <p:cNvPr id="5" name="组合 4"/>
          <p:cNvGrpSpPr/>
          <p:nvPr/>
        </p:nvGrpSpPr>
        <p:grpSpPr>
          <a:xfrm>
            <a:off x="412750" y="5443855"/>
            <a:ext cx="6645910" cy="1207770"/>
            <a:chOff x="650" y="8347"/>
            <a:chExt cx="10466" cy="1902"/>
          </a:xfrm>
        </p:grpSpPr>
        <p:graphicFrame>
          <p:nvGraphicFramePr>
            <p:cNvPr id="75782" name="对象 18454"/>
            <p:cNvGraphicFramePr>
              <a:graphicFrameLocks noChangeAspect="1"/>
            </p:cNvGraphicFramePr>
            <p:nvPr/>
          </p:nvGraphicFramePr>
          <p:xfrm>
            <a:off x="3346" y="8347"/>
            <a:ext cx="7771" cy="1902"/>
          </p:xfrm>
          <a:graphic>
            <a:graphicData uri="http://schemas.openxmlformats.org/presentationml/2006/ole">
              <mc:AlternateContent xmlns:mc="http://schemas.openxmlformats.org/markup-compatibility/2006">
                <mc:Choice xmlns:v="urn:schemas-microsoft-com:vml" Requires="v">
                  <p:oleObj spid="_x0000_s3091" name="" r:id="rId7" imgW="2501900" imgH="609600" progId="Equation.3">
                    <p:embed/>
                  </p:oleObj>
                </mc:Choice>
                <mc:Fallback>
                  <p:oleObj name="" r:id="rId7" imgW="2501900" imgH="609600" progId="Equation.3">
                    <p:embed/>
                    <p:pic>
                      <p:nvPicPr>
                        <p:cNvPr id="0" name="图片 3090"/>
                        <p:cNvPicPr/>
                        <p:nvPr/>
                      </p:nvPicPr>
                      <p:blipFill>
                        <a:blip r:embed="rId8"/>
                        <a:stretch>
                          <a:fillRect/>
                        </a:stretch>
                      </p:blipFill>
                      <p:spPr>
                        <a:xfrm>
                          <a:off x="3346" y="8347"/>
                          <a:ext cx="7771" cy="1902"/>
                        </a:xfrm>
                        <a:prstGeom prst="rect">
                          <a:avLst/>
                        </a:prstGeom>
                        <a:noFill/>
                        <a:ln w="38100">
                          <a:noFill/>
                          <a:miter/>
                        </a:ln>
                      </p:spPr>
                    </p:pic>
                  </p:oleObj>
                </mc:Fallback>
              </mc:AlternateContent>
            </a:graphicData>
          </a:graphic>
        </p:graphicFrame>
        <p:graphicFrame>
          <p:nvGraphicFramePr>
            <p:cNvPr id="75784" name="对象 18456"/>
            <p:cNvGraphicFramePr>
              <a:graphicFrameLocks noChangeAspect="1"/>
            </p:cNvGraphicFramePr>
            <p:nvPr/>
          </p:nvGraphicFramePr>
          <p:xfrm>
            <a:off x="650" y="8914"/>
            <a:ext cx="2572" cy="794"/>
          </p:xfrm>
          <a:graphic>
            <a:graphicData uri="http://schemas.openxmlformats.org/presentationml/2006/ole">
              <mc:AlternateContent xmlns:mc="http://schemas.openxmlformats.org/markup-compatibility/2006">
                <mc:Choice xmlns:v="urn:schemas-microsoft-com:vml" Requires="v">
                  <p:oleObj spid="_x0000_s3102" name="" r:id="rId9" imgW="736600" imgH="228600" progId="Equation.3">
                    <p:embed/>
                  </p:oleObj>
                </mc:Choice>
                <mc:Fallback>
                  <p:oleObj name="" r:id="rId9" imgW="736600" imgH="228600" progId="Equation.3">
                    <p:embed/>
                    <p:pic>
                      <p:nvPicPr>
                        <p:cNvPr id="0" name="图片 3101"/>
                        <p:cNvPicPr/>
                        <p:nvPr/>
                      </p:nvPicPr>
                      <p:blipFill>
                        <a:blip r:embed="rId10"/>
                        <a:stretch>
                          <a:fillRect/>
                        </a:stretch>
                      </p:blipFill>
                      <p:spPr>
                        <a:xfrm>
                          <a:off x="650" y="8914"/>
                          <a:ext cx="2572" cy="794"/>
                        </a:xfrm>
                        <a:prstGeom prst="rect">
                          <a:avLst/>
                        </a:prstGeom>
                        <a:noFill/>
                        <a:ln w="38100">
                          <a:noFill/>
                          <a:miter/>
                        </a:ln>
                      </p:spPr>
                    </p:pic>
                  </p:oleObj>
                </mc:Fallback>
              </mc:AlternateContent>
            </a:graphicData>
          </a:graphic>
        </p:graphicFrame>
      </p:grpSp>
      <p:grpSp>
        <p:nvGrpSpPr>
          <p:cNvPr id="4" name="组合 3"/>
          <p:cNvGrpSpPr/>
          <p:nvPr/>
        </p:nvGrpSpPr>
        <p:grpSpPr>
          <a:xfrm>
            <a:off x="412433" y="4213225"/>
            <a:ext cx="5764847" cy="1203960"/>
            <a:chOff x="650" y="6409"/>
            <a:chExt cx="9078" cy="1896"/>
          </a:xfrm>
        </p:grpSpPr>
        <p:graphicFrame>
          <p:nvGraphicFramePr>
            <p:cNvPr id="75785" name="对象 18457"/>
            <p:cNvGraphicFramePr>
              <a:graphicFrameLocks noChangeAspect="1"/>
            </p:cNvGraphicFramePr>
            <p:nvPr/>
          </p:nvGraphicFramePr>
          <p:xfrm>
            <a:off x="650" y="6869"/>
            <a:ext cx="2203" cy="794"/>
          </p:xfrm>
          <a:graphic>
            <a:graphicData uri="http://schemas.openxmlformats.org/presentationml/2006/ole">
              <mc:AlternateContent xmlns:mc="http://schemas.openxmlformats.org/markup-compatibility/2006">
                <mc:Choice xmlns:v="urn:schemas-microsoft-com:vml" Requires="v">
                  <p:oleObj spid="_x0000_s3098" name="" r:id="rId11" imgW="660400" imgH="228600" progId="Equation.3">
                    <p:embed/>
                  </p:oleObj>
                </mc:Choice>
                <mc:Fallback>
                  <p:oleObj name="" r:id="rId11" imgW="660400" imgH="228600" progId="Equation.3">
                    <p:embed/>
                    <p:pic>
                      <p:nvPicPr>
                        <p:cNvPr id="0" name="图片 3097"/>
                        <p:cNvPicPr/>
                        <p:nvPr/>
                      </p:nvPicPr>
                      <p:blipFill>
                        <a:blip r:embed="rId12"/>
                        <a:stretch>
                          <a:fillRect/>
                        </a:stretch>
                      </p:blipFill>
                      <p:spPr>
                        <a:xfrm>
                          <a:off x="650" y="6869"/>
                          <a:ext cx="2203" cy="794"/>
                        </a:xfrm>
                        <a:prstGeom prst="rect">
                          <a:avLst/>
                        </a:prstGeom>
                        <a:noFill/>
                        <a:ln w="38100">
                          <a:noFill/>
                          <a:miter/>
                        </a:ln>
                      </p:spPr>
                    </p:pic>
                  </p:oleObj>
                </mc:Fallback>
              </mc:AlternateContent>
            </a:graphicData>
          </a:graphic>
        </p:graphicFrame>
        <p:graphicFrame>
          <p:nvGraphicFramePr>
            <p:cNvPr id="75786" name="对象 18458"/>
            <p:cNvGraphicFramePr/>
            <p:nvPr/>
          </p:nvGraphicFramePr>
          <p:xfrm>
            <a:off x="3237" y="6409"/>
            <a:ext cx="6491" cy="1896"/>
          </p:xfrm>
          <a:graphic>
            <a:graphicData uri="http://schemas.openxmlformats.org/presentationml/2006/ole">
              <mc:AlternateContent xmlns:mc="http://schemas.openxmlformats.org/markup-compatibility/2006">
                <mc:Choice xmlns:v="urn:schemas-microsoft-com:vml" Requires="v">
                  <p:oleObj spid="_x0000_s3094" name="" r:id="rId13" imgW="1803400" imgH="609600" progId="Equation.3">
                    <p:embed/>
                  </p:oleObj>
                </mc:Choice>
                <mc:Fallback>
                  <p:oleObj name="" r:id="rId13" imgW="1803400" imgH="609600" progId="Equation.3">
                    <p:embed/>
                    <p:pic>
                      <p:nvPicPr>
                        <p:cNvPr id="0" name="图片 3093"/>
                        <p:cNvPicPr/>
                        <p:nvPr/>
                      </p:nvPicPr>
                      <p:blipFill>
                        <a:blip r:embed="rId14"/>
                        <a:stretch>
                          <a:fillRect/>
                        </a:stretch>
                      </p:blipFill>
                      <p:spPr>
                        <a:xfrm>
                          <a:off x="3237" y="6409"/>
                          <a:ext cx="6491" cy="1896"/>
                        </a:xfrm>
                        <a:prstGeom prst="rect">
                          <a:avLst/>
                        </a:prstGeom>
                        <a:noFill/>
                        <a:ln w="38100">
                          <a:noFill/>
                          <a:miter/>
                        </a:ln>
                      </p:spPr>
                    </p:pic>
                  </p:oleObj>
                </mc:Fallback>
              </mc:AlternateContent>
            </a:graphicData>
          </a:graphic>
        </p:graphicFrame>
      </p:grpSp>
      <p:pic>
        <p:nvPicPr>
          <p:cNvPr id="62468" name="图片 62467" descr="Dz070406"/>
          <p:cNvPicPr>
            <a:picLocks noChangeAspect="1"/>
          </p:cNvPicPr>
          <p:nvPr/>
        </p:nvPicPr>
        <p:blipFill>
          <a:blip r:embed="rId15"/>
          <a:stretch>
            <a:fillRect/>
          </a:stretch>
        </p:blipFill>
        <p:spPr>
          <a:xfrm>
            <a:off x="4617085" y="1772920"/>
            <a:ext cx="4441825" cy="2416175"/>
          </a:xfrm>
          <a:prstGeom prst="rect">
            <a:avLst/>
          </a:prstGeom>
          <a:noFill/>
          <a:ln w="9525">
            <a:noFill/>
          </a:ln>
        </p:spPr>
      </p:pic>
      <p:sp>
        <p:nvSpPr>
          <p:cNvPr id="62469" name="文本框 62468"/>
          <p:cNvSpPr txBox="1"/>
          <p:nvPr/>
        </p:nvSpPr>
        <p:spPr>
          <a:xfrm>
            <a:off x="6421755" y="4327525"/>
            <a:ext cx="2613025" cy="1198880"/>
          </a:xfrm>
          <a:prstGeom prst="rect">
            <a:avLst/>
          </a:prstGeom>
          <a:noFill/>
          <a:ln w="9525">
            <a:noFill/>
          </a:ln>
        </p:spPr>
        <p:txBody>
          <a:bodyPr wrap="square">
            <a:spAutoFit/>
          </a:bodyPr>
          <a:p>
            <a:pPr indent="0" algn="ctr" eaLnBrk="0" fontAlgn="auto" hangingPunct="0">
              <a:lnSpc>
                <a:spcPct val="120000"/>
              </a:lnSpc>
              <a:spcBef>
                <a:spcPts val="0"/>
              </a:spcBef>
            </a:pPr>
            <a:r>
              <a:rPr lang="zh-CN" altLang="en-US" sz="2000" b="1" dirty="0">
                <a:solidFill>
                  <a:srgbClr val="1D41D5"/>
                </a:solidFill>
                <a:latin typeface="Times New Roman" panose="02020603050405020304" pitchFamily="18" charset="0"/>
                <a:cs typeface="Times New Roman" panose="02020603050405020304" pitchFamily="18" charset="0"/>
              </a:rPr>
              <a:t>为了使过渡带变窄，需采用多阶滤波器，即增加</a:t>
            </a:r>
            <a:r>
              <a:rPr lang="en-US" altLang="zh-CN" sz="2000" b="1" i="1">
                <a:solidFill>
                  <a:srgbClr val="1D41D5"/>
                </a:solidFill>
                <a:latin typeface="Times New Roman" panose="02020603050405020304" pitchFamily="18" charset="0"/>
                <a:cs typeface="Times New Roman" panose="02020603050405020304" pitchFamily="18" charset="0"/>
              </a:rPr>
              <a:t>RC</a:t>
            </a:r>
            <a:r>
              <a:rPr lang="zh-CN" altLang="en-US" sz="2000" b="1" dirty="0">
                <a:solidFill>
                  <a:srgbClr val="1D41D5"/>
                </a:solidFill>
                <a:latin typeface="Times New Roman" panose="02020603050405020304" pitchFamily="18" charset="0"/>
                <a:cs typeface="Times New Roman" panose="02020603050405020304" pitchFamily="18" charset="0"/>
              </a:rPr>
              <a:t>环节。</a:t>
            </a:r>
            <a:endParaRPr lang="zh-CN" altLang="en-US" sz="2000" b="1" dirty="0">
              <a:solidFill>
                <a:srgbClr val="1D41D5"/>
              </a:solidFill>
              <a:latin typeface="Times New Roman" panose="02020603050405020304" pitchFamily="18" charset="0"/>
              <a:cs typeface="Times New Roman" panose="02020603050405020304" pitchFamily="18" charset="0"/>
            </a:endParaRPr>
          </a:p>
        </p:txBody>
      </p:sp>
      <p:graphicFrame>
        <p:nvGraphicFramePr>
          <p:cNvPr id="36" name="对象 6147"/>
          <p:cNvGraphicFramePr>
            <a:graphicFrameLocks noChangeAspect="1"/>
          </p:cNvGraphicFramePr>
          <p:nvPr/>
        </p:nvGraphicFramePr>
        <p:xfrm>
          <a:off x="410845" y="1814195"/>
          <a:ext cx="3719716" cy="972000"/>
        </p:xfrm>
        <a:graphic>
          <a:graphicData uri="http://schemas.openxmlformats.org/presentationml/2006/ole">
            <mc:AlternateContent xmlns:mc="http://schemas.openxmlformats.org/markup-compatibility/2006">
              <mc:Choice xmlns:v="urn:schemas-microsoft-com:vml" Requires="v">
                <p:oleObj spid="_x0000_s37" name="" r:id="rId16" imgW="1968500" imgH="508000" progId="Equation.3">
                  <p:embed/>
                </p:oleObj>
              </mc:Choice>
              <mc:Fallback>
                <p:oleObj name="" r:id="rId16" imgW="1968500" imgH="508000" progId="Equation.3">
                  <p:embed/>
                  <p:pic>
                    <p:nvPicPr>
                      <p:cNvPr id="0" name="图片 3076"/>
                      <p:cNvPicPr/>
                      <p:nvPr/>
                    </p:nvPicPr>
                    <p:blipFill>
                      <a:blip r:embed="rId17"/>
                      <a:stretch>
                        <a:fillRect/>
                      </a:stretch>
                    </p:blipFill>
                    <p:spPr>
                      <a:xfrm>
                        <a:off x="410845" y="1814195"/>
                        <a:ext cx="3719716" cy="972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468"/>
                                        </p:tgtEl>
                                        <p:attrNameLst>
                                          <p:attrName>style.visibility</p:attrName>
                                        </p:attrNameLst>
                                      </p:cBhvr>
                                      <p:to>
                                        <p:strVal val="visible"/>
                                      </p:to>
                                    </p:set>
                                    <p:animEffect transition="in" filter="blinds(horizontal)">
                                      <p:cBhvr>
                                        <p:cTn id="27" dur="500"/>
                                        <p:tgtEl>
                                          <p:spTgt spid="6246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2469"/>
                                        </p:tgtEl>
                                        <p:attrNameLst>
                                          <p:attrName>style.visibility</p:attrName>
                                        </p:attrNameLst>
                                      </p:cBhvr>
                                      <p:to>
                                        <p:strVal val="visible"/>
                                      </p:to>
                                    </p:set>
                                    <p:animEffect transition="in" filter="blinds(horizontal)">
                                      <p:cBhvr>
                                        <p:cTn id="32" dur="500"/>
                                        <p:tgtEl>
                                          <p:spTgt spid="6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97" name="组合 63496"/>
          <p:cNvGrpSpPr/>
          <p:nvPr/>
        </p:nvGrpSpPr>
        <p:grpSpPr>
          <a:xfrm>
            <a:off x="1979930" y="1917065"/>
            <a:ext cx="5593715" cy="2993390"/>
            <a:chOff x="385" y="1298"/>
            <a:chExt cx="2592" cy="1367"/>
          </a:xfrm>
        </p:grpSpPr>
        <p:graphicFrame>
          <p:nvGraphicFramePr>
            <p:cNvPr id="63498" name="对象 63497"/>
            <p:cNvGraphicFramePr/>
            <p:nvPr>
              <p:custDataLst>
                <p:tags r:id="rId1"/>
              </p:custDataLst>
            </p:nvPr>
          </p:nvGraphicFramePr>
          <p:xfrm>
            <a:off x="385" y="1298"/>
            <a:ext cx="2592" cy="1367"/>
          </p:xfrm>
          <a:graphic>
            <a:graphicData uri="http://schemas.openxmlformats.org/presentationml/2006/ole">
              <mc:AlternateContent xmlns:mc="http://schemas.openxmlformats.org/markup-compatibility/2006">
                <mc:Choice xmlns:v="urn:schemas-microsoft-com:vml" Requires="v">
                  <p:oleObj spid="_x0000_s3158" name="" r:id="rId2" imgW="13820775" imgH="7286625" progId="MSPhotoEd.3">
                    <p:embed/>
                  </p:oleObj>
                </mc:Choice>
                <mc:Fallback>
                  <p:oleObj name="" r:id="rId2" imgW="13820775" imgH="7286625" progId="MSPhotoEd.3">
                    <p:embed/>
                    <p:pic>
                      <p:nvPicPr>
                        <p:cNvPr id="0" name="图片 3157"/>
                        <p:cNvPicPr/>
                        <p:nvPr/>
                      </p:nvPicPr>
                      <p:blipFill>
                        <a:blip r:embed="rId3"/>
                        <a:stretch>
                          <a:fillRect/>
                        </a:stretch>
                      </p:blipFill>
                      <p:spPr>
                        <a:xfrm>
                          <a:off x="385" y="1298"/>
                          <a:ext cx="2592" cy="1367"/>
                        </a:xfrm>
                        <a:prstGeom prst="rect">
                          <a:avLst/>
                        </a:prstGeom>
                        <a:noFill/>
                        <a:ln w="38100">
                          <a:noFill/>
                          <a:miter/>
                        </a:ln>
                      </p:spPr>
                    </p:pic>
                  </p:oleObj>
                </mc:Fallback>
              </mc:AlternateContent>
            </a:graphicData>
          </a:graphic>
        </p:graphicFrame>
        <p:sp>
          <p:nvSpPr>
            <p:cNvPr id="63499" name="文本框 63498"/>
            <p:cNvSpPr txBox="1"/>
            <p:nvPr>
              <p:custDataLst>
                <p:tags r:id="rId4"/>
              </p:custDataLst>
            </p:nvPr>
          </p:nvSpPr>
          <p:spPr>
            <a:xfrm>
              <a:off x="1882" y="2296"/>
              <a:ext cx="907" cy="210"/>
            </a:xfrm>
            <a:prstGeom prst="rect">
              <a:avLst/>
            </a:prstGeom>
            <a:noFill/>
            <a:ln w="9525">
              <a:noFill/>
            </a:ln>
          </p:spPr>
          <p:txBody>
            <a:bodyPr>
              <a:spAutoFit/>
            </a:bodyPr>
            <a:p>
              <a:pPr>
                <a:spcBef>
                  <a:spcPct val="50000"/>
                </a:spcBef>
              </a:pPr>
              <a:r>
                <a:rPr lang="en-US" altLang="zh-CN" sz="2400" b="1" i="1">
                  <a:latin typeface="Times New Roman" panose="02020603050405020304" pitchFamily="18" charset="0"/>
                </a:rPr>
                <a:t>C</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a:t>
              </a:r>
              <a:r>
                <a:rPr lang="en-US" altLang="zh-CN" sz="2400" b="1" i="1">
                  <a:latin typeface="Times New Roman" panose="02020603050405020304" pitchFamily="18" charset="0"/>
                </a:rPr>
                <a:t>C</a:t>
              </a:r>
              <a:r>
                <a:rPr lang="en-US" altLang="zh-CN" sz="2400" b="1" baseline="-25000">
                  <a:latin typeface="Times New Roman" panose="02020603050405020304" pitchFamily="18" charset="0"/>
                </a:rPr>
                <a:t>2</a:t>
              </a:r>
              <a:endParaRPr lang="en-US" altLang="zh-CN" sz="2400" b="1">
                <a:latin typeface="Times New Roman" panose="02020603050405020304" pitchFamily="18" charset="0"/>
              </a:endParaRPr>
            </a:p>
          </p:txBody>
        </p:sp>
      </p:gr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3" name="文本框 2"/>
          <p:cNvSpPr txBox="1"/>
          <p:nvPr/>
        </p:nvSpPr>
        <p:spPr>
          <a:xfrm>
            <a:off x="395605" y="621030"/>
            <a:ext cx="7005955" cy="1383665"/>
          </a:xfrm>
          <a:prstGeom prst="rect">
            <a:avLst/>
          </a:prstGeom>
          <a:noFill/>
        </p:spPr>
        <p:txBody>
          <a:bodyPr wrap="square" rtlCol="0" anchor="t">
            <a:spAutoFit/>
          </a:bodyPr>
          <a:p>
            <a:pPr algn="l">
              <a:lnSpc>
                <a:spcPct val="150000"/>
              </a:lnSpc>
              <a:buClrTx/>
              <a:buSzTx/>
              <a:buFontTx/>
            </a:pP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mn-ea"/>
              </a:rPr>
              <a:t>2. 简单二阶低通滤波器</a:t>
            </a:r>
            <a:endPar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mn-ea"/>
            </a:endParaRPr>
          </a:p>
          <a:p>
            <a:pPr algn="l" eaLnBrk="0" hangingPunct="0">
              <a:lnSpc>
                <a:spcPct val="150000"/>
              </a:lnSpc>
              <a:buClrTx/>
              <a:buSzTx/>
              <a:buFontTx/>
            </a:pPr>
            <a:r>
              <a:rPr kumimoji="1" lang="zh-CN" altLang="en-US" sz="2800" b="1" dirty="0">
                <a:solidFill>
                  <a:srgbClr val="FF6600"/>
                </a:solidFill>
                <a:latin typeface="Times New Roman" panose="02020603050405020304" pitchFamily="18" charset="0"/>
                <a:cs typeface="Times New Roman" panose="02020603050405020304" pitchFamily="18" charset="0"/>
                <a:sym typeface="+mn-ea"/>
              </a:rPr>
              <a:t>（1）电路构成</a:t>
            </a:r>
            <a:endParaRPr kumimoji="1" lang="zh-CN" altLang="en-US" sz="2800" b="1" dirty="0">
              <a:solidFill>
                <a:srgbClr val="FF6600"/>
              </a:solidFill>
              <a:latin typeface="Times New Roman" panose="02020603050405020304" pitchFamily="18" charset="0"/>
              <a:cs typeface="Times New Roman" panose="02020603050405020304" pitchFamily="18" charset="0"/>
              <a:sym typeface="+mn-ea"/>
            </a:endParaRPr>
          </a:p>
        </p:txBody>
      </p:sp>
      <p:sp>
        <p:nvSpPr>
          <p:cNvPr id="49154" name="文本框 2050"/>
          <p:cNvSpPr txBox="1"/>
          <p:nvPr/>
        </p:nvSpPr>
        <p:spPr>
          <a:xfrm>
            <a:off x="715010" y="5264785"/>
            <a:ext cx="7933055" cy="977265"/>
          </a:xfrm>
          <a:prstGeom prst="rect">
            <a:avLst/>
          </a:prstGeom>
          <a:noFill/>
          <a:ln w="9525">
            <a:noFill/>
          </a:ln>
        </p:spPr>
        <p:txBody>
          <a:bodyPr wrap="square" anchor="t" anchorCtr="0">
            <a:spAutoFit/>
          </a:bodyPr>
          <a:p>
            <a:pPr indent="0" algn="l" fontAlgn="auto">
              <a:lnSpc>
                <a:spcPct val="120000"/>
              </a:lnSpc>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在一阶低通滤波电路中</a:t>
            </a:r>
            <a:r>
              <a:rPr lang="zh-CN" altLang="en-US" sz="2400" b="1" dirty="0">
                <a:latin typeface="Times New Roman" panose="02020603050405020304" pitchFamily="18" charset="0"/>
                <a:cs typeface="Times New Roman" panose="02020603050405020304" pitchFamily="18" charset="0"/>
                <a:sym typeface="+mn-ea"/>
              </a:rPr>
              <a:t>再加一节</a:t>
            </a:r>
            <a:r>
              <a:rPr lang="en-US" altLang="zh-CN" sz="2400" b="1" dirty="0">
                <a:latin typeface="Times New Roman" panose="02020603050405020304" pitchFamily="18" charset="0"/>
                <a:cs typeface="Times New Roman" panose="02020603050405020304" pitchFamily="18" charset="0"/>
                <a:sym typeface="+mn-ea"/>
              </a:rPr>
              <a:t> </a:t>
            </a:r>
            <a:r>
              <a:rPr lang="en-US" altLang="zh-CN" sz="2400" b="1" i="1">
                <a:latin typeface="Times New Roman" panose="02020603050405020304" pitchFamily="18" charset="0"/>
                <a:cs typeface="Times New Roman" panose="02020603050405020304" pitchFamily="18" charset="0"/>
                <a:sym typeface="+mn-ea"/>
              </a:rPr>
              <a:t>RC </a:t>
            </a:r>
            <a:r>
              <a:rPr lang="zh-CN" altLang="en-US" sz="2400" b="1" dirty="0">
                <a:latin typeface="Times New Roman" panose="02020603050405020304" pitchFamily="18" charset="0"/>
                <a:cs typeface="Times New Roman" panose="02020603050405020304" pitchFamily="18" charset="0"/>
                <a:sym typeface="+mn-ea"/>
              </a:rPr>
              <a:t>低通滤波环节，</a:t>
            </a:r>
            <a:r>
              <a:rPr lang="zh-CN" altLang="en-US" sz="2400" b="1" dirty="0">
                <a:latin typeface="Times New Roman" panose="02020603050405020304" pitchFamily="18" charset="0"/>
                <a:cs typeface="Times New Roman" panose="02020603050405020304" pitchFamily="18" charset="0"/>
              </a:rPr>
              <a:t>使输出电压在高频段以更快的速率下降，以改善滤波效果。</a:t>
            </a:r>
            <a:endParaRPr lang="zh-CN" altLang="en-US" sz="2400"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42515" y="836930"/>
            <a:ext cx="5593715" cy="2993390"/>
            <a:chOff x="385" y="1298"/>
            <a:chExt cx="2592" cy="1367"/>
          </a:xfrm>
        </p:grpSpPr>
        <p:graphicFrame>
          <p:nvGraphicFramePr>
            <p:cNvPr id="6" name="对象 5"/>
            <p:cNvGraphicFramePr/>
            <p:nvPr>
              <p:custDataLst>
                <p:tags r:id="rId1"/>
              </p:custDataLst>
            </p:nvPr>
          </p:nvGraphicFramePr>
          <p:xfrm>
            <a:off x="385" y="1298"/>
            <a:ext cx="2592" cy="1367"/>
          </p:xfrm>
          <a:graphic>
            <a:graphicData uri="http://schemas.openxmlformats.org/presentationml/2006/ole">
              <mc:AlternateContent xmlns:mc="http://schemas.openxmlformats.org/markup-compatibility/2006">
                <mc:Choice xmlns:v="urn:schemas-microsoft-com:vml" Requires="v">
                  <p:oleObj spid="_x0000_s7" name="" r:id="rId2" imgW="13820775" imgH="7286625" progId="MSPhotoEd.3">
                    <p:embed/>
                  </p:oleObj>
                </mc:Choice>
                <mc:Fallback>
                  <p:oleObj name="" r:id="rId2" imgW="13820775" imgH="7286625" progId="MSPhotoEd.3">
                    <p:embed/>
                    <p:pic>
                      <p:nvPicPr>
                        <p:cNvPr id="0" name="图片 3157"/>
                        <p:cNvPicPr/>
                        <p:nvPr/>
                      </p:nvPicPr>
                      <p:blipFill>
                        <a:blip r:embed="rId3"/>
                        <a:stretch>
                          <a:fillRect/>
                        </a:stretch>
                      </p:blipFill>
                      <p:spPr>
                        <a:xfrm>
                          <a:off x="385" y="1298"/>
                          <a:ext cx="2592" cy="1367"/>
                        </a:xfrm>
                        <a:prstGeom prst="rect">
                          <a:avLst/>
                        </a:prstGeom>
                        <a:noFill/>
                        <a:ln w="38100">
                          <a:noFill/>
                          <a:miter/>
                        </a:ln>
                      </p:spPr>
                    </p:pic>
                  </p:oleObj>
                </mc:Fallback>
              </mc:AlternateContent>
            </a:graphicData>
          </a:graphic>
        </p:graphicFrame>
        <p:sp>
          <p:nvSpPr>
            <p:cNvPr id="8" name="文本框 7"/>
            <p:cNvSpPr txBox="1"/>
            <p:nvPr>
              <p:custDataLst>
                <p:tags r:id="rId4"/>
              </p:custDataLst>
            </p:nvPr>
          </p:nvSpPr>
          <p:spPr>
            <a:xfrm>
              <a:off x="1882" y="2296"/>
              <a:ext cx="907" cy="210"/>
            </a:xfrm>
            <a:prstGeom prst="rect">
              <a:avLst/>
            </a:prstGeom>
            <a:noFill/>
            <a:ln w="9525">
              <a:noFill/>
            </a:ln>
          </p:spPr>
          <p:txBody>
            <a:bodyPr>
              <a:spAutoFit/>
            </a:bodyPr>
            <a:p>
              <a:pPr>
                <a:spcBef>
                  <a:spcPct val="50000"/>
                </a:spcBef>
              </a:pPr>
              <a:r>
                <a:rPr lang="en-US" altLang="zh-CN" sz="2400" b="1" i="1">
                  <a:latin typeface="Times New Roman" panose="02020603050405020304" pitchFamily="18" charset="0"/>
                </a:rPr>
                <a:t>C</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a:t>
              </a:r>
              <a:r>
                <a:rPr lang="en-US" altLang="zh-CN" sz="2400" b="1" i="1">
                  <a:latin typeface="Times New Roman" panose="02020603050405020304" pitchFamily="18" charset="0"/>
                </a:rPr>
                <a:t>C</a:t>
              </a:r>
              <a:r>
                <a:rPr lang="en-US" altLang="zh-CN" sz="2400" b="1" baseline="-25000">
                  <a:latin typeface="Times New Roman" panose="02020603050405020304" pitchFamily="18" charset="0"/>
                </a:rPr>
                <a:t>2</a:t>
              </a:r>
              <a:endParaRPr lang="en-US" altLang="zh-CN" sz="2400" b="1">
                <a:latin typeface="Times New Roman" panose="02020603050405020304" pitchFamily="18" charset="0"/>
              </a:endParaRPr>
            </a:p>
          </p:txBody>
        </p:sp>
      </p:gr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5" name="文本框 4"/>
          <p:cNvSpPr txBox="1"/>
          <p:nvPr/>
        </p:nvSpPr>
        <p:spPr>
          <a:xfrm>
            <a:off x="1115695" y="4276725"/>
            <a:ext cx="7377430" cy="534035"/>
          </a:xfrm>
          <a:prstGeom prst="rect">
            <a:avLst/>
          </a:prstGeom>
          <a:noFill/>
        </p:spPr>
        <p:txBody>
          <a:bodyPr wrap="square" rtlCol="0" anchor="t">
            <a:spAutoFit/>
          </a:bodyPr>
          <a:p>
            <a:pPr indent="0" algn="l" fontAlgn="auto">
              <a:lnSpc>
                <a:spcPct val="120000"/>
              </a:lnSpc>
            </a:pPr>
            <a:r>
              <a:rPr lang="zh-CN" altLang="en-US" sz="2400" b="1" dirty="0">
                <a:latin typeface="Times New Roman" panose="02020603050405020304" pitchFamily="18" charset="0"/>
                <a:cs typeface="Times New Roman" panose="02020603050405020304" pitchFamily="18" charset="0"/>
                <a:sym typeface="+mn-ea"/>
              </a:rPr>
              <a:t>当 </a:t>
            </a:r>
            <a:r>
              <a:rPr lang="en-US" altLang="zh-CN" sz="2400" b="1" i="1">
                <a:latin typeface="Times New Roman" panose="02020603050405020304" pitchFamily="18" charset="0"/>
                <a:cs typeface="Times New Roman" panose="02020603050405020304" pitchFamily="18" charset="0"/>
                <a:sym typeface="+mn-ea"/>
              </a:rPr>
              <a:t>f </a:t>
            </a:r>
            <a:r>
              <a:rPr lang="en-US" altLang="zh-CN" sz="2400" b="1">
                <a:latin typeface="Times New Roman" panose="02020603050405020304" pitchFamily="18" charset="0"/>
                <a:cs typeface="Times New Roman" panose="02020603050405020304" pitchFamily="18" charset="0"/>
                <a:sym typeface="+mn-ea"/>
              </a:rPr>
              <a:t>= 0 </a:t>
            </a:r>
            <a:r>
              <a:rPr lang="zh-CN" altLang="en-US" sz="2400" b="1" dirty="0">
                <a:latin typeface="Times New Roman" panose="02020603050405020304" pitchFamily="18" charset="0"/>
                <a:cs typeface="Times New Roman" panose="02020603050405020304" pitchFamily="18" charset="0"/>
                <a:sym typeface="+mn-ea"/>
              </a:rPr>
              <a:t>时，各电容器可视为开路，通带内的增益为</a:t>
            </a:r>
            <a:endParaRPr lang="zh-CN" altLang="en-US" sz="2400" b="1" dirty="0">
              <a:latin typeface="Times New Roman" panose="02020603050405020304" pitchFamily="18" charset="0"/>
              <a:cs typeface="Times New Roman" panose="02020603050405020304" pitchFamily="18" charset="0"/>
              <a:sym typeface="+mn-ea"/>
            </a:endParaRPr>
          </a:p>
        </p:txBody>
      </p:sp>
      <p:graphicFrame>
        <p:nvGraphicFramePr>
          <p:cNvPr id="46082" name="对象 4098"/>
          <p:cNvGraphicFramePr/>
          <p:nvPr/>
        </p:nvGraphicFramePr>
        <p:xfrm>
          <a:off x="3565525" y="4947285"/>
          <a:ext cx="1821815" cy="927735"/>
        </p:xfrm>
        <a:graphic>
          <a:graphicData uri="http://schemas.openxmlformats.org/presentationml/2006/ole">
            <mc:AlternateContent xmlns:mc="http://schemas.openxmlformats.org/markup-compatibility/2006">
              <mc:Choice xmlns:v="urn:schemas-microsoft-com:vml" Requires="v">
                <p:oleObj spid="_x0000_s3079" name="" r:id="rId5" imgW="825500" imgH="444500" progId="Equation.3">
                  <p:embed/>
                </p:oleObj>
              </mc:Choice>
              <mc:Fallback>
                <p:oleObj name="" r:id="rId5" imgW="825500" imgH="444500" progId="Equation.3">
                  <p:embed/>
                  <p:pic>
                    <p:nvPicPr>
                      <p:cNvPr id="0" name="图片 3078"/>
                      <p:cNvPicPr/>
                      <p:nvPr/>
                    </p:nvPicPr>
                    <p:blipFill>
                      <a:blip r:embed="rId6"/>
                      <a:stretch>
                        <a:fillRect/>
                      </a:stretch>
                    </p:blipFill>
                    <p:spPr>
                      <a:xfrm>
                        <a:off x="3565525" y="4947285"/>
                        <a:ext cx="1821815" cy="927735"/>
                      </a:xfrm>
                      <a:prstGeom prst="rect">
                        <a:avLst/>
                      </a:prstGeom>
                      <a:noFill/>
                      <a:ln w="38100">
                        <a:noFill/>
                        <a:miter/>
                      </a:ln>
                    </p:spPr>
                  </p:pic>
                </p:oleObj>
              </mc:Fallback>
            </mc:AlternateContent>
          </a:graphicData>
        </a:graphic>
      </p:graphicFrame>
      <p:sp>
        <p:nvSpPr>
          <p:cNvPr id="3" name="文本框 2"/>
          <p:cNvSpPr txBox="1"/>
          <p:nvPr>
            <p:custDataLst>
              <p:tags r:id="rId7"/>
            </p:custDataLst>
          </p:nvPr>
        </p:nvSpPr>
        <p:spPr>
          <a:xfrm>
            <a:off x="394970" y="692785"/>
            <a:ext cx="2710815" cy="650875"/>
          </a:xfrm>
          <a:prstGeom prst="rect">
            <a:avLst/>
          </a:prstGeom>
          <a:noFill/>
        </p:spPr>
        <p:txBody>
          <a:bodyPr wrap="square" rtlCol="0" anchor="t">
            <a:spAutoFit/>
          </a:bodyPr>
          <a:p>
            <a:pPr algn="l" eaLnBrk="0" hangingPunct="0">
              <a:lnSpc>
                <a:spcPct val="130000"/>
              </a:lnSpc>
              <a:buClrTx/>
              <a:buSzTx/>
              <a:buFontTx/>
            </a:pPr>
            <a:r>
              <a:rPr kumimoji="1" lang="zh-CN" altLang="en-US" sz="2800" b="1" dirty="0">
                <a:solidFill>
                  <a:srgbClr val="FF6600"/>
                </a:solidFill>
                <a:latin typeface="Times New Roman" panose="02020603050405020304" pitchFamily="18" charset="0"/>
                <a:cs typeface="Times New Roman" panose="02020603050405020304" pitchFamily="18" charset="0"/>
                <a:sym typeface="+mn-ea"/>
              </a:rPr>
              <a:t>（2）传递函数</a:t>
            </a:r>
            <a:endParaRPr kumimoji="1" lang="zh-CN" altLang="en-US" sz="2800" b="1" dirty="0">
              <a:solidFill>
                <a:srgbClr val="FF660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347085" y="836930"/>
            <a:ext cx="5593715" cy="2993390"/>
            <a:chOff x="385" y="1298"/>
            <a:chExt cx="2592" cy="1367"/>
          </a:xfrm>
        </p:grpSpPr>
        <p:graphicFrame>
          <p:nvGraphicFramePr>
            <p:cNvPr id="6" name="对象 5"/>
            <p:cNvGraphicFramePr/>
            <p:nvPr>
              <p:custDataLst>
                <p:tags r:id="rId1"/>
              </p:custDataLst>
            </p:nvPr>
          </p:nvGraphicFramePr>
          <p:xfrm>
            <a:off x="385" y="1298"/>
            <a:ext cx="2592" cy="1367"/>
          </p:xfrm>
          <a:graphic>
            <a:graphicData uri="http://schemas.openxmlformats.org/presentationml/2006/ole">
              <mc:AlternateContent xmlns:mc="http://schemas.openxmlformats.org/markup-compatibility/2006">
                <mc:Choice xmlns:v="urn:schemas-microsoft-com:vml" Requires="v">
                  <p:oleObj spid="_x0000_s7" name="" r:id="rId2" imgW="13820775" imgH="7286625" progId="MSPhotoEd.3">
                    <p:embed/>
                  </p:oleObj>
                </mc:Choice>
                <mc:Fallback>
                  <p:oleObj name="" r:id="rId2" imgW="13820775" imgH="7286625" progId="MSPhotoEd.3">
                    <p:embed/>
                    <p:pic>
                      <p:nvPicPr>
                        <p:cNvPr id="0" name="图片 3157"/>
                        <p:cNvPicPr/>
                        <p:nvPr/>
                      </p:nvPicPr>
                      <p:blipFill>
                        <a:blip r:embed="rId3"/>
                        <a:stretch>
                          <a:fillRect/>
                        </a:stretch>
                      </p:blipFill>
                      <p:spPr>
                        <a:xfrm>
                          <a:off x="385" y="1298"/>
                          <a:ext cx="2592" cy="1367"/>
                        </a:xfrm>
                        <a:prstGeom prst="rect">
                          <a:avLst/>
                        </a:prstGeom>
                        <a:noFill/>
                        <a:ln w="38100">
                          <a:noFill/>
                          <a:miter/>
                        </a:ln>
                      </p:spPr>
                    </p:pic>
                  </p:oleObj>
                </mc:Fallback>
              </mc:AlternateContent>
            </a:graphicData>
          </a:graphic>
        </p:graphicFrame>
        <p:sp>
          <p:nvSpPr>
            <p:cNvPr id="5" name="文本框 4"/>
            <p:cNvSpPr txBox="1"/>
            <p:nvPr>
              <p:custDataLst>
                <p:tags r:id="rId4"/>
              </p:custDataLst>
            </p:nvPr>
          </p:nvSpPr>
          <p:spPr>
            <a:xfrm>
              <a:off x="1882" y="2296"/>
              <a:ext cx="907" cy="210"/>
            </a:xfrm>
            <a:prstGeom prst="rect">
              <a:avLst/>
            </a:prstGeom>
            <a:noFill/>
            <a:ln w="9525">
              <a:noFill/>
            </a:ln>
          </p:spPr>
          <p:txBody>
            <a:bodyPr>
              <a:spAutoFit/>
            </a:bodyPr>
            <a:p>
              <a:pPr>
                <a:spcBef>
                  <a:spcPct val="50000"/>
                </a:spcBef>
              </a:pPr>
              <a:r>
                <a:rPr lang="en-US" altLang="zh-CN" sz="2400" b="1" i="1">
                  <a:latin typeface="Times New Roman" panose="02020603050405020304" pitchFamily="18" charset="0"/>
                </a:rPr>
                <a:t>C</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a:t>
              </a:r>
              <a:r>
                <a:rPr lang="en-US" altLang="zh-CN" sz="2400" b="1" i="1">
                  <a:latin typeface="Times New Roman" panose="02020603050405020304" pitchFamily="18" charset="0"/>
                </a:rPr>
                <a:t>C</a:t>
              </a:r>
              <a:r>
                <a:rPr lang="en-US" altLang="zh-CN" sz="2400" b="1" baseline="-25000">
                  <a:latin typeface="Times New Roman" panose="02020603050405020304" pitchFamily="18" charset="0"/>
                </a:rPr>
                <a:t>2</a:t>
              </a:r>
              <a:r>
                <a:rPr lang="en-US" altLang="zh-CN" sz="2400" b="1">
                  <a:solidFill>
                    <a:srgbClr val="FF0000"/>
                  </a:solidFill>
                  <a:latin typeface="Times New Roman" panose="02020603050405020304" pitchFamily="18" charset="0"/>
                  <a:sym typeface="+mn-ea"/>
                </a:rPr>
                <a:t>=</a:t>
              </a:r>
              <a:r>
                <a:rPr lang="en-US" altLang="zh-CN" sz="2400" b="1" i="1">
                  <a:solidFill>
                    <a:srgbClr val="FF0000"/>
                  </a:solidFill>
                  <a:latin typeface="Times New Roman" panose="02020603050405020304" pitchFamily="18" charset="0"/>
                  <a:sym typeface="+mn-ea"/>
                </a:rPr>
                <a:t>C</a:t>
              </a:r>
              <a:endParaRPr lang="en-US" altLang="zh-CN" sz="2400" b="1" i="1">
                <a:solidFill>
                  <a:srgbClr val="FF0000"/>
                </a:solidFill>
                <a:latin typeface="Times New Roman" panose="02020603050405020304" pitchFamily="18" charset="0"/>
                <a:sym typeface="+mn-ea"/>
              </a:endParaRPr>
            </a:p>
          </p:txBody>
        </p:sp>
      </p:gr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grpSp>
        <p:nvGrpSpPr>
          <p:cNvPr id="15" name="组合 14"/>
          <p:cNvGrpSpPr/>
          <p:nvPr/>
        </p:nvGrpSpPr>
        <p:grpSpPr>
          <a:xfrm>
            <a:off x="396240" y="2562225"/>
            <a:ext cx="3703955" cy="1751330"/>
            <a:chOff x="624" y="4035"/>
            <a:chExt cx="5833" cy="2758"/>
          </a:xfrm>
        </p:grpSpPr>
        <p:sp>
          <p:nvSpPr>
            <p:cNvPr id="8" name="文本框 4104"/>
            <p:cNvSpPr txBox="1"/>
            <p:nvPr/>
          </p:nvSpPr>
          <p:spPr>
            <a:xfrm>
              <a:off x="624" y="4035"/>
              <a:ext cx="3586" cy="725"/>
            </a:xfrm>
            <a:prstGeom prst="rect">
              <a:avLst/>
            </a:prstGeom>
            <a:noFill/>
            <a:ln w="9525">
              <a:noFill/>
            </a:ln>
          </p:spPr>
          <p:txBody>
            <a:bodyPr wrap="square" anchor="t" anchorCtr="0">
              <a:spAutoFit/>
            </a:bodyPr>
            <a:p>
              <a:pPr>
                <a:spcBef>
                  <a:spcPct val="50000"/>
                </a:spcBef>
              </a:pPr>
              <a:r>
                <a:rPr lang="zh-CN" sz="2400" b="1" dirty="0">
                  <a:latin typeface="Times New Roman" panose="02020603050405020304" pitchFamily="18" charset="0"/>
                </a:rPr>
                <a:t>根据</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虚断</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graphicFrame>
          <p:nvGraphicFramePr>
            <p:cNvPr id="9" name="对象 4098"/>
            <p:cNvGraphicFramePr/>
            <p:nvPr/>
          </p:nvGraphicFramePr>
          <p:xfrm>
            <a:off x="978" y="4872"/>
            <a:ext cx="5479" cy="1921"/>
          </p:xfrm>
          <a:graphic>
            <a:graphicData uri="http://schemas.openxmlformats.org/presentationml/2006/ole">
              <mc:AlternateContent xmlns:mc="http://schemas.openxmlformats.org/markup-compatibility/2006">
                <mc:Choice xmlns:v="urn:schemas-microsoft-com:vml" Requires="v">
                  <p:oleObj spid="_x0000_s10" name="" r:id="rId5" imgW="1574800" imgH="584200" progId="Equation.3">
                    <p:embed/>
                  </p:oleObj>
                </mc:Choice>
                <mc:Fallback>
                  <p:oleObj name="" r:id="rId5" imgW="1574800" imgH="584200" progId="Equation.3">
                    <p:embed/>
                    <p:pic>
                      <p:nvPicPr>
                        <p:cNvPr id="0" name="图片 3078"/>
                        <p:cNvPicPr/>
                        <p:nvPr/>
                      </p:nvPicPr>
                      <p:blipFill>
                        <a:blip r:embed="rId6"/>
                        <a:stretch>
                          <a:fillRect/>
                        </a:stretch>
                      </p:blipFill>
                      <p:spPr>
                        <a:xfrm>
                          <a:off x="978" y="4872"/>
                          <a:ext cx="5479" cy="1921"/>
                        </a:xfrm>
                        <a:prstGeom prst="rect">
                          <a:avLst/>
                        </a:prstGeom>
                        <a:noFill/>
                        <a:ln w="38100">
                          <a:noFill/>
                          <a:miter/>
                        </a:ln>
                      </p:spPr>
                    </p:pic>
                  </p:oleObj>
                </mc:Fallback>
              </mc:AlternateContent>
            </a:graphicData>
          </a:graphic>
        </p:graphicFrame>
      </p:grpSp>
      <p:graphicFrame>
        <p:nvGraphicFramePr>
          <p:cNvPr id="51203" name="对象 4099"/>
          <p:cNvGraphicFramePr/>
          <p:nvPr/>
        </p:nvGraphicFramePr>
        <p:xfrm>
          <a:off x="313055" y="4580731"/>
          <a:ext cx="4109720" cy="1541780"/>
        </p:xfrm>
        <a:graphic>
          <a:graphicData uri="http://schemas.openxmlformats.org/presentationml/2006/ole">
            <mc:AlternateContent xmlns:mc="http://schemas.openxmlformats.org/markup-compatibility/2006">
              <mc:Choice xmlns:v="urn:schemas-microsoft-com:vml" Requires="v">
                <p:oleObj spid="_x0000_s3092" name="" r:id="rId7" imgW="2234565" imgH="838200" progId="Equation.3">
                  <p:embed/>
                </p:oleObj>
              </mc:Choice>
              <mc:Fallback>
                <p:oleObj name="" r:id="rId7" imgW="2234565" imgH="838200" progId="Equation.3">
                  <p:embed/>
                  <p:pic>
                    <p:nvPicPr>
                      <p:cNvPr id="0" name="图片 3091"/>
                      <p:cNvPicPr/>
                      <p:nvPr/>
                    </p:nvPicPr>
                    <p:blipFill>
                      <a:blip r:embed="rId8"/>
                      <a:stretch>
                        <a:fillRect/>
                      </a:stretch>
                    </p:blipFill>
                    <p:spPr>
                      <a:xfrm>
                        <a:off x="313055" y="4580731"/>
                        <a:ext cx="4109720" cy="1541780"/>
                      </a:xfrm>
                      <a:prstGeom prst="rect">
                        <a:avLst/>
                      </a:prstGeom>
                      <a:noFill/>
                      <a:ln w="38100">
                        <a:noFill/>
                        <a:miter/>
                      </a:ln>
                    </p:spPr>
                  </p:pic>
                </p:oleObj>
              </mc:Fallback>
            </mc:AlternateContent>
          </a:graphicData>
        </a:graphic>
      </p:graphicFrame>
      <p:sp>
        <p:nvSpPr>
          <p:cNvPr id="12" name="文本框 11"/>
          <p:cNvSpPr txBox="1"/>
          <p:nvPr/>
        </p:nvSpPr>
        <p:spPr>
          <a:xfrm>
            <a:off x="4573270" y="4077335"/>
            <a:ext cx="4164965" cy="829945"/>
          </a:xfrm>
          <a:prstGeom prst="rect">
            <a:avLst/>
          </a:prstGeom>
          <a:noFill/>
        </p:spPr>
        <p:txBody>
          <a:bodyPr wrap="square" rtlCol="0" anchor="t">
            <a:spAutoFit/>
          </a:bodyPr>
          <a:p>
            <a:pPr algn="just"/>
            <a:r>
              <a:rPr lang="en-US" altLang="zh-CN" sz="2400" b="1" dirty="0">
                <a:latin typeface="Times New Roman" panose="02020603050405020304" pitchFamily="18" charset="0"/>
                <a:sym typeface="+mn-ea"/>
              </a:rPr>
              <a:t>    </a:t>
            </a:r>
            <a:r>
              <a:rPr lang="zh-CN" altLang="en-US" sz="2400" b="1" dirty="0">
                <a:latin typeface="Times New Roman" panose="02020603050405020304" pitchFamily="18" charset="0"/>
                <a:sym typeface="+mn-ea"/>
              </a:rPr>
              <a:t>联立求解以上三式，可得滤波器的传递函数为</a:t>
            </a:r>
            <a:endParaRPr lang="zh-CN" altLang="en-US" sz="2400" b="1" dirty="0">
              <a:latin typeface="Times New Roman" panose="02020603050405020304" pitchFamily="18" charset="0"/>
              <a:sym typeface="+mn-ea"/>
            </a:endParaRPr>
          </a:p>
        </p:txBody>
      </p:sp>
      <p:graphicFrame>
        <p:nvGraphicFramePr>
          <p:cNvPr id="51205" name="对象 4102"/>
          <p:cNvGraphicFramePr/>
          <p:nvPr/>
        </p:nvGraphicFramePr>
        <p:xfrm>
          <a:off x="4666774" y="5084763"/>
          <a:ext cx="3909060" cy="893445"/>
        </p:xfrm>
        <a:graphic>
          <a:graphicData uri="http://schemas.openxmlformats.org/presentationml/2006/ole">
            <mc:AlternateContent xmlns:mc="http://schemas.openxmlformats.org/markup-compatibility/2006">
              <mc:Choice xmlns:v="urn:schemas-microsoft-com:vml" Requires="v">
                <p:oleObj spid="_x0000_s3082" name="" r:id="rId9" imgW="2159000" imgH="495300" progId="Equation.3">
                  <p:embed/>
                </p:oleObj>
              </mc:Choice>
              <mc:Fallback>
                <p:oleObj name="" r:id="rId9" imgW="2159000" imgH="495300" progId="Equation.3">
                  <p:embed/>
                  <p:pic>
                    <p:nvPicPr>
                      <p:cNvPr id="0" name="图片 3081"/>
                      <p:cNvPicPr/>
                      <p:nvPr/>
                    </p:nvPicPr>
                    <p:blipFill>
                      <a:blip r:embed="rId10"/>
                      <a:stretch>
                        <a:fillRect/>
                      </a:stretch>
                    </p:blipFill>
                    <p:spPr>
                      <a:xfrm>
                        <a:off x="4666774" y="5084763"/>
                        <a:ext cx="3909060" cy="893445"/>
                      </a:xfrm>
                      <a:prstGeom prst="rect">
                        <a:avLst/>
                      </a:prstGeom>
                      <a:noFill/>
                      <a:ln w="38100">
                        <a:solidFill>
                          <a:srgbClr val="FF0000"/>
                        </a:solidFill>
                        <a:miter/>
                      </a:ln>
                    </p:spPr>
                  </p:pic>
                </p:oleObj>
              </mc:Fallback>
            </mc:AlternateContent>
          </a:graphicData>
        </a:graphic>
      </p:graphicFrame>
      <p:grpSp>
        <p:nvGrpSpPr>
          <p:cNvPr id="13" name="组合 12"/>
          <p:cNvGrpSpPr/>
          <p:nvPr/>
        </p:nvGrpSpPr>
        <p:grpSpPr>
          <a:xfrm>
            <a:off x="395605" y="836930"/>
            <a:ext cx="2931160" cy="1152525"/>
            <a:chOff x="-965" y="5740"/>
            <a:chExt cx="4616" cy="1815"/>
          </a:xfrm>
        </p:grpSpPr>
        <p:graphicFrame>
          <p:nvGraphicFramePr>
            <p:cNvPr id="4" name="对象 4098"/>
            <p:cNvGraphicFramePr/>
            <p:nvPr>
              <p:custDataLst>
                <p:tags r:id="rId11"/>
              </p:custDataLst>
            </p:nvPr>
          </p:nvGraphicFramePr>
          <p:xfrm>
            <a:off x="-603" y="6761"/>
            <a:ext cx="3756" cy="794"/>
          </p:xfrm>
          <a:graphic>
            <a:graphicData uri="http://schemas.openxmlformats.org/presentationml/2006/ole">
              <mc:AlternateContent xmlns:mc="http://schemas.openxmlformats.org/markup-compatibility/2006">
                <mc:Choice xmlns:v="urn:schemas-microsoft-com:vml" Requires="v">
                  <p:oleObj spid="_x0000_s11" name="" r:id="rId12" imgW="1079500" imgH="241300" progId="Equation.3">
                    <p:embed/>
                  </p:oleObj>
                </mc:Choice>
                <mc:Fallback>
                  <p:oleObj name="" r:id="rId12" imgW="1079500" imgH="241300" progId="Equation.3">
                    <p:embed/>
                    <p:pic>
                      <p:nvPicPr>
                        <p:cNvPr id="0" name="图片 3078"/>
                        <p:cNvPicPr/>
                        <p:nvPr/>
                      </p:nvPicPr>
                      <p:blipFill>
                        <a:blip r:embed="rId13"/>
                        <a:stretch>
                          <a:fillRect/>
                        </a:stretch>
                      </p:blipFill>
                      <p:spPr>
                        <a:xfrm>
                          <a:off x="-603" y="6761"/>
                          <a:ext cx="3756" cy="794"/>
                        </a:xfrm>
                        <a:prstGeom prst="rect">
                          <a:avLst/>
                        </a:prstGeom>
                        <a:noFill/>
                        <a:ln w="38100">
                          <a:noFill/>
                          <a:miter/>
                        </a:ln>
                      </p:spPr>
                    </p:pic>
                  </p:oleObj>
                </mc:Fallback>
              </mc:AlternateContent>
            </a:graphicData>
          </a:graphic>
        </p:graphicFrame>
        <p:sp>
          <p:nvSpPr>
            <p:cNvPr id="14" name="文本框 4104"/>
            <p:cNvSpPr txBox="1"/>
            <p:nvPr>
              <p:custDataLst>
                <p:tags r:id="rId14"/>
              </p:custDataLst>
            </p:nvPr>
          </p:nvSpPr>
          <p:spPr>
            <a:xfrm>
              <a:off x="-965" y="5740"/>
              <a:ext cx="4616" cy="725"/>
            </a:xfrm>
            <a:prstGeom prst="rect">
              <a:avLst/>
            </a:prstGeom>
            <a:noFill/>
            <a:ln w="9525">
              <a:noFill/>
            </a:ln>
          </p:spPr>
          <p:txBody>
            <a:bodyPr wrap="square" anchor="t" anchorCtr="0">
              <a:spAutoFit/>
            </a:bodyPr>
            <a:p>
              <a:pPr>
                <a:spcBef>
                  <a:spcPct val="50000"/>
                </a:spcBef>
              </a:pPr>
              <a:r>
                <a:rPr lang="zh-CN" sz="2400" b="1" dirty="0">
                  <a:latin typeface="Times New Roman" panose="02020603050405020304" pitchFamily="18" charset="0"/>
                </a:rPr>
                <a:t>同相比例运算电路</a:t>
              </a:r>
              <a:endParaRPr lang="zh-CN" sz="2400" b="1"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3"/>
                                        </p:tgtEl>
                                        <p:attrNameLst>
                                          <p:attrName>style.visibility</p:attrName>
                                        </p:attrNameLst>
                                      </p:cBhvr>
                                      <p:to>
                                        <p:strVal val="visible"/>
                                      </p:to>
                                    </p:set>
                                    <p:animEffect transition="in" filter="blinds(horizontal)">
                                      <p:cBhvr>
                                        <p:cTn id="12" dur="500"/>
                                        <p:tgtEl>
                                          <p:spTgt spid="5120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205"/>
                                        </p:tgtEl>
                                        <p:attrNameLst>
                                          <p:attrName>style.visibility</p:attrName>
                                        </p:attrNameLst>
                                      </p:cBhvr>
                                      <p:to>
                                        <p:strVal val="visible"/>
                                      </p:to>
                                    </p:set>
                                    <p:animEffect transition="in" filter="blinds(horizontal)">
                                      <p:cBhvr>
                                        <p:cTn id="22" dur="500"/>
                                        <p:tgtEl>
                                          <p:spTgt spid="5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grpSp>
        <p:nvGrpSpPr>
          <p:cNvPr id="4" name="组合 3"/>
          <p:cNvGrpSpPr/>
          <p:nvPr/>
        </p:nvGrpSpPr>
        <p:grpSpPr>
          <a:xfrm>
            <a:off x="3492500" y="621030"/>
            <a:ext cx="4654550" cy="795020"/>
            <a:chOff x="1758" y="2386"/>
            <a:chExt cx="7330" cy="1252"/>
          </a:xfrm>
        </p:grpSpPr>
        <p:graphicFrame>
          <p:nvGraphicFramePr>
            <p:cNvPr id="3" name="对象 7194"/>
            <p:cNvGraphicFramePr/>
            <p:nvPr>
              <p:custDataLst>
                <p:tags r:id="rId1"/>
              </p:custDataLst>
            </p:nvPr>
          </p:nvGraphicFramePr>
          <p:xfrm>
            <a:off x="4590" y="2408"/>
            <a:ext cx="1839" cy="1230"/>
          </p:xfrm>
          <a:graphic>
            <a:graphicData uri="http://schemas.openxmlformats.org/presentationml/2006/ole">
              <mc:AlternateContent xmlns:mc="http://schemas.openxmlformats.org/markup-compatibility/2006">
                <mc:Choice xmlns:v="urn:schemas-microsoft-com:vml" Requires="v">
                  <p:oleObj spid="_x0000_s14" name="" r:id="rId2" imgW="584200" imgH="393700" progId="Equation.3">
                    <p:embed/>
                  </p:oleObj>
                </mc:Choice>
                <mc:Fallback>
                  <p:oleObj name="" r:id="rId2" imgW="584200" imgH="393700" progId="Equation.3">
                    <p:embed/>
                    <p:pic>
                      <p:nvPicPr>
                        <p:cNvPr id="0" name="图片 3077"/>
                        <p:cNvPicPr/>
                        <p:nvPr/>
                      </p:nvPicPr>
                      <p:blipFill>
                        <a:blip r:embed="rId3"/>
                        <a:stretch>
                          <a:fillRect/>
                        </a:stretch>
                      </p:blipFill>
                      <p:spPr>
                        <a:xfrm>
                          <a:off x="4590" y="2408"/>
                          <a:ext cx="1839" cy="1230"/>
                        </a:xfrm>
                        <a:prstGeom prst="rect">
                          <a:avLst/>
                        </a:prstGeom>
                        <a:noFill/>
                        <a:ln w="38100">
                          <a:noFill/>
                          <a:miter/>
                        </a:ln>
                      </p:spPr>
                    </p:pic>
                  </p:oleObj>
                </mc:Fallback>
              </mc:AlternateContent>
            </a:graphicData>
          </a:graphic>
        </p:graphicFrame>
        <p:graphicFrame>
          <p:nvGraphicFramePr>
            <p:cNvPr id="20" name="对象 7194"/>
            <p:cNvGraphicFramePr/>
            <p:nvPr>
              <p:custDataLst>
                <p:tags r:id="rId4"/>
              </p:custDataLst>
            </p:nvPr>
          </p:nvGraphicFramePr>
          <p:xfrm>
            <a:off x="6778" y="2386"/>
            <a:ext cx="2311" cy="1229"/>
          </p:xfrm>
          <a:graphic>
            <a:graphicData uri="http://schemas.openxmlformats.org/presentationml/2006/ole">
              <mc:AlternateContent xmlns:mc="http://schemas.openxmlformats.org/markup-compatibility/2006">
                <mc:Choice xmlns:v="urn:schemas-microsoft-com:vml" Requires="v">
                  <p:oleObj spid="_x0000_s21" name="" r:id="rId5" imgW="723900" imgH="393700" progId="Equation.3">
                    <p:embed/>
                  </p:oleObj>
                </mc:Choice>
                <mc:Fallback>
                  <p:oleObj name="" r:id="rId5" imgW="723900" imgH="393700" progId="Equation.3">
                    <p:embed/>
                    <p:pic>
                      <p:nvPicPr>
                        <p:cNvPr id="0" name="图片 3077"/>
                        <p:cNvPicPr/>
                        <p:nvPr/>
                      </p:nvPicPr>
                      <p:blipFill>
                        <a:blip r:embed="rId6"/>
                        <a:stretch>
                          <a:fillRect/>
                        </a:stretch>
                      </p:blipFill>
                      <p:spPr>
                        <a:xfrm>
                          <a:off x="6778" y="2386"/>
                          <a:ext cx="2311" cy="1229"/>
                        </a:xfrm>
                        <a:prstGeom prst="rect">
                          <a:avLst/>
                        </a:prstGeom>
                        <a:noFill/>
                        <a:ln w="38100">
                          <a:noFill/>
                          <a:miter/>
                        </a:ln>
                      </p:spPr>
                    </p:pic>
                  </p:oleObj>
                </mc:Fallback>
              </mc:AlternateContent>
            </a:graphicData>
          </a:graphic>
        </p:graphicFrame>
        <p:sp>
          <p:nvSpPr>
            <p:cNvPr id="22" name="文本框 21"/>
            <p:cNvSpPr txBox="1"/>
            <p:nvPr>
              <p:custDataLst>
                <p:tags r:id="rId7"/>
              </p:custDataLst>
            </p:nvPr>
          </p:nvSpPr>
          <p:spPr>
            <a:xfrm>
              <a:off x="1758" y="2563"/>
              <a:ext cx="3179" cy="841"/>
            </a:xfrm>
            <a:prstGeom prst="rect">
              <a:avLst/>
            </a:prstGeom>
            <a:noFill/>
          </p:spPr>
          <p:txBody>
            <a:bodyPr wrap="square" rtlCol="0" anchor="t">
              <a:spAutoFit/>
            </a:bodyPr>
            <a:p>
              <a:pPr indent="0" eaLnBrk="0" fontAlgn="auto" hangingPunct="0">
                <a:lnSpc>
                  <a:spcPct val="120000"/>
                </a:lnSpc>
              </a:pPr>
              <a:r>
                <a:rPr lang="en-US" altLang="zh-CN" sz="2400" b="1" dirty="0">
                  <a:latin typeface="Times New Roman" panose="02020603050405020304" pitchFamily="18" charset="0"/>
                  <a:cs typeface="Times New Roman" panose="02020603050405020304" pitchFamily="18" charset="0"/>
                  <a:sym typeface="+mn-ea"/>
                </a:rPr>
                <a:t> </a:t>
              </a:r>
              <a:r>
                <a:rPr lang="zh-CN" altLang="en-US" sz="2400" b="1" dirty="0">
                  <a:latin typeface="Times New Roman" panose="02020603050405020304" pitchFamily="18" charset="0"/>
                  <a:cs typeface="Times New Roman" panose="02020603050405020304" pitchFamily="18" charset="0"/>
                  <a:sym typeface="+mn-ea"/>
                </a:rPr>
                <a:t>特征频率：</a:t>
              </a:r>
              <a:endParaRPr lang="zh-CN" altLang="en-US" sz="2400" b="1" dirty="0">
                <a:latin typeface="Times New Roman" panose="02020603050405020304" pitchFamily="18" charset="0"/>
                <a:cs typeface="Times New Roman" panose="02020603050405020304" pitchFamily="18" charset="0"/>
                <a:sym typeface="+mn-ea"/>
              </a:endParaRPr>
            </a:p>
          </p:txBody>
        </p:sp>
      </p:grpSp>
      <p:sp>
        <p:nvSpPr>
          <p:cNvPr id="47105" name="文本框 5121"/>
          <p:cNvSpPr txBox="1"/>
          <p:nvPr/>
        </p:nvSpPr>
        <p:spPr>
          <a:xfrm>
            <a:off x="757555" y="3084830"/>
            <a:ext cx="5904865" cy="460375"/>
          </a:xfrm>
          <a:prstGeom prst="rect">
            <a:avLst/>
          </a:prstGeom>
          <a:noFill/>
          <a:ln w="9525">
            <a:noFill/>
          </a:ln>
        </p:spPr>
        <p:txBody>
          <a:bodyPr wrap="square" anchor="t" anchorCtr="0">
            <a:spAutoFit/>
          </a:bodyPr>
          <a:p>
            <a:pPr>
              <a:spcBef>
                <a:spcPct val="50000"/>
              </a:spcBef>
            </a:pPr>
            <a:r>
              <a:rPr lang="zh-CN" altLang="en-US" sz="2400" b="1" dirty="0">
                <a:latin typeface="Times New Roman" panose="02020603050405020304" pitchFamily="18" charset="0"/>
                <a:cs typeface="Times New Roman" panose="02020603050405020304" pitchFamily="18" charset="0"/>
              </a:rPr>
              <a:t>根据传递函数，</a:t>
            </a:r>
            <a:r>
              <a:rPr lang="zh-CN" altLang="en-US" sz="2400" b="1" dirty="0">
                <a:latin typeface="Times New Roman" panose="02020603050405020304" pitchFamily="18" charset="0"/>
                <a:cs typeface="Times New Roman" panose="02020603050405020304" pitchFamily="18" charset="0"/>
                <a:sym typeface="+mn-ea"/>
              </a:rPr>
              <a:t>令</a:t>
            </a:r>
            <a:r>
              <a:rPr lang="zh-CN" altLang="en-US" sz="2400" b="1" i="1">
                <a:latin typeface="Times New Roman" panose="02020603050405020304" pitchFamily="18" charset="0"/>
                <a:cs typeface="Times New Roman" panose="02020603050405020304" pitchFamily="18" charset="0"/>
                <a:sym typeface="+mn-ea"/>
              </a:rPr>
              <a:t> </a:t>
            </a:r>
            <a:r>
              <a:rPr lang="en-US" altLang="zh-CN" sz="2400" b="1" i="1">
                <a:latin typeface="Times New Roman" panose="02020603050405020304" pitchFamily="18" charset="0"/>
                <a:cs typeface="Times New Roman" panose="02020603050405020304" pitchFamily="18" charset="0"/>
                <a:sym typeface="+mn-ea"/>
              </a:rPr>
              <a:t>s</a:t>
            </a:r>
            <a:r>
              <a:rPr lang="en-US" altLang="zh-CN" sz="2400" b="1">
                <a:latin typeface="Times New Roman" panose="02020603050405020304" pitchFamily="18" charset="0"/>
                <a:cs typeface="Times New Roman" panose="02020603050405020304" pitchFamily="18" charset="0"/>
                <a:sym typeface="+mn-ea"/>
              </a:rPr>
              <a:t> = j</a:t>
            </a:r>
            <a:r>
              <a:rPr lang="en-US" altLang="zh-CN" sz="2400" b="1" i="1">
                <a:latin typeface="Times New Roman" panose="02020603050405020304" pitchFamily="18" charset="0"/>
                <a:cs typeface="Times New Roman" panose="02020603050405020304" pitchFamily="18" charset="0"/>
                <a:sym typeface="+mn-ea"/>
              </a:rPr>
              <a:t>ω</a:t>
            </a:r>
            <a:r>
              <a:rPr lang="zh-CN" altLang="en-US" sz="2400" b="1">
                <a:latin typeface="Times New Roman" panose="02020603050405020304" pitchFamily="18" charset="0"/>
                <a:cs typeface="Times New Roman" panose="02020603050405020304" pitchFamily="18" charset="0"/>
                <a:sym typeface="+mn-ea"/>
              </a:rPr>
              <a:t>，</a:t>
            </a:r>
            <a:r>
              <a:rPr lang="zh-CN" altLang="en-US" sz="2400" b="1" dirty="0">
                <a:latin typeface="Times New Roman" panose="02020603050405020304" pitchFamily="18" charset="0"/>
                <a:cs typeface="Times New Roman" panose="02020603050405020304" pitchFamily="18" charset="0"/>
              </a:rPr>
              <a:t>可求频率特性。</a:t>
            </a:r>
            <a:endParaRPr lang="zh-CN" altLang="en-US" sz="2400" b="1">
              <a:latin typeface="Times New Roman" panose="02020603050405020304" pitchFamily="18" charset="0"/>
              <a:cs typeface="Times New Roman" panose="02020603050405020304" pitchFamily="18" charset="0"/>
            </a:endParaRPr>
          </a:p>
        </p:txBody>
      </p:sp>
      <p:sp>
        <p:nvSpPr>
          <p:cNvPr id="5" name="文本框 4"/>
          <p:cNvSpPr txBox="1"/>
          <p:nvPr>
            <p:custDataLst>
              <p:tags r:id="rId8"/>
            </p:custDataLst>
          </p:nvPr>
        </p:nvSpPr>
        <p:spPr>
          <a:xfrm>
            <a:off x="467360" y="-531495"/>
            <a:ext cx="3244850" cy="650875"/>
          </a:xfrm>
          <a:prstGeom prst="rect">
            <a:avLst/>
          </a:prstGeom>
          <a:noFill/>
        </p:spPr>
        <p:txBody>
          <a:bodyPr wrap="square" rtlCol="0" anchor="t">
            <a:spAutoFit/>
          </a:bodyPr>
          <a:p>
            <a:pPr algn="l" eaLnBrk="0" hangingPunct="0">
              <a:lnSpc>
                <a:spcPct val="130000"/>
              </a:lnSpc>
              <a:buClrTx/>
              <a:buSzTx/>
              <a:buFontTx/>
            </a:pPr>
            <a:r>
              <a:rPr kumimoji="1" lang="zh-CN" altLang="en-US" sz="2800" b="1" dirty="0">
                <a:solidFill>
                  <a:srgbClr val="FF6600"/>
                </a:solidFill>
                <a:latin typeface="宋体" panose="02010600030101010101" pitchFamily="2" charset="-122"/>
                <a:sym typeface="+mn-ea"/>
              </a:rPr>
              <a:t> </a:t>
            </a:r>
            <a:endParaRPr kumimoji="1" lang="zh-CN" altLang="en-US" sz="2800" b="1" dirty="0">
              <a:solidFill>
                <a:srgbClr val="FF6600"/>
              </a:solidFill>
              <a:latin typeface="宋体" panose="02010600030101010101" pitchFamily="2" charset="-122"/>
              <a:sym typeface="+mn-ea"/>
            </a:endParaRPr>
          </a:p>
        </p:txBody>
      </p:sp>
      <p:graphicFrame>
        <p:nvGraphicFramePr>
          <p:cNvPr id="51205" name="对象 4102"/>
          <p:cNvGraphicFramePr>
            <a:graphicFrameLocks noChangeAspect="1"/>
          </p:cNvGraphicFramePr>
          <p:nvPr>
            <p:custDataLst>
              <p:tags r:id="rId9"/>
            </p:custDataLst>
          </p:nvPr>
        </p:nvGraphicFramePr>
        <p:xfrm>
          <a:off x="1864043" y="1673860"/>
          <a:ext cx="4909185" cy="1224280"/>
        </p:xfrm>
        <a:graphic>
          <a:graphicData uri="http://schemas.openxmlformats.org/presentationml/2006/ole">
            <mc:AlternateContent xmlns:mc="http://schemas.openxmlformats.org/markup-compatibility/2006">
              <mc:Choice xmlns:v="urn:schemas-microsoft-com:vml" Requires="v">
                <p:oleObj spid="_x0000_s3082" name="" r:id="rId10" imgW="2159000" imgH="495300" progId="Equation.3">
                  <p:embed/>
                </p:oleObj>
              </mc:Choice>
              <mc:Fallback>
                <p:oleObj name="" r:id="rId10" imgW="2159000" imgH="495300" progId="Equation.3">
                  <p:embed/>
                  <p:pic>
                    <p:nvPicPr>
                      <p:cNvPr id="0" name="图片 3081"/>
                      <p:cNvPicPr/>
                      <p:nvPr/>
                    </p:nvPicPr>
                    <p:blipFill>
                      <a:blip r:embed="rId11"/>
                      <a:stretch>
                        <a:fillRect/>
                      </a:stretch>
                    </p:blipFill>
                    <p:spPr>
                      <a:xfrm>
                        <a:off x="1864043" y="1673860"/>
                        <a:ext cx="4909185" cy="1224280"/>
                      </a:xfrm>
                      <a:prstGeom prst="rect">
                        <a:avLst/>
                      </a:prstGeom>
                      <a:noFill/>
                      <a:ln w="38100">
                        <a:noFill/>
                        <a:miter/>
                      </a:ln>
                    </p:spPr>
                  </p:pic>
                </p:oleObj>
              </mc:Fallback>
            </mc:AlternateContent>
          </a:graphicData>
        </a:graphic>
      </p:graphicFrame>
      <p:graphicFrame>
        <p:nvGraphicFramePr>
          <p:cNvPr id="53250" name="对象 8194"/>
          <p:cNvGraphicFramePr>
            <a:graphicFrameLocks noChangeAspect="1"/>
          </p:cNvGraphicFramePr>
          <p:nvPr/>
        </p:nvGraphicFramePr>
        <p:xfrm>
          <a:off x="2431733" y="3644265"/>
          <a:ext cx="3773805" cy="1445260"/>
        </p:xfrm>
        <a:graphic>
          <a:graphicData uri="http://schemas.openxmlformats.org/presentationml/2006/ole">
            <mc:AlternateContent xmlns:mc="http://schemas.openxmlformats.org/markup-compatibility/2006">
              <mc:Choice xmlns:v="urn:schemas-microsoft-com:vml" Requires="v">
                <p:oleObj spid="_x0000_s3087" name="" r:id="rId12" imgW="1574800" imgH="647700" progId="Equation.3">
                  <p:embed/>
                </p:oleObj>
              </mc:Choice>
              <mc:Fallback>
                <p:oleObj name="" r:id="rId12" imgW="1574800" imgH="647700" progId="Equation.3">
                  <p:embed/>
                  <p:pic>
                    <p:nvPicPr>
                      <p:cNvPr id="0" name="图片 3086"/>
                      <p:cNvPicPr/>
                      <p:nvPr/>
                    </p:nvPicPr>
                    <p:blipFill>
                      <a:blip r:embed="rId13"/>
                      <a:stretch>
                        <a:fillRect/>
                      </a:stretch>
                    </p:blipFill>
                    <p:spPr>
                      <a:xfrm>
                        <a:off x="2431733" y="3644265"/>
                        <a:ext cx="3773805" cy="1445260"/>
                      </a:xfrm>
                      <a:prstGeom prst="rect">
                        <a:avLst/>
                      </a:prstGeom>
                      <a:noFill/>
                      <a:ln w="38100">
                        <a:noFill/>
                        <a:miter/>
                      </a:ln>
                    </p:spPr>
                  </p:pic>
                </p:oleObj>
              </mc:Fallback>
            </mc:AlternateContent>
          </a:graphicData>
        </a:graphic>
      </p:graphicFrame>
      <p:graphicFrame>
        <p:nvGraphicFramePr>
          <p:cNvPr id="6" name="对象 8194"/>
          <p:cNvGraphicFramePr>
            <a:graphicFrameLocks noChangeAspect="1"/>
          </p:cNvGraphicFramePr>
          <p:nvPr/>
        </p:nvGraphicFramePr>
        <p:xfrm>
          <a:off x="755650" y="5011420"/>
          <a:ext cx="3523615" cy="1068070"/>
        </p:xfrm>
        <a:graphic>
          <a:graphicData uri="http://schemas.openxmlformats.org/presentationml/2006/ole">
            <mc:AlternateContent xmlns:mc="http://schemas.openxmlformats.org/markup-compatibility/2006">
              <mc:Choice xmlns:v="urn:schemas-microsoft-com:vml" Requires="v">
                <p:oleObj spid="_x0000_s7" name="" r:id="rId14" imgW="1562100" imgH="482600" progId="Equation.3">
                  <p:embed/>
                </p:oleObj>
              </mc:Choice>
              <mc:Fallback>
                <p:oleObj name="" r:id="rId14" imgW="1562100" imgH="482600" progId="Equation.3">
                  <p:embed/>
                  <p:pic>
                    <p:nvPicPr>
                      <p:cNvPr id="0" name="图片 3086"/>
                      <p:cNvPicPr/>
                      <p:nvPr/>
                    </p:nvPicPr>
                    <p:blipFill>
                      <a:blip r:embed="rId15"/>
                      <a:stretch>
                        <a:fillRect/>
                      </a:stretch>
                    </p:blipFill>
                    <p:spPr>
                      <a:xfrm>
                        <a:off x="755650" y="5011420"/>
                        <a:ext cx="3523615" cy="1068070"/>
                      </a:xfrm>
                      <a:prstGeom prst="rect">
                        <a:avLst/>
                      </a:prstGeom>
                      <a:noFill/>
                      <a:ln w="38100">
                        <a:noFill/>
                        <a:miter/>
                      </a:ln>
                    </p:spPr>
                  </p:pic>
                </p:oleObj>
              </mc:Fallback>
            </mc:AlternateContent>
          </a:graphicData>
        </a:graphic>
      </p:graphicFrame>
      <p:sp>
        <p:nvSpPr>
          <p:cNvPr id="53252" name="文本框 8197"/>
          <p:cNvSpPr txBox="1"/>
          <p:nvPr/>
        </p:nvSpPr>
        <p:spPr>
          <a:xfrm>
            <a:off x="4715510" y="5314950"/>
            <a:ext cx="3847465" cy="460375"/>
          </a:xfrm>
          <a:prstGeom prst="rect">
            <a:avLst/>
          </a:prstGeom>
          <a:noFill/>
          <a:ln w="9525">
            <a:noFill/>
          </a:ln>
        </p:spPr>
        <p:txBody>
          <a:bodyPr wrap="square" anchor="t" anchorCtr="0">
            <a:spAutoFit/>
          </a:bodyPr>
          <a:p>
            <a:pPr>
              <a:spcBef>
                <a:spcPct val="50000"/>
              </a:spcBef>
            </a:pPr>
            <a:r>
              <a:rPr lang="zh-CN" altLang="en-US" sz="2400" b="1" dirty="0">
                <a:latin typeface="Times New Roman" panose="02020603050405020304" pitchFamily="18" charset="0"/>
              </a:rPr>
              <a:t>解得截止频率</a:t>
            </a:r>
            <a:r>
              <a:rPr lang="en-US" altLang="zh-CN" sz="2400" b="1" dirty="0">
                <a:latin typeface="Times New Roman" panose="02020603050405020304" pitchFamily="18" charset="0"/>
              </a:rPr>
              <a:t>  </a:t>
            </a:r>
            <a:r>
              <a:rPr lang="en-US" altLang="zh-CN" sz="2400" b="1" i="1" err="1">
                <a:latin typeface="Times New Roman" panose="02020603050405020304" pitchFamily="18" charset="0"/>
                <a:sym typeface="+mn-ea"/>
              </a:rPr>
              <a:t>f</a:t>
            </a:r>
            <a:r>
              <a:rPr lang="en-US" altLang="zh-CN" sz="2400" b="1" baseline="-25000" err="1">
                <a:latin typeface="Times New Roman" panose="02020603050405020304" pitchFamily="18" charset="0"/>
                <a:sym typeface="+mn-ea"/>
              </a:rPr>
              <a:t>p</a:t>
            </a:r>
            <a:r>
              <a:rPr lang="en-US" altLang="zh-CN" sz="2400" b="1" baseline="-25000">
                <a:latin typeface="Times New Roman" panose="02020603050405020304" pitchFamily="18" charset="0"/>
                <a:sym typeface="+mn-ea"/>
              </a:rPr>
              <a:t> </a:t>
            </a:r>
            <a:r>
              <a:rPr lang="en-US" altLang="zh-CN" sz="2400" b="1">
                <a:latin typeface="Times New Roman" panose="02020603050405020304" pitchFamily="18" charset="0"/>
                <a:sym typeface="+mn-ea"/>
              </a:rPr>
              <a:t>≈ 0.37</a:t>
            </a:r>
            <a:r>
              <a:rPr lang="en-US" altLang="zh-CN" sz="2400" b="1" i="1">
                <a:latin typeface="Times New Roman" panose="02020603050405020304" pitchFamily="18" charset="0"/>
                <a:sym typeface="+mn-ea"/>
              </a:rPr>
              <a:t>f</a:t>
            </a:r>
            <a:r>
              <a:rPr lang="en-US" altLang="zh-CN" sz="2400" b="1" baseline="-25000">
                <a:latin typeface="Times New Roman" panose="02020603050405020304" pitchFamily="18" charset="0"/>
                <a:sym typeface="+mn-ea"/>
              </a:rPr>
              <a:t>0</a:t>
            </a:r>
            <a:endParaRPr lang="zh-CN" altLang="en-US" sz="2400" b="1" dirty="0">
              <a:latin typeface="Times New Roman" panose="02020603050405020304" pitchFamily="18" charset="0"/>
            </a:endParaRPr>
          </a:p>
        </p:txBody>
      </p:sp>
      <p:sp>
        <p:nvSpPr>
          <p:cNvPr id="10" name="文本框 9"/>
          <p:cNvSpPr txBox="1"/>
          <p:nvPr>
            <p:custDataLst>
              <p:tags r:id="rId16"/>
            </p:custDataLst>
          </p:nvPr>
        </p:nvSpPr>
        <p:spPr>
          <a:xfrm>
            <a:off x="394970" y="692785"/>
            <a:ext cx="2710815" cy="650875"/>
          </a:xfrm>
          <a:prstGeom prst="rect">
            <a:avLst/>
          </a:prstGeom>
          <a:noFill/>
        </p:spPr>
        <p:txBody>
          <a:bodyPr wrap="square" rtlCol="0" anchor="t">
            <a:spAutoFit/>
          </a:bodyPr>
          <a:p>
            <a:pPr algn="l" eaLnBrk="0" hangingPunct="0">
              <a:lnSpc>
                <a:spcPct val="130000"/>
              </a:lnSpc>
              <a:buClrTx/>
              <a:buSzTx/>
              <a:buFontTx/>
            </a:pPr>
            <a:r>
              <a:rPr kumimoji="1" lang="zh-CN" altLang="en-US" sz="2800" b="1" dirty="0">
                <a:solidFill>
                  <a:srgbClr val="FF6600"/>
                </a:solidFill>
                <a:latin typeface="Times New Roman" panose="02020603050405020304" pitchFamily="18" charset="0"/>
                <a:cs typeface="Times New Roman" panose="02020603050405020304" pitchFamily="18" charset="0"/>
                <a:sym typeface="+mn-ea"/>
              </a:rPr>
              <a:t>（3）频率特性</a:t>
            </a:r>
            <a:endParaRPr kumimoji="1" lang="zh-CN" altLang="en-US" sz="2800" b="1" dirty="0">
              <a:solidFill>
                <a:srgbClr val="FF660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5"/>
                                        </p:tgtEl>
                                        <p:attrNameLst>
                                          <p:attrName>style.visibility</p:attrName>
                                        </p:attrNameLst>
                                      </p:cBhvr>
                                      <p:to>
                                        <p:strVal val="visible"/>
                                      </p:to>
                                    </p:set>
                                    <p:animEffect transition="in" filter="blinds(horizontal)">
                                      <p:cBhvr>
                                        <p:cTn id="7" dur="500"/>
                                        <p:tgtEl>
                                          <p:spTgt spid="471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250"/>
                                        </p:tgtEl>
                                        <p:attrNameLst>
                                          <p:attrName>style.visibility</p:attrName>
                                        </p:attrNameLst>
                                      </p:cBhvr>
                                      <p:to>
                                        <p:strVal val="visible"/>
                                      </p:to>
                                    </p:set>
                                    <p:animEffect transition="in" filter="blinds(horizontal)">
                                      <p:cBhvr>
                                        <p:cTn id="12" dur="500"/>
                                        <p:tgtEl>
                                          <p:spTgt spid="532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3252"/>
                                        </p:tgtEl>
                                        <p:attrNameLst>
                                          <p:attrName>style.visibility</p:attrName>
                                        </p:attrNameLst>
                                      </p:cBhvr>
                                      <p:to>
                                        <p:strVal val="visible"/>
                                      </p:to>
                                    </p:set>
                                    <p:animEffect transition="in" filter="blinds(horizontal)">
                                      <p:cBhvr>
                                        <p:cTn id="22" dur="5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5" grpId="0"/>
      <p:bldP spid="532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a:xfrm>
            <a:off x="468630" y="1629410"/>
            <a:ext cx="7772400" cy="914400"/>
          </a:xfrm>
        </p:spPr>
        <p:txBody>
          <a:bodyPr anchor="ctr" anchorCtr="0"/>
          <a:p>
            <a:pPr>
              <a:buNone/>
            </a:pPr>
            <a:r>
              <a:rPr lang="zh-CN" altLang="en-US" sz="4000" b="1" dirty="0" smtClean="0">
                <a:solidFill>
                  <a:srgbClr val="333399"/>
                </a:solidFill>
                <a:latin typeface="Times New Roman" panose="02020603050405020304" pitchFamily="18" charset="0"/>
              </a:rPr>
              <a:t>§</a:t>
            </a:r>
            <a:r>
              <a:rPr lang="zh-CN" altLang="en-US" sz="4000" b="1" dirty="0" smtClean="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6.1 频率响应的基本概念</a:t>
            </a:r>
            <a:endParaRPr lang="zh-CN" altLang="en-US" sz="4000" dirty="0">
              <a:latin typeface="华文行楷" panose="02010800040101010101" pitchFamily="2" charset="-122"/>
              <a:ea typeface="华文行楷" panose="02010800040101010101" pitchFamily="2" charset="-122"/>
            </a:endParaRPr>
          </a:p>
        </p:txBody>
      </p:sp>
      <p:sp>
        <p:nvSpPr>
          <p:cNvPr id="19464" name="文本框 19463">
            <a:hlinkClick r:id="rId1" action="ppaction://hlinksldjump"/>
          </p:cNvPr>
          <p:cNvSpPr txBox="1"/>
          <p:nvPr>
            <p:custDataLst>
              <p:tags r:id="rId2"/>
            </p:custDataLst>
          </p:nvPr>
        </p:nvSpPr>
        <p:spPr>
          <a:xfrm>
            <a:off x="2410460" y="2852420"/>
            <a:ext cx="3579495"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一、</a:t>
            </a:r>
            <a:r>
              <a:rPr kumimoji="1" lang="zh-CN" altLang="en-US" sz="3200" dirty="0" smtClean="0">
                <a:solidFill>
                  <a:srgbClr val="FF0000"/>
                </a:solidFill>
                <a:latin typeface="黑体" panose="02010609060101010101" pitchFamily="2" charset="-122"/>
                <a:ea typeface="黑体" panose="02010609060101010101" pitchFamily="2" charset="-122"/>
                <a:sym typeface="+mn-ea"/>
              </a:rPr>
              <a:t>频率响应</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19465" name="文本框 19464">
            <a:hlinkClick r:id="rId3" action="ppaction://hlinksldjump"/>
          </p:cNvPr>
          <p:cNvSpPr txBox="1"/>
          <p:nvPr>
            <p:custDataLst>
              <p:tags r:id="rId4"/>
            </p:custDataLst>
          </p:nvPr>
        </p:nvSpPr>
        <p:spPr>
          <a:xfrm>
            <a:off x="2410460" y="3715385"/>
            <a:ext cx="5718175"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二、</a:t>
            </a:r>
            <a:r>
              <a:rPr kumimoji="1" lang="zh-CN" altLang="en-US" sz="3200" dirty="0" smtClean="0">
                <a:solidFill>
                  <a:srgbClr val="FF0000"/>
                </a:solidFill>
                <a:latin typeface="黑体" panose="02010609060101010101" pitchFamily="2" charset="-122"/>
                <a:ea typeface="黑体" panose="02010609060101010101" pitchFamily="2" charset="-122"/>
                <a:sym typeface="+mn-ea"/>
              </a:rPr>
              <a:t>幅频特性与相频特性</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19466" name="文本框 19465">
            <a:hlinkClick r:id="rId3" action="ppaction://hlinksldjump"/>
          </p:cNvPr>
          <p:cNvSpPr txBox="1"/>
          <p:nvPr>
            <p:custDataLst>
              <p:tags r:id="rId5"/>
            </p:custDataLst>
          </p:nvPr>
        </p:nvSpPr>
        <p:spPr>
          <a:xfrm>
            <a:off x="2410460" y="4578985"/>
            <a:ext cx="5284470"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三、</a:t>
            </a:r>
            <a:r>
              <a:rPr kumimoji="1" lang="zh-CN" altLang="en-US" sz="32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sym typeface="+mn-ea"/>
              </a:rPr>
              <a:t>RC电路的频率响应</a:t>
            </a:r>
            <a:endParaRPr kumimoji="1" lang="zh-CN" altLang="en-US" sz="32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22" name="文本框 21"/>
          <p:cNvSpPr txBox="1"/>
          <p:nvPr/>
        </p:nvSpPr>
        <p:spPr>
          <a:xfrm>
            <a:off x="470535" y="981710"/>
            <a:ext cx="1908175" cy="534035"/>
          </a:xfrm>
          <a:prstGeom prst="rect">
            <a:avLst/>
          </a:prstGeom>
          <a:noFill/>
        </p:spPr>
        <p:txBody>
          <a:bodyPr wrap="square" rtlCol="0" anchor="t">
            <a:spAutoFit/>
          </a:bodyPr>
          <a:p>
            <a:pPr indent="0" eaLnBrk="0" fontAlgn="auto" hangingPunct="0">
              <a:lnSpc>
                <a:spcPct val="120000"/>
              </a:lnSpc>
            </a:pPr>
            <a:r>
              <a:rPr lang="zh-CN" altLang="en-US" sz="2400" b="1" dirty="0">
                <a:latin typeface="Times New Roman" panose="02020603050405020304" pitchFamily="18" charset="0"/>
                <a:cs typeface="Times New Roman" panose="02020603050405020304" pitchFamily="18" charset="0"/>
                <a:sym typeface="+mn-ea"/>
              </a:rPr>
              <a:t>幅频特性：</a:t>
            </a:r>
            <a:endParaRPr lang="zh-CN" altLang="en-US" sz="2400" b="1" dirty="0">
              <a:latin typeface="Times New Roman" panose="02020603050405020304" pitchFamily="18" charset="0"/>
              <a:cs typeface="Times New Roman" panose="02020603050405020304" pitchFamily="18" charset="0"/>
              <a:sym typeface="+mn-ea"/>
            </a:endParaRPr>
          </a:p>
        </p:txBody>
      </p:sp>
      <p:graphicFrame>
        <p:nvGraphicFramePr>
          <p:cNvPr id="54274" name="对象 11266"/>
          <p:cNvGraphicFramePr>
            <a:graphicFrameLocks noChangeAspect="1"/>
          </p:cNvGraphicFramePr>
          <p:nvPr/>
        </p:nvGraphicFramePr>
        <p:xfrm>
          <a:off x="2091690" y="764540"/>
          <a:ext cx="5367655" cy="1074420"/>
        </p:xfrm>
        <a:graphic>
          <a:graphicData uri="http://schemas.openxmlformats.org/presentationml/2006/ole">
            <mc:AlternateContent xmlns:mc="http://schemas.openxmlformats.org/markup-compatibility/2006">
              <mc:Choice xmlns:v="urn:schemas-microsoft-com:vml" Requires="v">
                <p:oleObj spid="_x0000_s3101" name="" r:id="rId1" imgW="2730500" imgH="508000" progId="Equation.3">
                  <p:embed/>
                </p:oleObj>
              </mc:Choice>
              <mc:Fallback>
                <p:oleObj name="" r:id="rId1" imgW="2730500" imgH="508000" progId="Equation.3">
                  <p:embed/>
                  <p:pic>
                    <p:nvPicPr>
                      <p:cNvPr id="0" name="图片 3100"/>
                      <p:cNvPicPr/>
                      <p:nvPr/>
                    </p:nvPicPr>
                    <p:blipFill>
                      <a:blip r:embed="rId2"/>
                      <a:stretch>
                        <a:fillRect/>
                      </a:stretch>
                    </p:blipFill>
                    <p:spPr>
                      <a:xfrm>
                        <a:off x="2091690" y="764540"/>
                        <a:ext cx="5367655" cy="1074420"/>
                      </a:xfrm>
                      <a:prstGeom prst="rect">
                        <a:avLst/>
                      </a:prstGeom>
                      <a:noFill/>
                      <a:ln w="38100">
                        <a:noFill/>
                        <a:miter/>
                      </a:ln>
                    </p:spPr>
                  </p:pic>
                </p:oleObj>
              </mc:Fallback>
            </mc:AlternateContent>
          </a:graphicData>
        </a:graphic>
      </p:graphicFrame>
      <p:pic>
        <p:nvPicPr>
          <p:cNvPr id="63496" name="内容占位符 63495" descr="Dz070408"/>
          <p:cNvPicPr>
            <a:picLocks noGrp="1" noChangeAspect="1"/>
          </p:cNvPicPr>
          <p:nvPr/>
        </p:nvPicPr>
        <p:blipFill>
          <a:blip r:embed="rId3"/>
          <a:stretch>
            <a:fillRect/>
          </a:stretch>
        </p:blipFill>
        <p:spPr>
          <a:xfrm>
            <a:off x="4860608" y="1988185"/>
            <a:ext cx="4176712" cy="2930525"/>
          </a:xfrm>
          <a:prstGeom prst="rect">
            <a:avLst/>
          </a:prstGeom>
          <a:noFill/>
          <a:ln w="9525">
            <a:noFill/>
          </a:ln>
        </p:spPr>
      </p:pic>
      <p:grpSp>
        <p:nvGrpSpPr>
          <p:cNvPr id="3" name="组合 2"/>
          <p:cNvGrpSpPr/>
          <p:nvPr/>
        </p:nvGrpSpPr>
        <p:grpSpPr>
          <a:xfrm>
            <a:off x="412433" y="1938655"/>
            <a:ext cx="3525202" cy="1245235"/>
            <a:chOff x="650" y="4409"/>
            <a:chExt cx="5551" cy="1961"/>
          </a:xfrm>
        </p:grpSpPr>
        <p:graphicFrame>
          <p:nvGraphicFramePr>
            <p:cNvPr id="4" name="对象 18453"/>
            <p:cNvGraphicFramePr/>
            <p:nvPr>
              <p:custDataLst>
                <p:tags r:id="rId4"/>
              </p:custDataLst>
            </p:nvPr>
          </p:nvGraphicFramePr>
          <p:xfrm>
            <a:off x="3237" y="4409"/>
            <a:ext cx="2964" cy="1961"/>
          </p:xfrm>
          <a:graphic>
            <a:graphicData uri="http://schemas.openxmlformats.org/presentationml/2006/ole">
              <mc:AlternateContent xmlns:mc="http://schemas.openxmlformats.org/markup-compatibility/2006">
                <mc:Choice xmlns:v="urn:schemas-microsoft-com:vml" Requires="v">
                  <p:oleObj spid="_x0000_s5" name="" r:id="rId5" imgW="838200" imgH="609600" progId="Equation.3">
                    <p:embed/>
                  </p:oleObj>
                </mc:Choice>
                <mc:Fallback>
                  <p:oleObj name="" r:id="rId5" imgW="838200" imgH="609600" progId="Equation.3">
                    <p:embed/>
                    <p:pic>
                      <p:nvPicPr>
                        <p:cNvPr id="0" name="图片 3102"/>
                        <p:cNvPicPr/>
                        <p:nvPr/>
                      </p:nvPicPr>
                      <p:blipFill>
                        <a:blip r:embed="rId6"/>
                        <a:stretch>
                          <a:fillRect/>
                        </a:stretch>
                      </p:blipFill>
                      <p:spPr>
                        <a:xfrm>
                          <a:off x="3237" y="4409"/>
                          <a:ext cx="2964" cy="1961"/>
                        </a:xfrm>
                        <a:prstGeom prst="rect">
                          <a:avLst/>
                        </a:prstGeom>
                        <a:noFill/>
                        <a:ln w="38100">
                          <a:noFill/>
                          <a:miter/>
                        </a:ln>
                      </p:spPr>
                    </p:pic>
                  </p:oleObj>
                </mc:Fallback>
              </mc:AlternateContent>
            </a:graphicData>
          </a:graphic>
        </p:graphicFrame>
        <p:graphicFrame>
          <p:nvGraphicFramePr>
            <p:cNvPr id="6" name="对象 18455"/>
            <p:cNvGraphicFramePr/>
            <p:nvPr>
              <p:custDataLst>
                <p:tags r:id="rId7"/>
              </p:custDataLst>
            </p:nvPr>
          </p:nvGraphicFramePr>
          <p:xfrm>
            <a:off x="650" y="4969"/>
            <a:ext cx="2525" cy="794"/>
          </p:xfrm>
          <a:graphic>
            <a:graphicData uri="http://schemas.openxmlformats.org/presentationml/2006/ole">
              <mc:AlternateContent xmlns:mc="http://schemas.openxmlformats.org/markup-compatibility/2006">
                <mc:Choice xmlns:v="urn:schemas-microsoft-com:vml" Requires="v">
                  <p:oleObj spid="_x0000_s7" name="" r:id="rId8" imgW="711200" imgH="228600" progId="Equation.3">
                    <p:embed/>
                  </p:oleObj>
                </mc:Choice>
                <mc:Fallback>
                  <p:oleObj name="" r:id="rId8" imgW="711200" imgH="228600" progId="Equation.3">
                    <p:embed/>
                    <p:pic>
                      <p:nvPicPr>
                        <p:cNvPr id="0" name="图片 3087"/>
                        <p:cNvPicPr/>
                        <p:nvPr/>
                      </p:nvPicPr>
                      <p:blipFill>
                        <a:blip r:embed="rId9"/>
                        <a:stretch>
                          <a:fillRect/>
                        </a:stretch>
                      </p:blipFill>
                      <p:spPr>
                        <a:xfrm>
                          <a:off x="650" y="4969"/>
                          <a:ext cx="2525" cy="794"/>
                        </a:xfrm>
                        <a:prstGeom prst="rect">
                          <a:avLst/>
                        </a:prstGeom>
                        <a:noFill/>
                        <a:ln w="38100">
                          <a:noFill/>
                          <a:miter/>
                        </a:ln>
                      </p:spPr>
                    </p:pic>
                  </p:oleObj>
                </mc:Fallback>
              </mc:AlternateContent>
            </a:graphicData>
          </a:graphic>
        </p:graphicFrame>
      </p:grpSp>
      <p:grpSp>
        <p:nvGrpSpPr>
          <p:cNvPr id="8" name="组合 7"/>
          <p:cNvGrpSpPr/>
          <p:nvPr/>
        </p:nvGrpSpPr>
        <p:grpSpPr>
          <a:xfrm>
            <a:off x="412750" y="5228590"/>
            <a:ext cx="7037705" cy="1207770"/>
            <a:chOff x="650" y="8347"/>
            <a:chExt cx="11083" cy="1902"/>
          </a:xfrm>
        </p:grpSpPr>
        <p:graphicFrame>
          <p:nvGraphicFramePr>
            <p:cNvPr id="9" name="对象 18454"/>
            <p:cNvGraphicFramePr>
              <a:graphicFrameLocks noChangeAspect="1"/>
            </p:cNvGraphicFramePr>
            <p:nvPr>
              <p:custDataLst>
                <p:tags r:id="rId10"/>
              </p:custDataLst>
            </p:nvPr>
          </p:nvGraphicFramePr>
          <p:xfrm>
            <a:off x="3409" y="8347"/>
            <a:ext cx="8324" cy="1902"/>
          </p:xfrm>
          <a:graphic>
            <a:graphicData uri="http://schemas.openxmlformats.org/presentationml/2006/ole">
              <mc:AlternateContent xmlns:mc="http://schemas.openxmlformats.org/markup-compatibility/2006">
                <mc:Choice xmlns:v="urn:schemas-microsoft-com:vml" Requires="v">
                  <p:oleObj spid="_x0000_s10" name="" r:id="rId11" imgW="2679700" imgH="609600" progId="Equation.3">
                    <p:embed/>
                  </p:oleObj>
                </mc:Choice>
                <mc:Fallback>
                  <p:oleObj name="" r:id="rId11" imgW="2679700" imgH="609600" progId="Equation.3">
                    <p:embed/>
                    <p:pic>
                      <p:nvPicPr>
                        <p:cNvPr id="0" name="图片 3090"/>
                        <p:cNvPicPr/>
                        <p:nvPr/>
                      </p:nvPicPr>
                      <p:blipFill>
                        <a:blip r:embed="rId12"/>
                        <a:stretch>
                          <a:fillRect/>
                        </a:stretch>
                      </p:blipFill>
                      <p:spPr>
                        <a:xfrm>
                          <a:off x="3409" y="8347"/>
                          <a:ext cx="8324" cy="1902"/>
                        </a:xfrm>
                        <a:prstGeom prst="rect">
                          <a:avLst/>
                        </a:prstGeom>
                        <a:noFill/>
                        <a:ln w="38100">
                          <a:noFill/>
                          <a:miter/>
                        </a:ln>
                      </p:spPr>
                    </p:pic>
                  </p:oleObj>
                </mc:Fallback>
              </mc:AlternateContent>
            </a:graphicData>
          </a:graphic>
        </p:graphicFrame>
        <p:graphicFrame>
          <p:nvGraphicFramePr>
            <p:cNvPr id="11" name="对象 18456"/>
            <p:cNvGraphicFramePr>
              <a:graphicFrameLocks noChangeAspect="1"/>
            </p:cNvGraphicFramePr>
            <p:nvPr>
              <p:custDataLst>
                <p:tags r:id="rId13"/>
              </p:custDataLst>
            </p:nvPr>
          </p:nvGraphicFramePr>
          <p:xfrm>
            <a:off x="650" y="8914"/>
            <a:ext cx="2572" cy="794"/>
          </p:xfrm>
          <a:graphic>
            <a:graphicData uri="http://schemas.openxmlformats.org/presentationml/2006/ole">
              <mc:AlternateContent xmlns:mc="http://schemas.openxmlformats.org/markup-compatibility/2006">
                <mc:Choice xmlns:v="urn:schemas-microsoft-com:vml" Requires="v">
                  <p:oleObj spid="_x0000_s12" name="" r:id="rId14" imgW="736600" imgH="228600" progId="Equation.3">
                    <p:embed/>
                  </p:oleObj>
                </mc:Choice>
                <mc:Fallback>
                  <p:oleObj name="" r:id="rId14" imgW="736600" imgH="228600" progId="Equation.3">
                    <p:embed/>
                    <p:pic>
                      <p:nvPicPr>
                        <p:cNvPr id="0" name="图片 3101"/>
                        <p:cNvPicPr/>
                        <p:nvPr/>
                      </p:nvPicPr>
                      <p:blipFill>
                        <a:blip r:embed="rId15"/>
                        <a:stretch>
                          <a:fillRect/>
                        </a:stretch>
                      </p:blipFill>
                      <p:spPr>
                        <a:xfrm>
                          <a:off x="650" y="8914"/>
                          <a:ext cx="2572" cy="794"/>
                        </a:xfrm>
                        <a:prstGeom prst="rect">
                          <a:avLst/>
                        </a:prstGeom>
                        <a:noFill/>
                        <a:ln w="38100">
                          <a:noFill/>
                          <a:miter/>
                        </a:ln>
                      </p:spPr>
                    </p:pic>
                  </p:oleObj>
                </mc:Fallback>
              </mc:AlternateContent>
            </a:graphicData>
          </a:graphic>
        </p:graphicFrame>
      </p:grpSp>
      <p:grpSp>
        <p:nvGrpSpPr>
          <p:cNvPr id="13" name="组合 12"/>
          <p:cNvGrpSpPr/>
          <p:nvPr/>
        </p:nvGrpSpPr>
        <p:grpSpPr>
          <a:xfrm>
            <a:off x="412433" y="3285490"/>
            <a:ext cx="4184880" cy="1772920"/>
            <a:chOff x="650" y="4835"/>
            <a:chExt cx="6590" cy="2792"/>
          </a:xfrm>
        </p:grpSpPr>
        <p:graphicFrame>
          <p:nvGraphicFramePr>
            <p:cNvPr id="14" name="对象 18457"/>
            <p:cNvGraphicFramePr>
              <a:graphicFrameLocks noChangeAspect="1"/>
            </p:cNvGraphicFramePr>
            <p:nvPr>
              <p:custDataLst>
                <p:tags r:id="rId16"/>
              </p:custDataLst>
            </p:nvPr>
          </p:nvGraphicFramePr>
          <p:xfrm>
            <a:off x="650" y="4835"/>
            <a:ext cx="2203" cy="794"/>
          </p:xfrm>
          <a:graphic>
            <a:graphicData uri="http://schemas.openxmlformats.org/presentationml/2006/ole">
              <mc:AlternateContent xmlns:mc="http://schemas.openxmlformats.org/markup-compatibility/2006">
                <mc:Choice xmlns:v="urn:schemas-microsoft-com:vml" Requires="v">
                  <p:oleObj spid="_x0000_s15" name="" r:id="rId17" imgW="660400" imgH="228600" progId="Equation.3">
                    <p:embed/>
                  </p:oleObj>
                </mc:Choice>
                <mc:Fallback>
                  <p:oleObj name="" r:id="rId17" imgW="660400" imgH="228600" progId="Equation.3">
                    <p:embed/>
                    <p:pic>
                      <p:nvPicPr>
                        <p:cNvPr id="0" name="图片 3097"/>
                        <p:cNvPicPr/>
                        <p:nvPr/>
                      </p:nvPicPr>
                      <p:blipFill>
                        <a:blip r:embed="rId18"/>
                        <a:stretch>
                          <a:fillRect/>
                        </a:stretch>
                      </p:blipFill>
                      <p:spPr>
                        <a:xfrm>
                          <a:off x="650" y="4835"/>
                          <a:ext cx="2203" cy="794"/>
                        </a:xfrm>
                        <a:prstGeom prst="rect">
                          <a:avLst/>
                        </a:prstGeom>
                        <a:noFill/>
                        <a:ln w="38100">
                          <a:noFill/>
                          <a:miter/>
                        </a:ln>
                      </p:spPr>
                    </p:pic>
                  </p:oleObj>
                </mc:Fallback>
              </mc:AlternateContent>
            </a:graphicData>
          </a:graphic>
        </p:graphicFrame>
        <p:graphicFrame>
          <p:nvGraphicFramePr>
            <p:cNvPr id="16" name="对象 18458"/>
            <p:cNvGraphicFramePr/>
            <p:nvPr>
              <p:custDataLst>
                <p:tags r:id="rId19"/>
              </p:custDataLst>
            </p:nvPr>
          </p:nvGraphicFramePr>
          <p:xfrm>
            <a:off x="1206" y="5731"/>
            <a:ext cx="6034" cy="1896"/>
          </p:xfrm>
          <a:graphic>
            <a:graphicData uri="http://schemas.openxmlformats.org/presentationml/2006/ole">
              <mc:AlternateContent xmlns:mc="http://schemas.openxmlformats.org/markup-compatibility/2006">
                <mc:Choice xmlns:v="urn:schemas-microsoft-com:vml" Requires="v">
                  <p:oleObj spid="_x0000_s17" name="" r:id="rId20" imgW="1676400" imgH="609600" progId="Equation.3">
                    <p:embed/>
                  </p:oleObj>
                </mc:Choice>
                <mc:Fallback>
                  <p:oleObj name="" r:id="rId20" imgW="1676400" imgH="609600" progId="Equation.3">
                    <p:embed/>
                    <p:pic>
                      <p:nvPicPr>
                        <p:cNvPr id="0" name="图片 3093"/>
                        <p:cNvPicPr/>
                        <p:nvPr/>
                      </p:nvPicPr>
                      <p:blipFill>
                        <a:blip r:embed="rId21"/>
                        <a:stretch>
                          <a:fillRect/>
                        </a:stretch>
                      </p:blipFill>
                      <p:spPr>
                        <a:xfrm>
                          <a:off x="1206" y="5731"/>
                          <a:ext cx="6034" cy="1896"/>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3496"/>
                                        </p:tgtEl>
                                        <p:attrNameLst>
                                          <p:attrName>style.visibility</p:attrName>
                                        </p:attrNameLst>
                                      </p:cBhvr>
                                      <p:to>
                                        <p:strVal val="visible"/>
                                      </p:to>
                                    </p:set>
                                    <p:animEffect transition="in" filter="blinds(horizontal)">
                                      <p:cBhvr>
                                        <p:cTn id="22" dur="500"/>
                                        <p:tgtEl>
                                          <p:spTgt spid="63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pic>
        <p:nvPicPr>
          <p:cNvPr id="3" name="内容占位符 63495" descr="Dz070408"/>
          <p:cNvPicPr>
            <a:picLocks noGrp="1" noChangeAspect="1"/>
          </p:cNvPicPr>
          <p:nvPr>
            <p:custDataLst>
              <p:tags r:id="rId1"/>
            </p:custDataLst>
          </p:nvPr>
        </p:nvPicPr>
        <p:blipFill>
          <a:blip r:embed="rId2"/>
          <a:stretch>
            <a:fillRect/>
          </a:stretch>
        </p:blipFill>
        <p:spPr>
          <a:xfrm>
            <a:off x="2123440" y="980440"/>
            <a:ext cx="4999355" cy="3507740"/>
          </a:xfrm>
          <a:prstGeom prst="rect">
            <a:avLst/>
          </a:prstGeom>
          <a:noFill/>
          <a:ln w="9525">
            <a:noFill/>
          </a:ln>
        </p:spPr>
      </p:pic>
      <p:sp>
        <p:nvSpPr>
          <p:cNvPr id="10" name="文本框 9"/>
          <p:cNvSpPr txBox="1"/>
          <p:nvPr>
            <p:custDataLst>
              <p:tags r:id="rId3"/>
            </p:custDataLst>
          </p:nvPr>
        </p:nvSpPr>
        <p:spPr>
          <a:xfrm>
            <a:off x="828040" y="4725035"/>
            <a:ext cx="8112760" cy="1420495"/>
          </a:xfrm>
          <a:prstGeom prst="rect">
            <a:avLst/>
          </a:prstGeom>
          <a:noFill/>
        </p:spPr>
        <p:txBody>
          <a:bodyPr wrap="square" rtlCol="0" anchor="t">
            <a:spAutoFit/>
          </a:bodyPr>
          <a:p>
            <a:pPr indent="0" fontAlgn="auto">
              <a:lnSpc>
                <a:spcPct val="120000"/>
              </a:lnSpc>
            </a:pPr>
            <a:r>
              <a:rPr lang="en-US" altLang="zh-CN" sz="2400" b="1" dirty="0">
                <a:latin typeface="Times New Roman" panose="02020603050405020304" pitchFamily="18" charset="0"/>
                <a:cs typeface="Times New Roman" panose="02020603050405020304" pitchFamily="18" charset="0"/>
                <a:sym typeface="+mn-ea"/>
              </a:rPr>
              <a:t>        </a:t>
            </a:r>
            <a:r>
              <a:rPr lang="zh-CN" altLang="en-US" sz="2400" b="1" dirty="0">
                <a:latin typeface="Times New Roman" panose="02020603050405020304" pitchFamily="18" charset="0"/>
                <a:cs typeface="Times New Roman" panose="02020603050405020304" pitchFamily="18" charset="0"/>
                <a:sym typeface="+mn-ea"/>
              </a:rPr>
              <a:t>与理想的二阶波特图相比，在超过</a:t>
            </a:r>
            <a:r>
              <a:rPr lang="en-US" altLang="zh-CN" sz="2400" b="1" dirty="0">
                <a:latin typeface="Times New Roman" panose="02020603050405020304" pitchFamily="18" charset="0"/>
                <a:cs typeface="Times New Roman" panose="02020603050405020304" pitchFamily="18" charset="0"/>
                <a:sym typeface="+mn-ea"/>
              </a:rPr>
              <a:t> </a:t>
            </a:r>
            <a:r>
              <a:rPr lang="en-US" altLang="zh-CN" sz="2400" b="1" i="1" dirty="0">
                <a:latin typeface="Times New Roman" panose="02020603050405020304" pitchFamily="18" charset="0"/>
                <a:cs typeface="Times New Roman" panose="02020603050405020304" pitchFamily="18" charset="0"/>
                <a:sym typeface="+mn-ea"/>
              </a:rPr>
              <a:t>f</a:t>
            </a:r>
            <a:r>
              <a:rPr lang="en-US" altLang="zh-CN" sz="2400" b="1" baseline="-25000" dirty="0">
                <a:solidFill>
                  <a:schemeClr val="tx1"/>
                </a:solidFill>
                <a:uFillTx/>
                <a:latin typeface="Times New Roman" panose="02020603050405020304" pitchFamily="18" charset="0"/>
                <a:cs typeface="Times New Roman" panose="02020603050405020304" pitchFamily="18" charset="0"/>
                <a:sym typeface="+mn-ea"/>
              </a:rPr>
              <a:t>0 </a:t>
            </a:r>
            <a:r>
              <a:rPr lang="zh-CN" altLang="en-US" sz="2400" b="1" dirty="0">
                <a:latin typeface="Times New Roman" panose="02020603050405020304" pitchFamily="18" charset="0"/>
                <a:cs typeface="Times New Roman" panose="02020603050405020304" pitchFamily="18" charset="0"/>
                <a:sym typeface="+mn-ea"/>
              </a:rPr>
              <a:t>以后，幅频特性以</a:t>
            </a:r>
            <a:r>
              <a:rPr lang="en-US" altLang="zh-CN" sz="2400" b="1" dirty="0">
                <a:latin typeface="Times New Roman" panose="02020603050405020304" pitchFamily="18" charset="0"/>
                <a:cs typeface="Times New Roman" panose="02020603050405020304" pitchFamily="18" charset="0"/>
                <a:sym typeface="+mn-ea"/>
              </a:rPr>
              <a:t>-40 </a:t>
            </a:r>
            <a:r>
              <a:rPr lang="en-US" altLang="zh-CN" sz="2400" b="1">
                <a:latin typeface="Times New Roman" panose="02020603050405020304" pitchFamily="18" charset="0"/>
                <a:cs typeface="Times New Roman" panose="02020603050405020304" pitchFamily="18" charset="0"/>
                <a:sym typeface="+mn-ea"/>
              </a:rPr>
              <a:t>dB/</a:t>
            </a:r>
            <a:r>
              <a:rPr lang="en-US" altLang="zh-CN" sz="2400" b="1" err="1">
                <a:latin typeface="Times New Roman" panose="02020603050405020304" pitchFamily="18" charset="0"/>
                <a:cs typeface="Times New Roman" panose="02020603050405020304" pitchFamily="18" charset="0"/>
                <a:sym typeface="+mn-ea"/>
              </a:rPr>
              <a:t>dec</a:t>
            </a:r>
            <a:r>
              <a:rPr lang="zh-CN" altLang="en-US" sz="2400" b="1" dirty="0">
                <a:latin typeface="Times New Roman" panose="02020603050405020304" pitchFamily="18" charset="0"/>
                <a:cs typeface="Times New Roman" panose="02020603050405020304" pitchFamily="18" charset="0"/>
                <a:sym typeface="+mn-ea"/>
              </a:rPr>
              <a:t>的速率下降，比一阶下降的快。但在通带截止频率</a:t>
            </a:r>
            <a:r>
              <a:rPr lang="en-US" altLang="zh-CN" sz="2400" b="1" i="1" dirty="0">
                <a:latin typeface="Times New Roman" panose="02020603050405020304" pitchFamily="18" charset="0"/>
                <a:cs typeface="Times New Roman" panose="02020603050405020304" pitchFamily="18" charset="0"/>
                <a:sym typeface="+mn-ea"/>
              </a:rPr>
              <a:t>f</a:t>
            </a:r>
            <a:r>
              <a:rPr lang="en-US" altLang="zh-CN" sz="2400" b="1" baseline="-25000" dirty="0">
                <a:uFillTx/>
                <a:latin typeface="Times New Roman" panose="02020603050405020304" pitchFamily="18" charset="0"/>
                <a:cs typeface="Times New Roman" panose="02020603050405020304" pitchFamily="18" charset="0"/>
                <a:sym typeface="+mn-ea"/>
              </a:rPr>
              <a:t>p</a:t>
            </a:r>
            <a:r>
              <a:rPr lang="zh-CN" altLang="en-US" sz="2400" b="1" dirty="0">
                <a:latin typeface="Times New Roman" panose="02020603050405020304" pitchFamily="18" charset="0"/>
                <a:cs typeface="Times New Roman" panose="02020603050405020304" pitchFamily="18" charset="0"/>
                <a:sym typeface="+mn-ea"/>
              </a:rPr>
              <a:t> </a:t>
            </a:r>
            <a:r>
              <a:rPr lang="en-US" altLang="zh-CN" sz="2400" b="1" dirty="0">
                <a:latin typeface="Times New Roman" panose="02020603050405020304" pitchFamily="18" charset="0"/>
                <a:cs typeface="Times New Roman" panose="02020603050405020304" pitchFamily="18" charset="0"/>
                <a:sym typeface="+mn-ea"/>
              </a:rPr>
              <a:t>→</a:t>
            </a:r>
            <a:r>
              <a:rPr lang="en-US" altLang="zh-CN" sz="2400" b="1" i="1" dirty="0">
                <a:latin typeface="Times New Roman" panose="02020603050405020304" pitchFamily="18" charset="0"/>
                <a:cs typeface="Times New Roman" panose="02020603050405020304" pitchFamily="18" charset="0"/>
                <a:sym typeface="+mn-ea"/>
              </a:rPr>
              <a:t>f</a:t>
            </a:r>
            <a:r>
              <a:rPr lang="en-US" altLang="zh-CN" sz="2400" b="1" baseline="-25000" dirty="0">
                <a:uFillTx/>
                <a:latin typeface="Times New Roman" panose="02020603050405020304" pitchFamily="18" charset="0"/>
                <a:cs typeface="Times New Roman" panose="02020603050405020304" pitchFamily="18" charset="0"/>
                <a:sym typeface="+mn-ea"/>
              </a:rPr>
              <a:t>0</a:t>
            </a:r>
            <a:r>
              <a:rPr lang="zh-CN" altLang="en-US" sz="2400" b="1" dirty="0">
                <a:latin typeface="Times New Roman" panose="02020603050405020304" pitchFamily="18" charset="0"/>
                <a:cs typeface="Times New Roman" panose="02020603050405020304" pitchFamily="18" charset="0"/>
                <a:sym typeface="+mn-ea"/>
              </a:rPr>
              <a:t> 之间幅频特性下降的还不够快。</a:t>
            </a:r>
            <a:endParaRPr lang="zh-CN" altLang="en-US" sz="2400" b="1" dirty="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grpSp>
        <p:nvGrpSpPr>
          <p:cNvPr id="64520" name="组合 64519"/>
          <p:cNvGrpSpPr/>
          <p:nvPr/>
        </p:nvGrpSpPr>
        <p:grpSpPr>
          <a:xfrm>
            <a:off x="2125345" y="1772285"/>
            <a:ext cx="4637405" cy="2787015"/>
            <a:chOff x="384" y="1152"/>
            <a:chExt cx="2544" cy="1430"/>
          </a:xfrm>
        </p:grpSpPr>
        <p:graphicFrame>
          <p:nvGraphicFramePr>
            <p:cNvPr id="64521" name="对象 64520"/>
            <p:cNvGraphicFramePr/>
            <p:nvPr>
              <p:custDataLst>
                <p:tags r:id="rId1"/>
              </p:custDataLst>
            </p:nvPr>
          </p:nvGraphicFramePr>
          <p:xfrm>
            <a:off x="384" y="1152"/>
            <a:ext cx="2544" cy="1430"/>
          </p:xfrm>
          <a:graphic>
            <a:graphicData uri="http://schemas.openxmlformats.org/presentationml/2006/ole">
              <mc:AlternateContent xmlns:mc="http://schemas.openxmlformats.org/markup-compatibility/2006">
                <mc:Choice xmlns:v="urn:schemas-microsoft-com:vml" Requires="v">
                  <p:oleObj spid="_x0000_s3157" name="" r:id="rId2" imgW="13706475" imgH="7705725" progId="MSPhotoEd.3">
                    <p:embed/>
                  </p:oleObj>
                </mc:Choice>
                <mc:Fallback>
                  <p:oleObj name="" r:id="rId2" imgW="13706475" imgH="7705725" progId="MSPhotoEd.3">
                    <p:embed/>
                    <p:pic>
                      <p:nvPicPr>
                        <p:cNvPr id="0" name="图片 3156"/>
                        <p:cNvPicPr/>
                        <p:nvPr/>
                      </p:nvPicPr>
                      <p:blipFill>
                        <a:blip r:embed="rId3"/>
                        <a:stretch>
                          <a:fillRect/>
                        </a:stretch>
                      </p:blipFill>
                      <p:spPr>
                        <a:xfrm>
                          <a:off x="384" y="1152"/>
                          <a:ext cx="2544" cy="1430"/>
                        </a:xfrm>
                        <a:prstGeom prst="rect">
                          <a:avLst/>
                        </a:prstGeom>
                        <a:noFill/>
                        <a:ln w="38100">
                          <a:noFill/>
                          <a:miter/>
                        </a:ln>
                      </p:spPr>
                    </p:pic>
                  </p:oleObj>
                </mc:Fallback>
              </mc:AlternateContent>
            </a:graphicData>
          </a:graphic>
        </p:graphicFrame>
        <p:sp>
          <p:nvSpPr>
            <p:cNvPr id="64522" name="文本框 64521"/>
            <p:cNvSpPr txBox="1"/>
            <p:nvPr>
              <p:custDataLst>
                <p:tags r:id="rId4"/>
              </p:custDataLst>
            </p:nvPr>
          </p:nvSpPr>
          <p:spPr>
            <a:xfrm>
              <a:off x="1837" y="2160"/>
              <a:ext cx="635" cy="205"/>
            </a:xfrm>
            <a:prstGeom prst="rect">
              <a:avLst/>
            </a:prstGeom>
            <a:noFill/>
            <a:ln w="9525">
              <a:noFill/>
            </a:ln>
          </p:spPr>
          <p:txBody>
            <a:bodyPr>
              <a:spAutoFit/>
            </a:bodyPr>
            <a:p>
              <a:pPr>
                <a:spcBef>
                  <a:spcPct val="50000"/>
                </a:spcBef>
              </a:pP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2</a:t>
              </a:r>
              <a:endParaRPr lang="en-US" altLang="zh-CN" sz="2000" b="1">
                <a:latin typeface="Times New Roman" panose="02020603050405020304" pitchFamily="18" charset="0"/>
              </a:endParaRPr>
            </a:p>
          </p:txBody>
        </p:sp>
      </p:grpSp>
      <p:sp>
        <p:nvSpPr>
          <p:cNvPr id="64516" name="文本框 64515"/>
          <p:cNvSpPr txBox="1"/>
          <p:nvPr/>
        </p:nvSpPr>
        <p:spPr>
          <a:xfrm>
            <a:off x="390525" y="4941570"/>
            <a:ext cx="8550275" cy="1420495"/>
          </a:xfrm>
          <a:prstGeom prst="rect">
            <a:avLst/>
          </a:prstGeom>
          <a:noFill/>
          <a:ln w="9525">
            <a:noFill/>
          </a:ln>
        </p:spPr>
        <p:txBody>
          <a:bodyPr wrap="square">
            <a:spAutoFit/>
          </a:bodyPr>
          <a:p>
            <a:pPr indent="0" fontAlgn="auto">
              <a:lnSpc>
                <a:spcPct val="120000"/>
              </a:lnSpc>
              <a:spcBef>
                <a:spcPts val="0"/>
              </a:spcBef>
            </a:pPr>
            <a:r>
              <a:rPr lang="en-US" altLang="zh-CN" sz="2400" b="1">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为</a:t>
            </a:r>
            <a:r>
              <a:rPr lang="zh-CN" altLang="en-US" sz="2400" b="1" dirty="0">
                <a:latin typeface="Times New Roman" panose="02020603050405020304" pitchFamily="18" charset="0"/>
                <a:cs typeface="Times New Roman" panose="02020603050405020304" pitchFamily="18" charset="0"/>
              </a:rPr>
              <a:t>使 </a:t>
            </a:r>
            <a:r>
              <a:rPr lang="en-US" altLang="zh-CN" sz="2400" b="1" i="1" err="1">
                <a:latin typeface="Times New Roman" panose="02020603050405020304" pitchFamily="18" charset="0"/>
                <a:cs typeface="Times New Roman" panose="02020603050405020304" pitchFamily="18" charset="0"/>
              </a:rPr>
              <a:t>f</a:t>
            </a:r>
            <a:r>
              <a:rPr lang="en-US" altLang="zh-CN" sz="2400" b="1" baseline="-25000" err="1">
                <a:latin typeface="Times New Roman" panose="02020603050405020304" pitchFamily="18" charset="0"/>
                <a:cs typeface="Times New Roman" panose="02020603050405020304" pitchFamily="18" charset="0"/>
              </a:rPr>
              <a:t>p</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f</a:t>
            </a:r>
            <a:r>
              <a:rPr lang="en-US" altLang="zh-CN" sz="2400" b="1" baseline="-25000">
                <a:latin typeface="Times New Roman" panose="02020603050405020304" pitchFamily="18" charset="0"/>
                <a:cs typeface="Times New Roman" panose="02020603050405020304" pitchFamily="18" charset="0"/>
              </a:rPr>
              <a:t>0</a:t>
            </a:r>
            <a:r>
              <a:rPr lang="zh-CN" altLang="en-US" sz="2400" b="1">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且在</a:t>
            </a:r>
            <a:r>
              <a:rPr lang="en-US" altLang="zh-CN" sz="2400" b="1" dirty="0">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f </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f</a:t>
            </a:r>
            <a:r>
              <a:rPr lang="en-US" altLang="zh-CN" sz="2400" b="1" baseline="-25000">
                <a:latin typeface="Times New Roman" panose="02020603050405020304" pitchFamily="18" charset="0"/>
                <a:cs typeface="Times New Roman" panose="02020603050405020304" pitchFamily="18" charset="0"/>
              </a:rPr>
              <a:t>0 </a:t>
            </a:r>
            <a:r>
              <a:rPr lang="zh-CN" altLang="en-US" sz="2400" b="1">
                <a:latin typeface="Times New Roman" panose="02020603050405020304" pitchFamily="18" charset="0"/>
                <a:cs typeface="Times New Roman" panose="02020603050405020304" pitchFamily="18" charset="0"/>
              </a:rPr>
              <a:t>时</a:t>
            </a:r>
            <a:r>
              <a:rPr lang="zh-CN" altLang="en-US" sz="2400" b="1" dirty="0">
                <a:latin typeface="Times New Roman" panose="02020603050405020304" pitchFamily="18" charset="0"/>
                <a:cs typeface="Times New Roman" panose="02020603050405020304" pitchFamily="18" charset="0"/>
              </a:rPr>
              <a:t>幅频特性按－</a:t>
            </a:r>
            <a:r>
              <a:rPr lang="en-US" altLang="zh-CN" sz="2400" b="1">
                <a:latin typeface="Times New Roman" panose="02020603050405020304" pitchFamily="18" charset="0"/>
                <a:cs typeface="Times New Roman" panose="02020603050405020304" pitchFamily="18" charset="0"/>
              </a:rPr>
              <a:t>40dB/</a:t>
            </a:r>
            <a:r>
              <a:rPr lang="zh-CN" altLang="en-US" sz="2400" b="1" dirty="0">
                <a:latin typeface="Times New Roman" panose="02020603050405020304" pitchFamily="18" charset="0"/>
                <a:cs typeface="Times New Roman" panose="02020603050405020304" pitchFamily="18" charset="0"/>
              </a:rPr>
              <a:t>十倍频下降。</a:t>
            </a:r>
            <a:r>
              <a:rPr lang="zh-CN" altLang="en-US" sz="2400" b="1" dirty="0">
                <a:latin typeface="Times New Roman" panose="02020603050405020304" pitchFamily="18" charset="0"/>
                <a:cs typeface="Times New Roman" panose="02020603050405020304" pitchFamily="18" charset="0"/>
                <a:sym typeface="+mn-ea"/>
              </a:rPr>
              <a:t>电容器</a:t>
            </a:r>
            <a:r>
              <a:rPr lang="en-US" altLang="zh-CN" sz="2400" b="1" dirty="0">
                <a:latin typeface="Times New Roman" panose="02020603050405020304" pitchFamily="18" charset="0"/>
                <a:cs typeface="Times New Roman" panose="02020603050405020304" pitchFamily="18" charset="0"/>
                <a:sym typeface="+mn-ea"/>
              </a:rPr>
              <a:t> </a:t>
            </a:r>
            <a:r>
              <a:rPr lang="en-US" altLang="zh-CN" sz="2400" b="1" i="1">
                <a:latin typeface="Times New Roman" panose="02020603050405020304" pitchFamily="18" charset="0"/>
                <a:cs typeface="Times New Roman" panose="02020603050405020304" pitchFamily="18" charset="0"/>
                <a:sym typeface="+mn-ea"/>
              </a:rPr>
              <a:t>C</a:t>
            </a:r>
            <a:r>
              <a:rPr lang="en-US" altLang="zh-CN" sz="2400" b="1" baseline="-16000">
                <a:latin typeface="Times New Roman" panose="02020603050405020304" pitchFamily="18" charset="0"/>
                <a:cs typeface="Times New Roman" panose="02020603050405020304" pitchFamily="18" charset="0"/>
                <a:sym typeface="+mn-ea"/>
              </a:rPr>
              <a:t>1 </a:t>
            </a:r>
            <a:r>
              <a:rPr lang="zh-CN" altLang="en-US" sz="2400" b="1" dirty="0">
                <a:latin typeface="Times New Roman" panose="02020603050405020304" pitchFamily="18" charset="0"/>
                <a:cs typeface="Times New Roman" panose="02020603050405020304" pitchFamily="18" charset="0"/>
                <a:sym typeface="+mn-ea"/>
              </a:rPr>
              <a:t>原来是接地的，现在改接到输出端，引入正反馈，使得在</a:t>
            </a:r>
            <a:r>
              <a:rPr lang="en-US" altLang="zh-CN" sz="2400" b="1" dirty="0">
                <a:latin typeface="Times New Roman" panose="02020603050405020304" pitchFamily="18" charset="0"/>
                <a:cs typeface="Times New Roman" panose="02020603050405020304" pitchFamily="18" charset="0"/>
                <a:sym typeface="+mn-ea"/>
              </a:rPr>
              <a:t> </a:t>
            </a:r>
            <a:r>
              <a:rPr lang="en-US" altLang="zh-CN" sz="2400" b="1" i="1">
                <a:latin typeface="Times New Roman" panose="02020603050405020304" pitchFamily="18" charset="0"/>
                <a:cs typeface="Times New Roman" panose="02020603050405020304" pitchFamily="18" charset="0"/>
                <a:sym typeface="+mn-ea"/>
              </a:rPr>
              <a:t>f</a:t>
            </a:r>
            <a:r>
              <a:rPr lang="en-US" altLang="zh-CN" sz="2400" b="1">
                <a:latin typeface="Times New Roman" panose="02020603050405020304" pitchFamily="18" charset="0"/>
                <a:cs typeface="Times New Roman" panose="02020603050405020304" pitchFamily="18" charset="0"/>
                <a:sym typeface="+mn-ea"/>
              </a:rPr>
              <a:t> = </a:t>
            </a:r>
            <a:r>
              <a:rPr lang="en-US" altLang="zh-CN" sz="2400" b="1" i="1">
                <a:latin typeface="Times New Roman" panose="02020603050405020304" pitchFamily="18" charset="0"/>
                <a:cs typeface="Times New Roman" panose="02020603050405020304" pitchFamily="18" charset="0"/>
                <a:sym typeface="+mn-ea"/>
              </a:rPr>
              <a:t>f</a:t>
            </a:r>
            <a:r>
              <a:rPr lang="en-US" altLang="zh-CN" sz="2400" b="1">
                <a:latin typeface="Times New Roman" panose="02020603050405020304" pitchFamily="18" charset="0"/>
                <a:cs typeface="Times New Roman" panose="02020603050405020304" pitchFamily="18" charset="0"/>
                <a:sym typeface="+mn-ea"/>
              </a:rPr>
              <a:t> </a:t>
            </a:r>
            <a:r>
              <a:rPr lang="en-US" altLang="zh-CN" sz="2400" b="1" baseline="-25000">
                <a:latin typeface="Times New Roman" panose="02020603050405020304" pitchFamily="18" charset="0"/>
                <a:cs typeface="Times New Roman" panose="02020603050405020304" pitchFamily="18" charset="0"/>
                <a:sym typeface="+mn-ea"/>
              </a:rPr>
              <a:t>0 </a:t>
            </a:r>
            <a:r>
              <a:rPr lang="zh-CN" altLang="en-US" sz="2400" b="1" dirty="0">
                <a:latin typeface="Times New Roman" panose="02020603050405020304" pitchFamily="18" charset="0"/>
                <a:cs typeface="Times New Roman" panose="02020603050405020304" pitchFamily="18" charset="0"/>
                <a:sym typeface="+mn-ea"/>
              </a:rPr>
              <a:t>时放大倍数等于或大于通带放大倍数。</a:t>
            </a:r>
            <a:endParaRPr lang="zh-CN" altLang="en-US" sz="2400" b="1" baseline="-250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396240" y="693420"/>
            <a:ext cx="4514850" cy="1383665"/>
          </a:xfrm>
          <a:prstGeom prst="rect">
            <a:avLst/>
          </a:prstGeom>
          <a:noFill/>
        </p:spPr>
        <p:txBody>
          <a:bodyPr wrap="square" rtlCol="0" anchor="t">
            <a:spAutoFit/>
          </a:bodyPr>
          <a:p>
            <a:pPr algn="l">
              <a:lnSpc>
                <a:spcPct val="150000"/>
              </a:lnSpc>
              <a:buClrTx/>
              <a:buSzTx/>
              <a:buFontTx/>
            </a:pP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mn-ea"/>
              </a:rPr>
              <a:t>3. 二阶压控低通滤波器</a:t>
            </a:r>
            <a:endPar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mn-ea"/>
            </a:endParaRPr>
          </a:p>
          <a:p>
            <a:pPr algn="l" eaLnBrk="0" hangingPunct="0">
              <a:lnSpc>
                <a:spcPct val="150000"/>
              </a:lnSpc>
              <a:buClrTx/>
              <a:buSzTx/>
              <a:buFontTx/>
            </a:pPr>
            <a:r>
              <a:rPr kumimoji="1" lang="zh-CN" altLang="en-US" sz="2800" b="1" dirty="0">
                <a:solidFill>
                  <a:srgbClr val="FF6600"/>
                </a:solidFill>
                <a:latin typeface="Times New Roman" panose="02020603050405020304" pitchFamily="18" charset="0"/>
                <a:cs typeface="Times New Roman" panose="02020603050405020304" pitchFamily="18" charset="0"/>
                <a:sym typeface="+mn-ea"/>
              </a:rPr>
              <a:t>（1）电路构成</a:t>
            </a:r>
            <a:endParaRPr kumimoji="1" lang="zh-CN" altLang="en-US" sz="2800" b="1" dirty="0">
              <a:solidFill>
                <a:srgbClr val="FF660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5" name="文本框 4"/>
          <p:cNvSpPr txBox="1"/>
          <p:nvPr/>
        </p:nvSpPr>
        <p:spPr>
          <a:xfrm>
            <a:off x="972185" y="4779010"/>
            <a:ext cx="7222490" cy="534035"/>
          </a:xfrm>
          <a:prstGeom prst="rect">
            <a:avLst/>
          </a:prstGeom>
          <a:noFill/>
        </p:spPr>
        <p:txBody>
          <a:bodyPr wrap="square" rtlCol="0" anchor="t">
            <a:spAutoFit/>
          </a:bodyPr>
          <a:p>
            <a:pPr indent="0" algn="l" fontAlgn="auto">
              <a:lnSpc>
                <a:spcPct val="120000"/>
              </a:lnSpc>
            </a:pPr>
            <a:r>
              <a:rPr lang="zh-CN" altLang="en-US" sz="2400" b="1" dirty="0">
                <a:latin typeface="Times New Roman" panose="02020603050405020304" pitchFamily="18" charset="0"/>
                <a:cs typeface="Times New Roman" panose="02020603050405020304" pitchFamily="18" charset="0"/>
                <a:sym typeface="+mn-ea"/>
              </a:rPr>
              <a:t>当 </a:t>
            </a:r>
            <a:r>
              <a:rPr lang="en-US" altLang="zh-CN" sz="2400" b="1" i="1">
                <a:latin typeface="Times New Roman" panose="02020603050405020304" pitchFamily="18" charset="0"/>
                <a:cs typeface="Times New Roman" panose="02020603050405020304" pitchFamily="18" charset="0"/>
                <a:sym typeface="+mn-ea"/>
              </a:rPr>
              <a:t>f </a:t>
            </a:r>
            <a:r>
              <a:rPr lang="en-US" altLang="zh-CN" sz="2400" b="1">
                <a:latin typeface="Times New Roman" panose="02020603050405020304" pitchFamily="18" charset="0"/>
                <a:cs typeface="Times New Roman" panose="02020603050405020304" pitchFamily="18" charset="0"/>
                <a:sym typeface="+mn-ea"/>
              </a:rPr>
              <a:t>= 0 </a:t>
            </a:r>
            <a:r>
              <a:rPr lang="zh-CN" altLang="en-US" sz="2400" b="1" dirty="0">
                <a:latin typeface="Times New Roman" panose="02020603050405020304" pitchFamily="18" charset="0"/>
                <a:cs typeface="Times New Roman" panose="02020603050405020304" pitchFamily="18" charset="0"/>
                <a:sym typeface="+mn-ea"/>
              </a:rPr>
              <a:t>时，各电容器可视为开路，通带内的增益为</a:t>
            </a:r>
            <a:endParaRPr lang="zh-CN" altLang="en-US" sz="2400" b="1" dirty="0">
              <a:latin typeface="Times New Roman" panose="02020603050405020304" pitchFamily="18" charset="0"/>
              <a:cs typeface="Times New Roman" panose="02020603050405020304" pitchFamily="18" charset="0"/>
              <a:sym typeface="+mn-ea"/>
            </a:endParaRPr>
          </a:p>
        </p:txBody>
      </p:sp>
      <p:graphicFrame>
        <p:nvGraphicFramePr>
          <p:cNvPr id="46082" name="对象 4098"/>
          <p:cNvGraphicFramePr/>
          <p:nvPr/>
        </p:nvGraphicFramePr>
        <p:xfrm>
          <a:off x="3278505" y="5306060"/>
          <a:ext cx="1821815" cy="927735"/>
        </p:xfrm>
        <a:graphic>
          <a:graphicData uri="http://schemas.openxmlformats.org/presentationml/2006/ole">
            <mc:AlternateContent xmlns:mc="http://schemas.openxmlformats.org/markup-compatibility/2006">
              <mc:Choice xmlns:v="urn:schemas-microsoft-com:vml" Requires="v">
                <p:oleObj spid="_x0000_s3079" name="" r:id="rId1" imgW="825500" imgH="444500" progId="Equation.3">
                  <p:embed/>
                </p:oleObj>
              </mc:Choice>
              <mc:Fallback>
                <p:oleObj name="" r:id="rId1" imgW="825500" imgH="444500" progId="Equation.3">
                  <p:embed/>
                  <p:pic>
                    <p:nvPicPr>
                      <p:cNvPr id="0" name="图片 3078"/>
                      <p:cNvPicPr/>
                      <p:nvPr/>
                    </p:nvPicPr>
                    <p:blipFill>
                      <a:blip r:embed="rId2"/>
                      <a:stretch>
                        <a:fillRect/>
                      </a:stretch>
                    </p:blipFill>
                    <p:spPr>
                      <a:xfrm>
                        <a:off x="3278505" y="5306060"/>
                        <a:ext cx="1821815" cy="927735"/>
                      </a:xfrm>
                      <a:prstGeom prst="rect">
                        <a:avLst/>
                      </a:prstGeom>
                      <a:noFill/>
                      <a:ln w="38100">
                        <a:noFill/>
                        <a:miter/>
                      </a:ln>
                    </p:spPr>
                  </p:pic>
                </p:oleObj>
              </mc:Fallback>
            </mc:AlternateContent>
          </a:graphicData>
        </a:graphic>
      </p:graphicFrame>
      <p:sp>
        <p:nvSpPr>
          <p:cNvPr id="3" name="文本框 2"/>
          <p:cNvSpPr txBox="1"/>
          <p:nvPr>
            <p:custDataLst>
              <p:tags r:id="rId3"/>
            </p:custDataLst>
          </p:nvPr>
        </p:nvSpPr>
        <p:spPr>
          <a:xfrm>
            <a:off x="540385" y="1052195"/>
            <a:ext cx="2710815" cy="650875"/>
          </a:xfrm>
          <a:prstGeom prst="rect">
            <a:avLst/>
          </a:prstGeom>
          <a:noFill/>
        </p:spPr>
        <p:txBody>
          <a:bodyPr wrap="square" rtlCol="0" anchor="t">
            <a:spAutoFit/>
          </a:bodyPr>
          <a:p>
            <a:pPr algn="l" eaLnBrk="0" hangingPunct="0">
              <a:lnSpc>
                <a:spcPct val="130000"/>
              </a:lnSpc>
              <a:buClrTx/>
              <a:buSzTx/>
              <a:buFontTx/>
            </a:pPr>
            <a:r>
              <a:rPr kumimoji="1" lang="zh-CN" altLang="en-US" sz="2800" b="1" dirty="0">
                <a:solidFill>
                  <a:srgbClr val="FF6600"/>
                </a:solidFill>
                <a:latin typeface="Times New Roman" panose="02020603050405020304" pitchFamily="18" charset="0"/>
                <a:cs typeface="Times New Roman" panose="02020603050405020304" pitchFamily="18" charset="0"/>
                <a:sym typeface="+mn-ea"/>
              </a:rPr>
              <a:t>（2）传递函数</a:t>
            </a:r>
            <a:endParaRPr kumimoji="1" lang="zh-CN" altLang="en-US" sz="2800" b="1" dirty="0">
              <a:solidFill>
                <a:srgbClr val="FF6600"/>
              </a:solidFill>
              <a:latin typeface="Times New Roman" panose="02020603050405020304" pitchFamily="18" charset="0"/>
              <a:cs typeface="Times New Roman" panose="02020603050405020304" pitchFamily="18" charset="0"/>
              <a:sym typeface="+mn-ea"/>
            </a:endParaRPr>
          </a:p>
        </p:txBody>
      </p:sp>
      <p:grpSp>
        <p:nvGrpSpPr>
          <p:cNvPr id="64520" name="组合 64519"/>
          <p:cNvGrpSpPr/>
          <p:nvPr/>
        </p:nvGrpSpPr>
        <p:grpSpPr>
          <a:xfrm>
            <a:off x="2125345" y="1772285"/>
            <a:ext cx="4637405" cy="2787015"/>
            <a:chOff x="384" y="1152"/>
            <a:chExt cx="2544" cy="1430"/>
          </a:xfrm>
        </p:grpSpPr>
        <p:graphicFrame>
          <p:nvGraphicFramePr>
            <p:cNvPr id="64521" name="对象 64520"/>
            <p:cNvGraphicFramePr/>
            <p:nvPr>
              <p:custDataLst>
                <p:tags r:id="rId4"/>
              </p:custDataLst>
            </p:nvPr>
          </p:nvGraphicFramePr>
          <p:xfrm>
            <a:off x="384" y="1152"/>
            <a:ext cx="2544" cy="1430"/>
          </p:xfrm>
          <a:graphic>
            <a:graphicData uri="http://schemas.openxmlformats.org/presentationml/2006/ole">
              <mc:AlternateContent xmlns:mc="http://schemas.openxmlformats.org/markup-compatibility/2006">
                <mc:Choice xmlns:v="urn:schemas-microsoft-com:vml" Requires="v">
                  <p:oleObj spid="_x0000_s3157" name="" r:id="rId5" imgW="13706475" imgH="7705725" progId="MSPhotoEd.3">
                    <p:embed/>
                  </p:oleObj>
                </mc:Choice>
                <mc:Fallback>
                  <p:oleObj name="" r:id="rId5" imgW="13706475" imgH="7705725" progId="MSPhotoEd.3">
                    <p:embed/>
                    <p:pic>
                      <p:nvPicPr>
                        <p:cNvPr id="0" name="图片 3156"/>
                        <p:cNvPicPr/>
                        <p:nvPr/>
                      </p:nvPicPr>
                      <p:blipFill>
                        <a:blip r:embed="rId6"/>
                        <a:stretch>
                          <a:fillRect/>
                        </a:stretch>
                      </p:blipFill>
                      <p:spPr>
                        <a:xfrm>
                          <a:off x="384" y="1152"/>
                          <a:ext cx="2544" cy="1430"/>
                        </a:xfrm>
                        <a:prstGeom prst="rect">
                          <a:avLst/>
                        </a:prstGeom>
                        <a:noFill/>
                        <a:ln w="38100">
                          <a:noFill/>
                          <a:miter/>
                        </a:ln>
                      </p:spPr>
                    </p:pic>
                  </p:oleObj>
                </mc:Fallback>
              </mc:AlternateContent>
            </a:graphicData>
          </a:graphic>
        </p:graphicFrame>
        <p:sp>
          <p:nvSpPr>
            <p:cNvPr id="64522" name="文本框 64521"/>
            <p:cNvSpPr txBox="1"/>
            <p:nvPr>
              <p:custDataLst>
                <p:tags r:id="rId7"/>
              </p:custDataLst>
            </p:nvPr>
          </p:nvSpPr>
          <p:spPr>
            <a:xfrm>
              <a:off x="1837" y="2160"/>
              <a:ext cx="635" cy="205"/>
            </a:xfrm>
            <a:prstGeom prst="rect">
              <a:avLst/>
            </a:prstGeom>
            <a:noFill/>
            <a:ln w="9525">
              <a:noFill/>
            </a:ln>
          </p:spPr>
          <p:txBody>
            <a:bodyPr>
              <a:spAutoFit/>
            </a:bodyPr>
            <a:p>
              <a:pPr>
                <a:spcBef>
                  <a:spcPct val="50000"/>
                </a:spcBef>
              </a:pP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2</a:t>
              </a:r>
              <a:endParaRPr lang="en-US" altLang="zh-CN" sz="2000" b="1">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20" name="组合 64519"/>
          <p:cNvGrpSpPr/>
          <p:nvPr/>
        </p:nvGrpSpPr>
        <p:grpSpPr>
          <a:xfrm>
            <a:off x="4337685" y="763905"/>
            <a:ext cx="4598670" cy="2765425"/>
            <a:chOff x="384" y="1152"/>
            <a:chExt cx="2544" cy="1430"/>
          </a:xfrm>
        </p:grpSpPr>
        <p:graphicFrame>
          <p:nvGraphicFramePr>
            <p:cNvPr id="64521" name="对象 64520"/>
            <p:cNvGraphicFramePr/>
            <p:nvPr>
              <p:custDataLst>
                <p:tags r:id="rId1"/>
              </p:custDataLst>
            </p:nvPr>
          </p:nvGraphicFramePr>
          <p:xfrm>
            <a:off x="384" y="1152"/>
            <a:ext cx="2544" cy="1430"/>
          </p:xfrm>
          <a:graphic>
            <a:graphicData uri="http://schemas.openxmlformats.org/presentationml/2006/ole">
              <mc:AlternateContent xmlns:mc="http://schemas.openxmlformats.org/markup-compatibility/2006">
                <mc:Choice xmlns:v="urn:schemas-microsoft-com:vml" Requires="v">
                  <p:oleObj spid="_x0000_s3157" name="" r:id="rId2" imgW="13706475" imgH="7705725" progId="MSPhotoEd.3">
                    <p:embed/>
                  </p:oleObj>
                </mc:Choice>
                <mc:Fallback>
                  <p:oleObj name="" r:id="rId2" imgW="13706475" imgH="7705725" progId="MSPhotoEd.3">
                    <p:embed/>
                    <p:pic>
                      <p:nvPicPr>
                        <p:cNvPr id="0" name="图片 3156"/>
                        <p:cNvPicPr/>
                        <p:nvPr/>
                      </p:nvPicPr>
                      <p:blipFill>
                        <a:blip r:embed="rId3"/>
                        <a:stretch>
                          <a:fillRect/>
                        </a:stretch>
                      </p:blipFill>
                      <p:spPr>
                        <a:xfrm>
                          <a:off x="384" y="1152"/>
                          <a:ext cx="2544" cy="1430"/>
                        </a:xfrm>
                        <a:prstGeom prst="rect">
                          <a:avLst/>
                        </a:prstGeom>
                        <a:noFill/>
                        <a:ln w="38100">
                          <a:noFill/>
                          <a:miter/>
                        </a:ln>
                      </p:spPr>
                    </p:pic>
                  </p:oleObj>
                </mc:Fallback>
              </mc:AlternateContent>
            </a:graphicData>
          </a:graphic>
        </p:graphicFrame>
        <p:sp>
          <p:nvSpPr>
            <p:cNvPr id="64522" name="文本框 64521"/>
            <p:cNvSpPr txBox="1"/>
            <p:nvPr>
              <p:custDataLst>
                <p:tags r:id="rId4"/>
              </p:custDataLst>
            </p:nvPr>
          </p:nvSpPr>
          <p:spPr>
            <a:xfrm>
              <a:off x="1837" y="2160"/>
              <a:ext cx="635" cy="206"/>
            </a:xfrm>
            <a:prstGeom prst="rect">
              <a:avLst/>
            </a:prstGeom>
            <a:noFill/>
            <a:ln w="9525">
              <a:noFill/>
            </a:ln>
          </p:spPr>
          <p:txBody>
            <a:bodyPr>
              <a:spAutoFit/>
            </a:bodyPr>
            <a:p>
              <a:pPr>
                <a:spcBef>
                  <a:spcPct val="50000"/>
                </a:spcBef>
              </a:pP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baseline="-25000">
                  <a:latin typeface="Times New Roman" panose="02020603050405020304" pitchFamily="18" charset="0"/>
                </a:rPr>
                <a:t>2</a:t>
              </a:r>
              <a:endParaRPr lang="en-US" altLang="zh-CN" sz="2000" b="1">
                <a:latin typeface="Times New Roman" panose="02020603050405020304" pitchFamily="18" charset="0"/>
              </a:endParaRPr>
            </a:p>
          </p:txBody>
        </p:sp>
      </p:gr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grpSp>
        <p:nvGrpSpPr>
          <p:cNvPr id="6" name="组合 5"/>
          <p:cNvGrpSpPr/>
          <p:nvPr/>
        </p:nvGrpSpPr>
        <p:grpSpPr>
          <a:xfrm>
            <a:off x="395605" y="1989455"/>
            <a:ext cx="3592195" cy="1542415"/>
            <a:chOff x="623" y="3472"/>
            <a:chExt cx="5657" cy="2429"/>
          </a:xfrm>
        </p:grpSpPr>
        <p:sp>
          <p:nvSpPr>
            <p:cNvPr id="8" name="文本框 4104"/>
            <p:cNvSpPr txBox="1"/>
            <p:nvPr/>
          </p:nvSpPr>
          <p:spPr>
            <a:xfrm>
              <a:off x="623" y="3472"/>
              <a:ext cx="3586" cy="725"/>
            </a:xfrm>
            <a:prstGeom prst="rect">
              <a:avLst/>
            </a:prstGeom>
            <a:noFill/>
            <a:ln w="9525">
              <a:noFill/>
            </a:ln>
          </p:spPr>
          <p:txBody>
            <a:bodyPr wrap="square" anchor="t" anchorCtr="0">
              <a:spAutoFit/>
            </a:bodyPr>
            <a:p>
              <a:pPr>
                <a:spcBef>
                  <a:spcPct val="50000"/>
                </a:spcBef>
              </a:pPr>
              <a:r>
                <a:rPr lang="zh-CN" sz="2400" b="1" dirty="0">
                  <a:latin typeface="Times New Roman" panose="02020603050405020304" pitchFamily="18" charset="0"/>
                </a:rPr>
                <a:t>根据</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虚断</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graphicFrame>
          <p:nvGraphicFramePr>
            <p:cNvPr id="9" name="对象 4098"/>
            <p:cNvGraphicFramePr>
              <a:graphicFrameLocks noChangeAspect="1"/>
            </p:cNvGraphicFramePr>
            <p:nvPr/>
          </p:nvGraphicFramePr>
          <p:xfrm>
            <a:off x="1095" y="4083"/>
            <a:ext cx="5185" cy="1818"/>
          </p:xfrm>
          <a:graphic>
            <a:graphicData uri="http://schemas.openxmlformats.org/presentationml/2006/ole">
              <mc:AlternateContent xmlns:mc="http://schemas.openxmlformats.org/markup-compatibility/2006">
                <mc:Choice xmlns:v="urn:schemas-microsoft-com:vml" Requires="v">
                  <p:oleObj spid="_x0000_s10" name="" r:id="rId5" imgW="1574800" imgH="584200" progId="Equation.3">
                    <p:embed/>
                  </p:oleObj>
                </mc:Choice>
                <mc:Fallback>
                  <p:oleObj name="" r:id="rId5" imgW="1574800" imgH="584200" progId="Equation.3">
                    <p:embed/>
                    <p:pic>
                      <p:nvPicPr>
                        <p:cNvPr id="0" name="图片 3078"/>
                        <p:cNvPicPr/>
                        <p:nvPr/>
                      </p:nvPicPr>
                      <p:blipFill>
                        <a:blip r:embed="rId6"/>
                        <a:stretch>
                          <a:fillRect/>
                        </a:stretch>
                      </p:blipFill>
                      <p:spPr>
                        <a:xfrm>
                          <a:off x="1095" y="4083"/>
                          <a:ext cx="5185" cy="1818"/>
                        </a:xfrm>
                        <a:prstGeom prst="rect">
                          <a:avLst/>
                        </a:prstGeom>
                        <a:noFill/>
                        <a:ln w="38100">
                          <a:noFill/>
                          <a:miter/>
                        </a:ln>
                      </p:spPr>
                    </p:pic>
                  </p:oleObj>
                </mc:Fallback>
              </mc:AlternateContent>
            </a:graphicData>
          </a:graphic>
        </p:graphicFrame>
      </p:grpSp>
      <p:graphicFrame>
        <p:nvGraphicFramePr>
          <p:cNvPr id="51203" name="对象 4099"/>
          <p:cNvGraphicFramePr/>
          <p:nvPr/>
        </p:nvGraphicFramePr>
        <p:xfrm>
          <a:off x="626428" y="3700780"/>
          <a:ext cx="5963920" cy="992505"/>
        </p:xfrm>
        <a:graphic>
          <a:graphicData uri="http://schemas.openxmlformats.org/presentationml/2006/ole">
            <mc:AlternateContent xmlns:mc="http://schemas.openxmlformats.org/markup-compatibility/2006">
              <mc:Choice xmlns:v="urn:schemas-microsoft-com:vml" Requires="v">
                <p:oleObj spid="_x0000_s3092" name="" r:id="rId7" imgW="3124200" imgH="495300" progId="Equation.3">
                  <p:embed/>
                </p:oleObj>
              </mc:Choice>
              <mc:Fallback>
                <p:oleObj name="" r:id="rId7" imgW="3124200" imgH="495300" progId="Equation.3">
                  <p:embed/>
                  <p:pic>
                    <p:nvPicPr>
                      <p:cNvPr id="0" name="图片 3091"/>
                      <p:cNvPicPr/>
                      <p:nvPr/>
                    </p:nvPicPr>
                    <p:blipFill>
                      <a:blip r:embed="rId8"/>
                      <a:stretch>
                        <a:fillRect/>
                      </a:stretch>
                    </p:blipFill>
                    <p:spPr>
                      <a:xfrm>
                        <a:off x="626428" y="3700780"/>
                        <a:ext cx="5963920" cy="992505"/>
                      </a:xfrm>
                      <a:prstGeom prst="rect">
                        <a:avLst/>
                      </a:prstGeom>
                      <a:noFill/>
                      <a:ln w="38100">
                        <a:noFill/>
                        <a:miter/>
                      </a:ln>
                    </p:spPr>
                  </p:pic>
                </p:oleObj>
              </mc:Fallback>
            </mc:AlternateContent>
          </a:graphicData>
        </a:graphic>
      </p:graphicFrame>
      <p:sp>
        <p:nvSpPr>
          <p:cNvPr id="12" name="文本框 11"/>
          <p:cNvSpPr txBox="1"/>
          <p:nvPr/>
        </p:nvSpPr>
        <p:spPr>
          <a:xfrm>
            <a:off x="543560" y="4798695"/>
            <a:ext cx="6541770" cy="460375"/>
          </a:xfrm>
          <a:prstGeom prst="rect">
            <a:avLst/>
          </a:prstGeom>
          <a:noFill/>
        </p:spPr>
        <p:txBody>
          <a:bodyPr wrap="square" rtlCol="0" anchor="t">
            <a:spAutoFit/>
          </a:bodyPr>
          <a:p>
            <a:pPr algn="just"/>
            <a:r>
              <a:rPr lang="zh-CN" altLang="en-US" sz="2400" b="1" dirty="0">
                <a:latin typeface="Times New Roman" panose="02020603050405020304" pitchFamily="18" charset="0"/>
                <a:sym typeface="+mn-ea"/>
              </a:rPr>
              <a:t>联立求解以上三式，可得滤波器的传递函数为</a:t>
            </a:r>
            <a:endParaRPr lang="zh-CN" altLang="en-US" sz="2400" b="1" dirty="0">
              <a:latin typeface="Times New Roman" panose="02020603050405020304" pitchFamily="18" charset="0"/>
              <a:sym typeface="+mn-ea"/>
            </a:endParaRPr>
          </a:p>
        </p:txBody>
      </p:sp>
      <p:graphicFrame>
        <p:nvGraphicFramePr>
          <p:cNvPr id="51205" name="对象 4102"/>
          <p:cNvGraphicFramePr>
            <a:graphicFrameLocks noChangeAspect="1"/>
          </p:cNvGraphicFramePr>
          <p:nvPr/>
        </p:nvGraphicFramePr>
        <p:xfrm>
          <a:off x="1712595" y="5288280"/>
          <a:ext cx="5216525" cy="989330"/>
        </p:xfrm>
        <a:graphic>
          <a:graphicData uri="http://schemas.openxmlformats.org/presentationml/2006/ole">
            <mc:AlternateContent xmlns:mc="http://schemas.openxmlformats.org/markup-compatibility/2006">
              <mc:Choice xmlns:v="urn:schemas-microsoft-com:vml" Requires="v">
                <p:oleObj spid="_x0000_s3082" name="" r:id="rId9" imgW="2602865" imgH="495300" progId="Equation.3">
                  <p:embed/>
                </p:oleObj>
              </mc:Choice>
              <mc:Fallback>
                <p:oleObj name="" r:id="rId9" imgW="2602865" imgH="495300" progId="Equation.3">
                  <p:embed/>
                  <p:pic>
                    <p:nvPicPr>
                      <p:cNvPr id="0" name="图片 3081"/>
                      <p:cNvPicPr/>
                      <p:nvPr/>
                    </p:nvPicPr>
                    <p:blipFill>
                      <a:blip r:embed="rId10"/>
                      <a:stretch>
                        <a:fillRect/>
                      </a:stretch>
                    </p:blipFill>
                    <p:spPr>
                      <a:xfrm>
                        <a:off x="1712595" y="5288280"/>
                        <a:ext cx="5216525" cy="989330"/>
                      </a:xfrm>
                      <a:prstGeom prst="rect">
                        <a:avLst/>
                      </a:prstGeom>
                      <a:noFill/>
                      <a:ln w="38100">
                        <a:noFill/>
                        <a:miter/>
                      </a:ln>
                    </p:spPr>
                  </p:pic>
                </p:oleObj>
              </mc:Fallback>
            </mc:AlternateContent>
          </a:graphicData>
        </a:graphic>
      </p:graphicFrame>
      <p:grpSp>
        <p:nvGrpSpPr>
          <p:cNvPr id="5" name="组合 4"/>
          <p:cNvGrpSpPr/>
          <p:nvPr/>
        </p:nvGrpSpPr>
        <p:grpSpPr>
          <a:xfrm>
            <a:off x="395605" y="765175"/>
            <a:ext cx="2931160" cy="1080135"/>
            <a:chOff x="623" y="1318"/>
            <a:chExt cx="4616" cy="1701"/>
          </a:xfrm>
        </p:grpSpPr>
        <p:graphicFrame>
          <p:nvGraphicFramePr>
            <p:cNvPr id="4" name="对象 4098"/>
            <p:cNvGraphicFramePr/>
            <p:nvPr>
              <p:custDataLst>
                <p:tags r:id="rId11"/>
              </p:custDataLst>
            </p:nvPr>
          </p:nvGraphicFramePr>
          <p:xfrm>
            <a:off x="1055" y="2225"/>
            <a:ext cx="3756" cy="794"/>
          </p:xfrm>
          <a:graphic>
            <a:graphicData uri="http://schemas.openxmlformats.org/presentationml/2006/ole">
              <mc:AlternateContent xmlns:mc="http://schemas.openxmlformats.org/markup-compatibility/2006">
                <mc:Choice xmlns:v="urn:schemas-microsoft-com:vml" Requires="v">
                  <p:oleObj spid="_x0000_s11" name="" r:id="rId12" imgW="1079500" imgH="241300" progId="Equation.3">
                    <p:embed/>
                  </p:oleObj>
                </mc:Choice>
                <mc:Fallback>
                  <p:oleObj name="" r:id="rId12" imgW="1079500" imgH="241300" progId="Equation.3">
                    <p:embed/>
                    <p:pic>
                      <p:nvPicPr>
                        <p:cNvPr id="0" name="图片 3078"/>
                        <p:cNvPicPr/>
                        <p:nvPr/>
                      </p:nvPicPr>
                      <p:blipFill>
                        <a:blip r:embed="rId13"/>
                        <a:stretch>
                          <a:fillRect/>
                        </a:stretch>
                      </p:blipFill>
                      <p:spPr>
                        <a:xfrm>
                          <a:off x="1055" y="2225"/>
                          <a:ext cx="3756" cy="794"/>
                        </a:xfrm>
                        <a:prstGeom prst="rect">
                          <a:avLst/>
                        </a:prstGeom>
                        <a:noFill/>
                        <a:ln w="38100">
                          <a:noFill/>
                          <a:miter/>
                        </a:ln>
                      </p:spPr>
                    </p:pic>
                  </p:oleObj>
                </mc:Fallback>
              </mc:AlternateContent>
            </a:graphicData>
          </a:graphic>
        </p:graphicFrame>
        <p:sp>
          <p:nvSpPr>
            <p:cNvPr id="46087" name="文本框 4104"/>
            <p:cNvSpPr txBox="1"/>
            <p:nvPr>
              <p:custDataLst>
                <p:tags r:id="rId14"/>
              </p:custDataLst>
            </p:nvPr>
          </p:nvSpPr>
          <p:spPr>
            <a:xfrm>
              <a:off x="623" y="1318"/>
              <a:ext cx="4616" cy="725"/>
            </a:xfrm>
            <a:prstGeom prst="rect">
              <a:avLst/>
            </a:prstGeom>
            <a:noFill/>
            <a:ln w="9525">
              <a:noFill/>
            </a:ln>
          </p:spPr>
          <p:txBody>
            <a:bodyPr wrap="square" anchor="t" anchorCtr="0">
              <a:spAutoFit/>
            </a:bodyPr>
            <a:p>
              <a:pPr>
                <a:spcBef>
                  <a:spcPct val="50000"/>
                </a:spcBef>
              </a:pPr>
              <a:r>
                <a:rPr lang="zh-CN" sz="2400" b="1" dirty="0">
                  <a:latin typeface="Times New Roman" panose="02020603050405020304" pitchFamily="18" charset="0"/>
                </a:rPr>
                <a:t>同相比例运算电路</a:t>
              </a:r>
              <a:endParaRPr lang="zh-CN" sz="2400" b="1" dirty="0">
                <a:latin typeface="Times New Roman" panose="02020603050405020304" pitchFamily="18" charset="0"/>
              </a:endParaRPr>
            </a:p>
          </p:txBody>
        </p:sp>
      </p:grpSp>
      <p:sp>
        <p:nvSpPr>
          <p:cNvPr id="3" name="文本框 2"/>
          <p:cNvSpPr txBox="1"/>
          <p:nvPr/>
        </p:nvSpPr>
        <p:spPr>
          <a:xfrm>
            <a:off x="542925" y="6236335"/>
            <a:ext cx="7591425" cy="534035"/>
          </a:xfrm>
          <a:prstGeom prst="rect">
            <a:avLst/>
          </a:prstGeom>
          <a:noFill/>
        </p:spPr>
        <p:txBody>
          <a:bodyPr wrap="square" rtlCol="0" anchor="t">
            <a:spAutoFit/>
          </a:bodyPr>
          <a:p>
            <a:pPr indent="0" fontAlgn="auto">
              <a:lnSpc>
                <a:spcPct val="120000"/>
              </a:lnSpc>
            </a:pPr>
            <a:r>
              <a:rPr lang="zh-CN" altLang="en-US" sz="2400" b="1" dirty="0">
                <a:latin typeface="Times New Roman" panose="02020603050405020304" pitchFamily="18" charset="0"/>
                <a:cs typeface="Times New Roman" panose="02020603050405020304" pitchFamily="18" charset="0"/>
                <a:sym typeface="+mn-ea"/>
              </a:rPr>
              <a:t>该滤波器的通带增益应小于</a:t>
            </a:r>
            <a:r>
              <a:rPr lang="en-US" altLang="zh-CN" sz="2400" b="1" dirty="0">
                <a:latin typeface="Times New Roman" panose="02020603050405020304" pitchFamily="18" charset="0"/>
                <a:cs typeface="Times New Roman" panose="02020603050405020304" pitchFamily="18" charset="0"/>
                <a:sym typeface="+mn-ea"/>
              </a:rPr>
              <a:t>3</a:t>
            </a:r>
            <a:r>
              <a:rPr lang="zh-CN" altLang="en-US" sz="2400" b="1" dirty="0">
                <a:latin typeface="Times New Roman" panose="02020603050405020304" pitchFamily="18" charset="0"/>
                <a:cs typeface="Times New Roman" panose="02020603050405020304" pitchFamily="18" charset="0"/>
                <a:sym typeface="+mn-ea"/>
              </a:rPr>
              <a:t>，才能保障电路稳定工作。</a:t>
            </a:r>
            <a:endParaRPr lang="zh-CN" altLang="en-US" sz="2400" b="1" dirty="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3"/>
                                        </p:tgtEl>
                                        <p:attrNameLst>
                                          <p:attrName>style.visibility</p:attrName>
                                        </p:attrNameLst>
                                      </p:cBhvr>
                                      <p:to>
                                        <p:strVal val="visible"/>
                                      </p:to>
                                    </p:set>
                                    <p:animEffect transition="in" filter="blinds(horizontal)">
                                      <p:cBhvr>
                                        <p:cTn id="12" dur="500"/>
                                        <p:tgtEl>
                                          <p:spTgt spid="5120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51205"/>
                                        </p:tgtEl>
                                        <p:attrNameLst>
                                          <p:attrName>style.visibility</p:attrName>
                                        </p:attrNameLst>
                                      </p:cBhvr>
                                      <p:to>
                                        <p:strVal val="visible"/>
                                      </p:to>
                                    </p:set>
                                    <p:animEffect transition="in" filter="blinds(horizontal)">
                                      <p:cBhvr>
                                        <p:cTn id="21" dur="500"/>
                                        <p:tgtEl>
                                          <p:spTgt spid="5120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grpSp>
        <p:nvGrpSpPr>
          <p:cNvPr id="6" name="组合 5"/>
          <p:cNvGrpSpPr/>
          <p:nvPr/>
        </p:nvGrpSpPr>
        <p:grpSpPr>
          <a:xfrm>
            <a:off x="3125470" y="582295"/>
            <a:ext cx="5013960" cy="795020"/>
            <a:chOff x="1758" y="1821"/>
            <a:chExt cx="7896" cy="1252"/>
          </a:xfrm>
        </p:grpSpPr>
        <p:graphicFrame>
          <p:nvGraphicFramePr>
            <p:cNvPr id="3" name="对象 7194"/>
            <p:cNvGraphicFramePr/>
            <p:nvPr/>
          </p:nvGraphicFramePr>
          <p:xfrm>
            <a:off x="4929" y="1843"/>
            <a:ext cx="1839" cy="1230"/>
          </p:xfrm>
          <a:graphic>
            <a:graphicData uri="http://schemas.openxmlformats.org/presentationml/2006/ole">
              <mc:AlternateContent xmlns:mc="http://schemas.openxmlformats.org/markup-compatibility/2006">
                <mc:Choice xmlns:v="urn:schemas-microsoft-com:vml" Requires="v">
                  <p:oleObj spid="_x0000_s14" name="" r:id="rId1" imgW="584200" imgH="393700" progId="Equation.3">
                    <p:embed/>
                  </p:oleObj>
                </mc:Choice>
                <mc:Fallback>
                  <p:oleObj name="" r:id="rId1" imgW="584200" imgH="393700" progId="Equation.3">
                    <p:embed/>
                    <p:pic>
                      <p:nvPicPr>
                        <p:cNvPr id="0" name="图片 3077"/>
                        <p:cNvPicPr/>
                        <p:nvPr/>
                      </p:nvPicPr>
                      <p:blipFill>
                        <a:blip r:embed="rId2"/>
                        <a:stretch>
                          <a:fillRect/>
                        </a:stretch>
                      </p:blipFill>
                      <p:spPr>
                        <a:xfrm>
                          <a:off x="4929" y="1843"/>
                          <a:ext cx="1839" cy="1230"/>
                        </a:xfrm>
                        <a:prstGeom prst="rect">
                          <a:avLst/>
                        </a:prstGeom>
                        <a:noFill/>
                        <a:ln w="38100">
                          <a:noFill/>
                          <a:miter/>
                        </a:ln>
                      </p:spPr>
                    </p:pic>
                  </p:oleObj>
                </mc:Fallback>
              </mc:AlternateContent>
            </a:graphicData>
          </a:graphic>
        </p:graphicFrame>
        <p:graphicFrame>
          <p:nvGraphicFramePr>
            <p:cNvPr id="20" name="对象 7194"/>
            <p:cNvGraphicFramePr/>
            <p:nvPr/>
          </p:nvGraphicFramePr>
          <p:xfrm>
            <a:off x="7343" y="1821"/>
            <a:ext cx="2311" cy="1229"/>
          </p:xfrm>
          <a:graphic>
            <a:graphicData uri="http://schemas.openxmlformats.org/presentationml/2006/ole">
              <mc:AlternateContent xmlns:mc="http://schemas.openxmlformats.org/markup-compatibility/2006">
                <mc:Choice xmlns:v="urn:schemas-microsoft-com:vml" Requires="v">
                  <p:oleObj spid="_x0000_s21" name="" r:id="rId3" imgW="723900" imgH="393700" progId="Equation.3">
                    <p:embed/>
                  </p:oleObj>
                </mc:Choice>
                <mc:Fallback>
                  <p:oleObj name="" r:id="rId3" imgW="723900" imgH="393700" progId="Equation.3">
                    <p:embed/>
                    <p:pic>
                      <p:nvPicPr>
                        <p:cNvPr id="0" name="图片 3077"/>
                        <p:cNvPicPr/>
                        <p:nvPr/>
                      </p:nvPicPr>
                      <p:blipFill>
                        <a:blip r:embed="rId4"/>
                        <a:stretch>
                          <a:fillRect/>
                        </a:stretch>
                      </p:blipFill>
                      <p:spPr>
                        <a:xfrm>
                          <a:off x="7343" y="1821"/>
                          <a:ext cx="2311" cy="1229"/>
                        </a:xfrm>
                        <a:prstGeom prst="rect">
                          <a:avLst/>
                        </a:prstGeom>
                        <a:noFill/>
                        <a:ln w="38100">
                          <a:noFill/>
                          <a:miter/>
                        </a:ln>
                      </p:spPr>
                    </p:pic>
                  </p:oleObj>
                </mc:Fallback>
              </mc:AlternateContent>
            </a:graphicData>
          </a:graphic>
        </p:graphicFrame>
        <p:sp>
          <p:nvSpPr>
            <p:cNvPr id="22" name="文本框 21"/>
            <p:cNvSpPr txBox="1"/>
            <p:nvPr/>
          </p:nvSpPr>
          <p:spPr>
            <a:xfrm>
              <a:off x="1758" y="1998"/>
              <a:ext cx="3179" cy="841"/>
            </a:xfrm>
            <a:prstGeom prst="rect">
              <a:avLst/>
            </a:prstGeom>
            <a:noFill/>
          </p:spPr>
          <p:txBody>
            <a:bodyPr wrap="square" rtlCol="0" anchor="t">
              <a:spAutoFit/>
            </a:bodyPr>
            <a:p>
              <a:pPr indent="0" eaLnBrk="0" fontAlgn="auto" hangingPunct="0">
                <a:lnSpc>
                  <a:spcPct val="120000"/>
                </a:lnSpc>
              </a:pPr>
              <a:r>
                <a:rPr lang="en-US" altLang="zh-CN" sz="2400" b="1" dirty="0">
                  <a:latin typeface="Times New Roman" panose="02020603050405020304" pitchFamily="18" charset="0"/>
                  <a:cs typeface="Times New Roman" panose="02020603050405020304" pitchFamily="18" charset="0"/>
                  <a:sym typeface="+mn-ea"/>
                </a:rPr>
                <a:t> </a:t>
              </a:r>
              <a:r>
                <a:rPr lang="zh-CN" altLang="en-US" sz="2400" b="1" dirty="0">
                  <a:latin typeface="Times New Roman" panose="02020603050405020304" pitchFamily="18" charset="0"/>
                  <a:cs typeface="Times New Roman" panose="02020603050405020304" pitchFamily="18" charset="0"/>
                  <a:sym typeface="+mn-ea"/>
                </a:rPr>
                <a:t>特征频率：</a:t>
              </a:r>
              <a:endParaRPr lang="zh-CN" altLang="en-US" sz="2400" b="1" dirty="0">
                <a:latin typeface="Times New Roman" panose="02020603050405020304" pitchFamily="18" charset="0"/>
                <a:cs typeface="Times New Roman" panose="02020603050405020304" pitchFamily="18" charset="0"/>
                <a:sym typeface="+mn-ea"/>
              </a:endParaRPr>
            </a:p>
          </p:txBody>
        </p:sp>
      </p:grpSp>
      <p:sp>
        <p:nvSpPr>
          <p:cNvPr id="47105" name="文本框 5121"/>
          <p:cNvSpPr txBox="1"/>
          <p:nvPr/>
        </p:nvSpPr>
        <p:spPr>
          <a:xfrm>
            <a:off x="970915" y="2447290"/>
            <a:ext cx="6292850" cy="460375"/>
          </a:xfrm>
          <a:prstGeom prst="rect">
            <a:avLst/>
          </a:prstGeom>
          <a:noFill/>
          <a:ln w="9525">
            <a:noFill/>
          </a:ln>
        </p:spPr>
        <p:txBody>
          <a:bodyPr wrap="square" anchor="t" anchorCtr="0">
            <a:spAutoFit/>
          </a:bodyPr>
          <a:p>
            <a:pPr>
              <a:spcBef>
                <a:spcPct val="50000"/>
              </a:spcBef>
            </a:pPr>
            <a:r>
              <a:rPr lang="zh-CN" altLang="en-US" sz="2400" b="1" dirty="0">
                <a:latin typeface="Times New Roman" panose="02020603050405020304" pitchFamily="18" charset="0"/>
                <a:cs typeface="Times New Roman" panose="02020603050405020304" pitchFamily="18" charset="0"/>
              </a:rPr>
              <a:t>根据传递函数，令</a:t>
            </a:r>
            <a:r>
              <a:rPr lang="zh-CN" altLang="en-US" sz="2400" b="1" i="1">
                <a:latin typeface="Times New Roman" panose="02020603050405020304" pitchFamily="18" charset="0"/>
                <a:cs typeface="Times New Roman" panose="02020603050405020304" pitchFamily="18" charset="0"/>
                <a:sym typeface="+mn-ea"/>
              </a:rPr>
              <a:t> </a:t>
            </a:r>
            <a:r>
              <a:rPr lang="en-US" altLang="zh-CN" sz="2400" b="1" i="1">
                <a:latin typeface="Times New Roman" panose="02020603050405020304" pitchFamily="18" charset="0"/>
                <a:cs typeface="Times New Roman" panose="02020603050405020304" pitchFamily="18" charset="0"/>
                <a:sym typeface="+mn-ea"/>
              </a:rPr>
              <a:t>s</a:t>
            </a:r>
            <a:r>
              <a:rPr lang="en-US" altLang="zh-CN" sz="2400" b="1">
                <a:latin typeface="Times New Roman" panose="02020603050405020304" pitchFamily="18" charset="0"/>
                <a:cs typeface="Times New Roman" panose="02020603050405020304" pitchFamily="18" charset="0"/>
                <a:sym typeface="+mn-ea"/>
              </a:rPr>
              <a:t> = j</a:t>
            </a:r>
            <a:r>
              <a:rPr lang="en-US" altLang="zh-CN" sz="2400" b="1" i="1">
                <a:latin typeface="Times New Roman" panose="02020603050405020304" pitchFamily="18" charset="0"/>
                <a:cs typeface="Times New Roman" panose="02020603050405020304" pitchFamily="18" charset="0"/>
                <a:sym typeface="+mn-ea"/>
              </a:rPr>
              <a:t>ω</a:t>
            </a:r>
            <a:r>
              <a:rPr lang="zh-CN" altLang="en-US" sz="2400" b="1">
                <a:latin typeface="Times New Roman" panose="02020603050405020304" pitchFamily="18" charset="0"/>
                <a:cs typeface="Times New Roman" panose="02020603050405020304" pitchFamily="18" charset="0"/>
                <a:sym typeface="+mn-ea"/>
              </a:rPr>
              <a:t>，</a:t>
            </a:r>
            <a:r>
              <a:rPr lang="zh-CN" altLang="en-US" sz="2400" b="1" dirty="0">
                <a:latin typeface="Times New Roman" panose="02020603050405020304" pitchFamily="18" charset="0"/>
                <a:cs typeface="Times New Roman" panose="02020603050405020304" pitchFamily="18" charset="0"/>
              </a:rPr>
              <a:t>可求频率特性。</a:t>
            </a:r>
            <a:endParaRPr lang="zh-CN" altLang="en-US" sz="2400" b="1">
              <a:latin typeface="Times New Roman" panose="02020603050405020304" pitchFamily="18" charset="0"/>
              <a:cs typeface="Times New Roman" panose="02020603050405020304" pitchFamily="18" charset="0"/>
            </a:endParaRPr>
          </a:p>
        </p:txBody>
      </p:sp>
      <p:sp>
        <p:nvSpPr>
          <p:cNvPr id="5" name="文本框 4"/>
          <p:cNvSpPr txBox="1"/>
          <p:nvPr/>
        </p:nvSpPr>
        <p:spPr>
          <a:xfrm>
            <a:off x="183515" y="622935"/>
            <a:ext cx="3456940" cy="650875"/>
          </a:xfrm>
          <a:prstGeom prst="rect">
            <a:avLst/>
          </a:prstGeom>
          <a:noFill/>
        </p:spPr>
        <p:txBody>
          <a:bodyPr wrap="square" rtlCol="0" anchor="t">
            <a:spAutoFit/>
          </a:bodyPr>
          <a:p>
            <a:pPr algn="l" eaLnBrk="0" hangingPunct="0">
              <a:lnSpc>
                <a:spcPct val="130000"/>
              </a:lnSpc>
              <a:buClrTx/>
              <a:buSzTx/>
              <a:buFontTx/>
            </a:pPr>
            <a:r>
              <a:rPr kumimoji="1" lang="zh-CN" altLang="en-US" sz="2800" b="1" dirty="0">
                <a:solidFill>
                  <a:srgbClr val="FF6600"/>
                </a:solidFill>
                <a:latin typeface="宋体" panose="02010600030101010101" pitchFamily="2" charset="-122"/>
                <a:sym typeface="+mn-ea"/>
              </a:rPr>
              <a:t> （3）频率特性</a:t>
            </a:r>
            <a:endParaRPr kumimoji="1" lang="zh-CN" altLang="en-US" sz="2800" b="1" dirty="0">
              <a:solidFill>
                <a:srgbClr val="FF6600"/>
              </a:solidFill>
              <a:latin typeface="宋体" panose="02010600030101010101" pitchFamily="2" charset="-122"/>
              <a:sym typeface="+mn-ea"/>
            </a:endParaRPr>
          </a:p>
        </p:txBody>
      </p:sp>
      <p:graphicFrame>
        <p:nvGraphicFramePr>
          <p:cNvPr id="53250" name="对象 8194"/>
          <p:cNvGraphicFramePr>
            <a:graphicFrameLocks noChangeAspect="1"/>
          </p:cNvGraphicFramePr>
          <p:nvPr/>
        </p:nvGraphicFramePr>
        <p:xfrm>
          <a:off x="2101850" y="2971800"/>
          <a:ext cx="3941445" cy="1255395"/>
        </p:xfrm>
        <a:graphic>
          <a:graphicData uri="http://schemas.openxmlformats.org/presentationml/2006/ole">
            <mc:AlternateContent xmlns:mc="http://schemas.openxmlformats.org/markup-compatibility/2006">
              <mc:Choice xmlns:v="urn:schemas-microsoft-com:vml" Requires="v">
                <p:oleObj spid="_x0000_s3087" name="" r:id="rId5" imgW="2032000" imgH="647700" progId="Equation.3">
                  <p:embed/>
                </p:oleObj>
              </mc:Choice>
              <mc:Fallback>
                <p:oleObj name="" r:id="rId5" imgW="2032000" imgH="647700" progId="Equation.3">
                  <p:embed/>
                  <p:pic>
                    <p:nvPicPr>
                      <p:cNvPr id="0" name="图片 3086"/>
                      <p:cNvPicPr/>
                      <p:nvPr/>
                    </p:nvPicPr>
                    <p:blipFill>
                      <a:blip r:embed="rId6"/>
                      <a:stretch>
                        <a:fillRect/>
                      </a:stretch>
                    </p:blipFill>
                    <p:spPr>
                      <a:xfrm>
                        <a:off x="2101850" y="2971800"/>
                        <a:ext cx="3941445" cy="1255395"/>
                      </a:xfrm>
                      <a:prstGeom prst="rect">
                        <a:avLst/>
                      </a:prstGeom>
                      <a:noFill/>
                      <a:ln w="38100">
                        <a:noFill/>
                        <a:miter/>
                      </a:ln>
                    </p:spPr>
                  </p:pic>
                </p:oleObj>
              </mc:Fallback>
            </mc:AlternateContent>
          </a:graphicData>
        </a:graphic>
      </p:graphicFrame>
      <p:graphicFrame>
        <p:nvGraphicFramePr>
          <p:cNvPr id="4" name="对象 4102"/>
          <p:cNvGraphicFramePr/>
          <p:nvPr/>
        </p:nvGraphicFramePr>
        <p:xfrm>
          <a:off x="1801973" y="1413510"/>
          <a:ext cx="4713605" cy="894080"/>
        </p:xfrm>
        <a:graphic>
          <a:graphicData uri="http://schemas.openxmlformats.org/presentationml/2006/ole">
            <mc:AlternateContent xmlns:mc="http://schemas.openxmlformats.org/markup-compatibility/2006">
              <mc:Choice xmlns:v="urn:schemas-microsoft-com:vml" Requires="v">
                <p:oleObj spid="_x0000_s10" name="" r:id="rId7" imgW="2602865" imgH="495300" progId="Equation.3">
                  <p:embed/>
                </p:oleObj>
              </mc:Choice>
              <mc:Fallback>
                <p:oleObj name="" r:id="rId7" imgW="2602865" imgH="495300" progId="Equation.3">
                  <p:embed/>
                  <p:pic>
                    <p:nvPicPr>
                      <p:cNvPr id="0" name="图片 3081"/>
                      <p:cNvPicPr/>
                      <p:nvPr/>
                    </p:nvPicPr>
                    <p:blipFill>
                      <a:blip r:embed="rId8"/>
                      <a:stretch>
                        <a:fillRect/>
                      </a:stretch>
                    </p:blipFill>
                    <p:spPr>
                      <a:xfrm>
                        <a:off x="1801973" y="1413510"/>
                        <a:ext cx="4713605" cy="894080"/>
                      </a:xfrm>
                      <a:prstGeom prst="rect">
                        <a:avLst/>
                      </a:prstGeom>
                      <a:noFill/>
                      <a:ln w="38100">
                        <a:noFill/>
                        <a:miter/>
                      </a:ln>
                    </p:spPr>
                  </p:pic>
                </p:oleObj>
              </mc:Fallback>
            </mc:AlternateContent>
          </a:graphicData>
        </a:graphic>
      </p:graphicFrame>
      <p:graphicFrame>
        <p:nvGraphicFramePr>
          <p:cNvPr id="65539" name="对象 65538"/>
          <p:cNvGraphicFramePr/>
          <p:nvPr/>
        </p:nvGraphicFramePr>
        <p:xfrm>
          <a:off x="827882" y="4370309"/>
          <a:ext cx="4609465" cy="972185"/>
        </p:xfrm>
        <a:graphic>
          <a:graphicData uri="http://schemas.openxmlformats.org/presentationml/2006/ole">
            <mc:AlternateContent xmlns:mc="http://schemas.openxmlformats.org/markup-compatibility/2006">
              <mc:Choice xmlns:v="urn:schemas-microsoft-com:vml" Requires="v">
                <p:oleObj spid="_x0000_s3152" name="" r:id="rId9" imgW="2260600" imgH="508000" progId="Equation.3">
                  <p:embed/>
                </p:oleObj>
              </mc:Choice>
              <mc:Fallback>
                <p:oleObj name="" r:id="rId9" imgW="2260600" imgH="508000" progId="Equation.3">
                  <p:embed/>
                  <p:pic>
                    <p:nvPicPr>
                      <p:cNvPr id="0" name="图片 3151"/>
                      <p:cNvPicPr/>
                      <p:nvPr/>
                    </p:nvPicPr>
                    <p:blipFill>
                      <a:blip r:embed="rId10"/>
                      <a:stretch>
                        <a:fillRect/>
                      </a:stretch>
                    </p:blipFill>
                    <p:spPr>
                      <a:xfrm>
                        <a:off x="827882" y="4370309"/>
                        <a:ext cx="4609465" cy="972185"/>
                      </a:xfrm>
                      <a:prstGeom prst="rect">
                        <a:avLst/>
                      </a:prstGeom>
                      <a:noFill/>
                      <a:ln w="9525" cap="flat" cmpd="sng">
                        <a:noFill/>
                        <a:prstDash val="solid"/>
                        <a:miter/>
                        <a:headEnd type="none" w="med" len="med"/>
                        <a:tailEnd type="none" w="med" len="med"/>
                      </a:ln>
                    </p:spPr>
                  </p:pic>
                </p:oleObj>
              </mc:Fallback>
            </mc:AlternateContent>
          </a:graphicData>
        </a:graphic>
      </p:graphicFrame>
      <p:graphicFrame>
        <p:nvGraphicFramePr>
          <p:cNvPr id="57355" name="对象 6198"/>
          <p:cNvGraphicFramePr/>
          <p:nvPr/>
        </p:nvGraphicFramePr>
        <p:xfrm>
          <a:off x="6099017" y="4389042"/>
          <a:ext cx="2295525" cy="934720"/>
        </p:xfrm>
        <a:graphic>
          <a:graphicData uri="http://schemas.openxmlformats.org/presentationml/2006/ole">
            <mc:AlternateContent xmlns:mc="http://schemas.openxmlformats.org/markup-compatibility/2006">
              <mc:Choice xmlns:v="urn:schemas-microsoft-com:vml" Requires="v">
                <p:oleObj spid="_x0000_s3104" name="" r:id="rId11" imgW="1333500" imgH="545465" progId="Equation.3">
                  <p:embed/>
                </p:oleObj>
              </mc:Choice>
              <mc:Fallback>
                <p:oleObj name="" r:id="rId11" imgW="1333500" imgH="545465" progId="Equation.3">
                  <p:embed/>
                  <p:pic>
                    <p:nvPicPr>
                      <p:cNvPr id="0" name="图片 3103"/>
                      <p:cNvPicPr/>
                      <p:nvPr/>
                    </p:nvPicPr>
                    <p:blipFill>
                      <a:blip r:embed="rId12"/>
                      <a:stretch>
                        <a:fillRect/>
                      </a:stretch>
                    </p:blipFill>
                    <p:spPr>
                      <a:xfrm>
                        <a:off x="6099017" y="4389042"/>
                        <a:ext cx="2295525" cy="934720"/>
                      </a:xfrm>
                      <a:prstGeom prst="rect">
                        <a:avLst/>
                      </a:prstGeom>
                      <a:noFill/>
                      <a:ln w="38100">
                        <a:noFill/>
                        <a:miter/>
                      </a:ln>
                    </p:spPr>
                  </p:pic>
                </p:oleObj>
              </mc:Fallback>
            </mc:AlternateContent>
          </a:graphicData>
        </a:graphic>
      </p:graphicFrame>
      <p:sp>
        <p:nvSpPr>
          <p:cNvPr id="11" name="文本框 10"/>
          <p:cNvSpPr txBox="1"/>
          <p:nvPr/>
        </p:nvSpPr>
        <p:spPr>
          <a:xfrm>
            <a:off x="541020" y="5517515"/>
            <a:ext cx="8162290" cy="977265"/>
          </a:xfrm>
          <a:prstGeom prst="rect">
            <a:avLst/>
          </a:prstGeom>
          <a:noFill/>
        </p:spPr>
        <p:txBody>
          <a:bodyPr wrap="square" rtlCol="0" anchor="t">
            <a:spAutoFit/>
          </a:bodyPr>
          <a:p>
            <a:pPr indent="0" fontAlgn="auto">
              <a:lnSpc>
                <a:spcPct val="120000"/>
              </a:lnSpc>
            </a:pPr>
            <a:r>
              <a:rPr lang="en-US" altLang="zh-CN" sz="2400" b="1" dirty="0">
                <a:latin typeface="Times New Roman" panose="02020603050405020304" pitchFamily="18" charset="0"/>
                <a:cs typeface="Times New Roman" panose="02020603050405020304" pitchFamily="18" charset="0"/>
                <a:sym typeface="+mn-ea"/>
              </a:rPr>
              <a:t>        </a:t>
            </a:r>
            <a:r>
              <a:rPr lang="zh-CN" altLang="en-US" sz="2400" b="1" dirty="0">
                <a:latin typeface="Times New Roman" panose="02020603050405020304" pitchFamily="18" charset="0"/>
                <a:cs typeface="Times New Roman" panose="02020603050405020304" pitchFamily="18" charset="0"/>
                <a:sym typeface="+mn-ea"/>
              </a:rPr>
              <a:t>定义有源滤波器的品质因数</a:t>
            </a:r>
            <a:r>
              <a:rPr lang="en-US" altLang="zh-CN" sz="2400" b="1" dirty="0">
                <a:latin typeface="Times New Roman" panose="02020603050405020304" pitchFamily="18" charset="0"/>
                <a:cs typeface="Times New Roman" panose="02020603050405020304" pitchFamily="18" charset="0"/>
                <a:sym typeface="+mn-ea"/>
              </a:rPr>
              <a:t> </a:t>
            </a:r>
            <a:r>
              <a:rPr lang="en-US" altLang="zh-CN" sz="2400" b="1" i="1">
                <a:latin typeface="Times New Roman" panose="02020603050405020304" pitchFamily="18" charset="0"/>
                <a:cs typeface="Times New Roman" panose="02020603050405020304" pitchFamily="18" charset="0"/>
                <a:sym typeface="+mn-ea"/>
              </a:rPr>
              <a:t>Q </a:t>
            </a:r>
            <a:r>
              <a:rPr lang="zh-CN" altLang="en-US" sz="2400" b="1" dirty="0">
                <a:latin typeface="Times New Roman" panose="02020603050405020304" pitchFamily="18" charset="0"/>
                <a:cs typeface="Times New Roman" panose="02020603050405020304" pitchFamily="18" charset="0"/>
                <a:sym typeface="+mn-ea"/>
              </a:rPr>
              <a:t>值为</a:t>
            </a:r>
            <a:r>
              <a:rPr lang="en-US" altLang="zh-CN" sz="2400" b="1" dirty="0">
                <a:latin typeface="Times New Roman" panose="02020603050405020304" pitchFamily="18" charset="0"/>
                <a:cs typeface="Times New Roman" panose="02020603050405020304" pitchFamily="18" charset="0"/>
                <a:sym typeface="+mn-ea"/>
              </a:rPr>
              <a:t> </a:t>
            </a:r>
            <a:r>
              <a:rPr lang="en-US" altLang="zh-CN" sz="2400" b="1" i="1" dirty="0">
                <a:latin typeface="Times New Roman" panose="02020603050405020304" pitchFamily="18" charset="0"/>
                <a:cs typeface="Times New Roman" panose="02020603050405020304" pitchFamily="18" charset="0"/>
                <a:sym typeface="+mn-ea"/>
              </a:rPr>
              <a:t>f </a:t>
            </a:r>
            <a:r>
              <a:rPr lang="en-US" altLang="zh-CN" sz="2400" b="1" dirty="0">
                <a:latin typeface="Times New Roman" panose="02020603050405020304" pitchFamily="18" charset="0"/>
                <a:cs typeface="Times New Roman" panose="02020603050405020304" pitchFamily="18" charset="0"/>
                <a:sym typeface="+mn-ea"/>
              </a:rPr>
              <a:t>= </a:t>
            </a:r>
            <a:r>
              <a:rPr lang="en-US" altLang="zh-CN" sz="2400" b="1" i="1" dirty="0">
                <a:latin typeface="Times New Roman" panose="02020603050405020304" pitchFamily="18" charset="0"/>
                <a:cs typeface="Times New Roman" panose="02020603050405020304" pitchFamily="18" charset="0"/>
                <a:sym typeface="+mn-ea"/>
              </a:rPr>
              <a:t>f</a:t>
            </a:r>
            <a:r>
              <a:rPr lang="en-US" altLang="zh-CN" sz="2400" b="1" baseline="-25000" dirty="0">
                <a:solidFill>
                  <a:schemeClr val="tx1"/>
                </a:solidFill>
                <a:uFillTx/>
                <a:latin typeface="Times New Roman" panose="02020603050405020304" pitchFamily="18" charset="0"/>
                <a:cs typeface="Times New Roman" panose="02020603050405020304" pitchFamily="18" charset="0"/>
                <a:sym typeface="+mn-ea"/>
              </a:rPr>
              <a:t>0 </a:t>
            </a:r>
            <a:r>
              <a:rPr lang="zh-CN" altLang="en-US" sz="2400" b="1" dirty="0">
                <a:latin typeface="Times New Roman" panose="02020603050405020304" pitchFamily="18" charset="0"/>
                <a:cs typeface="Times New Roman" panose="02020603050405020304" pitchFamily="18" charset="0"/>
                <a:sym typeface="+mn-ea"/>
              </a:rPr>
              <a:t>时的电压放大倍数的模与通带增益之比。</a:t>
            </a:r>
            <a:endParaRPr lang="zh-CN" altLang="en-US" sz="2400" b="1" dirty="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5"/>
                                        </p:tgtEl>
                                        <p:attrNameLst>
                                          <p:attrName>style.visibility</p:attrName>
                                        </p:attrNameLst>
                                      </p:cBhvr>
                                      <p:to>
                                        <p:strVal val="visible"/>
                                      </p:to>
                                    </p:set>
                                    <p:animEffect transition="in" filter="blinds(horizontal)">
                                      <p:cBhvr>
                                        <p:cTn id="7" dur="500"/>
                                        <p:tgtEl>
                                          <p:spTgt spid="471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250"/>
                                        </p:tgtEl>
                                        <p:attrNameLst>
                                          <p:attrName>style.visibility</p:attrName>
                                        </p:attrNameLst>
                                      </p:cBhvr>
                                      <p:to>
                                        <p:strVal val="visible"/>
                                      </p:to>
                                    </p:set>
                                    <p:animEffect transition="in" filter="blinds(horizontal)">
                                      <p:cBhvr>
                                        <p:cTn id="12" dur="500"/>
                                        <p:tgtEl>
                                          <p:spTgt spid="532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539"/>
                                        </p:tgtEl>
                                        <p:attrNameLst>
                                          <p:attrName>style.visibility</p:attrName>
                                        </p:attrNameLst>
                                      </p:cBhvr>
                                      <p:to>
                                        <p:strVal val="visible"/>
                                      </p:to>
                                    </p:set>
                                    <p:animEffect transition="in" filter="blinds(horizontal)">
                                      <p:cBhvr>
                                        <p:cTn id="17" dur="500"/>
                                        <p:tgtEl>
                                          <p:spTgt spid="6553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355"/>
                                        </p:tgtEl>
                                        <p:attrNameLst>
                                          <p:attrName>style.visibility</p:attrName>
                                        </p:attrNameLst>
                                      </p:cBhvr>
                                      <p:to>
                                        <p:strVal val="visible"/>
                                      </p:to>
                                    </p:set>
                                    <p:animEffect transition="in" filter="blinds(horizontal)">
                                      <p:cBhvr>
                                        <p:cTn id="22" dur="500"/>
                                        <p:tgtEl>
                                          <p:spTgt spid="573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5"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graphicFrame>
        <p:nvGraphicFramePr>
          <p:cNvPr id="57355" name="对象 6198"/>
          <p:cNvGraphicFramePr/>
          <p:nvPr>
            <p:custDataLst>
              <p:tags r:id="rId1"/>
            </p:custDataLst>
          </p:nvPr>
        </p:nvGraphicFramePr>
        <p:xfrm>
          <a:off x="1116330" y="1627505"/>
          <a:ext cx="2759075" cy="1177290"/>
        </p:xfrm>
        <a:graphic>
          <a:graphicData uri="http://schemas.openxmlformats.org/presentationml/2006/ole">
            <mc:AlternateContent xmlns:mc="http://schemas.openxmlformats.org/markup-compatibility/2006">
              <mc:Choice xmlns:v="urn:schemas-microsoft-com:vml" Requires="v">
                <p:oleObj spid="_x0000_s3104" name="" r:id="rId2" imgW="1333500" imgH="545465" progId="Equation.3">
                  <p:embed/>
                </p:oleObj>
              </mc:Choice>
              <mc:Fallback>
                <p:oleObj name="" r:id="rId2" imgW="1333500" imgH="545465" progId="Equation.3">
                  <p:embed/>
                  <p:pic>
                    <p:nvPicPr>
                      <p:cNvPr id="0" name="图片 3103"/>
                      <p:cNvPicPr/>
                      <p:nvPr/>
                    </p:nvPicPr>
                    <p:blipFill>
                      <a:blip r:embed="rId3"/>
                      <a:stretch>
                        <a:fillRect/>
                      </a:stretch>
                    </p:blipFill>
                    <p:spPr>
                      <a:xfrm>
                        <a:off x="1116330" y="1627505"/>
                        <a:ext cx="2759075" cy="1177290"/>
                      </a:xfrm>
                      <a:prstGeom prst="rect">
                        <a:avLst/>
                      </a:prstGeom>
                      <a:noFill/>
                      <a:ln w="38100">
                        <a:noFill/>
                        <a:miter/>
                      </a:ln>
                    </p:spPr>
                  </p:pic>
                </p:oleObj>
              </mc:Fallback>
            </mc:AlternateContent>
          </a:graphicData>
        </a:graphic>
      </p:graphicFrame>
      <p:sp>
        <p:nvSpPr>
          <p:cNvPr id="3" name="文本框 2"/>
          <p:cNvSpPr txBox="1"/>
          <p:nvPr/>
        </p:nvSpPr>
        <p:spPr>
          <a:xfrm>
            <a:off x="403860" y="3999865"/>
            <a:ext cx="8434705" cy="2426335"/>
          </a:xfrm>
          <a:prstGeom prst="rect">
            <a:avLst/>
          </a:prstGeom>
          <a:noFill/>
        </p:spPr>
        <p:txBody>
          <a:bodyPr wrap="square" rtlCol="0" anchor="t">
            <a:noAutofit/>
          </a:bodyPr>
          <a:p>
            <a:pPr marL="0" indent="0" eaLnBrk="1" fontAlgn="auto" latinLnBrk="0" hangingPunct="1">
              <a:lnSpc>
                <a:spcPct val="120000"/>
              </a:lnSpc>
              <a:spcBef>
                <a:spcPts val="600"/>
              </a:spcBef>
              <a:spcAft>
                <a:spcPts val="600"/>
              </a:spcAft>
            </a:pPr>
            <a:r>
              <a:rPr lang="en-US" altLang="zh-CN" sz="2400" b="1" dirty="0">
                <a:latin typeface="Times New Roman" panose="02020603050405020304" pitchFamily="18" charset="0"/>
                <a:cs typeface="Times New Roman" panose="02020603050405020304" pitchFamily="18" charset="0"/>
                <a:sym typeface="+mn-ea"/>
              </a:rPr>
              <a:t>        </a:t>
            </a:r>
            <a:r>
              <a:rPr lang="zh-CN" altLang="en-US" sz="2400" b="1" dirty="0">
                <a:latin typeface="Times New Roman" panose="02020603050405020304" pitchFamily="18" charset="0"/>
                <a:cs typeface="Times New Roman" panose="02020603050405020304" pitchFamily="18" charset="0"/>
                <a:sym typeface="+mn-ea"/>
              </a:rPr>
              <a:t>上式表明，当 </a:t>
            </a:r>
            <a:r>
              <a:rPr lang="en-US" altLang="zh-CN" sz="2400" b="1" dirty="0">
                <a:latin typeface="Times New Roman" panose="02020603050405020304" pitchFamily="18" charset="0"/>
                <a:cs typeface="Times New Roman" panose="02020603050405020304" pitchFamily="18" charset="0"/>
                <a:sym typeface="+mn-ea"/>
              </a:rPr>
              <a:t>2&lt;</a:t>
            </a:r>
            <a:r>
              <a:rPr lang="en-US" altLang="zh-CN" sz="2400" b="1" i="1" dirty="0">
                <a:solidFill>
                  <a:schemeClr val="tx1"/>
                </a:solidFill>
                <a:uFillTx/>
                <a:latin typeface="Times New Roman" panose="02020603050405020304" pitchFamily="18" charset="0"/>
                <a:cs typeface="Times New Roman" panose="02020603050405020304" pitchFamily="18" charset="0"/>
                <a:sym typeface="+mn-ea"/>
              </a:rPr>
              <a:t>A</a:t>
            </a:r>
            <a:r>
              <a:rPr lang="en-US" altLang="zh-CN" sz="2400" b="1" i="1" baseline="-25000" dirty="0">
                <a:solidFill>
                  <a:schemeClr val="tx1"/>
                </a:solidFill>
                <a:uFillTx/>
                <a:latin typeface="Times New Roman" panose="02020603050405020304" pitchFamily="18" charset="0"/>
                <a:cs typeface="Times New Roman" panose="02020603050405020304" pitchFamily="18" charset="0"/>
                <a:sym typeface="+mn-ea"/>
              </a:rPr>
              <a:t>u</a:t>
            </a:r>
            <a:r>
              <a:rPr lang="en-US" altLang="zh-CN" sz="2400" b="1" baseline="-25000" dirty="0">
                <a:solidFill>
                  <a:schemeClr val="tx1"/>
                </a:solidFill>
                <a:uFillTx/>
                <a:latin typeface="Times New Roman" panose="02020603050405020304" pitchFamily="18" charset="0"/>
                <a:cs typeface="Times New Roman" panose="02020603050405020304" pitchFamily="18" charset="0"/>
                <a:sym typeface="+mn-ea"/>
              </a:rPr>
              <a:t>p</a:t>
            </a:r>
            <a:r>
              <a:rPr lang="en-US" altLang="zh-CN" sz="2400" b="1" dirty="0">
                <a:latin typeface="Times New Roman" panose="02020603050405020304" pitchFamily="18" charset="0"/>
                <a:cs typeface="Times New Roman" panose="02020603050405020304" pitchFamily="18" charset="0"/>
                <a:sym typeface="+mn-ea"/>
              </a:rPr>
              <a:t>&lt;3</a:t>
            </a:r>
            <a:r>
              <a:rPr lang="zh-CN" altLang="en-US" sz="2400" b="1" dirty="0">
                <a:latin typeface="Times New Roman" panose="02020603050405020304" pitchFamily="18" charset="0"/>
                <a:cs typeface="Times New Roman" panose="02020603050405020304" pitchFamily="18" charset="0"/>
                <a:sym typeface="+mn-ea"/>
              </a:rPr>
              <a:t>时，</a:t>
            </a:r>
            <a:r>
              <a:rPr lang="en-US" altLang="zh-CN" sz="2400" b="1" i="1">
                <a:latin typeface="Times New Roman" panose="02020603050405020304" pitchFamily="18" charset="0"/>
                <a:cs typeface="Times New Roman" panose="02020603050405020304" pitchFamily="18" charset="0"/>
                <a:sym typeface="+mn-ea"/>
              </a:rPr>
              <a:t>Q </a:t>
            </a:r>
            <a:r>
              <a:rPr lang="en-US" altLang="zh-CN" sz="2400" b="1">
                <a:latin typeface="Times New Roman" panose="02020603050405020304" pitchFamily="18" charset="0"/>
                <a:cs typeface="Times New Roman" panose="02020603050405020304" pitchFamily="18" charset="0"/>
                <a:sym typeface="+mn-ea"/>
              </a:rPr>
              <a:t>&gt;1</a:t>
            </a:r>
            <a:r>
              <a:rPr lang="zh-CN" altLang="en-US" sz="2400" b="1">
                <a:latin typeface="Times New Roman" panose="02020603050405020304" pitchFamily="18" charset="0"/>
                <a:cs typeface="Times New Roman" panose="02020603050405020304" pitchFamily="18" charset="0"/>
                <a:sym typeface="+mn-ea"/>
              </a:rPr>
              <a:t>，</a:t>
            </a:r>
            <a:r>
              <a:rPr lang="zh-CN" altLang="en-US" sz="2400" b="1" dirty="0">
                <a:latin typeface="Times New Roman" panose="02020603050405020304" pitchFamily="18" charset="0"/>
                <a:cs typeface="Times New Roman" panose="02020603050405020304" pitchFamily="18" charset="0"/>
                <a:sym typeface="+mn-ea"/>
              </a:rPr>
              <a:t>在</a:t>
            </a:r>
            <a:r>
              <a:rPr lang="en-US" altLang="zh-CN" sz="2400" b="1" dirty="0">
                <a:latin typeface="Times New Roman" panose="02020603050405020304" pitchFamily="18" charset="0"/>
                <a:cs typeface="Times New Roman" panose="02020603050405020304" pitchFamily="18" charset="0"/>
                <a:sym typeface="+mn-ea"/>
              </a:rPr>
              <a:t> </a:t>
            </a:r>
            <a:r>
              <a:rPr lang="en-US" altLang="zh-CN" sz="2400" b="1" i="1" dirty="0">
                <a:latin typeface="Times New Roman" panose="02020603050405020304" pitchFamily="18" charset="0"/>
                <a:cs typeface="Times New Roman" panose="02020603050405020304" pitchFamily="18" charset="0"/>
                <a:sym typeface="+mn-ea"/>
              </a:rPr>
              <a:t>f </a:t>
            </a:r>
            <a:r>
              <a:rPr lang="en-US" altLang="zh-CN" sz="2400" b="1" dirty="0">
                <a:latin typeface="Times New Roman" panose="02020603050405020304" pitchFamily="18" charset="0"/>
                <a:cs typeface="Times New Roman" panose="02020603050405020304" pitchFamily="18" charset="0"/>
                <a:sym typeface="+mn-ea"/>
              </a:rPr>
              <a:t>= </a:t>
            </a:r>
            <a:r>
              <a:rPr lang="en-US" altLang="zh-CN" sz="2400" b="1" i="1" dirty="0">
                <a:latin typeface="Times New Roman" panose="02020603050405020304" pitchFamily="18" charset="0"/>
                <a:cs typeface="Times New Roman" panose="02020603050405020304" pitchFamily="18" charset="0"/>
                <a:sym typeface="+mn-ea"/>
              </a:rPr>
              <a:t>f</a:t>
            </a:r>
            <a:r>
              <a:rPr lang="en-US" altLang="zh-CN" sz="2400" b="1" baseline="-25000" dirty="0">
                <a:uFillTx/>
                <a:latin typeface="Times New Roman" panose="02020603050405020304" pitchFamily="18" charset="0"/>
                <a:cs typeface="Times New Roman" panose="02020603050405020304" pitchFamily="18" charset="0"/>
                <a:sym typeface="+mn-ea"/>
              </a:rPr>
              <a:t>0</a:t>
            </a:r>
            <a:r>
              <a:rPr lang="zh-CN" altLang="en-US" sz="2400" b="1" dirty="0">
                <a:latin typeface="Times New Roman" panose="02020603050405020304" pitchFamily="18" charset="0"/>
                <a:cs typeface="Times New Roman" panose="02020603050405020304" pitchFamily="18" charset="0"/>
                <a:sym typeface="+mn-ea"/>
              </a:rPr>
              <a:t> 处的电压增益将大于</a:t>
            </a:r>
            <a:r>
              <a:rPr lang="en-US" altLang="zh-CN" sz="2400" b="1" i="1" dirty="0">
                <a:uFillTx/>
                <a:latin typeface="Times New Roman" panose="02020603050405020304" pitchFamily="18" charset="0"/>
                <a:cs typeface="Times New Roman" panose="02020603050405020304" pitchFamily="18" charset="0"/>
                <a:sym typeface="+mn-ea"/>
              </a:rPr>
              <a:t>A</a:t>
            </a:r>
            <a:r>
              <a:rPr lang="en-US" altLang="zh-CN" sz="2400" b="1" i="1" baseline="-25000" dirty="0">
                <a:uFillTx/>
                <a:latin typeface="Times New Roman" panose="02020603050405020304" pitchFamily="18" charset="0"/>
                <a:cs typeface="Times New Roman" panose="02020603050405020304" pitchFamily="18" charset="0"/>
                <a:sym typeface="+mn-ea"/>
              </a:rPr>
              <a:t>u</a:t>
            </a:r>
            <a:r>
              <a:rPr lang="en-US" altLang="zh-CN" sz="2400" b="1" baseline="-25000" dirty="0">
                <a:uFillTx/>
                <a:latin typeface="Times New Roman" panose="02020603050405020304" pitchFamily="18" charset="0"/>
                <a:cs typeface="Times New Roman" panose="02020603050405020304" pitchFamily="18" charset="0"/>
                <a:sym typeface="+mn-ea"/>
              </a:rPr>
              <a:t>p</a:t>
            </a:r>
            <a:r>
              <a:rPr lang="zh-CN" altLang="en-US" sz="2400" b="1" dirty="0">
                <a:latin typeface="Times New Roman" panose="02020603050405020304" pitchFamily="18" charset="0"/>
                <a:cs typeface="Times New Roman" panose="02020603050405020304" pitchFamily="18" charset="0"/>
                <a:sym typeface="+mn-ea"/>
              </a:rPr>
              <a:t>，幅频特性在</a:t>
            </a:r>
            <a:r>
              <a:rPr lang="en-US" altLang="zh-CN" sz="2400" b="1" dirty="0">
                <a:latin typeface="Times New Roman" panose="02020603050405020304" pitchFamily="18" charset="0"/>
                <a:cs typeface="Times New Roman" panose="02020603050405020304" pitchFamily="18" charset="0"/>
                <a:sym typeface="+mn-ea"/>
              </a:rPr>
              <a:t> </a:t>
            </a:r>
            <a:r>
              <a:rPr lang="en-US" altLang="zh-CN" sz="2400" b="1" i="1" dirty="0">
                <a:latin typeface="Times New Roman" panose="02020603050405020304" pitchFamily="18" charset="0"/>
                <a:cs typeface="Times New Roman" panose="02020603050405020304" pitchFamily="18" charset="0"/>
                <a:sym typeface="+mn-ea"/>
              </a:rPr>
              <a:t>f </a:t>
            </a:r>
            <a:r>
              <a:rPr lang="en-US" altLang="zh-CN" sz="2400" b="1" dirty="0">
                <a:latin typeface="Times New Roman" panose="02020603050405020304" pitchFamily="18" charset="0"/>
                <a:cs typeface="Times New Roman" panose="02020603050405020304" pitchFamily="18" charset="0"/>
                <a:sym typeface="+mn-ea"/>
              </a:rPr>
              <a:t>= </a:t>
            </a:r>
            <a:r>
              <a:rPr lang="en-US" altLang="zh-CN" sz="2400" b="1" i="1" dirty="0">
                <a:latin typeface="Times New Roman" panose="02020603050405020304" pitchFamily="18" charset="0"/>
                <a:cs typeface="Times New Roman" panose="02020603050405020304" pitchFamily="18" charset="0"/>
                <a:sym typeface="+mn-ea"/>
              </a:rPr>
              <a:t>f</a:t>
            </a:r>
            <a:r>
              <a:rPr lang="en-US" altLang="zh-CN" sz="2400" b="1" baseline="-25000" dirty="0">
                <a:uFillTx/>
                <a:latin typeface="Times New Roman" panose="02020603050405020304" pitchFamily="18" charset="0"/>
                <a:cs typeface="Times New Roman" panose="02020603050405020304" pitchFamily="18" charset="0"/>
                <a:sym typeface="+mn-ea"/>
              </a:rPr>
              <a:t>0</a:t>
            </a:r>
            <a:r>
              <a:rPr lang="zh-CN" altLang="en-US" sz="2400" b="1" dirty="0">
                <a:latin typeface="Times New Roman" panose="02020603050405020304" pitchFamily="18" charset="0"/>
                <a:cs typeface="Times New Roman" panose="02020603050405020304" pitchFamily="18" charset="0"/>
                <a:sym typeface="+mn-ea"/>
              </a:rPr>
              <a:t> 处将抬高。</a:t>
            </a:r>
            <a:r>
              <a:rPr lang="en-US" altLang="zh-CN" sz="2400" b="1" dirty="0">
                <a:latin typeface="Times New Roman" panose="02020603050405020304" pitchFamily="18" charset="0"/>
                <a:cs typeface="Times New Roman" panose="02020603050405020304" pitchFamily="18" charset="0"/>
                <a:sym typeface="+mn-ea"/>
              </a:rPr>
              <a:t>  </a:t>
            </a:r>
            <a:r>
              <a:rPr lang="zh-CN" altLang="en-US" sz="2400" b="1" dirty="0">
                <a:latin typeface="Times New Roman" panose="02020603050405020304" pitchFamily="18" charset="0"/>
                <a:cs typeface="Times New Roman" panose="02020603050405020304" pitchFamily="18" charset="0"/>
                <a:sym typeface="+mn-ea"/>
              </a:rPr>
              <a:t>当</a:t>
            </a:r>
            <a:r>
              <a:rPr lang="en-US" altLang="zh-CN" sz="2400" b="1" i="1" dirty="0">
                <a:uFillTx/>
                <a:latin typeface="Times New Roman" panose="02020603050405020304" pitchFamily="18" charset="0"/>
                <a:cs typeface="Times New Roman" panose="02020603050405020304" pitchFamily="18" charset="0"/>
                <a:sym typeface="+mn-ea"/>
              </a:rPr>
              <a:t>A</a:t>
            </a:r>
            <a:r>
              <a:rPr lang="en-US" altLang="zh-CN" sz="2400" b="1" i="1" baseline="-25000" dirty="0">
                <a:uFillTx/>
                <a:latin typeface="Times New Roman" panose="02020603050405020304" pitchFamily="18" charset="0"/>
                <a:cs typeface="Times New Roman" panose="02020603050405020304" pitchFamily="18" charset="0"/>
                <a:sym typeface="+mn-ea"/>
              </a:rPr>
              <a:t>u</a:t>
            </a:r>
            <a:r>
              <a:rPr lang="en-US" altLang="zh-CN" sz="2400" b="1" baseline="-25000" dirty="0">
                <a:uFillTx/>
                <a:latin typeface="Times New Roman" panose="02020603050405020304" pitchFamily="18" charset="0"/>
                <a:cs typeface="Times New Roman" panose="02020603050405020304" pitchFamily="18" charset="0"/>
                <a:sym typeface="+mn-ea"/>
              </a:rPr>
              <a:t>p </a:t>
            </a:r>
            <a:r>
              <a:rPr lang="en-US" altLang="zh-CN" sz="2400" b="1" dirty="0">
                <a:solidFill>
                  <a:schemeClr val="tx1"/>
                </a:solidFill>
                <a:uFillTx/>
                <a:latin typeface="Times New Roman" panose="02020603050405020304" pitchFamily="18" charset="0"/>
                <a:cs typeface="Times New Roman" panose="02020603050405020304" pitchFamily="18" charset="0"/>
                <a:sym typeface="+mn-ea"/>
              </a:rPr>
              <a:t>≥ 3 </a:t>
            </a:r>
            <a:r>
              <a:rPr lang="zh-CN" altLang="en-US" sz="2400" b="1" dirty="0">
                <a:solidFill>
                  <a:schemeClr val="tx1"/>
                </a:solidFill>
                <a:uFillTx/>
                <a:latin typeface="Times New Roman" panose="02020603050405020304" pitchFamily="18" charset="0"/>
                <a:cs typeface="Times New Roman" panose="02020603050405020304" pitchFamily="18" charset="0"/>
                <a:sym typeface="+mn-ea"/>
              </a:rPr>
              <a:t>时，Q =∞或负，有源滤波器自激。</a:t>
            </a:r>
            <a:endParaRPr lang="zh-CN" altLang="en-US" sz="2400" b="1" dirty="0">
              <a:solidFill>
                <a:schemeClr val="tx1"/>
              </a:solidFill>
              <a:uFillTx/>
              <a:latin typeface="Times New Roman" panose="02020603050405020304" pitchFamily="18" charset="0"/>
              <a:cs typeface="Times New Roman" panose="02020603050405020304" pitchFamily="18" charset="0"/>
              <a:sym typeface="+mn-ea"/>
            </a:endParaRPr>
          </a:p>
          <a:p>
            <a:pPr marL="0" indent="0" eaLnBrk="1" fontAlgn="auto" latinLnBrk="0" hangingPunct="1">
              <a:lnSpc>
                <a:spcPct val="120000"/>
              </a:lnSpc>
              <a:spcBef>
                <a:spcPts val="600"/>
              </a:spcBef>
              <a:spcAft>
                <a:spcPts val="600"/>
              </a:spcAft>
            </a:pPr>
            <a:r>
              <a:rPr lang="en-US" altLang="zh-CN" sz="2400" b="1" dirty="0">
                <a:latin typeface="Times New Roman" panose="02020603050405020304" pitchFamily="18" charset="0"/>
                <a:cs typeface="Times New Roman" panose="02020603050405020304" pitchFamily="18" charset="0"/>
                <a:sym typeface="+mn-ea"/>
              </a:rPr>
              <a:t>        </a:t>
            </a:r>
            <a:r>
              <a:rPr lang="zh-CN" altLang="en-US" sz="2400" b="1" dirty="0">
                <a:latin typeface="Times New Roman" panose="02020603050405020304" pitchFamily="18" charset="0"/>
                <a:cs typeface="Times New Roman" panose="02020603050405020304" pitchFamily="18" charset="0"/>
                <a:sym typeface="+mn-ea"/>
              </a:rPr>
              <a:t>由于将</a:t>
            </a:r>
            <a:r>
              <a:rPr lang="en-US" altLang="zh-CN" sz="2400" b="1" i="1" dirty="0">
                <a:latin typeface="Times New Roman" panose="02020603050405020304" pitchFamily="18" charset="0"/>
                <a:cs typeface="Times New Roman" panose="02020603050405020304" pitchFamily="18" charset="0"/>
                <a:sym typeface="+mn-ea"/>
              </a:rPr>
              <a:t>C</a:t>
            </a:r>
            <a:r>
              <a:rPr lang="en-US" altLang="zh-CN" sz="2400" b="1" baseline="-25000" dirty="0">
                <a:solidFill>
                  <a:schemeClr val="tx1"/>
                </a:solidFill>
                <a:uFillTx/>
                <a:latin typeface="Times New Roman" panose="02020603050405020304" pitchFamily="18" charset="0"/>
                <a:cs typeface="Times New Roman" panose="02020603050405020304" pitchFamily="18" charset="0"/>
                <a:sym typeface="+mn-ea"/>
              </a:rPr>
              <a:t>1</a:t>
            </a:r>
            <a:r>
              <a:rPr lang="zh-CN" altLang="en-US" sz="2400" b="1" dirty="0">
                <a:latin typeface="Times New Roman" panose="02020603050405020304" pitchFamily="18" charset="0"/>
                <a:cs typeface="Times New Roman" panose="02020603050405020304" pitchFamily="18" charset="0"/>
                <a:sym typeface="+mn-ea"/>
              </a:rPr>
              <a:t>接到输出端，等于在高频端给</a:t>
            </a:r>
            <a:r>
              <a:rPr lang="en-US" altLang="zh-CN" sz="2400" b="1">
                <a:latin typeface="Times New Roman" panose="02020603050405020304" pitchFamily="18" charset="0"/>
                <a:cs typeface="Times New Roman" panose="02020603050405020304" pitchFamily="18" charset="0"/>
                <a:sym typeface="+mn-ea"/>
              </a:rPr>
              <a:t>LPF</a:t>
            </a:r>
            <a:r>
              <a:rPr lang="zh-CN" altLang="en-US" sz="2400" b="1" dirty="0">
                <a:latin typeface="Times New Roman" panose="02020603050405020304" pitchFamily="18" charset="0"/>
                <a:cs typeface="Times New Roman" panose="02020603050405020304" pitchFamily="18" charset="0"/>
                <a:sym typeface="+mn-ea"/>
              </a:rPr>
              <a:t>加了一点正反馈，所以在高频端的放大倍数有所抬高，甚至可能引起自激。</a:t>
            </a:r>
            <a:endParaRPr lang="zh-CN" altLang="en-US" sz="2400" b="1" dirty="0">
              <a:solidFill>
                <a:schemeClr val="tx1"/>
              </a:solidFill>
              <a:uFillTx/>
              <a:latin typeface="Times New Roman" panose="02020603050405020304" pitchFamily="18" charset="0"/>
              <a:cs typeface="Times New Roman" panose="02020603050405020304" pitchFamily="18" charset="0"/>
              <a:sym typeface="+mn-ea"/>
            </a:endParaRPr>
          </a:p>
        </p:txBody>
      </p:sp>
      <p:pic>
        <p:nvPicPr>
          <p:cNvPr id="65540" name="图片 65539" descr="Dz070410"/>
          <p:cNvPicPr>
            <a:picLocks noChangeAspect="1"/>
          </p:cNvPicPr>
          <p:nvPr>
            <p:custDataLst>
              <p:tags r:id="rId4"/>
            </p:custDataLst>
          </p:nvPr>
        </p:nvPicPr>
        <p:blipFill>
          <a:blip r:embed="rId5"/>
          <a:stretch>
            <a:fillRect/>
          </a:stretch>
        </p:blipFill>
        <p:spPr>
          <a:xfrm>
            <a:off x="4787900" y="693420"/>
            <a:ext cx="3996055" cy="3090545"/>
          </a:xfrm>
          <a:prstGeom prst="rect">
            <a:avLst/>
          </a:prstGeom>
          <a:noFill/>
          <a:ln w="9525">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4" name="文本框 3"/>
          <p:cNvSpPr txBox="1"/>
          <p:nvPr/>
        </p:nvSpPr>
        <p:spPr>
          <a:xfrm>
            <a:off x="372110" y="1270000"/>
            <a:ext cx="8470265" cy="1420495"/>
          </a:xfrm>
          <a:prstGeom prst="rect">
            <a:avLst/>
          </a:prstGeom>
          <a:noFill/>
        </p:spPr>
        <p:txBody>
          <a:bodyPr wrap="square" rtlCol="0" anchor="t">
            <a:spAutoFit/>
          </a:bodyPr>
          <a:p>
            <a:pPr indent="0" fontAlgn="auto">
              <a:lnSpc>
                <a:spcPct val="120000"/>
              </a:lnSpc>
            </a:pPr>
            <a:r>
              <a:rPr lang="en-US" altLang="zh-CN" sz="2400" b="1" dirty="0">
                <a:latin typeface="Times New Roman" panose="02020603050405020304" pitchFamily="18" charset="0"/>
                <a:cs typeface="Times New Roman" panose="02020603050405020304" pitchFamily="18" charset="0"/>
                <a:sym typeface="+mn-ea"/>
              </a:rPr>
              <a:t>        </a:t>
            </a:r>
            <a:r>
              <a:rPr lang="zh-CN" altLang="en-US" sz="2400" b="1" dirty="0">
                <a:latin typeface="Times New Roman" panose="02020603050405020304" pitchFamily="18" charset="0"/>
                <a:cs typeface="Times New Roman" panose="02020603050405020304" pitchFamily="18" charset="0"/>
                <a:sym typeface="+mn-ea"/>
              </a:rPr>
              <a:t>与</a:t>
            </a:r>
            <a:r>
              <a:rPr lang="en-US" altLang="zh-CN" sz="2400" b="1">
                <a:latin typeface="Times New Roman" panose="02020603050405020304" pitchFamily="18" charset="0"/>
                <a:cs typeface="Times New Roman" panose="02020603050405020304" pitchFamily="18" charset="0"/>
                <a:sym typeface="+mn-ea"/>
              </a:rPr>
              <a:t>LPF</a:t>
            </a:r>
            <a:r>
              <a:rPr lang="zh-CN" altLang="zh-CN" sz="2400" b="1" dirty="0">
                <a:latin typeface="Times New Roman" panose="02020603050405020304" pitchFamily="18" charset="0"/>
                <a:cs typeface="Times New Roman" panose="02020603050405020304" pitchFamily="18" charset="0"/>
                <a:sym typeface="+mn-ea"/>
              </a:rPr>
              <a:t>有对偶性，将</a:t>
            </a:r>
            <a:r>
              <a:rPr lang="en-US" altLang="zh-CN" sz="2400" b="1">
                <a:latin typeface="Times New Roman" panose="02020603050405020304" pitchFamily="18" charset="0"/>
                <a:cs typeface="Times New Roman" panose="02020603050405020304" pitchFamily="18" charset="0"/>
                <a:sym typeface="+mn-ea"/>
              </a:rPr>
              <a:t>LPF</a:t>
            </a:r>
            <a:r>
              <a:rPr lang="zh-CN" altLang="en-US" sz="2400" b="1">
                <a:latin typeface="Times New Roman" panose="02020603050405020304" pitchFamily="18" charset="0"/>
                <a:cs typeface="Times New Roman" panose="02020603050405020304" pitchFamily="18" charset="0"/>
                <a:sym typeface="+mn-ea"/>
              </a:rPr>
              <a:t>中</a:t>
            </a:r>
            <a:r>
              <a:rPr lang="zh-CN" altLang="zh-CN" sz="2400" b="1" dirty="0">
                <a:latin typeface="Times New Roman" panose="02020603050405020304" pitchFamily="18" charset="0"/>
                <a:cs typeface="Times New Roman" panose="02020603050405020304" pitchFamily="18" charset="0"/>
                <a:sym typeface="+mn-ea"/>
              </a:rPr>
              <a:t>的电阻和电容互换，则可得</a:t>
            </a:r>
            <a:r>
              <a:rPr lang="zh-CN" sz="2400" b="1" dirty="0">
                <a:latin typeface="Times New Roman" panose="02020603050405020304" pitchFamily="18" charset="0"/>
                <a:cs typeface="Times New Roman" panose="02020603050405020304" pitchFamily="18" charset="0"/>
                <a:sym typeface="+mn-ea"/>
              </a:rPr>
              <a:t>到相应的</a:t>
            </a:r>
            <a:r>
              <a:rPr lang="en-US" altLang="zh-CN" sz="2400" b="1">
                <a:latin typeface="Times New Roman" panose="02020603050405020304" pitchFamily="18" charset="0"/>
                <a:cs typeface="Times New Roman" panose="02020603050405020304" pitchFamily="18" charset="0"/>
                <a:sym typeface="+mn-ea"/>
              </a:rPr>
              <a:t>HPF</a:t>
            </a:r>
            <a:r>
              <a:rPr lang="zh-CN" altLang="zh-CN" sz="2400" b="1" dirty="0">
                <a:latin typeface="Times New Roman" panose="02020603050405020304" pitchFamily="18" charset="0"/>
                <a:cs typeface="Times New Roman" panose="02020603050405020304" pitchFamily="18" charset="0"/>
                <a:sym typeface="+mn-ea"/>
              </a:rPr>
              <a:t>。将</a:t>
            </a:r>
            <a:r>
              <a:rPr lang="en-US" altLang="zh-CN" sz="2400" b="1">
                <a:latin typeface="Times New Roman" panose="02020603050405020304" pitchFamily="18" charset="0"/>
                <a:cs typeface="Times New Roman" panose="02020603050405020304" pitchFamily="18" charset="0"/>
                <a:sym typeface="+mn-ea"/>
              </a:rPr>
              <a:t>LPF</a:t>
            </a:r>
            <a:r>
              <a:rPr lang="zh-CN" altLang="en-US" sz="2400" b="1">
                <a:latin typeface="Times New Roman" panose="02020603050405020304" pitchFamily="18" charset="0"/>
                <a:cs typeface="Times New Roman" panose="02020603050405020304" pitchFamily="18" charset="0"/>
                <a:sym typeface="+mn-ea"/>
              </a:rPr>
              <a:t>传递函数中的</a:t>
            </a:r>
            <a:r>
              <a:rPr lang="en-US" altLang="zh-CN" sz="2400" b="1">
                <a:latin typeface="Times New Roman" panose="02020603050405020304" pitchFamily="18" charset="0"/>
                <a:cs typeface="Times New Roman" panose="02020603050405020304" pitchFamily="18" charset="0"/>
                <a:sym typeface="+mn-ea"/>
              </a:rPr>
              <a:t> </a:t>
            </a:r>
            <a:r>
              <a:rPr lang="en-US" altLang="zh-CN" sz="2400" b="1" i="1">
                <a:latin typeface="Times New Roman" panose="02020603050405020304" pitchFamily="18" charset="0"/>
                <a:cs typeface="Times New Roman" panose="02020603050405020304" pitchFamily="18" charset="0"/>
                <a:sym typeface="+mn-ea"/>
              </a:rPr>
              <a:t>R </a:t>
            </a:r>
            <a:r>
              <a:rPr lang="zh-CN" altLang="en-US" sz="2400" b="1">
                <a:latin typeface="Times New Roman" panose="02020603050405020304" pitchFamily="18" charset="0"/>
                <a:cs typeface="Times New Roman" panose="02020603050405020304" pitchFamily="18" charset="0"/>
                <a:sym typeface="+mn-ea"/>
              </a:rPr>
              <a:t>换成</a:t>
            </a:r>
            <a:r>
              <a:rPr lang="en-US" altLang="zh-CN" sz="2400" b="1">
                <a:latin typeface="Times New Roman" panose="02020603050405020304" pitchFamily="18" charset="0"/>
                <a:cs typeface="Times New Roman" panose="02020603050405020304" pitchFamily="18" charset="0"/>
                <a:sym typeface="+mn-ea"/>
              </a:rPr>
              <a:t> 1/s</a:t>
            </a:r>
            <a:r>
              <a:rPr lang="en-US" altLang="zh-CN" sz="2400" b="1" i="1">
                <a:latin typeface="Times New Roman" panose="02020603050405020304" pitchFamily="18" charset="0"/>
                <a:cs typeface="Times New Roman" panose="02020603050405020304" pitchFamily="18" charset="0"/>
                <a:sym typeface="+mn-ea"/>
              </a:rPr>
              <a:t>C</a:t>
            </a:r>
            <a:r>
              <a:rPr lang="zh-CN" altLang="en-US" sz="2400" b="1">
                <a:latin typeface="Times New Roman" panose="02020603050405020304" pitchFamily="18" charset="0"/>
                <a:cs typeface="Times New Roman" panose="02020603050405020304" pitchFamily="18" charset="0"/>
                <a:sym typeface="+mn-ea"/>
              </a:rPr>
              <a:t>，</a:t>
            </a:r>
            <a:r>
              <a:rPr lang="en-US" altLang="zh-CN" sz="2400" b="1">
                <a:latin typeface="Times New Roman" panose="02020603050405020304" pitchFamily="18" charset="0"/>
                <a:cs typeface="Times New Roman" panose="02020603050405020304" pitchFamily="18" charset="0"/>
                <a:sym typeface="+mn-ea"/>
              </a:rPr>
              <a:t>1/s</a:t>
            </a:r>
            <a:r>
              <a:rPr lang="en-US" altLang="zh-CN" sz="2400" b="1" i="1">
                <a:latin typeface="Times New Roman" panose="02020603050405020304" pitchFamily="18" charset="0"/>
                <a:cs typeface="Times New Roman" panose="02020603050405020304" pitchFamily="18" charset="0"/>
                <a:sym typeface="+mn-ea"/>
              </a:rPr>
              <a:t>C</a:t>
            </a:r>
            <a:r>
              <a:rPr lang="zh-CN" altLang="en-US" sz="2400" b="1">
                <a:latin typeface="Times New Roman" panose="02020603050405020304" pitchFamily="18" charset="0"/>
                <a:cs typeface="Times New Roman" panose="02020603050405020304" pitchFamily="18" charset="0"/>
                <a:sym typeface="+mn-ea"/>
              </a:rPr>
              <a:t>换成</a:t>
            </a:r>
            <a:r>
              <a:rPr lang="en-US" altLang="zh-CN" sz="2400" b="1" i="1">
                <a:latin typeface="Times New Roman" panose="02020603050405020304" pitchFamily="18" charset="0"/>
                <a:cs typeface="Times New Roman" panose="02020603050405020304" pitchFamily="18" charset="0"/>
                <a:sym typeface="+mn-ea"/>
              </a:rPr>
              <a:t>R</a:t>
            </a:r>
            <a:r>
              <a:rPr lang="zh-CN" altLang="en-US" sz="2400" b="1">
                <a:latin typeface="Times New Roman" panose="02020603050405020304" pitchFamily="18" charset="0"/>
                <a:cs typeface="Times New Roman" panose="02020603050405020304" pitchFamily="18" charset="0"/>
                <a:sym typeface="+mn-ea"/>
              </a:rPr>
              <a:t>，则可得到相应</a:t>
            </a:r>
            <a:r>
              <a:rPr lang="en-US" altLang="zh-CN" sz="2400" b="1">
                <a:latin typeface="Times New Roman" panose="02020603050405020304" pitchFamily="18" charset="0"/>
                <a:cs typeface="Times New Roman" panose="02020603050405020304" pitchFamily="18" charset="0"/>
                <a:sym typeface="+mn-ea"/>
              </a:rPr>
              <a:t>HPF</a:t>
            </a:r>
            <a:r>
              <a:rPr lang="zh-CN" altLang="en-US" sz="2400" b="1">
                <a:latin typeface="Times New Roman" panose="02020603050405020304" pitchFamily="18" charset="0"/>
                <a:cs typeface="Times New Roman" panose="02020603050405020304" pitchFamily="18" charset="0"/>
                <a:sym typeface="+mn-ea"/>
              </a:rPr>
              <a:t>的传输函数。</a:t>
            </a:r>
            <a:endParaRPr lang="zh-CN" altLang="en-US" sz="2400" b="1" dirty="0">
              <a:latin typeface="Times New Roman" panose="02020603050405020304" pitchFamily="18" charset="0"/>
              <a:cs typeface="Times New Roman" panose="02020603050405020304" pitchFamily="18" charset="0"/>
              <a:sym typeface="+mn-ea"/>
            </a:endParaRPr>
          </a:p>
        </p:txBody>
      </p:sp>
      <p:grpSp>
        <p:nvGrpSpPr>
          <p:cNvPr id="13" name="组合 12"/>
          <p:cNvGrpSpPr/>
          <p:nvPr/>
        </p:nvGrpSpPr>
        <p:grpSpPr>
          <a:xfrm>
            <a:off x="5279390" y="3089910"/>
            <a:ext cx="3361690" cy="3503295"/>
            <a:chOff x="8314" y="4866"/>
            <a:chExt cx="5294" cy="5517"/>
          </a:xfrm>
        </p:grpSpPr>
        <p:sp>
          <p:nvSpPr>
            <p:cNvPr id="5" name="文本框 4"/>
            <p:cNvSpPr txBox="1"/>
            <p:nvPr>
              <p:custDataLst>
                <p:tags r:id="rId1"/>
              </p:custDataLst>
            </p:nvPr>
          </p:nvSpPr>
          <p:spPr>
            <a:xfrm>
              <a:off x="9468" y="4866"/>
              <a:ext cx="3874" cy="725"/>
            </a:xfrm>
            <a:prstGeom prst="rect">
              <a:avLst/>
            </a:prstGeom>
            <a:noFill/>
          </p:spPr>
          <p:txBody>
            <a:bodyPr wrap="square" rtlCol="0" anchor="t" anchorCtr="0">
              <a:spAutoFit/>
            </a:bodyPr>
            <a:p>
              <a:pPr indent="0" fontAlgn="auto">
                <a:lnSpc>
                  <a:spcPct val="120000"/>
                </a:lnSpc>
              </a:pPr>
              <a:r>
                <a:rPr lang="zh-CN" altLang="en-US" sz="2000" b="1" dirty="0">
                  <a:solidFill>
                    <a:schemeClr val="tx1"/>
                  </a:solidFill>
                  <a:latin typeface="Times New Roman" panose="02020603050405020304" pitchFamily="18" charset="0"/>
                  <a:cs typeface="Times New Roman" panose="02020603050405020304" pitchFamily="18" charset="0"/>
                  <a:sym typeface="+mn-ea"/>
                </a:rPr>
                <a:t>一阶</a:t>
              </a:r>
              <a:r>
                <a:rPr lang="zh-CN" altLang="en-US" sz="2000" b="1" dirty="0">
                  <a:solidFill>
                    <a:srgbClr val="FF0000"/>
                  </a:solidFill>
                  <a:latin typeface="Times New Roman" panose="02020603050405020304" pitchFamily="18" charset="0"/>
                  <a:cs typeface="Times New Roman" panose="02020603050405020304" pitchFamily="18" charset="0"/>
                  <a:sym typeface="+mn-ea"/>
                </a:rPr>
                <a:t>高通</a:t>
              </a:r>
              <a:r>
                <a:rPr lang="zh-CN" altLang="en-US" sz="2000" b="1" dirty="0">
                  <a:solidFill>
                    <a:schemeClr val="tx1"/>
                  </a:solidFill>
                  <a:latin typeface="Times New Roman" panose="02020603050405020304" pitchFamily="18" charset="0"/>
                  <a:cs typeface="Times New Roman" panose="02020603050405020304" pitchFamily="18" charset="0"/>
                  <a:sym typeface="+mn-ea"/>
                </a:rPr>
                <a:t>滤波器</a:t>
              </a:r>
              <a:endParaRPr lang="zh-CN" altLang="en-US" sz="2000" b="1" dirty="0">
                <a:solidFill>
                  <a:schemeClr val="tx1"/>
                </a:solidFill>
                <a:latin typeface="Times New Roman" panose="02020603050405020304" pitchFamily="18" charset="0"/>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592" y="5707"/>
              <a:ext cx="4637" cy="2918"/>
            </a:xfrm>
            <a:prstGeom prst="rect">
              <a:avLst/>
            </a:prstGeom>
          </p:spPr>
        </p:pic>
        <p:graphicFrame>
          <p:nvGraphicFramePr>
            <p:cNvPr id="10" name="对象 9"/>
            <p:cNvGraphicFramePr/>
            <p:nvPr>
              <p:custDataLst>
                <p:tags r:id="rId3"/>
              </p:custDataLst>
            </p:nvPr>
          </p:nvGraphicFramePr>
          <p:xfrm>
            <a:off x="8314" y="8703"/>
            <a:ext cx="5294" cy="1680"/>
          </p:xfrm>
          <a:graphic>
            <a:graphicData uri="http://schemas.openxmlformats.org/presentationml/2006/ole">
              <mc:AlternateContent xmlns:mc="http://schemas.openxmlformats.org/markup-compatibility/2006">
                <mc:Choice xmlns:v="urn:schemas-microsoft-com:vml" Requires="v">
                  <p:oleObj spid="_x0000_s11" name="" r:id="rId4" imgW="1917065" imgH="609600" progId="Equation.3">
                    <p:embed/>
                  </p:oleObj>
                </mc:Choice>
                <mc:Fallback>
                  <p:oleObj name="" r:id="rId4" imgW="1917065" imgH="609600" progId="Equation.3">
                    <p:embed/>
                    <p:pic>
                      <p:nvPicPr>
                        <p:cNvPr id="0" name="图片 3155"/>
                        <p:cNvPicPr/>
                        <p:nvPr/>
                      </p:nvPicPr>
                      <p:blipFill>
                        <a:blip r:embed="rId5"/>
                        <a:stretch>
                          <a:fillRect/>
                        </a:stretch>
                      </p:blipFill>
                      <p:spPr>
                        <a:xfrm>
                          <a:off x="8314" y="8703"/>
                          <a:ext cx="5294" cy="1680"/>
                        </a:xfrm>
                        <a:prstGeom prst="rect">
                          <a:avLst/>
                        </a:prstGeom>
                        <a:noFill/>
                        <a:ln w="9525" cap="flat" cmpd="sng">
                          <a:noFill/>
                          <a:prstDash val="solid"/>
                          <a:miter/>
                          <a:headEnd type="none" w="med" len="med"/>
                          <a:tailEnd type="none" w="med" len="med"/>
                        </a:ln>
                      </p:spPr>
                    </p:pic>
                  </p:oleObj>
                </mc:Fallback>
              </mc:AlternateContent>
            </a:graphicData>
          </a:graphic>
        </p:graphicFrame>
      </p:grpSp>
      <p:sp>
        <p:nvSpPr>
          <p:cNvPr id="19464" name="文本框 19463">
            <a:hlinkClick r:id="rId6" action="ppaction://hlinksldjump"/>
          </p:cNvPr>
          <p:cNvSpPr txBox="1"/>
          <p:nvPr>
            <p:custDataLst>
              <p:tags r:id="rId7"/>
            </p:custDataLst>
          </p:nvPr>
        </p:nvSpPr>
        <p:spPr>
          <a:xfrm>
            <a:off x="35560" y="723900"/>
            <a:ext cx="4814570" cy="583565"/>
          </a:xfrm>
          <a:prstGeom prst="rect">
            <a:avLst/>
          </a:prstGeom>
          <a:noFill/>
          <a:ln w="9525">
            <a:noFill/>
          </a:ln>
        </p:spPr>
        <p:txBody>
          <a:bodyPr wrap="square">
            <a:spAutoFit/>
          </a:bodyPr>
          <a:p>
            <a:pPr algn="l">
              <a:spcBef>
                <a:spcPct val="50000"/>
              </a:spcBef>
              <a:buClrTx/>
              <a:buSzTx/>
              <a:buFontTx/>
            </a:pPr>
            <a:r>
              <a:rPr kumimoji="1" lang="zh-CN" altLang="en-US" sz="32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sym typeface="+mn-ea"/>
              </a:rPr>
              <a:t>三、高通滤波器（HPF）</a:t>
            </a:r>
            <a:endParaRPr kumimoji="1" lang="zh-CN" altLang="en-US" sz="32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sym typeface="+mn-ea"/>
            </a:endParaRPr>
          </a:p>
        </p:txBody>
      </p:sp>
      <p:grpSp>
        <p:nvGrpSpPr>
          <p:cNvPr id="12" name="组合 11"/>
          <p:cNvGrpSpPr/>
          <p:nvPr/>
        </p:nvGrpSpPr>
        <p:grpSpPr>
          <a:xfrm>
            <a:off x="323850" y="2640330"/>
            <a:ext cx="4547235" cy="4058285"/>
            <a:chOff x="510" y="4158"/>
            <a:chExt cx="7161" cy="6391"/>
          </a:xfrm>
        </p:grpSpPr>
        <p:sp>
          <p:nvSpPr>
            <p:cNvPr id="3" name="文本框 2"/>
            <p:cNvSpPr txBox="1"/>
            <p:nvPr/>
          </p:nvSpPr>
          <p:spPr>
            <a:xfrm>
              <a:off x="3797" y="4845"/>
              <a:ext cx="3874" cy="871"/>
            </a:xfrm>
            <a:prstGeom prst="rect">
              <a:avLst/>
            </a:prstGeom>
            <a:noFill/>
          </p:spPr>
          <p:txBody>
            <a:bodyPr wrap="square" rtlCol="0" anchor="t" anchorCtr="0">
              <a:spAutoFit/>
            </a:bodyPr>
            <a:p>
              <a:pPr indent="0" fontAlgn="auto">
                <a:lnSpc>
                  <a:spcPct val="150000"/>
                </a:lnSpc>
              </a:pPr>
              <a:r>
                <a:rPr lang="zh-CN" altLang="en-US" sz="2000" b="1" dirty="0">
                  <a:solidFill>
                    <a:schemeClr val="tx1"/>
                  </a:solidFill>
                  <a:latin typeface="Times New Roman" panose="02020603050405020304" pitchFamily="18" charset="0"/>
                  <a:cs typeface="Times New Roman" panose="02020603050405020304" pitchFamily="18" charset="0"/>
                  <a:sym typeface="+mn-ea"/>
                </a:rPr>
                <a:t>一阶</a:t>
              </a:r>
              <a:r>
                <a:rPr lang="zh-CN" altLang="en-US" sz="2000" b="1" dirty="0">
                  <a:solidFill>
                    <a:srgbClr val="1D41D5"/>
                  </a:solidFill>
                  <a:latin typeface="Times New Roman" panose="02020603050405020304" pitchFamily="18" charset="0"/>
                  <a:cs typeface="Times New Roman" panose="02020603050405020304" pitchFamily="18" charset="0"/>
                  <a:sym typeface="+mn-ea"/>
                </a:rPr>
                <a:t>低通</a:t>
              </a:r>
              <a:r>
                <a:rPr lang="zh-CN" altLang="en-US" sz="2000" b="1" dirty="0">
                  <a:solidFill>
                    <a:schemeClr val="tx1"/>
                  </a:solidFill>
                  <a:latin typeface="Times New Roman" panose="02020603050405020304" pitchFamily="18" charset="0"/>
                  <a:cs typeface="Times New Roman" panose="02020603050405020304" pitchFamily="18" charset="0"/>
                  <a:sym typeface="+mn-ea"/>
                </a:rPr>
                <a:t>滤波器</a:t>
              </a:r>
              <a:endParaRPr lang="zh-CN" altLang="en-US" sz="2000" b="1" dirty="0">
                <a:solidFill>
                  <a:schemeClr val="tx1"/>
                </a:solidFill>
                <a:latin typeface="Times New Roman" panose="02020603050405020304" pitchFamily="18" charset="0"/>
                <a:cs typeface="Times New Roman" panose="02020603050405020304" pitchFamily="18" charset="0"/>
                <a:sym typeface="+mn-ea"/>
              </a:endParaRPr>
            </a:p>
          </p:txBody>
        </p:sp>
        <p:graphicFrame>
          <p:nvGraphicFramePr>
            <p:cNvPr id="61450" name="对象 61449"/>
            <p:cNvGraphicFramePr/>
            <p:nvPr/>
          </p:nvGraphicFramePr>
          <p:xfrm>
            <a:off x="3006" y="5737"/>
            <a:ext cx="4632" cy="2914"/>
          </p:xfrm>
          <a:graphic>
            <a:graphicData uri="http://schemas.openxmlformats.org/presentationml/2006/ole">
              <mc:AlternateContent xmlns:mc="http://schemas.openxmlformats.org/markup-compatibility/2006">
                <mc:Choice xmlns:v="urn:schemas-microsoft-com:vml" Requires="v">
                  <p:oleObj spid="_x0000_s3154" name="" r:id="rId8" imgW="11496675" imgH="7229475" progId="MSPhotoEd.3">
                    <p:embed/>
                  </p:oleObj>
                </mc:Choice>
                <mc:Fallback>
                  <p:oleObj name="" r:id="rId8" imgW="11496675" imgH="7229475" progId="MSPhotoEd.3">
                    <p:embed/>
                    <p:pic>
                      <p:nvPicPr>
                        <p:cNvPr id="0" name="图片 3153"/>
                        <p:cNvPicPr/>
                        <p:nvPr/>
                      </p:nvPicPr>
                      <p:blipFill>
                        <a:blip r:embed="rId9"/>
                        <a:stretch>
                          <a:fillRect/>
                        </a:stretch>
                      </p:blipFill>
                      <p:spPr>
                        <a:xfrm>
                          <a:off x="3006" y="5737"/>
                          <a:ext cx="4632" cy="2914"/>
                        </a:xfrm>
                        <a:prstGeom prst="rect">
                          <a:avLst/>
                        </a:prstGeom>
                        <a:noFill/>
                        <a:ln w="38100">
                          <a:noFill/>
                          <a:miter/>
                        </a:ln>
                      </p:spPr>
                    </p:pic>
                  </p:oleObj>
                </mc:Fallback>
              </mc:AlternateContent>
            </a:graphicData>
          </a:graphic>
        </p:graphicFrame>
        <p:sp>
          <p:nvSpPr>
            <p:cNvPr id="6" name="文本框 5"/>
            <p:cNvSpPr txBox="1"/>
            <p:nvPr>
              <p:custDataLst>
                <p:tags r:id="rId10"/>
              </p:custDataLst>
            </p:nvPr>
          </p:nvSpPr>
          <p:spPr>
            <a:xfrm>
              <a:off x="510" y="6529"/>
              <a:ext cx="2428" cy="1016"/>
            </a:xfrm>
            <a:prstGeom prst="rect">
              <a:avLst/>
            </a:prstGeom>
            <a:noFill/>
          </p:spPr>
          <p:txBody>
            <a:bodyPr wrap="square" rtlCol="0" anchor="ctr" anchorCtr="0">
              <a:spAutoFit/>
            </a:bodyPr>
            <a:p>
              <a:pPr indent="0" fontAlgn="auto">
                <a:lnSpc>
                  <a:spcPct val="150000"/>
                </a:lnSpc>
              </a:pPr>
              <a:r>
                <a:rPr lang="zh-CN" altLang="en-US" sz="2400" b="1" dirty="0">
                  <a:solidFill>
                    <a:schemeClr val="tx1"/>
                  </a:solidFill>
                  <a:latin typeface="Times New Roman" panose="02020603050405020304" pitchFamily="18" charset="0"/>
                  <a:cs typeface="Times New Roman" panose="02020603050405020304" pitchFamily="18" charset="0"/>
                  <a:sym typeface="+mn-ea"/>
                </a:rPr>
                <a:t>电路结构</a:t>
              </a:r>
              <a:endParaRPr lang="zh-CN" altLang="en-US" sz="2400" b="1" dirty="0">
                <a:solidFill>
                  <a:schemeClr val="tx1"/>
                </a:solidFill>
                <a:latin typeface="Times New Roman" panose="02020603050405020304" pitchFamily="18" charset="0"/>
                <a:cs typeface="Times New Roman" panose="02020603050405020304" pitchFamily="18" charset="0"/>
                <a:sym typeface="+mn-ea"/>
              </a:endParaRPr>
            </a:p>
          </p:txBody>
        </p:sp>
        <p:sp>
          <p:nvSpPr>
            <p:cNvPr id="9" name="文本框 8"/>
            <p:cNvSpPr txBox="1"/>
            <p:nvPr>
              <p:custDataLst>
                <p:tags r:id="rId11"/>
              </p:custDataLst>
            </p:nvPr>
          </p:nvSpPr>
          <p:spPr>
            <a:xfrm>
              <a:off x="597" y="8800"/>
              <a:ext cx="2428" cy="1016"/>
            </a:xfrm>
            <a:prstGeom prst="rect">
              <a:avLst/>
            </a:prstGeom>
            <a:noFill/>
          </p:spPr>
          <p:txBody>
            <a:bodyPr wrap="square" rtlCol="0" anchor="ctr" anchorCtr="0">
              <a:spAutoFit/>
            </a:bodyPr>
            <a:p>
              <a:pPr indent="0" fontAlgn="auto">
                <a:lnSpc>
                  <a:spcPct val="150000"/>
                </a:lnSpc>
              </a:pPr>
              <a:r>
                <a:rPr lang="zh-CN" altLang="zh-CN" sz="2400" b="1" dirty="0">
                  <a:solidFill>
                    <a:schemeClr val="tx1"/>
                  </a:solidFill>
                  <a:latin typeface="Times New Roman" panose="02020603050405020304" pitchFamily="18" charset="0"/>
                  <a:cs typeface="Times New Roman" panose="02020603050405020304" pitchFamily="18" charset="0"/>
                  <a:sym typeface="+mn-ea"/>
                </a:rPr>
                <a:t>传递函数</a:t>
              </a:r>
              <a:endParaRPr lang="zh-CN" altLang="zh-CN" sz="2400" b="1" dirty="0">
                <a:solidFill>
                  <a:schemeClr val="tx1"/>
                </a:solidFill>
                <a:latin typeface="Times New Roman" panose="02020603050405020304" pitchFamily="18" charset="0"/>
                <a:cs typeface="Times New Roman" panose="02020603050405020304" pitchFamily="18" charset="0"/>
                <a:sym typeface="+mn-ea"/>
              </a:endParaRPr>
            </a:p>
          </p:txBody>
        </p:sp>
        <p:graphicFrame>
          <p:nvGraphicFramePr>
            <p:cNvPr id="14" name="对象 13"/>
            <p:cNvGraphicFramePr/>
            <p:nvPr>
              <p:custDataLst>
                <p:tags r:id="rId12"/>
              </p:custDataLst>
            </p:nvPr>
          </p:nvGraphicFramePr>
          <p:xfrm>
            <a:off x="2943" y="8763"/>
            <a:ext cx="4593" cy="1786"/>
          </p:xfrm>
          <a:graphic>
            <a:graphicData uri="http://schemas.openxmlformats.org/presentationml/2006/ole">
              <mc:AlternateContent xmlns:mc="http://schemas.openxmlformats.org/markup-compatibility/2006">
                <mc:Choice xmlns:v="urn:schemas-microsoft-com:vml" Requires="v">
                  <p:oleObj spid="_x0000_s15" name="" r:id="rId13" imgW="1663700" imgH="647700" progId="Equation.3">
                    <p:embed/>
                  </p:oleObj>
                </mc:Choice>
                <mc:Fallback>
                  <p:oleObj name="" r:id="rId13" imgW="1663700" imgH="647700" progId="Equation.3">
                    <p:embed/>
                    <p:pic>
                      <p:nvPicPr>
                        <p:cNvPr id="0" name="图片 3155"/>
                        <p:cNvPicPr/>
                        <p:nvPr/>
                      </p:nvPicPr>
                      <p:blipFill>
                        <a:blip r:embed="rId14"/>
                        <a:stretch>
                          <a:fillRect/>
                        </a:stretch>
                      </p:blipFill>
                      <p:spPr>
                        <a:xfrm>
                          <a:off x="2943" y="8763"/>
                          <a:ext cx="4593" cy="1786"/>
                        </a:xfrm>
                        <a:prstGeom prst="rect">
                          <a:avLst/>
                        </a:prstGeom>
                        <a:noFill/>
                        <a:ln w="9525" cap="flat" cmpd="sng">
                          <a:noFill/>
                          <a:prstDash val="solid"/>
                          <a:miter/>
                          <a:headEnd type="none" w="med" len="med"/>
                          <a:tailEnd type="none" w="med" len="med"/>
                        </a:ln>
                      </p:spPr>
                    </p:pic>
                  </p:oleObj>
                </mc:Fallback>
              </mc:AlternateContent>
            </a:graphicData>
          </a:graphic>
        </p:graphicFrame>
        <p:sp>
          <p:nvSpPr>
            <p:cNvPr id="7" name="文本框 6"/>
            <p:cNvSpPr txBox="1"/>
            <p:nvPr/>
          </p:nvSpPr>
          <p:spPr>
            <a:xfrm>
              <a:off x="1611" y="4158"/>
              <a:ext cx="4711" cy="841"/>
            </a:xfrm>
            <a:prstGeom prst="rect">
              <a:avLst/>
            </a:prstGeom>
            <a:noFill/>
          </p:spPr>
          <p:txBody>
            <a:bodyPr wrap="square" rtlCol="0" anchor="t">
              <a:spAutoFit/>
            </a:bodyPr>
            <a:p>
              <a:pPr indent="0" fontAlgn="auto">
                <a:lnSpc>
                  <a:spcPct val="120000"/>
                </a:lnSpc>
              </a:pPr>
              <a:r>
                <a:rPr lang="zh-CN" altLang="en-US" sz="2400" b="1" dirty="0">
                  <a:latin typeface="Times New Roman" panose="02020603050405020304" pitchFamily="18" charset="0"/>
                  <a:cs typeface="Times New Roman" panose="02020603050405020304" pitchFamily="18" charset="0"/>
                  <a:sym typeface="+mn-ea"/>
                </a:rPr>
                <a:t>以一阶滤波器为例</a:t>
              </a:r>
              <a:endParaRPr lang="zh-CN" altLang="en-US" sz="2400" b="1" dirty="0">
                <a:latin typeface="Times New Roman" panose="02020603050405020304" pitchFamily="18" charset="0"/>
                <a:cs typeface="Times New Roman" panose="02020603050405020304" pitchFamily="18" charset="0"/>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grpSp>
        <p:nvGrpSpPr>
          <p:cNvPr id="3" name="组合 2"/>
          <p:cNvGrpSpPr/>
          <p:nvPr/>
        </p:nvGrpSpPr>
        <p:grpSpPr>
          <a:xfrm>
            <a:off x="323850" y="1412875"/>
            <a:ext cx="5229860" cy="3053715"/>
            <a:chOff x="397" y="2225"/>
            <a:chExt cx="8236" cy="4809"/>
          </a:xfrm>
        </p:grpSpPr>
        <p:sp>
          <p:nvSpPr>
            <p:cNvPr id="4" name="文本框 3"/>
            <p:cNvSpPr txBox="1"/>
            <p:nvPr/>
          </p:nvSpPr>
          <p:spPr>
            <a:xfrm>
              <a:off x="623" y="2225"/>
              <a:ext cx="8010" cy="841"/>
            </a:xfrm>
            <a:prstGeom prst="rect">
              <a:avLst/>
            </a:prstGeom>
            <a:noFill/>
          </p:spPr>
          <p:txBody>
            <a:bodyPr wrap="square" rtlCol="0" anchor="t">
              <a:spAutoFit/>
            </a:bodyPr>
            <a:p>
              <a:pPr indent="0" fontAlgn="auto">
                <a:lnSpc>
                  <a:spcPct val="120000"/>
                </a:lnSpc>
              </a:pPr>
              <a:r>
                <a:rPr lang="zh-CN" altLang="en-US" sz="2400" b="1" dirty="0">
                  <a:latin typeface="Times New Roman" panose="02020603050405020304" pitchFamily="18" charset="0"/>
                  <a:cs typeface="Times New Roman" panose="02020603050405020304" pitchFamily="18" charset="0"/>
                  <a:sym typeface="+mn-ea"/>
                </a:rPr>
                <a:t>将低通滤波器与高通滤波器串联</a:t>
              </a:r>
              <a:r>
                <a:rPr lang="zh-CN" altLang="en-US" sz="2400" b="1">
                  <a:latin typeface="Times New Roman" panose="02020603050405020304" pitchFamily="18" charset="0"/>
                  <a:cs typeface="Times New Roman" panose="02020603050405020304" pitchFamily="18" charset="0"/>
                  <a:sym typeface="+mn-ea"/>
                </a:rPr>
                <a:t>。</a:t>
              </a:r>
              <a:endParaRPr lang="zh-CN" altLang="en-US" sz="2400" b="1" dirty="0">
                <a:latin typeface="Times New Roman" panose="02020603050405020304" pitchFamily="18" charset="0"/>
                <a:cs typeface="Times New Roman" panose="02020603050405020304" pitchFamily="18" charset="0"/>
                <a:sym typeface="+mn-ea"/>
              </a:endParaRPr>
            </a:p>
          </p:txBody>
        </p:sp>
        <p:pic>
          <p:nvPicPr>
            <p:cNvPr id="7" name="图片 6" descr="Dz070417"/>
            <p:cNvPicPr>
              <a:picLocks noChangeAspect="1"/>
            </p:cNvPicPr>
            <p:nvPr/>
          </p:nvPicPr>
          <p:blipFill>
            <a:blip r:embed="rId1"/>
            <a:stretch>
              <a:fillRect/>
            </a:stretch>
          </p:blipFill>
          <p:spPr>
            <a:xfrm>
              <a:off x="397" y="3364"/>
              <a:ext cx="6860" cy="2401"/>
            </a:xfrm>
            <a:prstGeom prst="rect">
              <a:avLst/>
            </a:prstGeom>
            <a:noFill/>
            <a:ln w="9525">
              <a:noFill/>
            </a:ln>
          </p:spPr>
        </p:pic>
        <p:sp>
          <p:nvSpPr>
            <p:cNvPr id="68623" name="线形标注 1 68622"/>
            <p:cNvSpPr/>
            <p:nvPr/>
          </p:nvSpPr>
          <p:spPr>
            <a:xfrm>
              <a:off x="4026" y="6194"/>
              <a:ext cx="2158" cy="840"/>
            </a:xfrm>
            <a:prstGeom prst="borderCallout1">
              <a:avLst>
                <a:gd name="adj1" fmla="val -178"/>
                <a:gd name="adj2" fmla="val 58169"/>
                <a:gd name="adj3" fmla="val -112916"/>
                <a:gd name="adj4" fmla="val 103128"/>
              </a:avLst>
            </a:prstGeom>
            <a:noFill/>
            <a:ln w="19050" cap="flat" cmpd="sng">
              <a:solidFill>
                <a:srgbClr val="FF3300"/>
              </a:solidFill>
              <a:prstDash val="solid"/>
              <a:miter/>
              <a:headEnd type="none" w="med" len="med"/>
              <a:tailEnd type="none" w="med" len="med"/>
            </a:ln>
          </p:spPr>
          <p:txBody>
            <a:bodyPr/>
            <a:p>
              <a:pPr algn="ctr"/>
              <a:r>
                <a:rPr lang="en-US" altLang="zh-CN" sz="2400" b="1" i="1" err="1">
                  <a:latin typeface="Times New Roman" panose="02020603050405020304" pitchFamily="18" charset="0"/>
                </a:rPr>
                <a:t>f</a:t>
              </a:r>
              <a:r>
                <a:rPr lang="en-US" altLang="zh-CN" sz="2400" b="1" baseline="-25000" err="1">
                  <a:latin typeface="Times New Roman" panose="02020603050405020304" pitchFamily="18" charset="0"/>
                </a:rPr>
                <a:t>H</a:t>
              </a:r>
              <a:r>
                <a:rPr lang="zh-CN" altLang="en-US" sz="2400" b="1">
                  <a:latin typeface="Times New Roman" panose="02020603050405020304" pitchFamily="18" charset="0"/>
                </a:rPr>
                <a:t>＞</a:t>
              </a:r>
              <a:r>
                <a:rPr lang="en-US" altLang="zh-CN" sz="2400" b="1" i="1" err="1">
                  <a:latin typeface="Times New Roman" panose="02020603050405020304" pitchFamily="18" charset="0"/>
                </a:rPr>
                <a:t>f</a:t>
              </a:r>
              <a:r>
                <a:rPr lang="en-US" altLang="zh-CN" sz="2400" b="1" baseline="-25000" err="1">
                  <a:latin typeface="Times New Roman" panose="02020603050405020304" pitchFamily="18" charset="0"/>
                </a:rPr>
                <a:t>L</a:t>
              </a:r>
              <a:endParaRPr lang="en-US" altLang="zh-CN" sz="2400" b="1">
                <a:latin typeface="Times New Roman" panose="02020603050405020304" pitchFamily="18" charset="0"/>
              </a:endParaRPr>
            </a:p>
          </p:txBody>
        </p:sp>
      </p:grpSp>
      <p:sp>
        <p:nvSpPr>
          <p:cNvPr id="19464" name="文本框 19463">
            <a:hlinkClick r:id="rId2" action="ppaction://hlinksldjump"/>
          </p:cNvPr>
          <p:cNvSpPr txBox="1"/>
          <p:nvPr>
            <p:custDataLst>
              <p:tags r:id="rId3"/>
            </p:custDataLst>
          </p:nvPr>
        </p:nvSpPr>
        <p:spPr>
          <a:xfrm>
            <a:off x="35560" y="723900"/>
            <a:ext cx="5256530" cy="583565"/>
          </a:xfrm>
          <a:prstGeom prst="rect">
            <a:avLst/>
          </a:prstGeom>
          <a:noFill/>
          <a:ln w="9525">
            <a:noFill/>
          </a:ln>
        </p:spPr>
        <p:txBody>
          <a:bodyPr wrap="square">
            <a:spAutoFit/>
          </a:bodyPr>
          <a:p>
            <a:pPr>
              <a:spcBef>
                <a:spcPct val="50000"/>
              </a:spcBef>
            </a:pPr>
            <a:r>
              <a:rPr kumimoji="1" lang="zh-CN" altLang="en-US" sz="32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sym typeface="+mn-ea"/>
              </a:rPr>
              <a:t>四、带通滤波器（BPF）</a:t>
            </a:r>
            <a:endParaRPr kumimoji="1" lang="zh-CN" altLang="en-US" sz="32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sym typeface="+mn-ea"/>
            </a:endParaRPr>
          </a:p>
        </p:txBody>
      </p:sp>
      <p:grpSp>
        <p:nvGrpSpPr>
          <p:cNvPr id="10" name="组合 9"/>
          <p:cNvGrpSpPr/>
          <p:nvPr/>
        </p:nvGrpSpPr>
        <p:grpSpPr>
          <a:xfrm>
            <a:off x="4969510" y="2061845"/>
            <a:ext cx="3862832" cy="3189909"/>
            <a:chOff x="7881" y="3247"/>
            <a:chExt cx="6083" cy="5023"/>
          </a:xfrm>
        </p:grpSpPr>
        <p:grpSp>
          <p:nvGrpSpPr>
            <p:cNvPr id="65539" name="组合 2067"/>
            <p:cNvGrpSpPr>
              <a:grpSpLocks noChangeAspect="1"/>
            </p:cNvGrpSpPr>
            <p:nvPr/>
          </p:nvGrpSpPr>
          <p:grpSpPr>
            <a:xfrm>
              <a:off x="7881" y="3247"/>
              <a:ext cx="6083" cy="5023"/>
              <a:chOff x="288" y="1561"/>
              <a:chExt cx="2640" cy="2320"/>
            </a:xfrm>
          </p:grpSpPr>
          <p:graphicFrame>
            <p:nvGraphicFramePr>
              <p:cNvPr id="65540" name="对象 2059"/>
              <p:cNvGraphicFramePr/>
              <p:nvPr>
                <p:custDataLst>
                  <p:tags r:id="rId4"/>
                </p:custDataLst>
              </p:nvPr>
            </p:nvGraphicFramePr>
            <p:xfrm>
              <a:off x="288" y="1561"/>
              <a:ext cx="2640" cy="1943"/>
            </p:xfrm>
            <a:graphic>
              <a:graphicData uri="http://schemas.openxmlformats.org/presentationml/2006/ole">
                <mc:AlternateContent xmlns:mc="http://schemas.openxmlformats.org/markup-compatibility/2006">
                  <mc:Choice xmlns:v="urn:schemas-microsoft-com:vml" Requires="v">
                    <p:oleObj spid="_x0000_s3147" name="" r:id="rId5" imgW="2497455" imgH="1936750" progId="Paint.Picture">
                      <p:embed/>
                    </p:oleObj>
                  </mc:Choice>
                  <mc:Fallback>
                    <p:oleObj name="" r:id="rId5" imgW="2497455" imgH="1936750" progId="Paint.Picture">
                      <p:embed/>
                      <p:pic>
                        <p:nvPicPr>
                          <p:cNvPr id="0" name="图片 3146"/>
                          <p:cNvPicPr/>
                          <p:nvPr/>
                        </p:nvPicPr>
                        <p:blipFill>
                          <a:blip r:embed="rId6"/>
                          <a:stretch>
                            <a:fillRect/>
                          </a:stretch>
                        </p:blipFill>
                        <p:spPr>
                          <a:xfrm>
                            <a:off x="288" y="1561"/>
                            <a:ext cx="2640" cy="1943"/>
                          </a:xfrm>
                          <a:prstGeom prst="rect">
                            <a:avLst/>
                          </a:prstGeom>
                          <a:noFill/>
                          <a:ln w="9525" cap="flat" cmpd="sng">
                            <a:solidFill>
                              <a:srgbClr val="CC0099"/>
                            </a:solidFill>
                            <a:prstDash val="solid"/>
                            <a:miter/>
                            <a:headEnd type="none" w="med" len="med"/>
                            <a:tailEnd type="none" w="med" len="med"/>
                          </a:ln>
                        </p:spPr>
                      </p:pic>
                    </p:oleObj>
                  </mc:Fallback>
                </mc:AlternateContent>
              </a:graphicData>
            </a:graphic>
          </p:graphicFrame>
          <p:sp>
            <p:nvSpPr>
              <p:cNvPr id="65541" name="文本框 2060"/>
              <p:cNvSpPr txBox="1"/>
              <p:nvPr>
                <p:custDataLst>
                  <p:tags r:id="rId7"/>
                </p:custDataLst>
              </p:nvPr>
            </p:nvSpPr>
            <p:spPr>
              <a:xfrm>
                <a:off x="803" y="3546"/>
                <a:ext cx="1698" cy="335"/>
              </a:xfrm>
              <a:prstGeom prst="rect">
                <a:avLst/>
              </a:prstGeom>
              <a:noFill/>
              <a:ln w="9525">
                <a:noFill/>
              </a:ln>
            </p:spPr>
            <p:txBody>
              <a:bodyPr wrap="square" anchor="t" anchorCtr="0">
                <a:spAutoFit/>
              </a:bodyPr>
              <a:p>
                <a:pPr>
                  <a:spcBef>
                    <a:spcPct val="50000"/>
                  </a:spcBef>
                </a:pPr>
                <a:r>
                  <a:rPr lang="zh-CN" altLang="en-US" sz="2400" b="1" dirty="0">
                    <a:solidFill>
                      <a:srgbClr val="FF3300"/>
                    </a:solidFill>
                    <a:latin typeface="Times New Roman" panose="02020603050405020304" pitchFamily="18" charset="0"/>
                    <a:cs typeface="Times New Roman" panose="02020603050405020304" pitchFamily="18" charset="0"/>
                  </a:rPr>
                  <a:t>二阶压控</a:t>
                </a:r>
                <a:r>
                  <a:rPr lang="en-US" altLang="zh-CN" sz="2400" b="1" dirty="0">
                    <a:solidFill>
                      <a:srgbClr val="FF3300"/>
                    </a:solidFill>
                    <a:latin typeface="Times New Roman" panose="02020603050405020304" pitchFamily="18" charset="0"/>
                    <a:cs typeface="Times New Roman" panose="02020603050405020304" pitchFamily="18" charset="0"/>
                  </a:rPr>
                  <a:t> </a:t>
                </a:r>
                <a:r>
                  <a:rPr lang="en-US" altLang="zh-CN" sz="2400" b="1">
                    <a:solidFill>
                      <a:srgbClr val="FF3300"/>
                    </a:solidFill>
                    <a:latin typeface="Times New Roman" panose="02020603050405020304" pitchFamily="18" charset="0"/>
                    <a:cs typeface="Times New Roman" panose="02020603050405020304" pitchFamily="18" charset="0"/>
                  </a:rPr>
                  <a:t>BPF</a:t>
                </a:r>
                <a:endParaRPr lang="en-US" altLang="zh-CN" sz="2400" b="1">
                  <a:solidFill>
                    <a:srgbClr val="FF3300"/>
                  </a:solidFill>
                  <a:latin typeface="Times New Roman" panose="02020603050405020304" pitchFamily="18" charset="0"/>
                  <a:cs typeface="Times New Roman" panose="02020603050405020304" pitchFamily="18" charset="0"/>
                </a:endParaRPr>
              </a:p>
            </p:txBody>
          </p:sp>
        </p:grpSp>
        <p:pic>
          <p:nvPicPr>
            <p:cNvPr id="6" name="图片 5"/>
            <p:cNvPicPr>
              <a:picLocks noChangeAspect="1"/>
            </p:cNvPicPr>
            <p:nvPr>
              <p:custDataLst>
                <p:tags r:id="rId8"/>
              </p:custDataLst>
            </p:nvPr>
          </p:nvPicPr>
          <p:blipFill>
            <a:blip r:embed="rId9"/>
            <a:stretch>
              <a:fillRect/>
            </a:stretch>
          </p:blipFill>
          <p:spPr>
            <a:xfrm>
              <a:off x="7993" y="4794"/>
              <a:ext cx="465" cy="465"/>
            </a:xfrm>
            <a:prstGeom prst="rect">
              <a:avLst/>
            </a:prstGeom>
          </p:spPr>
        </p:pic>
        <p:pic>
          <p:nvPicPr>
            <p:cNvPr id="8" name="图片 7"/>
            <p:cNvPicPr>
              <a:picLocks noChangeAspect="1"/>
            </p:cNvPicPr>
            <p:nvPr>
              <p:custDataLst>
                <p:tags r:id="rId10"/>
              </p:custDataLst>
            </p:nvPr>
          </p:nvPicPr>
          <p:blipFill>
            <a:blip r:embed="rId11"/>
            <a:stretch>
              <a:fillRect/>
            </a:stretch>
          </p:blipFill>
          <p:spPr>
            <a:xfrm>
              <a:off x="13489" y="4690"/>
              <a:ext cx="475" cy="370"/>
            </a:xfrm>
            <a:prstGeom prst="rect">
              <a:avLst/>
            </a:prstGeom>
          </p:spPr>
        </p:pic>
        <p:pic>
          <p:nvPicPr>
            <p:cNvPr id="9" name="图片 8"/>
            <p:cNvPicPr>
              <a:picLocks noChangeAspect="1"/>
            </p:cNvPicPr>
            <p:nvPr>
              <p:custDataLst>
                <p:tags r:id="rId12"/>
              </p:custDataLst>
            </p:nvPr>
          </p:nvPicPr>
          <p:blipFill>
            <a:blip r:embed="rId13"/>
            <a:stretch>
              <a:fillRect/>
            </a:stretch>
          </p:blipFill>
          <p:spPr>
            <a:xfrm>
              <a:off x="10942" y="4720"/>
              <a:ext cx="418" cy="340"/>
            </a:xfrm>
            <a:prstGeom prst="rect">
              <a:avLst/>
            </a:prstGeom>
          </p:spPr>
        </p:pic>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grpSp>
        <p:nvGrpSpPr>
          <p:cNvPr id="3" name="组合 2"/>
          <p:cNvGrpSpPr/>
          <p:nvPr/>
        </p:nvGrpSpPr>
        <p:grpSpPr>
          <a:xfrm>
            <a:off x="179705" y="1556385"/>
            <a:ext cx="5160010" cy="3217545"/>
            <a:chOff x="283" y="2112"/>
            <a:chExt cx="8126" cy="5067"/>
          </a:xfrm>
        </p:grpSpPr>
        <p:sp>
          <p:nvSpPr>
            <p:cNvPr id="4" name="文本框 3"/>
            <p:cNvSpPr txBox="1"/>
            <p:nvPr/>
          </p:nvSpPr>
          <p:spPr>
            <a:xfrm>
              <a:off x="399" y="2112"/>
              <a:ext cx="8010" cy="841"/>
            </a:xfrm>
            <a:prstGeom prst="rect">
              <a:avLst/>
            </a:prstGeom>
            <a:noFill/>
          </p:spPr>
          <p:txBody>
            <a:bodyPr wrap="square" rtlCol="0" anchor="t">
              <a:spAutoFit/>
            </a:bodyPr>
            <a:p>
              <a:pPr indent="0" fontAlgn="auto">
                <a:lnSpc>
                  <a:spcPct val="120000"/>
                </a:lnSpc>
              </a:pPr>
              <a:r>
                <a:rPr lang="zh-CN" altLang="en-US" sz="2400" b="1" dirty="0">
                  <a:latin typeface="Times New Roman" panose="02020603050405020304" pitchFamily="18" charset="0"/>
                  <a:cs typeface="Times New Roman" panose="02020603050405020304" pitchFamily="18" charset="0"/>
                  <a:sym typeface="+mn-ea"/>
                </a:rPr>
                <a:t>将低通滤波器与高通滤波器</a:t>
              </a:r>
              <a:r>
                <a:rPr lang="zh-CN" altLang="en-US" sz="2400" b="1" dirty="0">
                  <a:solidFill>
                    <a:srgbClr val="FF0000"/>
                  </a:solidFill>
                  <a:latin typeface="Times New Roman" panose="02020603050405020304" pitchFamily="18" charset="0"/>
                  <a:cs typeface="Times New Roman" panose="02020603050405020304" pitchFamily="18" charset="0"/>
                  <a:sym typeface="+mn-ea"/>
                </a:rPr>
                <a:t>并联</a:t>
              </a:r>
              <a:r>
                <a:rPr lang="zh-CN" altLang="en-US" sz="2400" b="1">
                  <a:latin typeface="Times New Roman" panose="02020603050405020304" pitchFamily="18" charset="0"/>
                  <a:cs typeface="Times New Roman" panose="02020603050405020304" pitchFamily="18" charset="0"/>
                  <a:sym typeface="+mn-ea"/>
                </a:rPr>
                <a:t>。</a:t>
              </a:r>
              <a:endParaRPr lang="zh-CN" altLang="en-US" sz="2400" b="1" dirty="0">
                <a:latin typeface="Times New Roman" panose="02020603050405020304" pitchFamily="18" charset="0"/>
                <a:cs typeface="Times New Roman" panose="02020603050405020304" pitchFamily="18" charset="0"/>
                <a:sym typeface="+mn-ea"/>
              </a:endParaRPr>
            </a:p>
          </p:txBody>
        </p:sp>
        <p:grpSp>
          <p:nvGrpSpPr>
            <p:cNvPr id="68610" name="组合 68609"/>
            <p:cNvGrpSpPr>
              <a:grpSpLocks noChangeAspect="1"/>
            </p:cNvGrpSpPr>
            <p:nvPr/>
          </p:nvGrpSpPr>
          <p:grpSpPr>
            <a:xfrm>
              <a:off x="283" y="3476"/>
              <a:ext cx="7855" cy="3703"/>
              <a:chOff x="720" y="2352"/>
              <a:chExt cx="3216" cy="1516"/>
            </a:xfrm>
          </p:grpSpPr>
          <p:pic>
            <p:nvPicPr>
              <p:cNvPr id="68611" name="图片 68610" descr="Dz070420"/>
              <p:cNvPicPr>
                <a:picLocks noChangeAspect="1"/>
              </p:cNvPicPr>
              <p:nvPr>
                <p:custDataLst>
                  <p:tags r:id="rId1"/>
                </p:custDataLst>
              </p:nvPr>
            </p:nvPicPr>
            <p:blipFill>
              <a:blip r:embed="rId2"/>
              <a:stretch>
                <a:fillRect/>
              </a:stretch>
            </p:blipFill>
            <p:spPr>
              <a:xfrm>
                <a:off x="720" y="2352"/>
                <a:ext cx="3216" cy="1516"/>
              </a:xfrm>
              <a:prstGeom prst="rect">
                <a:avLst/>
              </a:prstGeom>
              <a:noFill/>
              <a:ln w="9525">
                <a:noFill/>
              </a:ln>
            </p:spPr>
          </p:pic>
          <p:sp>
            <p:nvSpPr>
              <p:cNvPr id="68612" name="文本框 68611"/>
              <p:cNvSpPr txBox="1"/>
              <p:nvPr>
                <p:custDataLst>
                  <p:tags r:id="rId3"/>
                </p:custDataLst>
              </p:nvPr>
            </p:nvSpPr>
            <p:spPr>
              <a:xfrm>
                <a:off x="1824" y="2688"/>
                <a:ext cx="240" cy="217"/>
              </a:xfrm>
              <a:prstGeom prst="rect">
                <a:avLst/>
              </a:prstGeom>
              <a:noFill/>
              <a:ln w="9525">
                <a:noFill/>
              </a:ln>
            </p:spPr>
            <p:txBody>
              <a:bodyPr>
                <a:spAutoFit/>
              </a:bodyPr>
              <a:p>
                <a:pPr>
                  <a:spcBef>
                    <a:spcPct val="50000"/>
                  </a:spcBef>
                </a:pPr>
                <a:r>
                  <a:rPr lang="en-US" altLang="zh-CN" sz="1600" i="1">
                    <a:latin typeface="Times New Roman" panose="02020603050405020304" pitchFamily="18" charset="0"/>
                  </a:rPr>
                  <a:t>O</a:t>
                </a:r>
                <a:endParaRPr lang="en-US" altLang="zh-CN" sz="1600" i="1">
                  <a:latin typeface="Times New Roman" panose="02020603050405020304" pitchFamily="18" charset="0"/>
                </a:endParaRPr>
              </a:p>
            </p:txBody>
          </p:sp>
          <p:sp>
            <p:nvSpPr>
              <p:cNvPr id="68613" name="文本框 68612"/>
              <p:cNvSpPr txBox="1"/>
              <p:nvPr>
                <p:custDataLst>
                  <p:tags r:id="rId4"/>
                </p:custDataLst>
              </p:nvPr>
            </p:nvSpPr>
            <p:spPr>
              <a:xfrm>
                <a:off x="2160" y="3648"/>
                <a:ext cx="240" cy="217"/>
              </a:xfrm>
              <a:prstGeom prst="rect">
                <a:avLst/>
              </a:prstGeom>
              <a:noFill/>
              <a:ln w="9525">
                <a:noFill/>
              </a:ln>
            </p:spPr>
            <p:txBody>
              <a:bodyPr>
                <a:spAutoFit/>
              </a:bodyPr>
              <a:p>
                <a:pPr>
                  <a:spcBef>
                    <a:spcPct val="50000"/>
                  </a:spcBef>
                </a:pPr>
                <a:r>
                  <a:rPr lang="en-US" altLang="zh-CN" sz="1600" i="1">
                    <a:latin typeface="Times New Roman" panose="02020603050405020304" pitchFamily="18" charset="0"/>
                  </a:rPr>
                  <a:t>O</a:t>
                </a:r>
                <a:endParaRPr lang="en-US" altLang="zh-CN" sz="1600" i="1">
                  <a:latin typeface="Times New Roman" panose="02020603050405020304" pitchFamily="18" charset="0"/>
                </a:endParaRPr>
              </a:p>
            </p:txBody>
          </p:sp>
          <p:sp>
            <p:nvSpPr>
              <p:cNvPr id="68614" name="文本框 68613"/>
              <p:cNvSpPr txBox="1"/>
              <p:nvPr>
                <p:custDataLst>
                  <p:tags r:id="rId5"/>
                </p:custDataLst>
              </p:nvPr>
            </p:nvSpPr>
            <p:spPr>
              <a:xfrm>
                <a:off x="3072" y="3504"/>
                <a:ext cx="240" cy="217"/>
              </a:xfrm>
              <a:prstGeom prst="rect">
                <a:avLst/>
              </a:prstGeom>
              <a:noFill/>
              <a:ln w="9525">
                <a:noFill/>
              </a:ln>
            </p:spPr>
            <p:txBody>
              <a:bodyPr>
                <a:spAutoFit/>
              </a:bodyPr>
              <a:p>
                <a:pPr>
                  <a:spcBef>
                    <a:spcPct val="50000"/>
                  </a:spcBef>
                </a:pPr>
                <a:r>
                  <a:rPr lang="en-US" altLang="zh-CN" sz="1600" i="1">
                    <a:latin typeface="Times New Roman" panose="02020603050405020304" pitchFamily="18" charset="0"/>
                  </a:rPr>
                  <a:t>O</a:t>
                </a:r>
                <a:endParaRPr lang="en-US" altLang="zh-CN" sz="1600" i="1">
                  <a:latin typeface="Times New Roman" panose="02020603050405020304" pitchFamily="18" charset="0"/>
                </a:endParaRPr>
              </a:p>
            </p:txBody>
          </p:sp>
        </p:grpSp>
      </p:grpSp>
      <p:sp>
        <p:nvSpPr>
          <p:cNvPr id="19464" name="文本框 19463">
            <a:hlinkClick r:id="rId6" action="ppaction://hlinksldjump"/>
          </p:cNvPr>
          <p:cNvSpPr txBox="1"/>
          <p:nvPr>
            <p:custDataLst>
              <p:tags r:id="rId7"/>
            </p:custDataLst>
          </p:nvPr>
        </p:nvSpPr>
        <p:spPr>
          <a:xfrm>
            <a:off x="35560" y="723900"/>
            <a:ext cx="5925820" cy="583565"/>
          </a:xfrm>
          <a:prstGeom prst="rect">
            <a:avLst/>
          </a:prstGeom>
          <a:noFill/>
          <a:ln w="9525">
            <a:noFill/>
          </a:ln>
        </p:spPr>
        <p:txBody>
          <a:bodyPr wrap="square">
            <a:spAutoFit/>
          </a:bodyPr>
          <a:p>
            <a:pPr>
              <a:spcBef>
                <a:spcPct val="50000"/>
              </a:spcBef>
            </a:pPr>
            <a:r>
              <a:rPr kumimoji="1" lang="zh-CN" altLang="en-US" sz="32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sym typeface="+mn-ea"/>
              </a:rPr>
              <a:t>五、带阻滤波器（BEF）</a:t>
            </a:r>
            <a:endParaRPr kumimoji="1" lang="zh-CN" altLang="en-US" sz="32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sym typeface="+mn-ea"/>
            </a:endParaRPr>
          </a:p>
        </p:txBody>
      </p:sp>
      <p:grpSp>
        <p:nvGrpSpPr>
          <p:cNvPr id="11" name="组合 10"/>
          <p:cNvGrpSpPr/>
          <p:nvPr/>
        </p:nvGrpSpPr>
        <p:grpSpPr>
          <a:xfrm>
            <a:off x="5264150" y="2112010"/>
            <a:ext cx="3712210" cy="2802890"/>
            <a:chOff x="8290" y="3326"/>
            <a:chExt cx="5846" cy="4414"/>
          </a:xfrm>
        </p:grpSpPr>
        <p:grpSp>
          <p:nvGrpSpPr>
            <p:cNvPr id="65542" name="组合 2066"/>
            <p:cNvGrpSpPr>
              <a:grpSpLocks noChangeAspect="1"/>
            </p:cNvGrpSpPr>
            <p:nvPr/>
          </p:nvGrpSpPr>
          <p:grpSpPr>
            <a:xfrm>
              <a:off x="8290" y="3326"/>
              <a:ext cx="5847" cy="4415"/>
              <a:chOff x="2913" y="1729"/>
              <a:chExt cx="2842" cy="2192"/>
            </a:xfrm>
          </p:grpSpPr>
          <p:graphicFrame>
            <p:nvGraphicFramePr>
              <p:cNvPr id="65543" name="对象 2062"/>
              <p:cNvGraphicFramePr/>
              <p:nvPr>
                <p:custDataLst>
                  <p:tags r:id="rId8"/>
                </p:custDataLst>
              </p:nvPr>
            </p:nvGraphicFramePr>
            <p:xfrm>
              <a:off x="2913" y="1729"/>
              <a:ext cx="2842" cy="1715"/>
            </p:xfrm>
            <a:graphic>
              <a:graphicData uri="http://schemas.openxmlformats.org/presentationml/2006/ole">
                <mc:AlternateContent xmlns:mc="http://schemas.openxmlformats.org/markup-compatibility/2006">
                  <mc:Choice xmlns:v="urn:schemas-microsoft-com:vml" Requires="v">
                    <p:oleObj spid="_x0000_s3150" name="" r:id="rId9" imgW="2724150" imgH="1552575" progId="Paint.Picture">
                      <p:embed/>
                    </p:oleObj>
                  </mc:Choice>
                  <mc:Fallback>
                    <p:oleObj name="" r:id="rId9" imgW="2724150" imgH="1552575" progId="Paint.Picture">
                      <p:embed/>
                      <p:pic>
                        <p:nvPicPr>
                          <p:cNvPr id="0" name="图片 3149"/>
                          <p:cNvPicPr/>
                          <p:nvPr/>
                        </p:nvPicPr>
                        <p:blipFill>
                          <a:blip r:embed="rId10"/>
                          <a:stretch>
                            <a:fillRect/>
                          </a:stretch>
                        </p:blipFill>
                        <p:spPr>
                          <a:xfrm>
                            <a:off x="2913" y="1729"/>
                            <a:ext cx="2842" cy="1715"/>
                          </a:xfrm>
                          <a:prstGeom prst="rect">
                            <a:avLst/>
                          </a:prstGeom>
                          <a:noFill/>
                          <a:ln w="9525" cap="flat" cmpd="sng">
                            <a:solidFill>
                              <a:schemeClr val="accent2"/>
                            </a:solidFill>
                            <a:prstDash val="solid"/>
                            <a:miter/>
                            <a:headEnd type="none" w="med" len="med"/>
                            <a:tailEnd type="none" w="med" len="med"/>
                          </a:ln>
                        </p:spPr>
                      </p:pic>
                    </p:oleObj>
                  </mc:Fallback>
                </mc:AlternateContent>
              </a:graphicData>
            </a:graphic>
          </p:graphicFrame>
          <p:sp>
            <p:nvSpPr>
              <p:cNvPr id="65544" name="文本框 2063"/>
              <p:cNvSpPr txBox="1"/>
              <p:nvPr>
                <p:custDataLst>
                  <p:tags r:id="rId11"/>
                </p:custDataLst>
              </p:nvPr>
            </p:nvSpPr>
            <p:spPr>
              <a:xfrm>
                <a:off x="3423" y="3561"/>
                <a:ext cx="2160" cy="360"/>
              </a:xfrm>
              <a:prstGeom prst="rect">
                <a:avLst/>
              </a:prstGeom>
              <a:noFill/>
              <a:ln w="9525">
                <a:noFill/>
              </a:ln>
            </p:spPr>
            <p:txBody>
              <a:bodyPr anchor="t" anchorCtr="0">
                <a:spAutoFit/>
              </a:bodyPr>
              <a:p>
                <a:pPr>
                  <a:spcBef>
                    <a:spcPct val="50000"/>
                  </a:spcBef>
                </a:pPr>
                <a:r>
                  <a:rPr lang="zh-CN" altLang="en-US" sz="2400" b="1" dirty="0">
                    <a:solidFill>
                      <a:srgbClr val="FF3300"/>
                    </a:solidFill>
                    <a:latin typeface="Times New Roman" panose="02020603050405020304" pitchFamily="18" charset="0"/>
                    <a:cs typeface="Times New Roman" panose="02020603050405020304" pitchFamily="18" charset="0"/>
                  </a:rPr>
                  <a:t>二阶压控</a:t>
                </a:r>
                <a:r>
                  <a:rPr lang="en-US" altLang="zh-CN" sz="2400" b="1" dirty="0">
                    <a:solidFill>
                      <a:srgbClr val="FF3300"/>
                    </a:solidFill>
                    <a:latin typeface="Times New Roman" panose="02020603050405020304" pitchFamily="18" charset="0"/>
                    <a:cs typeface="Times New Roman" panose="02020603050405020304" pitchFamily="18" charset="0"/>
                  </a:rPr>
                  <a:t> </a:t>
                </a:r>
                <a:r>
                  <a:rPr lang="en-US" altLang="zh-CN" sz="2400" b="1">
                    <a:solidFill>
                      <a:srgbClr val="FF3300"/>
                    </a:solidFill>
                    <a:latin typeface="Times New Roman" panose="02020603050405020304" pitchFamily="18" charset="0"/>
                    <a:cs typeface="Times New Roman" panose="02020603050405020304" pitchFamily="18" charset="0"/>
                  </a:rPr>
                  <a:t>BEF</a:t>
                </a:r>
                <a:endParaRPr lang="en-US" altLang="zh-CN" sz="2400" b="1">
                  <a:latin typeface="Times New Roman" panose="02020603050405020304" pitchFamily="18" charset="0"/>
                  <a:cs typeface="Times New Roman" panose="02020603050405020304" pitchFamily="18" charset="0"/>
                </a:endParaRPr>
              </a:p>
            </p:txBody>
          </p:sp>
        </p:grpSp>
        <p:pic>
          <p:nvPicPr>
            <p:cNvPr id="6" name="图片 5"/>
            <p:cNvPicPr>
              <a:picLocks noChangeAspect="1"/>
            </p:cNvPicPr>
            <p:nvPr>
              <p:custDataLst>
                <p:tags r:id="rId12"/>
              </p:custDataLst>
            </p:nvPr>
          </p:nvPicPr>
          <p:blipFill>
            <a:blip r:embed="rId13"/>
            <a:stretch>
              <a:fillRect/>
            </a:stretch>
          </p:blipFill>
          <p:spPr>
            <a:xfrm>
              <a:off x="8307" y="4920"/>
              <a:ext cx="381" cy="381"/>
            </a:xfrm>
            <a:prstGeom prst="rect">
              <a:avLst/>
            </a:prstGeom>
          </p:spPr>
        </p:pic>
        <p:pic>
          <p:nvPicPr>
            <p:cNvPr id="8" name="图片 7"/>
            <p:cNvPicPr>
              <a:picLocks noChangeAspect="1"/>
            </p:cNvPicPr>
            <p:nvPr>
              <p:custDataLst>
                <p:tags r:id="rId14"/>
              </p:custDataLst>
            </p:nvPr>
          </p:nvPicPr>
          <p:blipFill>
            <a:blip r:embed="rId15"/>
            <a:stretch>
              <a:fillRect/>
            </a:stretch>
          </p:blipFill>
          <p:spPr>
            <a:xfrm>
              <a:off x="13614" y="4659"/>
              <a:ext cx="459" cy="357"/>
            </a:xfrm>
            <a:prstGeom prst="rect">
              <a:avLst/>
            </a:prstGeom>
          </p:spPr>
        </p:pic>
        <p:pic>
          <p:nvPicPr>
            <p:cNvPr id="9" name="图片 8"/>
            <p:cNvPicPr>
              <a:picLocks noChangeAspect="1"/>
            </p:cNvPicPr>
            <p:nvPr>
              <p:custDataLst>
                <p:tags r:id="rId16"/>
              </p:custDataLst>
            </p:nvPr>
          </p:nvPicPr>
          <p:blipFill>
            <a:blip r:embed="rId17"/>
            <a:stretch>
              <a:fillRect/>
            </a:stretch>
          </p:blipFill>
          <p:spPr>
            <a:xfrm>
              <a:off x="11443" y="4748"/>
              <a:ext cx="393" cy="320"/>
            </a:xfrm>
            <a:prstGeom prst="rect">
              <a:avLst/>
            </a:prstGeom>
          </p:spPr>
        </p:pic>
      </p:grpSp>
      <p:grpSp>
        <p:nvGrpSpPr>
          <p:cNvPr id="10" name="组合 9"/>
          <p:cNvGrpSpPr/>
          <p:nvPr/>
        </p:nvGrpSpPr>
        <p:grpSpPr>
          <a:xfrm>
            <a:off x="3014345" y="2277745"/>
            <a:ext cx="2068830" cy="1847850"/>
            <a:chOff x="4747" y="3587"/>
            <a:chExt cx="3258" cy="2910"/>
          </a:xfrm>
        </p:grpSpPr>
        <p:sp>
          <p:nvSpPr>
            <p:cNvPr id="5" name="线形标注 1 4"/>
            <p:cNvSpPr/>
            <p:nvPr>
              <p:custDataLst>
                <p:tags r:id="rId18"/>
              </p:custDataLst>
            </p:nvPr>
          </p:nvSpPr>
          <p:spPr>
            <a:xfrm>
              <a:off x="5847" y="3587"/>
              <a:ext cx="2158" cy="840"/>
            </a:xfrm>
            <a:prstGeom prst="borderCallout1">
              <a:avLst>
                <a:gd name="adj1" fmla="val 25416"/>
                <a:gd name="adj2" fmla="val -903"/>
                <a:gd name="adj3" fmla="val 99940"/>
                <a:gd name="adj4" fmla="val -78308"/>
              </a:avLst>
            </a:prstGeom>
            <a:noFill/>
            <a:ln w="19050" cap="flat" cmpd="sng">
              <a:solidFill>
                <a:srgbClr val="FF3300"/>
              </a:solidFill>
              <a:prstDash val="solid"/>
              <a:miter/>
              <a:headEnd type="none" w="med" len="med"/>
              <a:tailEnd type="none" w="med" len="med"/>
            </a:ln>
          </p:spPr>
          <p:txBody>
            <a:bodyPr/>
            <a:p>
              <a:pPr algn="ctr"/>
              <a:r>
                <a:rPr lang="en-US" altLang="zh-CN" sz="2400" b="1" i="1" err="1">
                  <a:latin typeface="Times New Roman" panose="02020603050405020304" pitchFamily="18" charset="0"/>
                </a:rPr>
                <a:t>f</a:t>
              </a:r>
              <a:r>
                <a:rPr lang="en-US" altLang="zh-CN" sz="2400" b="1" baseline="-25000" err="1">
                  <a:latin typeface="Times New Roman" panose="02020603050405020304" pitchFamily="18" charset="0"/>
                </a:rPr>
                <a:t>H</a:t>
              </a:r>
              <a:r>
                <a:rPr lang="zh-CN" altLang="en-US" sz="2400" b="1">
                  <a:latin typeface="Times New Roman" panose="02020603050405020304" pitchFamily="18" charset="0"/>
                </a:rPr>
                <a:t>＜</a:t>
              </a:r>
              <a:r>
                <a:rPr lang="en-US" altLang="zh-CN" sz="2400" b="1" i="1" err="1">
                  <a:latin typeface="Times New Roman" panose="02020603050405020304" pitchFamily="18" charset="0"/>
                </a:rPr>
                <a:t>f</a:t>
              </a:r>
              <a:r>
                <a:rPr lang="en-US" altLang="zh-CN" sz="2400" b="1" baseline="-25000" err="1">
                  <a:latin typeface="Times New Roman" panose="02020603050405020304" pitchFamily="18" charset="0"/>
                </a:rPr>
                <a:t>L</a:t>
              </a:r>
              <a:endParaRPr lang="en-US" altLang="zh-CN" sz="2400" b="1">
                <a:latin typeface="Times New Roman" panose="02020603050405020304" pitchFamily="18" charset="0"/>
              </a:endParaRPr>
            </a:p>
          </p:txBody>
        </p:sp>
        <p:sp>
          <p:nvSpPr>
            <p:cNvPr id="7" name="直接连接符 6"/>
            <p:cNvSpPr/>
            <p:nvPr>
              <p:custDataLst>
                <p:tags r:id="rId19"/>
              </p:custDataLst>
            </p:nvPr>
          </p:nvSpPr>
          <p:spPr>
            <a:xfrm flipV="1">
              <a:off x="4747" y="4427"/>
              <a:ext cx="1615" cy="2070"/>
            </a:xfrm>
            <a:prstGeom prst="line">
              <a:avLst/>
            </a:prstGeom>
            <a:ln w="19050" cap="flat" cmpd="sng">
              <a:solidFill>
                <a:srgbClr val="FF33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4" name="文本框 19463">
            <a:hlinkClick r:id="rId1" action="ppaction://hlinksldjump"/>
          </p:cNvPr>
          <p:cNvSpPr txBox="1"/>
          <p:nvPr>
            <p:custDataLst>
              <p:tags r:id="rId2"/>
            </p:custDataLst>
          </p:nvPr>
        </p:nvSpPr>
        <p:spPr>
          <a:xfrm>
            <a:off x="251460" y="692785"/>
            <a:ext cx="7369810"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一、频率响应</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4" name="文本框 3"/>
          <p:cNvSpPr txBox="1"/>
          <p:nvPr>
            <p:custDataLst>
              <p:tags r:id="rId3"/>
            </p:custDataLst>
          </p:nvPr>
        </p:nvSpPr>
        <p:spPr>
          <a:xfrm>
            <a:off x="541020" y="1412875"/>
            <a:ext cx="7966075" cy="3569335"/>
          </a:xfrm>
          <a:prstGeom prst="rect">
            <a:avLst/>
          </a:prstGeom>
          <a:noFill/>
        </p:spPr>
        <p:txBody>
          <a:bodyPr wrap="square" rtlCol="0" anchor="t">
            <a:spAutoFit/>
          </a:bodyPr>
          <a:p>
            <a:pPr marL="0" indent="0" eaLnBrk="1" fontAlgn="auto" latinLnBrk="0" hangingPunct="1">
              <a:lnSpc>
                <a:spcPct val="150000"/>
              </a:lnSpc>
              <a:spcBef>
                <a:spcPts val="600"/>
              </a:spcBef>
              <a:spcAft>
                <a:spcPts val="600"/>
              </a:spcAft>
            </a:pPr>
            <a:r>
              <a:rPr lang="en-US" altLang="zh-CN" sz="2400" b="1" dirty="0">
                <a:latin typeface="Times New Roman" panose="02020603050405020304" pitchFamily="18" charset="0"/>
                <a:cs typeface="Times New Roman" panose="02020603050405020304" pitchFamily="18" charset="0"/>
                <a:sym typeface="+mn-ea"/>
              </a:rPr>
              <a:t>        </a:t>
            </a:r>
            <a:r>
              <a:rPr lang="zh-CN" altLang="en-US" sz="2400" b="1" dirty="0">
                <a:latin typeface="Times New Roman" panose="02020603050405020304" pitchFamily="18" charset="0"/>
                <a:cs typeface="Times New Roman" panose="02020603050405020304" pitchFamily="18" charset="0"/>
                <a:sym typeface="+mn-ea"/>
              </a:rPr>
              <a:t>由于放大电路中电抗元件（如耦合电容、旁路电容等）及半导体器件极间电容的存在，使放大倍数为信号频率的函数，这种函数关系称为</a:t>
            </a:r>
            <a:r>
              <a:rPr lang="zh-CN" altLang="en-US" sz="2400" b="1" dirty="0">
                <a:solidFill>
                  <a:srgbClr val="FF0000"/>
                </a:solidFill>
                <a:latin typeface="Times New Roman" panose="02020603050405020304" pitchFamily="18" charset="0"/>
                <a:cs typeface="Times New Roman" panose="02020603050405020304" pitchFamily="18" charset="0"/>
                <a:sym typeface="+mn-ea"/>
              </a:rPr>
              <a:t>频率响应</a:t>
            </a:r>
            <a:r>
              <a:rPr lang="zh-CN" altLang="en-US" sz="2400" b="1" dirty="0">
                <a:latin typeface="Times New Roman" panose="02020603050405020304" pitchFamily="18" charset="0"/>
                <a:cs typeface="Times New Roman" panose="02020603050405020304" pitchFamily="18" charset="0"/>
                <a:sym typeface="+mn-ea"/>
              </a:rPr>
              <a:t>或</a:t>
            </a:r>
            <a:r>
              <a:rPr lang="zh-CN" altLang="en-US" sz="2400" b="1" dirty="0">
                <a:solidFill>
                  <a:srgbClr val="FF0000"/>
                </a:solidFill>
                <a:latin typeface="Times New Roman" panose="02020603050405020304" pitchFamily="18" charset="0"/>
                <a:cs typeface="Times New Roman" panose="02020603050405020304" pitchFamily="18" charset="0"/>
                <a:sym typeface="+mn-ea"/>
              </a:rPr>
              <a:t>频率特性</a:t>
            </a:r>
            <a:r>
              <a:rPr lang="zh-CN" altLang="en-US" sz="2400" b="1" dirty="0">
                <a:solidFill>
                  <a:schemeClr val="tx1"/>
                </a:solidFill>
                <a:latin typeface="Times New Roman" panose="02020603050405020304" pitchFamily="18" charset="0"/>
                <a:cs typeface="Times New Roman" panose="02020603050405020304" pitchFamily="18" charset="0"/>
                <a:sym typeface="+mn-ea"/>
              </a:rPr>
              <a:t>，包括</a:t>
            </a:r>
            <a:r>
              <a:rPr lang="zh-CN" altLang="en-US" sz="2400" b="1" dirty="0">
                <a:solidFill>
                  <a:srgbClr val="1D41D5"/>
                </a:solidFill>
                <a:latin typeface="Times New Roman" panose="02020603050405020304" pitchFamily="18" charset="0"/>
                <a:cs typeface="Times New Roman" panose="02020603050405020304" pitchFamily="18" charset="0"/>
                <a:sym typeface="+mn-ea"/>
              </a:rPr>
              <a:t>幅度频率特性</a:t>
            </a:r>
            <a:r>
              <a:rPr lang="zh-CN" altLang="en-US" sz="2400" b="1" dirty="0">
                <a:solidFill>
                  <a:schemeClr val="tx1"/>
                </a:solidFill>
                <a:latin typeface="Times New Roman" panose="02020603050405020304" pitchFamily="18" charset="0"/>
                <a:cs typeface="Times New Roman" panose="02020603050405020304" pitchFamily="18" charset="0"/>
                <a:sym typeface="+mn-ea"/>
              </a:rPr>
              <a:t>与</a:t>
            </a:r>
            <a:r>
              <a:rPr lang="zh-CN" altLang="en-US" sz="2400" b="1" dirty="0">
                <a:solidFill>
                  <a:srgbClr val="1D41D5"/>
                </a:solidFill>
                <a:latin typeface="Times New Roman" panose="02020603050405020304" pitchFamily="18" charset="0"/>
                <a:cs typeface="Times New Roman" panose="02020603050405020304" pitchFamily="18" charset="0"/>
                <a:sym typeface="+mn-ea"/>
              </a:rPr>
              <a:t>相位频率特性</a:t>
            </a:r>
            <a:r>
              <a:rPr lang="zh-CN" altLang="en-US" sz="2400" b="1" dirty="0">
                <a:latin typeface="Times New Roman" panose="02020603050405020304" pitchFamily="18" charset="0"/>
                <a:cs typeface="Times New Roman" panose="02020603050405020304" pitchFamily="18" charset="0"/>
                <a:sym typeface="+mn-ea"/>
              </a:rPr>
              <a:t>。</a:t>
            </a:r>
            <a:endParaRPr lang="zh-CN" altLang="en-US" sz="2400" b="1" dirty="0">
              <a:latin typeface="Times New Roman" panose="02020603050405020304" pitchFamily="18" charset="0"/>
              <a:cs typeface="Times New Roman" panose="02020603050405020304" pitchFamily="18" charset="0"/>
              <a:sym typeface="+mn-ea"/>
            </a:endParaRPr>
          </a:p>
          <a:p>
            <a:pPr marL="0" indent="0" eaLnBrk="1" fontAlgn="auto" latinLnBrk="0" hangingPunct="1">
              <a:lnSpc>
                <a:spcPct val="150000"/>
              </a:lnSpc>
              <a:spcBef>
                <a:spcPts val="600"/>
              </a:spcBef>
              <a:spcAft>
                <a:spcPts val="600"/>
              </a:spcAft>
            </a:pPr>
            <a:r>
              <a:rPr lang="en-US" altLang="zh-CN" sz="2400" b="1" dirty="0">
                <a:latin typeface="Times New Roman" panose="02020603050405020304" pitchFamily="18" charset="0"/>
                <a:cs typeface="Times New Roman" panose="02020603050405020304" pitchFamily="18" charset="0"/>
                <a:sym typeface="+mn-ea"/>
              </a:rPr>
              <a:t>        </a:t>
            </a:r>
            <a:r>
              <a:rPr lang="zh-CN" altLang="en-US" sz="2400" b="1" dirty="0">
                <a:latin typeface="Times New Roman" panose="02020603050405020304" pitchFamily="18" charset="0"/>
                <a:cs typeface="Times New Roman" panose="02020603050405020304" pitchFamily="18" charset="0"/>
                <a:sym typeface="+mn-ea"/>
              </a:rPr>
              <a:t>在使用一个放大电路时，应了解其信号频率的适用范围；在设计放大电路时，应满足信号频率的范围要求。</a:t>
            </a:r>
            <a:endParaRPr lang="zh-CN" altLang="en-US" sz="2400" b="1" dirty="0">
              <a:latin typeface="Times New Roman" panose="02020603050405020304" pitchFamily="18" charset="0"/>
              <a:cs typeface="Times New Roman" panose="02020603050405020304" pitchFamily="18" charset="0"/>
              <a:sym typeface="+mn-ea"/>
            </a:endParaRPr>
          </a:p>
        </p:txBody>
      </p:sp>
      <p:sp>
        <p:nvSpPr>
          <p:cNvPr id="2" name="灯片编号占位符 1"/>
          <p:cNvSpPr>
            <a:spLocks noGrp="1"/>
          </p:cNvSpPr>
          <p:nvPr>
            <p:ph type="sldNum" sz="quarter" idx="12"/>
            <p:custDataLst>
              <p:tags r:id="rId4"/>
            </p:custDataLst>
          </p:nvPr>
        </p:nvSpPr>
        <p:spPr/>
        <p:txBody>
          <a:bodyPr/>
          <a:lstStyle/>
          <a:p>
            <a:fld id="{58C8EE89-5C0B-48B2-8145-EEB0BFC232FD}" type="slidenum">
              <a:rPr lang="zh-CN" altLang="en-US" smtClean="0"/>
            </a:fld>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2"/>
          <p:cNvPicPr>
            <a:picLocks noChangeAspect="1"/>
          </p:cNvPicPr>
          <p:nvPr/>
        </p:nvPicPr>
        <p:blipFill>
          <a:blip r:embed="rId1"/>
          <a:stretch>
            <a:fillRect/>
          </a:stretch>
        </p:blipFill>
        <p:spPr>
          <a:xfrm>
            <a:off x="468630" y="2327910"/>
            <a:ext cx="3496945" cy="2199640"/>
          </a:xfrm>
          <a:prstGeom prst="rect">
            <a:avLst/>
          </a:prstGeom>
        </p:spPr>
      </p:pic>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54286" name="标题 54285"/>
          <p:cNvSpPr>
            <a:spLocks noGrp="1"/>
          </p:cNvSpPr>
          <p:nvPr/>
        </p:nvSpPr>
        <p:spPr>
          <a:xfrm>
            <a:off x="5940425" y="692785"/>
            <a:ext cx="5458460" cy="730250"/>
          </a:xfrm>
          <a:prstGeom prst="rect">
            <a:avLst/>
          </a:prstGeom>
          <a:noFill/>
          <a:ln w="9525">
            <a:noFill/>
          </a:ln>
        </p:spPr>
        <p:txBody>
          <a:bodyPr anchor="t"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lnSpc>
                <a:spcPct val="150000"/>
              </a:lnSpc>
            </a:pPr>
            <a:endParaRPr lang="zh-CN" altLang="en-US" sz="28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p:cNvSpPr txBox="1"/>
          <p:nvPr/>
        </p:nvSpPr>
        <p:spPr>
          <a:xfrm>
            <a:off x="375920" y="1278890"/>
            <a:ext cx="8077835" cy="977265"/>
          </a:xfrm>
          <a:prstGeom prst="rect">
            <a:avLst/>
          </a:prstGeom>
          <a:noFill/>
        </p:spPr>
        <p:txBody>
          <a:bodyPr wrap="square" rtlCol="0" anchor="t">
            <a:spAutoFit/>
          </a:bodyPr>
          <a:p>
            <a:pPr indent="0" fontAlgn="auto">
              <a:lnSpc>
                <a:spcPct val="120000"/>
              </a:lnSpc>
            </a:pPr>
            <a:r>
              <a:rPr lang="en-US" altLang="zh-CN" sz="2400" b="1" dirty="0">
                <a:latin typeface="Times New Roman" panose="02020603050405020304" pitchFamily="18" charset="0"/>
                <a:cs typeface="Times New Roman" panose="02020603050405020304" pitchFamily="18" charset="0"/>
                <a:sym typeface="+mn-ea"/>
              </a:rPr>
              <a:t>        </a:t>
            </a:r>
            <a:r>
              <a:rPr lang="zh-CN" altLang="en-US" sz="2400" b="1" dirty="0">
                <a:latin typeface="Times New Roman" panose="02020603050405020304" pitchFamily="18" charset="0"/>
                <a:cs typeface="Times New Roman" panose="02020603050405020304" pitchFamily="18" charset="0"/>
                <a:sym typeface="+mn-ea"/>
              </a:rPr>
              <a:t>信号频率从零到无穷大，输出电压的数值与输入电压相等，仅相位发生变化。</a:t>
            </a:r>
            <a:endParaRPr lang="zh-CN" altLang="en-US" sz="2400" b="1" dirty="0">
              <a:latin typeface="Times New Roman" panose="02020603050405020304" pitchFamily="18" charset="0"/>
              <a:cs typeface="Times New Roman" panose="02020603050405020304" pitchFamily="18" charset="0"/>
              <a:sym typeface="+mn-ea"/>
            </a:endParaRPr>
          </a:p>
        </p:txBody>
      </p:sp>
      <p:graphicFrame>
        <p:nvGraphicFramePr>
          <p:cNvPr id="9" name="对象 4098"/>
          <p:cNvGraphicFramePr>
            <a:graphicFrameLocks noChangeAspect="1"/>
          </p:cNvGraphicFramePr>
          <p:nvPr/>
        </p:nvGraphicFramePr>
        <p:xfrm>
          <a:off x="4211955" y="1917065"/>
          <a:ext cx="3588624" cy="891000"/>
        </p:xfrm>
        <a:graphic>
          <a:graphicData uri="http://schemas.openxmlformats.org/presentationml/2006/ole">
            <mc:AlternateContent xmlns:mc="http://schemas.openxmlformats.org/markup-compatibility/2006">
              <mc:Choice xmlns:v="urn:schemas-microsoft-com:vml" Requires="v">
                <p:oleObj spid="_x0000_s10" name="" r:id="rId2" imgW="1993900" imgH="495300" progId="Equation.3">
                  <p:embed/>
                </p:oleObj>
              </mc:Choice>
              <mc:Fallback>
                <p:oleObj name="" r:id="rId2" imgW="1993900" imgH="495300" progId="Equation.3">
                  <p:embed/>
                  <p:pic>
                    <p:nvPicPr>
                      <p:cNvPr id="0" name="图片 3078"/>
                      <p:cNvPicPr/>
                      <p:nvPr/>
                    </p:nvPicPr>
                    <p:blipFill>
                      <a:blip r:embed="rId3"/>
                      <a:stretch>
                        <a:fillRect/>
                      </a:stretch>
                    </p:blipFill>
                    <p:spPr>
                      <a:xfrm>
                        <a:off x="4211955" y="1917065"/>
                        <a:ext cx="3588624" cy="891000"/>
                      </a:xfrm>
                      <a:prstGeom prst="rect">
                        <a:avLst/>
                      </a:prstGeom>
                      <a:noFill/>
                      <a:ln w="38100">
                        <a:noFill/>
                        <a:miter/>
                      </a:ln>
                    </p:spPr>
                  </p:pic>
                </p:oleObj>
              </mc:Fallback>
            </mc:AlternateContent>
          </a:graphicData>
        </a:graphic>
      </p:graphicFrame>
      <p:graphicFrame>
        <p:nvGraphicFramePr>
          <p:cNvPr id="51203" name="对象 4099"/>
          <p:cNvGraphicFramePr>
            <a:graphicFrameLocks noChangeAspect="1"/>
          </p:cNvGraphicFramePr>
          <p:nvPr/>
        </p:nvGraphicFramePr>
        <p:xfrm>
          <a:off x="4211639" y="3572669"/>
          <a:ext cx="3451248" cy="710131"/>
        </p:xfrm>
        <a:graphic>
          <a:graphicData uri="http://schemas.openxmlformats.org/presentationml/2006/ole">
            <mc:AlternateContent xmlns:mc="http://schemas.openxmlformats.org/markup-compatibility/2006">
              <mc:Choice xmlns:v="urn:schemas-microsoft-com:vml" Requires="v">
                <p:oleObj spid="_x0000_s3092" name="" r:id="rId4" imgW="1917065" imgH="393700" progId="Equation.3">
                  <p:embed/>
                </p:oleObj>
              </mc:Choice>
              <mc:Fallback>
                <p:oleObj name="" r:id="rId4" imgW="1917065" imgH="393700" progId="Equation.3">
                  <p:embed/>
                  <p:pic>
                    <p:nvPicPr>
                      <p:cNvPr id="0" name="图片 3091"/>
                      <p:cNvPicPr/>
                      <p:nvPr/>
                    </p:nvPicPr>
                    <p:blipFill>
                      <a:blip r:embed="rId5"/>
                      <a:stretch>
                        <a:fillRect/>
                      </a:stretch>
                    </p:blipFill>
                    <p:spPr>
                      <a:xfrm>
                        <a:off x="4211639" y="3572669"/>
                        <a:ext cx="3451248" cy="710131"/>
                      </a:xfrm>
                      <a:prstGeom prst="rect">
                        <a:avLst/>
                      </a:prstGeom>
                      <a:noFill/>
                      <a:ln w="38100">
                        <a:noFill/>
                        <a:miter/>
                      </a:ln>
                    </p:spPr>
                  </p:pic>
                </p:oleObj>
              </mc:Fallback>
            </mc:AlternateContent>
          </a:graphicData>
        </a:graphic>
      </p:graphicFrame>
      <p:grpSp>
        <p:nvGrpSpPr>
          <p:cNvPr id="23" name="组合 22"/>
          <p:cNvGrpSpPr/>
          <p:nvPr/>
        </p:nvGrpSpPr>
        <p:grpSpPr>
          <a:xfrm>
            <a:off x="1403350" y="4880610"/>
            <a:ext cx="3076575" cy="725170"/>
            <a:chOff x="2210" y="7686"/>
            <a:chExt cx="4845" cy="1142"/>
          </a:xfrm>
        </p:grpSpPr>
        <p:sp>
          <p:nvSpPr>
            <p:cNvPr id="5" name="文本框 4"/>
            <p:cNvSpPr txBox="1"/>
            <p:nvPr/>
          </p:nvSpPr>
          <p:spPr>
            <a:xfrm>
              <a:off x="2210" y="7895"/>
              <a:ext cx="1269" cy="725"/>
            </a:xfrm>
            <a:prstGeom prst="rect">
              <a:avLst/>
            </a:prstGeom>
            <a:noFill/>
          </p:spPr>
          <p:txBody>
            <a:bodyPr wrap="square" rtlCol="0" anchor="t">
              <a:spAutoFit/>
            </a:bodyPr>
            <a:p>
              <a:r>
                <a:rPr lang="zh-CN" altLang="en-US" sz="2400" b="1" dirty="0">
                  <a:latin typeface="Times New Roman" panose="02020603050405020304" pitchFamily="18" charset="0"/>
                  <a:cs typeface="Times New Roman" panose="02020603050405020304" pitchFamily="18" charset="0"/>
                  <a:sym typeface="+mn-ea"/>
                </a:rPr>
                <a:t>因此</a:t>
              </a:r>
              <a:endParaRPr lang="zh-CN" altLang="en-US" sz="2400" b="1" dirty="0">
                <a:latin typeface="Times New Roman" panose="02020603050405020304" pitchFamily="18" charset="0"/>
                <a:cs typeface="Times New Roman" panose="02020603050405020304" pitchFamily="18" charset="0"/>
                <a:sym typeface="+mn-ea"/>
              </a:endParaRPr>
            </a:p>
          </p:txBody>
        </p:sp>
        <p:graphicFrame>
          <p:nvGraphicFramePr>
            <p:cNvPr id="6" name="对象 4099"/>
            <p:cNvGraphicFramePr/>
            <p:nvPr>
              <p:custDataLst>
                <p:tags r:id="rId6"/>
              </p:custDataLst>
            </p:nvPr>
          </p:nvGraphicFramePr>
          <p:xfrm>
            <a:off x="3853" y="7686"/>
            <a:ext cx="3202" cy="1143"/>
          </p:xfrm>
          <a:graphic>
            <a:graphicData uri="http://schemas.openxmlformats.org/presentationml/2006/ole">
              <mc:AlternateContent xmlns:mc="http://schemas.openxmlformats.org/markup-compatibility/2006">
                <mc:Choice xmlns:v="urn:schemas-microsoft-com:vml" Requires="v">
                  <p:oleObj spid="_x0000_s7" name="" r:id="rId7" imgW="1104900" imgH="393700" progId="Equation.3">
                    <p:embed/>
                  </p:oleObj>
                </mc:Choice>
                <mc:Fallback>
                  <p:oleObj name="" r:id="rId7" imgW="1104900" imgH="393700" progId="Equation.3">
                    <p:embed/>
                    <p:pic>
                      <p:nvPicPr>
                        <p:cNvPr id="0" name="图片 3091"/>
                        <p:cNvPicPr/>
                        <p:nvPr/>
                      </p:nvPicPr>
                      <p:blipFill>
                        <a:blip r:embed="rId8"/>
                        <a:stretch>
                          <a:fillRect/>
                        </a:stretch>
                      </p:blipFill>
                      <p:spPr>
                        <a:xfrm>
                          <a:off x="3853" y="7686"/>
                          <a:ext cx="3202" cy="1143"/>
                        </a:xfrm>
                        <a:prstGeom prst="rect">
                          <a:avLst/>
                        </a:prstGeom>
                        <a:noFill/>
                        <a:ln w="38100">
                          <a:noFill/>
                          <a:miter/>
                        </a:ln>
                      </p:spPr>
                    </p:pic>
                  </p:oleObj>
                </mc:Fallback>
              </mc:AlternateContent>
            </a:graphicData>
          </a:graphic>
        </p:graphicFrame>
      </p:grpSp>
      <p:grpSp>
        <p:nvGrpSpPr>
          <p:cNvPr id="22" name="组合 21"/>
          <p:cNvGrpSpPr/>
          <p:nvPr/>
        </p:nvGrpSpPr>
        <p:grpSpPr>
          <a:xfrm>
            <a:off x="5170170" y="5443855"/>
            <a:ext cx="2729865" cy="1357630"/>
            <a:chOff x="8933" y="8008"/>
            <a:chExt cx="4299" cy="2138"/>
          </a:xfrm>
        </p:grpSpPr>
        <p:graphicFrame>
          <p:nvGraphicFramePr>
            <p:cNvPr id="14" name="对象 4099"/>
            <p:cNvGraphicFramePr/>
            <p:nvPr>
              <p:custDataLst>
                <p:tags r:id="rId9"/>
              </p:custDataLst>
            </p:nvPr>
          </p:nvGraphicFramePr>
          <p:xfrm>
            <a:off x="9406" y="8008"/>
            <a:ext cx="3827" cy="2138"/>
          </p:xfrm>
          <a:graphic>
            <a:graphicData uri="http://schemas.openxmlformats.org/presentationml/2006/ole">
              <mc:AlternateContent xmlns:mc="http://schemas.openxmlformats.org/markup-compatibility/2006">
                <mc:Choice xmlns:v="urn:schemas-microsoft-com:vml" Requires="v">
                  <p:oleObj spid="_x0000_s15" name="" r:id="rId10" imgW="1320165" imgH="736600" progId="Equation.3">
                    <p:embed/>
                  </p:oleObj>
                </mc:Choice>
                <mc:Fallback>
                  <p:oleObj name="" r:id="rId10" imgW="1320165" imgH="736600" progId="Equation.3">
                    <p:embed/>
                    <p:pic>
                      <p:nvPicPr>
                        <p:cNvPr id="0" name="图片 3091"/>
                        <p:cNvPicPr/>
                        <p:nvPr/>
                      </p:nvPicPr>
                      <p:blipFill>
                        <a:blip r:embed="rId11"/>
                        <a:stretch>
                          <a:fillRect/>
                        </a:stretch>
                      </p:blipFill>
                      <p:spPr>
                        <a:xfrm>
                          <a:off x="9406" y="8008"/>
                          <a:ext cx="3827" cy="2138"/>
                        </a:xfrm>
                        <a:prstGeom prst="rect">
                          <a:avLst/>
                        </a:prstGeom>
                        <a:noFill/>
                        <a:ln w="38100">
                          <a:noFill/>
                          <a:miter/>
                        </a:ln>
                      </p:spPr>
                    </p:pic>
                  </p:oleObj>
                </mc:Fallback>
              </mc:AlternateContent>
            </a:graphicData>
          </a:graphic>
        </p:graphicFrame>
        <p:sp>
          <p:nvSpPr>
            <p:cNvPr id="16" name="左大括号 15"/>
            <p:cNvSpPr/>
            <p:nvPr>
              <p:custDataLst>
                <p:tags r:id="rId12"/>
              </p:custDataLst>
            </p:nvPr>
          </p:nvSpPr>
          <p:spPr>
            <a:xfrm>
              <a:off x="8933" y="8234"/>
              <a:ext cx="422" cy="1446"/>
            </a:xfrm>
            <a:prstGeom prst="leftBrace">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grpSp>
      <p:grpSp>
        <p:nvGrpSpPr>
          <p:cNvPr id="24" name="组合 23"/>
          <p:cNvGrpSpPr/>
          <p:nvPr/>
        </p:nvGrpSpPr>
        <p:grpSpPr>
          <a:xfrm>
            <a:off x="971550" y="5746115"/>
            <a:ext cx="3905250" cy="772160"/>
            <a:chOff x="1530" y="9049"/>
            <a:chExt cx="6150" cy="1216"/>
          </a:xfrm>
        </p:grpSpPr>
        <p:graphicFrame>
          <p:nvGraphicFramePr>
            <p:cNvPr id="8" name="对象 4099"/>
            <p:cNvGraphicFramePr/>
            <p:nvPr>
              <p:custDataLst>
                <p:tags r:id="rId13"/>
              </p:custDataLst>
            </p:nvPr>
          </p:nvGraphicFramePr>
          <p:xfrm>
            <a:off x="3890" y="9049"/>
            <a:ext cx="3791" cy="1217"/>
          </p:xfrm>
          <a:graphic>
            <a:graphicData uri="http://schemas.openxmlformats.org/presentationml/2006/ole">
              <mc:AlternateContent xmlns:mc="http://schemas.openxmlformats.org/markup-compatibility/2006">
                <mc:Choice xmlns:v="urn:schemas-microsoft-com:vml" Requires="v">
                  <p:oleObj spid="_x0000_s11" name="" r:id="rId14" imgW="1308100" imgH="419100" progId="Equation.3">
                    <p:embed/>
                  </p:oleObj>
                </mc:Choice>
                <mc:Fallback>
                  <p:oleObj name="" r:id="rId14" imgW="1308100" imgH="419100" progId="Equation.3">
                    <p:embed/>
                    <p:pic>
                      <p:nvPicPr>
                        <p:cNvPr id="0" name="图片 3091"/>
                        <p:cNvPicPr/>
                        <p:nvPr/>
                      </p:nvPicPr>
                      <p:blipFill>
                        <a:blip r:embed="rId15"/>
                        <a:stretch>
                          <a:fillRect/>
                        </a:stretch>
                      </p:blipFill>
                      <p:spPr>
                        <a:xfrm>
                          <a:off x="3890" y="9049"/>
                          <a:ext cx="3791" cy="1217"/>
                        </a:xfrm>
                        <a:prstGeom prst="rect">
                          <a:avLst/>
                        </a:prstGeom>
                        <a:noFill/>
                        <a:ln w="38100">
                          <a:noFill/>
                          <a:miter/>
                        </a:ln>
                      </p:spPr>
                    </p:pic>
                  </p:oleObj>
                </mc:Fallback>
              </mc:AlternateContent>
            </a:graphicData>
          </a:graphic>
        </p:graphicFrame>
        <p:sp>
          <p:nvSpPr>
            <p:cNvPr id="12" name="文本框 11"/>
            <p:cNvSpPr txBox="1"/>
            <p:nvPr/>
          </p:nvSpPr>
          <p:spPr>
            <a:xfrm>
              <a:off x="1530" y="9255"/>
              <a:ext cx="2655" cy="725"/>
            </a:xfrm>
            <a:prstGeom prst="rect">
              <a:avLst/>
            </a:prstGeom>
            <a:noFill/>
          </p:spPr>
          <p:txBody>
            <a:bodyPr wrap="square" rtlCol="0" anchor="t">
              <a:spAutoFit/>
            </a:bodyPr>
            <a:p>
              <a:r>
                <a:rPr lang="zh-CN" altLang="en-US" sz="2400" b="1" dirty="0">
                  <a:latin typeface="Times New Roman" panose="02020603050405020304" pitchFamily="18" charset="0"/>
                  <a:cs typeface="Times New Roman" panose="02020603050405020304" pitchFamily="18" charset="0"/>
                  <a:sym typeface="+mn-ea"/>
                </a:rPr>
                <a:t>频率特性</a:t>
              </a:r>
              <a:endParaRPr lang="en-US" altLang="zh-CN" sz="2400" b="1" dirty="0">
                <a:latin typeface="Times New Roman" panose="02020603050405020304" pitchFamily="18" charset="0"/>
                <a:cs typeface="Times New Roman" panose="02020603050405020304" pitchFamily="18" charset="0"/>
                <a:sym typeface="+mn-ea"/>
              </a:endParaRPr>
            </a:p>
          </p:txBody>
        </p:sp>
      </p:grpSp>
      <p:sp>
        <p:nvSpPr>
          <p:cNvPr id="19464" name="文本框 19463">
            <a:hlinkClick r:id="rId16" action="ppaction://hlinksldjump"/>
          </p:cNvPr>
          <p:cNvSpPr txBox="1"/>
          <p:nvPr>
            <p:custDataLst>
              <p:tags r:id="rId17"/>
            </p:custDataLst>
          </p:nvPr>
        </p:nvSpPr>
        <p:spPr>
          <a:xfrm>
            <a:off x="35560" y="723900"/>
            <a:ext cx="5925820" cy="583565"/>
          </a:xfrm>
          <a:prstGeom prst="rect">
            <a:avLst/>
          </a:prstGeom>
          <a:noFill/>
          <a:ln w="9525">
            <a:noFill/>
          </a:ln>
        </p:spPr>
        <p:txBody>
          <a:bodyPr wrap="square">
            <a:spAutoFit/>
          </a:bodyPr>
          <a:p>
            <a:pPr algn="l">
              <a:spcBef>
                <a:spcPct val="50000"/>
              </a:spcBef>
              <a:buClrTx/>
              <a:buSzTx/>
              <a:buFontTx/>
            </a:pPr>
            <a:r>
              <a:rPr kumimoji="1" lang="zh-CN" altLang="en-US" sz="32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sym typeface="+mn-ea"/>
              </a:rPr>
              <a:t>六、全通滤波器（APF）</a:t>
            </a:r>
            <a:endParaRPr kumimoji="1" lang="zh-CN" altLang="en-US" sz="32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sym typeface="+mn-ea"/>
            </a:endParaRPr>
          </a:p>
        </p:txBody>
      </p:sp>
      <p:graphicFrame>
        <p:nvGraphicFramePr>
          <p:cNvPr id="18" name="对象 4098"/>
          <p:cNvGraphicFramePr>
            <a:graphicFrameLocks noChangeAspect="1"/>
          </p:cNvGraphicFramePr>
          <p:nvPr/>
        </p:nvGraphicFramePr>
        <p:xfrm>
          <a:off x="5868035" y="2781300"/>
          <a:ext cx="1851336" cy="708264"/>
        </p:xfrm>
        <a:graphic>
          <a:graphicData uri="http://schemas.openxmlformats.org/presentationml/2006/ole">
            <mc:AlternateContent xmlns:mc="http://schemas.openxmlformats.org/markup-compatibility/2006">
              <mc:Choice xmlns:v="urn:schemas-microsoft-com:vml" Requires="v">
                <p:oleObj spid="_x0000_s19" name="" r:id="rId18" imgW="1028700" imgH="393700" progId="Equation.3">
                  <p:embed/>
                </p:oleObj>
              </mc:Choice>
              <mc:Fallback>
                <p:oleObj name="" r:id="rId18" imgW="1028700" imgH="393700" progId="Equation.3">
                  <p:embed/>
                  <p:pic>
                    <p:nvPicPr>
                      <p:cNvPr id="0" name="图片 3078"/>
                      <p:cNvPicPr/>
                      <p:nvPr/>
                    </p:nvPicPr>
                    <p:blipFill>
                      <a:blip r:embed="rId19"/>
                      <a:stretch>
                        <a:fillRect/>
                      </a:stretch>
                    </p:blipFill>
                    <p:spPr>
                      <a:xfrm>
                        <a:off x="5868035" y="2781300"/>
                        <a:ext cx="1851336" cy="708264"/>
                      </a:xfrm>
                      <a:prstGeom prst="rect">
                        <a:avLst/>
                      </a:prstGeom>
                      <a:noFill/>
                      <a:ln w="38100">
                        <a:noFill/>
                        <a:miter/>
                      </a:ln>
                    </p:spPr>
                  </p:pic>
                </p:oleObj>
              </mc:Fallback>
            </mc:AlternateContent>
          </a:graphicData>
        </a:graphic>
      </p:graphicFrame>
      <p:graphicFrame>
        <p:nvGraphicFramePr>
          <p:cNvPr id="20" name="对象 4099"/>
          <p:cNvGraphicFramePr>
            <a:graphicFrameLocks noChangeAspect="1"/>
          </p:cNvGraphicFramePr>
          <p:nvPr/>
        </p:nvGraphicFramePr>
        <p:xfrm>
          <a:off x="4443096" y="4365467"/>
          <a:ext cx="2811672" cy="412495"/>
        </p:xfrm>
        <a:graphic>
          <a:graphicData uri="http://schemas.openxmlformats.org/presentationml/2006/ole">
            <mc:AlternateContent xmlns:mc="http://schemas.openxmlformats.org/markup-compatibility/2006">
              <mc:Choice xmlns:v="urn:schemas-microsoft-com:vml" Requires="v">
                <p:oleObj spid="_x0000_s21" name="" r:id="rId20" imgW="1562100" imgH="228600" progId="Equation.3">
                  <p:embed/>
                </p:oleObj>
              </mc:Choice>
              <mc:Fallback>
                <p:oleObj name="" r:id="rId20" imgW="1562100" imgH="228600" progId="Equation.3">
                  <p:embed/>
                  <p:pic>
                    <p:nvPicPr>
                      <p:cNvPr id="0" name="图片 3091"/>
                      <p:cNvPicPr/>
                      <p:nvPr/>
                    </p:nvPicPr>
                    <p:blipFill>
                      <a:blip r:embed="rId21"/>
                      <a:stretch>
                        <a:fillRect/>
                      </a:stretch>
                    </p:blipFill>
                    <p:spPr>
                      <a:xfrm>
                        <a:off x="4443096" y="4365467"/>
                        <a:ext cx="2811672" cy="412495"/>
                      </a:xfrm>
                      <a:prstGeom prst="rect">
                        <a:avLst/>
                      </a:prstGeom>
                      <a:noFill/>
                      <a:ln w="38100">
                        <a:noFill/>
                        <a:miter/>
                      </a:ln>
                    </p:spPr>
                  </p:pic>
                </p:oleObj>
              </mc:Fallback>
            </mc:AlternateContent>
          </a:graphicData>
        </a:graphic>
      </p:graphicFrame>
      <p:graphicFrame>
        <p:nvGraphicFramePr>
          <p:cNvPr id="25" name="对象 4098"/>
          <p:cNvGraphicFramePr>
            <a:graphicFrameLocks noChangeAspect="1"/>
          </p:cNvGraphicFramePr>
          <p:nvPr>
            <p:custDataLst>
              <p:tags r:id="rId22"/>
            </p:custDataLst>
          </p:nvPr>
        </p:nvGraphicFramePr>
        <p:xfrm>
          <a:off x="7281701" y="4221600"/>
          <a:ext cx="1873885" cy="708025"/>
        </p:xfrm>
        <a:graphic>
          <a:graphicData uri="http://schemas.openxmlformats.org/presentationml/2006/ole">
            <mc:AlternateContent xmlns:mc="http://schemas.openxmlformats.org/markup-compatibility/2006">
              <mc:Choice xmlns:v="urn:schemas-microsoft-com:vml" Requires="v">
                <p:oleObj spid="_x0000_s26" name="" r:id="rId23" imgW="1041400" imgH="393700" progId="Equation.3">
                  <p:embed/>
                </p:oleObj>
              </mc:Choice>
              <mc:Fallback>
                <p:oleObj name="" r:id="rId23" imgW="1041400" imgH="393700" progId="Equation.3">
                  <p:embed/>
                  <p:pic>
                    <p:nvPicPr>
                      <p:cNvPr id="0" name="图片 3078"/>
                      <p:cNvPicPr/>
                      <p:nvPr/>
                    </p:nvPicPr>
                    <p:blipFill>
                      <a:blip r:embed="rId24"/>
                      <a:stretch>
                        <a:fillRect/>
                      </a:stretch>
                    </p:blipFill>
                    <p:spPr>
                      <a:xfrm>
                        <a:off x="7281701" y="4221600"/>
                        <a:ext cx="1873885" cy="7080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03"/>
                                        </p:tgtEl>
                                        <p:attrNameLst>
                                          <p:attrName>style.visibility</p:attrName>
                                        </p:attrNameLst>
                                      </p:cBhvr>
                                      <p:to>
                                        <p:strVal val="visible"/>
                                      </p:to>
                                    </p:set>
                                    <p:animEffect transition="in" filter="blinds(horizontal)">
                                      <p:cBhvr>
                                        <p:cTn id="17" dur="500"/>
                                        <p:tgtEl>
                                          <p:spTgt spid="5120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linds(horizontal)">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linds(horizontal)">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linds(horizontal)">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linds(horizontal)">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3" name="文本框 2"/>
          <p:cNvSpPr txBox="1"/>
          <p:nvPr/>
        </p:nvSpPr>
        <p:spPr>
          <a:xfrm>
            <a:off x="825500" y="765810"/>
            <a:ext cx="7336155" cy="977265"/>
          </a:xfrm>
          <a:prstGeom prst="rect">
            <a:avLst/>
          </a:prstGeom>
          <a:noFill/>
        </p:spPr>
        <p:txBody>
          <a:bodyPr wrap="square" rtlCol="0" anchor="t">
            <a:spAutoFit/>
          </a:bodyPr>
          <a:p>
            <a:pPr indent="0" fontAlgn="auto">
              <a:lnSpc>
                <a:spcPct val="120000"/>
              </a:lnSpc>
            </a:pPr>
            <a:r>
              <a:rPr lang="zh-CN" altLang="en-US" sz="2400" b="1" dirty="0">
                <a:solidFill>
                  <a:srgbClr val="1D41D5"/>
                </a:solidFill>
                <a:latin typeface="Times New Roman" panose="02020603050405020304" pitchFamily="18" charset="0"/>
                <a:cs typeface="Times New Roman" panose="02020603050405020304" pitchFamily="18" charset="0"/>
                <a:sym typeface="+mn-ea"/>
              </a:rPr>
              <a:t>例：</a:t>
            </a:r>
            <a:r>
              <a:rPr lang="zh-CN" altLang="en-US" sz="2400" b="1" dirty="0">
                <a:latin typeface="Times New Roman" panose="02020603050405020304" pitchFamily="18" charset="0"/>
                <a:cs typeface="Times New Roman" panose="02020603050405020304" pitchFamily="18" charset="0"/>
                <a:sym typeface="+mn-ea"/>
              </a:rPr>
              <a:t>若要二阶压控型</a:t>
            </a:r>
            <a:r>
              <a:rPr lang="en-US" altLang="zh-CN" sz="2400" b="1" dirty="0">
                <a:latin typeface="Times New Roman" panose="02020603050405020304" pitchFamily="18" charset="0"/>
                <a:cs typeface="Times New Roman" panose="02020603050405020304" pitchFamily="18" charset="0"/>
                <a:sym typeface="+mn-ea"/>
              </a:rPr>
              <a:t> </a:t>
            </a:r>
            <a:r>
              <a:rPr lang="en-US" altLang="zh-CN" sz="2400" b="1">
                <a:latin typeface="Times New Roman" panose="02020603050405020304" pitchFamily="18" charset="0"/>
                <a:cs typeface="Times New Roman" panose="02020603050405020304" pitchFamily="18" charset="0"/>
                <a:sym typeface="+mn-ea"/>
              </a:rPr>
              <a:t>LPF </a:t>
            </a:r>
            <a:r>
              <a:rPr lang="zh-CN" altLang="en-US" sz="2400" b="1" dirty="0">
                <a:latin typeface="Times New Roman" panose="02020603050405020304" pitchFamily="18" charset="0"/>
                <a:cs typeface="Times New Roman" panose="02020603050405020304" pitchFamily="18" charset="0"/>
                <a:sym typeface="+mn-ea"/>
              </a:rPr>
              <a:t>的</a:t>
            </a:r>
            <a:r>
              <a:rPr lang="zh-CN" altLang="en-US" sz="2400" b="1" i="1" dirty="0">
                <a:latin typeface="Times New Roman" panose="02020603050405020304" pitchFamily="18" charset="0"/>
                <a:cs typeface="Times New Roman" panose="02020603050405020304" pitchFamily="18" charset="0"/>
                <a:sym typeface="+mn-ea"/>
              </a:rPr>
              <a:t> </a:t>
            </a:r>
            <a:r>
              <a:rPr lang="en-US" altLang="zh-CN" sz="2400" b="1" i="1" dirty="0">
                <a:latin typeface="Times New Roman" panose="02020603050405020304" pitchFamily="18" charset="0"/>
                <a:cs typeface="Times New Roman" panose="02020603050405020304" pitchFamily="18" charset="0"/>
                <a:sym typeface="+mn-ea"/>
              </a:rPr>
              <a:t>f</a:t>
            </a:r>
            <a:r>
              <a:rPr lang="en-US" altLang="zh-CN" sz="2400" b="1" baseline="-25000" dirty="0">
                <a:solidFill>
                  <a:schemeClr val="tx1"/>
                </a:solidFill>
                <a:uFillTx/>
                <a:latin typeface="Times New Roman" panose="02020603050405020304" pitchFamily="18" charset="0"/>
                <a:cs typeface="Times New Roman" panose="02020603050405020304" pitchFamily="18" charset="0"/>
                <a:sym typeface="+mn-ea"/>
              </a:rPr>
              <a:t>0 </a:t>
            </a:r>
            <a:r>
              <a:rPr lang="en-US" altLang="zh-CN" sz="2400" b="1" dirty="0">
                <a:solidFill>
                  <a:schemeClr val="tx1"/>
                </a:solidFill>
                <a:uFillTx/>
                <a:latin typeface="Times New Roman" panose="02020603050405020304" pitchFamily="18" charset="0"/>
                <a:cs typeface="Times New Roman" panose="02020603050405020304" pitchFamily="18" charset="0"/>
                <a:sym typeface="+mn-ea"/>
              </a:rPr>
              <a:t>=</a:t>
            </a:r>
            <a:r>
              <a:rPr lang="zh-CN" altLang="en-US" sz="2400" b="1" dirty="0">
                <a:latin typeface="Times New Roman" panose="02020603050405020304" pitchFamily="18" charset="0"/>
                <a:cs typeface="Times New Roman" panose="02020603050405020304" pitchFamily="18" charset="0"/>
                <a:sym typeface="+mn-ea"/>
              </a:rPr>
              <a:t> </a:t>
            </a:r>
            <a:r>
              <a:rPr lang="en-US" altLang="zh-CN" sz="2400" b="1" dirty="0">
                <a:latin typeface="Times New Roman" panose="02020603050405020304" pitchFamily="18" charset="0"/>
                <a:cs typeface="Times New Roman" panose="02020603050405020304" pitchFamily="18" charset="0"/>
                <a:sym typeface="+mn-ea"/>
              </a:rPr>
              <a:t>400Hz</a:t>
            </a:r>
            <a:r>
              <a:rPr lang="zh-CN" altLang="en-US" sz="2400" b="1" dirty="0">
                <a:latin typeface="Times New Roman" panose="02020603050405020304" pitchFamily="18" charset="0"/>
                <a:cs typeface="Times New Roman" panose="02020603050405020304" pitchFamily="18" charset="0"/>
                <a:sym typeface="+mn-ea"/>
              </a:rPr>
              <a:t>，</a:t>
            </a:r>
            <a:r>
              <a:rPr lang="en-US" altLang="zh-CN" sz="2400" b="1" i="1">
                <a:latin typeface="Times New Roman" panose="02020603050405020304" pitchFamily="18" charset="0"/>
                <a:cs typeface="Times New Roman" panose="02020603050405020304" pitchFamily="18" charset="0"/>
                <a:sym typeface="+mn-ea"/>
              </a:rPr>
              <a:t>Q</a:t>
            </a:r>
            <a:r>
              <a:rPr lang="zh-CN" altLang="en-US" sz="2400" b="1" dirty="0">
                <a:latin typeface="Times New Roman" panose="02020603050405020304" pitchFamily="18" charset="0"/>
                <a:cs typeface="Times New Roman" panose="02020603050405020304" pitchFamily="18" charset="0"/>
                <a:sym typeface="+mn-ea"/>
              </a:rPr>
              <a:t>值为</a:t>
            </a:r>
            <a:r>
              <a:rPr lang="en-US" altLang="zh-CN" sz="2400" b="1" dirty="0">
                <a:latin typeface="Times New Roman" panose="02020603050405020304" pitchFamily="18" charset="0"/>
                <a:cs typeface="Times New Roman" panose="02020603050405020304" pitchFamily="18" charset="0"/>
                <a:sym typeface="+mn-ea"/>
              </a:rPr>
              <a:t> 0.7</a:t>
            </a:r>
            <a:r>
              <a:rPr lang="zh-CN" altLang="en-US" sz="2400" b="1" dirty="0">
                <a:latin typeface="Times New Roman" panose="02020603050405020304" pitchFamily="18" charset="0"/>
                <a:cs typeface="Times New Roman" panose="02020603050405020304" pitchFamily="18" charset="0"/>
                <a:sym typeface="+mn-ea"/>
              </a:rPr>
              <a:t>，</a:t>
            </a:r>
            <a:endParaRPr lang="zh-CN" altLang="en-US" sz="2400" b="1" dirty="0">
              <a:latin typeface="Times New Roman" panose="02020603050405020304" pitchFamily="18" charset="0"/>
              <a:cs typeface="Times New Roman" panose="02020603050405020304" pitchFamily="18" charset="0"/>
              <a:sym typeface="+mn-ea"/>
            </a:endParaRPr>
          </a:p>
          <a:p>
            <a:pPr indent="0" fontAlgn="auto">
              <a:lnSpc>
                <a:spcPct val="120000"/>
              </a:lnSpc>
            </a:pPr>
            <a:r>
              <a:rPr lang="zh-CN" altLang="en-US" sz="2400" b="1" dirty="0">
                <a:latin typeface="Times New Roman" panose="02020603050405020304" pitchFamily="18" charset="0"/>
                <a:cs typeface="Times New Roman" panose="02020603050405020304" pitchFamily="18" charset="0"/>
                <a:sym typeface="+mn-ea"/>
              </a:rPr>
              <a:t> </a:t>
            </a:r>
            <a:r>
              <a:rPr lang="en-US" altLang="zh-CN" sz="2400" b="1" dirty="0">
                <a:latin typeface="Times New Roman" panose="02020603050405020304" pitchFamily="18" charset="0"/>
                <a:cs typeface="Times New Roman" panose="02020603050405020304" pitchFamily="18" charset="0"/>
                <a:sym typeface="+mn-ea"/>
              </a:rPr>
              <a:t>       </a:t>
            </a:r>
            <a:r>
              <a:rPr lang="zh-CN" altLang="en-US" sz="2400" b="1" dirty="0">
                <a:latin typeface="Times New Roman" panose="02020603050405020304" pitchFamily="18" charset="0"/>
                <a:cs typeface="Times New Roman" panose="02020603050405020304" pitchFamily="18" charset="0"/>
                <a:sym typeface="+mn-ea"/>
              </a:rPr>
              <a:t>试求电路中的电阻、电容值。</a:t>
            </a:r>
            <a:endParaRPr lang="zh-CN" altLang="en-US" sz="2400" b="1" dirty="0">
              <a:latin typeface="Times New Roman" panose="02020603050405020304" pitchFamily="18" charset="0"/>
              <a:cs typeface="Times New Roman" panose="02020603050405020304" pitchFamily="18" charset="0"/>
              <a:sym typeface="+mn-ea"/>
            </a:endParaRPr>
          </a:p>
        </p:txBody>
      </p:sp>
      <p:grpSp>
        <p:nvGrpSpPr>
          <p:cNvPr id="9" name="组合 8"/>
          <p:cNvGrpSpPr/>
          <p:nvPr/>
        </p:nvGrpSpPr>
        <p:grpSpPr>
          <a:xfrm>
            <a:off x="955040" y="3788410"/>
            <a:ext cx="7465060" cy="2693035"/>
            <a:chOff x="1504" y="5966"/>
            <a:chExt cx="11756" cy="4241"/>
          </a:xfrm>
        </p:grpSpPr>
        <p:sp>
          <p:nvSpPr>
            <p:cNvPr id="4" name="文本框 3"/>
            <p:cNvSpPr txBox="1"/>
            <p:nvPr/>
          </p:nvSpPr>
          <p:spPr>
            <a:xfrm>
              <a:off x="1504" y="5966"/>
              <a:ext cx="11757" cy="2237"/>
            </a:xfrm>
            <a:prstGeom prst="rect">
              <a:avLst/>
            </a:prstGeom>
            <a:noFill/>
          </p:spPr>
          <p:txBody>
            <a:bodyPr wrap="square" rtlCol="0" anchor="t">
              <a:spAutoFit/>
            </a:bodyPr>
            <a:p>
              <a:pPr indent="0" fontAlgn="auto">
                <a:lnSpc>
                  <a:spcPct val="120000"/>
                </a:lnSpc>
              </a:pPr>
              <a:r>
                <a:rPr lang="zh-CN" altLang="en-US" sz="2400" b="1" dirty="0">
                  <a:solidFill>
                    <a:srgbClr val="1D41D5"/>
                  </a:solidFill>
                  <a:latin typeface="Times New Roman" panose="02020603050405020304" pitchFamily="18" charset="0"/>
                  <a:cs typeface="Times New Roman" panose="02020603050405020304" pitchFamily="18" charset="0"/>
                  <a:sym typeface="+mn-ea"/>
                </a:rPr>
                <a:t>解：</a:t>
              </a:r>
              <a:r>
                <a:rPr lang="zh-CN" altLang="en-US" sz="2400" b="1" dirty="0">
                  <a:solidFill>
                    <a:schemeClr val="tx1"/>
                  </a:solidFill>
                  <a:latin typeface="Times New Roman" panose="02020603050405020304" pitchFamily="18" charset="0"/>
                  <a:cs typeface="Times New Roman" panose="02020603050405020304" pitchFamily="18" charset="0"/>
                  <a:sym typeface="+mn-ea"/>
                </a:rPr>
                <a:t>根据</a:t>
              </a:r>
              <a:r>
                <a:rPr lang="en-US" altLang="zh-CN" sz="2400" b="1" dirty="0">
                  <a:solidFill>
                    <a:schemeClr val="tx1"/>
                  </a:solidFill>
                  <a:latin typeface="Times New Roman" panose="02020603050405020304" pitchFamily="18" charset="0"/>
                  <a:cs typeface="Times New Roman" panose="02020603050405020304" pitchFamily="18" charset="0"/>
                  <a:sym typeface="+mn-ea"/>
                </a:rPr>
                <a:t> </a:t>
              </a:r>
              <a:r>
                <a:rPr lang="en-US" altLang="zh-CN" sz="2400" b="1" i="1">
                  <a:solidFill>
                    <a:schemeClr val="tx1"/>
                  </a:solidFill>
                  <a:latin typeface="Times New Roman" panose="02020603050405020304" pitchFamily="18" charset="0"/>
                  <a:cs typeface="Times New Roman" panose="02020603050405020304" pitchFamily="18" charset="0"/>
                  <a:sym typeface="+mn-ea"/>
                </a:rPr>
                <a:t>f </a:t>
              </a:r>
              <a:r>
                <a:rPr lang="en-US" altLang="zh-CN" sz="2400" b="1" baseline="-16000">
                  <a:solidFill>
                    <a:schemeClr val="tx1"/>
                  </a:solidFill>
                  <a:latin typeface="Times New Roman" panose="02020603050405020304" pitchFamily="18" charset="0"/>
                  <a:cs typeface="Times New Roman" panose="02020603050405020304" pitchFamily="18" charset="0"/>
                  <a:sym typeface="+mn-ea"/>
                </a:rPr>
                <a:t>0</a:t>
              </a:r>
              <a:r>
                <a:rPr lang="zh-CN" altLang="en-US" sz="2400" b="1">
                  <a:solidFill>
                    <a:schemeClr val="tx1"/>
                  </a:solidFill>
                  <a:latin typeface="Times New Roman" panose="02020603050405020304" pitchFamily="18" charset="0"/>
                  <a:cs typeface="Times New Roman" panose="02020603050405020304" pitchFamily="18" charset="0"/>
                  <a:sym typeface="+mn-ea"/>
                </a:rPr>
                <a:t>，</a:t>
              </a:r>
              <a:r>
                <a:rPr lang="zh-CN" altLang="en-US" sz="2400" b="1" dirty="0">
                  <a:solidFill>
                    <a:schemeClr val="tx1"/>
                  </a:solidFill>
                  <a:latin typeface="Times New Roman" panose="02020603050405020304" pitchFamily="18" charset="0"/>
                  <a:cs typeface="Times New Roman" panose="02020603050405020304" pitchFamily="18" charset="0"/>
                  <a:sym typeface="+mn-ea"/>
                </a:rPr>
                <a:t>选取</a:t>
              </a:r>
              <a:r>
                <a:rPr lang="en-US" altLang="zh-CN" sz="2400" b="1" dirty="0">
                  <a:solidFill>
                    <a:schemeClr val="tx1"/>
                  </a:solidFill>
                  <a:latin typeface="Times New Roman" panose="02020603050405020304" pitchFamily="18" charset="0"/>
                  <a:cs typeface="Times New Roman" panose="02020603050405020304" pitchFamily="18" charset="0"/>
                  <a:sym typeface="+mn-ea"/>
                </a:rPr>
                <a:t> </a:t>
              </a:r>
              <a:r>
                <a:rPr lang="en-US" altLang="zh-CN" sz="2400" b="1" i="1">
                  <a:solidFill>
                    <a:schemeClr val="tx1"/>
                  </a:solidFill>
                  <a:latin typeface="Times New Roman" panose="02020603050405020304" pitchFamily="18" charset="0"/>
                  <a:cs typeface="Times New Roman" panose="02020603050405020304" pitchFamily="18" charset="0"/>
                  <a:sym typeface="+mn-ea"/>
                </a:rPr>
                <a:t>C </a:t>
              </a:r>
              <a:r>
                <a:rPr lang="zh-CN" altLang="en-US" sz="2400" b="1" dirty="0">
                  <a:solidFill>
                    <a:schemeClr val="tx1"/>
                  </a:solidFill>
                  <a:latin typeface="Times New Roman" panose="02020603050405020304" pitchFamily="18" charset="0"/>
                  <a:cs typeface="Times New Roman" panose="02020603050405020304" pitchFamily="18" charset="0"/>
                  <a:sym typeface="+mn-ea"/>
                </a:rPr>
                <a:t>再求</a:t>
              </a:r>
              <a:r>
                <a:rPr lang="en-US" altLang="zh-CN" sz="2400" b="1" dirty="0">
                  <a:solidFill>
                    <a:schemeClr val="tx1"/>
                  </a:solidFill>
                  <a:latin typeface="Times New Roman" panose="02020603050405020304" pitchFamily="18" charset="0"/>
                  <a:cs typeface="Times New Roman" panose="02020603050405020304" pitchFamily="18" charset="0"/>
                  <a:sym typeface="+mn-ea"/>
                </a:rPr>
                <a:t> </a:t>
              </a:r>
              <a:r>
                <a:rPr lang="en-US" altLang="zh-CN" sz="2400" b="1" i="1">
                  <a:solidFill>
                    <a:schemeClr val="tx1"/>
                  </a:solidFill>
                  <a:latin typeface="Times New Roman" panose="02020603050405020304" pitchFamily="18" charset="0"/>
                  <a:cs typeface="Times New Roman" panose="02020603050405020304" pitchFamily="18" charset="0"/>
                  <a:sym typeface="+mn-ea"/>
                </a:rPr>
                <a:t>R</a:t>
              </a:r>
              <a:r>
                <a:rPr lang="zh-CN" altLang="en-US" sz="2400" b="1">
                  <a:solidFill>
                    <a:schemeClr val="tx1"/>
                  </a:solidFill>
                  <a:latin typeface="Times New Roman" panose="02020603050405020304" pitchFamily="18" charset="0"/>
                  <a:cs typeface="Times New Roman" panose="02020603050405020304" pitchFamily="18" charset="0"/>
                  <a:sym typeface="+mn-ea"/>
                </a:rPr>
                <a:t>。</a:t>
              </a:r>
              <a:endParaRPr lang="zh-CN" altLang="en-US" sz="2400" b="1">
                <a:solidFill>
                  <a:schemeClr val="tx1"/>
                </a:solidFill>
                <a:latin typeface="Times New Roman" panose="02020603050405020304" pitchFamily="18" charset="0"/>
                <a:cs typeface="Times New Roman" panose="02020603050405020304" pitchFamily="18" charset="0"/>
              </a:endParaRPr>
            </a:p>
            <a:p>
              <a:pPr indent="0" fontAlgn="auto">
                <a:lnSpc>
                  <a:spcPct val="120000"/>
                </a:lnSpc>
              </a:pPr>
              <a:r>
                <a:rPr lang="en-US" altLang="zh-CN" sz="2400" b="1" i="1">
                  <a:solidFill>
                    <a:schemeClr val="tx1"/>
                  </a:solidFill>
                  <a:latin typeface="Times New Roman" panose="02020603050405020304" pitchFamily="18" charset="0"/>
                  <a:cs typeface="Times New Roman" panose="02020603050405020304" pitchFamily="18" charset="0"/>
                  <a:sym typeface="+mn-ea"/>
                </a:rPr>
                <a:t>        C  </a:t>
              </a:r>
              <a:r>
                <a:rPr lang="zh-CN" altLang="en-US" sz="2400" b="1" dirty="0">
                  <a:solidFill>
                    <a:schemeClr val="tx1"/>
                  </a:solidFill>
                  <a:latin typeface="Times New Roman" panose="02020603050405020304" pitchFamily="18" charset="0"/>
                  <a:cs typeface="Times New Roman" panose="02020603050405020304" pitchFamily="18" charset="0"/>
                  <a:sym typeface="+mn-ea"/>
                </a:rPr>
                <a:t>的容量不易超过</a:t>
              </a:r>
              <a:r>
                <a:rPr lang="en-US" altLang="zh-CN" sz="2400" b="1" dirty="0">
                  <a:solidFill>
                    <a:schemeClr val="tx1"/>
                  </a:solidFill>
                  <a:latin typeface="Times New Roman" panose="02020603050405020304" pitchFamily="18" charset="0"/>
                  <a:cs typeface="Times New Roman" panose="02020603050405020304" pitchFamily="18" charset="0"/>
                  <a:sym typeface="+mn-ea"/>
                </a:rPr>
                <a:t>1</a:t>
              </a:r>
              <a:r>
                <a:rPr lang="en-US" altLang="zh-CN" sz="2400" b="1" i="1" dirty="0">
                  <a:solidFill>
                    <a:schemeClr val="tx1"/>
                  </a:solidFill>
                  <a:latin typeface="Times New Roman" panose="02020603050405020304" pitchFamily="18" charset="0"/>
                  <a:cs typeface="Times New Roman" panose="02020603050405020304" pitchFamily="18" charset="0"/>
                  <a:sym typeface="+mn-ea"/>
                </a:rPr>
                <a:t>μ</a:t>
              </a:r>
              <a:r>
                <a:rPr lang="en-US" altLang="zh-CN" sz="2400" b="1" dirty="0">
                  <a:solidFill>
                    <a:schemeClr val="tx1"/>
                  </a:solidFill>
                  <a:latin typeface="Times New Roman" panose="02020603050405020304" pitchFamily="18" charset="0"/>
                  <a:cs typeface="Times New Roman" panose="02020603050405020304" pitchFamily="18" charset="0"/>
                  <a:sym typeface="+mn-ea"/>
                </a:rPr>
                <a:t>F</a:t>
              </a:r>
              <a:r>
                <a:rPr lang="zh-CN" altLang="en-US" sz="2400" b="1" dirty="0">
                  <a:solidFill>
                    <a:schemeClr val="tx1"/>
                  </a:solidFill>
                  <a:latin typeface="Times New Roman" panose="02020603050405020304" pitchFamily="18" charset="0"/>
                  <a:cs typeface="Times New Roman" panose="02020603050405020304" pitchFamily="18" charset="0"/>
                  <a:sym typeface="+mn-ea"/>
                </a:rPr>
                <a:t>。大容量的电容器体积大。取</a:t>
              </a:r>
              <a:r>
                <a:rPr lang="en-US" altLang="zh-CN" sz="2400" b="1" i="1">
                  <a:latin typeface="Times New Roman" panose="02020603050405020304" pitchFamily="18" charset="0"/>
                  <a:cs typeface="Times New Roman" panose="02020603050405020304" pitchFamily="18" charset="0"/>
                  <a:sym typeface="+mn-ea"/>
                </a:rPr>
                <a:t>C = </a:t>
              </a:r>
              <a:r>
                <a:rPr lang="en-US" altLang="zh-CN" sz="2400" b="1" dirty="0">
                  <a:latin typeface="Times New Roman" panose="02020603050405020304" pitchFamily="18" charset="0"/>
                  <a:cs typeface="Times New Roman" panose="02020603050405020304" pitchFamily="18" charset="0"/>
                  <a:sym typeface="+mn-ea"/>
                </a:rPr>
                <a:t>0.1</a:t>
              </a:r>
              <a:r>
                <a:rPr lang="en-US" altLang="zh-CN" sz="2400" b="1" dirty="0">
                  <a:latin typeface="Times New Roman" panose="02020603050405020304" pitchFamily="18" charset="0"/>
                  <a:cs typeface="Times New Roman" panose="02020603050405020304" pitchFamily="18" charset="0"/>
                  <a:sym typeface="+mn-ea"/>
                </a:rPr>
                <a:t>μF</a:t>
              </a:r>
              <a:r>
                <a:rPr lang="zh-CN" altLang="en-US" sz="2400" b="1" dirty="0">
                  <a:latin typeface="Times New Roman" panose="02020603050405020304" pitchFamily="18" charset="0"/>
                  <a:cs typeface="Times New Roman" panose="02020603050405020304" pitchFamily="18" charset="0"/>
                  <a:sym typeface="+mn-ea"/>
                </a:rPr>
                <a:t>，则</a:t>
              </a:r>
              <a:endParaRPr lang="zh-CN" altLang="en-US" sz="2400" b="1" dirty="0">
                <a:solidFill>
                  <a:schemeClr val="tx1"/>
                </a:solidFill>
                <a:latin typeface="Times New Roman" panose="02020603050405020304" pitchFamily="18" charset="0"/>
                <a:cs typeface="Times New Roman" panose="02020603050405020304" pitchFamily="18" charset="0"/>
                <a:sym typeface="+mn-ea"/>
              </a:endParaRPr>
            </a:p>
          </p:txBody>
        </p:sp>
        <p:graphicFrame>
          <p:nvGraphicFramePr>
            <p:cNvPr id="67590" name="对象 6161"/>
            <p:cNvGraphicFramePr/>
            <p:nvPr>
              <p:custDataLst>
                <p:tags r:id="rId1"/>
              </p:custDataLst>
            </p:nvPr>
          </p:nvGraphicFramePr>
          <p:xfrm>
            <a:off x="3345" y="8115"/>
            <a:ext cx="7658" cy="1251"/>
          </p:xfrm>
          <a:graphic>
            <a:graphicData uri="http://schemas.openxmlformats.org/presentationml/2006/ole">
              <mc:AlternateContent xmlns:mc="http://schemas.openxmlformats.org/markup-compatibility/2006">
                <mc:Choice xmlns:v="urn:schemas-microsoft-com:vml" Requires="v">
                  <p:oleObj spid="_x0000_s3146" name="" r:id="rId2" imgW="2489200" imgH="405765" progId="Equation.3">
                    <p:embed/>
                  </p:oleObj>
                </mc:Choice>
                <mc:Fallback>
                  <p:oleObj name="" r:id="rId2" imgW="2489200" imgH="405765" progId="Equation.3">
                    <p:embed/>
                    <p:pic>
                      <p:nvPicPr>
                        <p:cNvPr id="0" name="图片 3145"/>
                        <p:cNvPicPr/>
                        <p:nvPr/>
                      </p:nvPicPr>
                      <p:blipFill>
                        <a:blip r:embed="rId3"/>
                        <a:stretch>
                          <a:fillRect/>
                        </a:stretch>
                      </p:blipFill>
                      <p:spPr>
                        <a:xfrm>
                          <a:off x="3345" y="8115"/>
                          <a:ext cx="7658" cy="1251"/>
                        </a:xfrm>
                        <a:prstGeom prst="rect">
                          <a:avLst/>
                        </a:prstGeom>
                        <a:noFill/>
                        <a:ln w="38100">
                          <a:noFill/>
                          <a:miter/>
                        </a:ln>
                      </p:spPr>
                    </p:pic>
                  </p:oleObj>
                </mc:Fallback>
              </mc:AlternateContent>
            </a:graphicData>
          </a:graphic>
        </p:graphicFrame>
        <p:sp>
          <p:nvSpPr>
            <p:cNvPr id="5" name="文本框 4"/>
            <p:cNvSpPr txBox="1"/>
            <p:nvPr/>
          </p:nvSpPr>
          <p:spPr>
            <a:xfrm>
              <a:off x="2437" y="9483"/>
              <a:ext cx="4236" cy="725"/>
            </a:xfrm>
            <a:prstGeom prst="rect">
              <a:avLst/>
            </a:prstGeom>
            <a:noFill/>
          </p:spPr>
          <p:txBody>
            <a:bodyPr wrap="square" rtlCol="0" anchor="t">
              <a:spAutoFit/>
            </a:bodyPr>
            <a:p>
              <a:r>
                <a:rPr lang="zh-CN" altLang="en-US" sz="2400" b="1" dirty="0">
                  <a:latin typeface="Times New Roman" panose="02020603050405020304" pitchFamily="18" charset="0"/>
                  <a:cs typeface="Times New Roman" panose="02020603050405020304" pitchFamily="18" charset="0"/>
                  <a:sym typeface="+mn-ea"/>
                </a:rPr>
                <a:t>解得</a:t>
              </a:r>
              <a:r>
                <a:rPr lang="en-US" altLang="zh-CN" sz="2400" b="1" dirty="0">
                  <a:latin typeface="Times New Roman" panose="02020603050405020304" pitchFamily="18" charset="0"/>
                  <a:cs typeface="Times New Roman" panose="02020603050405020304" pitchFamily="18" charset="0"/>
                  <a:sym typeface="+mn-ea"/>
                </a:rPr>
                <a:t> </a:t>
              </a:r>
              <a:r>
                <a:rPr lang="en-US" altLang="zh-CN" sz="2400" b="1" i="1" dirty="0">
                  <a:latin typeface="Times New Roman" panose="02020603050405020304" pitchFamily="18" charset="0"/>
                  <a:cs typeface="Times New Roman" panose="02020603050405020304" pitchFamily="18" charset="0"/>
                  <a:sym typeface="+mn-ea"/>
                </a:rPr>
                <a:t>R </a:t>
              </a:r>
              <a:r>
                <a:rPr lang="en-US" altLang="zh-CN" sz="2400" b="1" dirty="0">
                  <a:latin typeface="Times New Roman" panose="02020603050405020304" pitchFamily="18" charset="0"/>
                  <a:cs typeface="Times New Roman" panose="02020603050405020304" pitchFamily="18" charset="0"/>
                  <a:sym typeface="+mn-ea"/>
                </a:rPr>
                <a:t>≈ 3.9 </a:t>
              </a:r>
              <a:r>
                <a:rPr lang="en-US" altLang="zh-CN" sz="2400" b="1" dirty="0">
                  <a:latin typeface="Times New Roman" panose="02020603050405020304" pitchFamily="18" charset="0"/>
                  <a:cs typeface="Times New Roman" panose="02020603050405020304" pitchFamily="18" charset="0"/>
                  <a:sym typeface="+mn-ea"/>
                </a:rPr>
                <a:t>kΩ</a:t>
              </a:r>
              <a:endParaRPr lang="en-US" altLang="zh-CN" sz="2400" b="1" dirty="0">
                <a:latin typeface="Times New Roman" panose="02020603050405020304" pitchFamily="18" charset="0"/>
                <a:cs typeface="Times New Roman" panose="02020603050405020304" pitchFamily="18" charset="0"/>
                <a:sym typeface="+mn-ea"/>
              </a:endParaRPr>
            </a:p>
          </p:txBody>
        </p:sp>
      </p:grpSp>
      <p:grpSp>
        <p:nvGrpSpPr>
          <p:cNvPr id="7" name="组合 6"/>
          <p:cNvGrpSpPr/>
          <p:nvPr/>
        </p:nvGrpSpPr>
        <p:grpSpPr>
          <a:xfrm>
            <a:off x="3060065" y="1852295"/>
            <a:ext cx="3352800" cy="1936750"/>
            <a:chOff x="4819" y="2917"/>
            <a:chExt cx="5280" cy="3050"/>
          </a:xfrm>
        </p:grpSpPr>
        <p:graphicFrame>
          <p:nvGraphicFramePr>
            <p:cNvPr id="67600" name="对象 6169"/>
            <p:cNvGraphicFramePr/>
            <p:nvPr>
              <p:custDataLst>
                <p:tags r:id="rId4"/>
              </p:custDataLst>
            </p:nvPr>
          </p:nvGraphicFramePr>
          <p:xfrm>
            <a:off x="4819" y="2917"/>
            <a:ext cx="5280" cy="3050"/>
          </p:xfrm>
          <a:graphic>
            <a:graphicData uri="http://schemas.openxmlformats.org/presentationml/2006/ole">
              <mc:AlternateContent xmlns:mc="http://schemas.openxmlformats.org/markup-compatibility/2006">
                <mc:Choice xmlns:v="urn:schemas-microsoft-com:vml" Requires="v">
                  <p:oleObj spid="_x0000_s3158" name="" r:id="rId5" imgW="2626360" imgH="1520825" progId="Paint.Picture">
                    <p:embed/>
                  </p:oleObj>
                </mc:Choice>
                <mc:Fallback>
                  <p:oleObj name="" r:id="rId5" imgW="2626360" imgH="1520825" progId="Paint.Picture">
                    <p:embed/>
                    <p:pic>
                      <p:nvPicPr>
                        <p:cNvPr id="0" name="图片 3157"/>
                        <p:cNvPicPr/>
                        <p:nvPr/>
                      </p:nvPicPr>
                      <p:blipFill>
                        <a:blip r:embed="rId6"/>
                        <a:stretch>
                          <a:fillRect/>
                        </a:stretch>
                      </p:blipFill>
                      <p:spPr>
                        <a:xfrm>
                          <a:off x="4819" y="2917"/>
                          <a:ext cx="5280" cy="3050"/>
                        </a:xfrm>
                        <a:prstGeom prst="rect">
                          <a:avLst/>
                        </a:prstGeom>
                        <a:noFill/>
                        <a:ln w="38100">
                          <a:noFill/>
                          <a:miter/>
                        </a:ln>
                      </p:spPr>
                    </p:pic>
                  </p:oleObj>
                </mc:Fallback>
              </mc:AlternateContent>
            </a:graphicData>
          </a:graphic>
        </p:graphicFrame>
        <p:pic>
          <p:nvPicPr>
            <p:cNvPr id="6" name="图片 5"/>
            <p:cNvPicPr>
              <a:picLocks noChangeAspect="1"/>
            </p:cNvPicPr>
            <p:nvPr>
              <p:custDataLst>
                <p:tags r:id="rId7"/>
              </p:custDataLst>
            </p:nvPr>
          </p:nvPicPr>
          <p:blipFill>
            <a:blip r:embed="rId8"/>
            <a:stretch>
              <a:fillRect/>
            </a:stretch>
          </p:blipFill>
          <p:spPr>
            <a:xfrm>
              <a:off x="4932" y="4792"/>
              <a:ext cx="381" cy="381"/>
            </a:xfrm>
            <a:prstGeom prst="rect">
              <a:avLst/>
            </a:prstGeom>
          </p:spPr>
        </p:pic>
        <p:pic>
          <p:nvPicPr>
            <p:cNvPr id="8" name="图片 7"/>
            <p:cNvPicPr>
              <a:picLocks noChangeAspect="1"/>
            </p:cNvPicPr>
            <p:nvPr>
              <p:custDataLst>
                <p:tags r:id="rId9"/>
              </p:custDataLst>
            </p:nvPr>
          </p:nvPicPr>
          <p:blipFill>
            <a:blip r:embed="rId10"/>
            <a:stretch>
              <a:fillRect/>
            </a:stretch>
          </p:blipFill>
          <p:spPr>
            <a:xfrm>
              <a:off x="9581" y="4606"/>
              <a:ext cx="459" cy="357"/>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4" name="文本框 3"/>
          <p:cNvSpPr txBox="1"/>
          <p:nvPr/>
        </p:nvSpPr>
        <p:spPr>
          <a:xfrm>
            <a:off x="467995" y="974725"/>
            <a:ext cx="5611495" cy="534035"/>
          </a:xfrm>
          <a:prstGeom prst="rect">
            <a:avLst/>
          </a:prstGeom>
          <a:noFill/>
        </p:spPr>
        <p:txBody>
          <a:bodyPr wrap="square" rtlCol="0" anchor="t">
            <a:spAutoFit/>
          </a:bodyPr>
          <a:p>
            <a:pPr indent="0" fontAlgn="auto">
              <a:lnSpc>
                <a:spcPct val="120000"/>
              </a:lnSpc>
            </a:pPr>
            <a:r>
              <a:rPr lang="zh-CN" altLang="en-US" sz="2400" b="1" dirty="0">
                <a:solidFill>
                  <a:schemeClr val="tx1"/>
                </a:solidFill>
                <a:latin typeface="Times New Roman" panose="02020603050405020304" pitchFamily="18" charset="0"/>
                <a:cs typeface="Times New Roman" panose="02020603050405020304" pitchFamily="18" charset="0"/>
                <a:sym typeface="+mn-ea"/>
              </a:rPr>
              <a:t>根据</a:t>
            </a:r>
            <a:r>
              <a:rPr lang="en-US" altLang="zh-CN" sz="2400" b="1" dirty="0">
                <a:solidFill>
                  <a:schemeClr val="tx1"/>
                </a:solidFill>
                <a:latin typeface="Times New Roman" panose="02020603050405020304" pitchFamily="18" charset="0"/>
                <a:cs typeface="Times New Roman" panose="02020603050405020304" pitchFamily="18" charset="0"/>
                <a:sym typeface="+mn-ea"/>
              </a:rPr>
              <a:t> </a:t>
            </a:r>
            <a:r>
              <a:rPr lang="en-US" altLang="zh-CN" sz="2400" b="1" i="1" dirty="0">
                <a:solidFill>
                  <a:schemeClr val="tx1"/>
                </a:solidFill>
                <a:latin typeface="Times New Roman" panose="02020603050405020304" pitchFamily="18" charset="0"/>
                <a:cs typeface="Times New Roman" panose="02020603050405020304" pitchFamily="18" charset="0"/>
                <a:sym typeface="+mn-ea"/>
              </a:rPr>
              <a:t>Q </a:t>
            </a:r>
            <a:r>
              <a:rPr lang="zh-CN" altLang="en-US" sz="2400" b="1" dirty="0">
                <a:solidFill>
                  <a:schemeClr val="tx1"/>
                </a:solidFill>
                <a:latin typeface="Times New Roman" panose="02020603050405020304" pitchFamily="18" charset="0"/>
                <a:cs typeface="Times New Roman" panose="02020603050405020304" pitchFamily="18" charset="0"/>
                <a:sym typeface="+mn-ea"/>
              </a:rPr>
              <a:t>值求</a:t>
            </a:r>
            <a:r>
              <a:rPr lang="en-US" altLang="zh-CN" sz="2400" b="1" dirty="0">
                <a:solidFill>
                  <a:schemeClr val="tx1"/>
                </a:solidFill>
                <a:latin typeface="Times New Roman" panose="02020603050405020304" pitchFamily="18" charset="0"/>
                <a:cs typeface="Times New Roman" panose="02020603050405020304" pitchFamily="18" charset="0"/>
                <a:sym typeface="+mn-ea"/>
              </a:rPr>
              <a:t> </a:t>
            </a:r>
            <a:r>
              <a:rPr lang="en-US" altLang="zh-CN" sz="2400" b="1" i="1" dirty="0">
                <a:solidFill>
                  <a:schemeClr val="tx1"/>
                </a:solidFill>
                <a:latin typeface="Times New Roman" panose="02020603050405020304" pitchFamily="18" charset="0"/>
                <a:cs typeface="Times New Roman" panose="02020603050405020304" pitchFamily="18" charset="0"/>
                <a:sym typeface="+mn-ea"/>
              </a:rPr>
              <a:t>R</a:t>
            </a:r>
            <a:r>
              <a:rPr lang="en-US" altLang="zh-CN" sz="2400" b="1" baseline="-25000" dirty="0">
                <a:solidFill>
                  <a:schemeClr val="tx1"/>
                </a:solidFill>
                <a:uFillTx/>
                <a:latin typeface="Times New Roman" panose="02020603050405020304" pitchFamily="18" charset="0"/>
                <a:cs typeface="Times New Roman" panose="02020603050405020304" pitchFamily="18" charset="0"/>
                <a:sym typeface="+mn-ea"/>
              </a:rPr>
              <a:t>1 </a:t>
            </a:r>
            <a:r>
              <a:rPr lang="zh-CN" altLang="en-US" sz="2400" b="1" dirty="0">
                <a:solidFill>
                  <a:schemeClr val="tx1"/>
                </a:solidFill>
                <a:latin typeface="Times New Roman" panose="02020603050405020304" pitchFamily="18" charset="0"/>
                <a:cs typeface="Times New Roman" panose="02020603050405020304" pitchFamily="18" charset="0"/>
                <a:sym typeface="+mn-ea"/>
              </a:rPr>
              <a:t>和</a:t>
            </a:r>
            <a:r>
              <a:rPr lang="en-US" altLang="zh-CN" sz="2400" b="1" dirty="0">
                <a:solidFill>
                  <a:schemeClr val="tx1"/>
                </a:solidFill>
                <a:latin typeface="Times New Roman" panose="02020603050405020304" pitchFamily="18" charset="0"/>
                <a:cs typeface="Times New Roman" panose="02020603050405020304" pitchFamily="18" charset="0"/>
                <a:sym typeface="+mn-ea"/>
              </a:rPr>
              <a:t> </a:t>
            </a:r>
            <a:r>
              <a:rPr lang="en-US" altLang="zh-CN" sz="2400" b="1" i="1" dirty="0">
                <a:solidFill>
                  <a:schemeClr val="tx1"/>
                </a:solidFill>
                <a:latin typeface="Times New Roman" panose="02020603050405020304" pitchFamily="18" charset="0"/>
                <a:cs typeface="Times New Roman" panose="02020603050405020304" pitchFamily="18" charset="0"/>
                <a:sym typeface="+mn-ea"/>
              </a:rPr>
              <a:t>R</a:t>
            </a:r>
            <a:r>
              <a:rPr lang="en-US" altLang="zh-CN" sz="2400" b="1" baseline="-25000" dirty="0">
                <a:solidFill>
                  <a:schemeClr val="tx1"/>
                </a:solidFill>
                <a:uFillTx/>
                <a:latin typeface="Times New Roman" panose="02020603050405020304" pitchFamily="18" charset="0"/>
                <a:cs typeface="Times New Roman" panose="02020603050405020304" pitchFamily="18" charset="0"/>
                <a:sym typeface="+mn-ea"/>
              </a:rPr>
              <a:t>f</a:t>
            </a:r>
            <a:r>
              <a:rPr lang="zh-CN" altLang="en-US" sz="2400" b="1" dirty="0">
                <a:solidFill>
                  <a:schemeClr val="tx1"/>
                </a:solidFill>
                <a:latin typeface="Times New Roman" panose="02020603050405020304" pitchFamily="18" charset="0"/>
                <a:cs typeface="Times New Roman" panose="02020603050405020304" pitchFamily="18" charset="0"/>
                <a:sym typeface="+mn-ea"/>
              </a:rPr>
              <a:t>，因为</a:t>
            </a:r>
            <a:r>
              <a:rPr lang="en-US" altLang="zh-CN" sz="2400" b="1" dirty="0">
                <a:solidFill>
                  <a:schemeClr val="tx1"/>
                </a:solidFill>
                <a:latin typeface="Times New Roman" panose="02020603050405020304" pitchFamily="18" charset="0"/>
                <a:cs typeface="Times New Roman" panose="02020603050405020304" pitchFamily="18" charset="0"/>
                <a:sym typeface="+mn-ea"/>
              </a:rPr>
              <a:t> </a:t>
            </a:r>
            <a:r>
              <a:rPr lang="en-US" altLang="zh-CN" sz="2400" b="1" i="1" dirty="0">
                <a:solidFill>
                  <a:schemeClr val="tx1"/>
                </a:solidFill>
                <a:latin typeface="Times New Roman" panose="02020603050405020304" pitchFamily="18" charset="0"/>
                <a:cs typeface="Times New Roman" panose="02020603050405020304" pitchFamily="18" charset="0"/>
                <a:sym typeface="+mn-ea"/>
              </a:rPr>
              <a:t>f </a:t>
            </a:r>
            <a:r>
              <a:rPr lang="en-US" altLang="zh-CN" sz="2400" b="1" dirty="0">
                <a:solidFill>
                  <a:schemeClr val="tx1"/>
                </a:solidFill>
                <a:latin typeface="Times New Roman" panose="02020603050405020304" pitchFamily="18" charset="0"/>
                <a:cs typeface="Times New Roman" panose="02020603050405020304" pitchFamily="18" charset="0"/>
                <a:sym typeface="+mn-ea"/>
              </a:rPr>
              <a:t>= </a:t>
            </a:r>
            <a:r>
              <a:rPr lang="en-US" altLang="zh-CN" sz="2400" b="1" i="1" dirty="0">
                <a:solidFill>
                  <a:schemeClr val="tx1"/>
                </a:solidFill>
                <a:latin typeface="Times New Roman" panose="02020603050405020304" pitchFamily="18" charset="0"/>
                <a:cs typeface="Times New Roman" panose="02020603050405020304" pitchFamily="18" charset="0"/>
                <a:sym typeface="+mn-ea"/>
              </a:rPr>
              <a:t>f</a:t>
            </a:r>
            <a:r>
              <a:rPr lang="en-US" altLang="zh-CN" sz="2400" b="1" baseline="-25000" dirty="0">
                <a:solidFill>
                  <a:schemeClr val="tx1"/>
                </a:solidFill>
                <a:uFillTx/>
                <a:latin typeface="Times New Roman" panose="02020603050405020304" pitchFamily="18" charset="0"/>
                <a:cs typeface="Times New Roman" panose="02020603050405020304" pitchFamily="18" charset="0"/>
                <a:sym typeface="+mn-ea"/>
              </a:rPr>
              <a:t>0</a:t>
            </a:r>
            <a:r>
              <a:rPr lang="zh-CN" altLang="en-US" sz="2400" b="1" dirty="0">
                <a:solidFill>
                  <a:schemeClr val="tx1"/>
                </a:solidFill>
                <a:latin typeface="Times New Roman" panose="02020603050405020304" pitchFamily="18" charset="0"/>
                <a:cs typeface="Times New Roman" panose="02020603050405020304" pitchFamily="18" charset="0"/>
                <a:sym typeface="+mn-ea"/>
              </a:rPr>
              <a:t>时，</a:t>
            </a:r>
            <a:endParaRPr lang="zh-CN" altLang="en-US" sz="2400" b="1" dirty="0">
              <a:solidFill>
                <a:schemeClr val="tx1"/>
              </a:solidFill>
              <a:latin typeface="Times New Roman" panose="02020603050405020304" pitchFamily="18" charset="0"/>
              <a:cs typeface="Times New Roman" panose="02020603050405020304" pitchFamily="18" charset="0"/>
              <a:sym typeface="+mn-ea"/>
            </a:endParaRPr>
          </a:p>
        </p:txBody>
      </p:sp>
      <p:graphicFrame>
        <p:nvGraphicFramePr>
          <p:cNvPr id="57355" name="对象 6198"/>
          <p:cNvGraphicFramePr>
            <a:graphicFrameLocks noChangeAspect="1"/>
          </p:cNvGraphicFramePr>
          <p:nvPr>
            <p:custDataLst>
              <p:tags r:id="rId1"/>
            </p:custDataLst>
          </p:nvPr>
        </p:nvGraphicFramePr>
        <p:xfrm>
          <a:off x="1835150" y="1628775"/>
          <a:ext cx="1473120" cy="914400"/>
        </p:xfrm>
        <a:graphic>
          <a:graphicData uri="http://schemas.openxmlformats.org/presentationml/2006/ole">
            <mc:AlternateContent xmlns:mc="http://schemas.openxmlformats.org/markup-compatibility/2006">
              <mc:Choice xmlns:v="urn:schemas-microsoft-com:vml" Requires="v">
                <p:oleObj spid="_x0000_s3104" name="" r:id="rId2" imgW="736600" imgH="457200" progId="Equation.3">
                  <p:embed/>
                </p:oleObj>
              </mc:Choice>
              <mc:Fallback>
                <p:oleObj name="" r:id="rId2" imgW="736600" imgH="457200" progId="Equation.3">
                  <p:embed/>
                  <p:pic>
                    <p:nvPicPr>
                      <p:cNvPr id="0" name="图片 3103"/>
                      <p:cNvPicPr/>
                      <p:nvPr/>
                    </p:nvPicPr>
                    <p:blipFill>
                      <a:blip r:embed="rId3"/>
                      <a:stretch>
                        <a:fillRect/>
                      </a:stretch>
                    </p:blipFill>
                    <p:spPr>
                      <a:xfrm>
                        <a:off x="1835150" y="1628775"/>
                        <a:ext cx="1473120" cy="914400"/>
                      </a:xfrm>
                      <a:prstGeom prst="rect">
                        <a:avLst/>
                      </a:prstGeom>
                      <a:noFill/>
                      <a:ln w="38100">
                        <a:noFill/>
                        <a:miter/>
                      </a:ln>
                    </p:spPr>
                  </p:pic>
                </p:oleObj>
              </mc:Fallback>
            </mc:AlternateContent>
          </a:graphicData>
        </a:graphic>
      </p:graphicFrame>
      <p:sp>
        <p:nvSpPr>
          <p:cNvPr id="5" name="文本框 4"/>
          <p:cNvSpPr txBox="1"/>
          <p:nvPr/>
        </p:nvSpPr>
        <p:spPr>
          <a:xfrm>
            <a:off x="467995" y="3284855"/>
            <a:ext cx="7935595" cy="977265"/>
          </a:xfrm>
          <a:prstGeom prst="rect">
            <a:avLst/>
          </a:prstGeom>
          <a:noFill/>
        </p:spPr>
        <p:txBody>
          <a:bodyPr wrap="square" rtlCol="0" anchor="t">
            <a:spAutoFit/>
          </a:bodyPr>
          <a:p>
            <a:pPr indent="0" fontAlgn="auto">
              <a:lnSpc>
                <a:spcPct val="120000"/>
              </a:lnSpc>
            </a:pPr>
            <a:r>
              <a:rPr lang="zh-CN" altLang="en-US" sz="2400" b="1" dirty="0">
                <a:solidFill>
                  <a:schemeClr val="tx1"/>
                </a:solidFill>
                <a:latin typeface="Times New Roman" panose="02020603050405020304" pitchFamily="18" charset="0"/>
                <a:cs typeface="Times New Roman" panose="02020603050405020304" pitchFamily="18" charset="0"/>
                <a:sym typeface="+mn-ea"/>
              </a:rPr>
              <a:t>根据</a:t>
            </a:r>
            <a:r>
              <a:rPr lang="en-US" altLang="zh-CN" sz="2400" b="1" i="1" dirty="0">
                <a:solidFill>
                  <a:schemeClr val="tx1"/>
                </a:solidFill>
                <a:latin typeface="Times New Roman" panose="02020603050405020304" pitchFamily="18" charset="0"/>
                <a:cs typeface="Times New Roman" panose="02020603050405020304" pitchFamily="18" charset="0"/>
                <a:sym typeface="+mn-ea"/>
              </a:rPr>
              <a:t>A</a:t>
            </a:r>
            <a:r>
              <a:rPr lang="en-US" altLang="zh-CN" sz="2400" b="1" i="1" baseline="-25000" dirty="0">
                <a:solidFill>
                  <a:schemeClr val="tx1"/>
                </a:solidFill>
                <a:uFillTx/>
                <a:latin typeface="Times New Roman" panose="02020603050405020304" pitchFamily="18" charset="0"/>
                <a:cs typeface="Times New Roman" panose="02020603050405020304" pitchFamily="18" charset="0"/>
                <a:sym typeface="+mn-ea"/>
              </a:rPr>
              <a:t>u</a:t>
            </a:r>
            <a:r>
              <a:rPr lang="en-US" altLang="zh-CN" sz="2400" b="1" baseline="-25000" dirty="0">
                <a:solidFill>
                  <a:schemeClr val="tx1"/>
                </a:solidFill>
                <a:uFillTx/>
                <a:latin typeface="Times New Roman" panose="02020603050405020304" pitchFamily="18" charset="0"/>
                <a:cs typeface="Times New Roman" panose="02020603050405020304" pitchFamily="18" charset="0"/>
                <a:sym typeface="+mn-ea"/>
              </a:rPr>
              <a:t>p</a:t>
            </a:r>
            <a:r>
              <a:rPr lang="zh-CN" altLang="en-US" sz="2400" b="1" dirty="0">
                <a:solidFill>
                  <a:schemeClr val="tx1"/>
                </a:solidFill>
                <a:latin typeface="Times New Roman" panose="02020603050405020304" pitchFamily="18" charset="0"/>
                <a:cs typeface="Times New Roman" panose="02020603050405020304" pitchFamily="18" charset="0"/>
                <a:sym typeface="+mn-ea"/>
              </a:rPr>
              <a:t>与</a:t>
            </a:r>
            <a:r>
              <a:rPr lang="en-US" altLang="zh-CN" sz="2400" b="1" i="1" dirty="0">
                <a:latin typeface="Times New Roman" panose="02020603050405020304" pitchFamily="18" charset="0"/>
                <a:cs typeface="Times New Roman" panose="02020603050405020304" pitchFamily="18" charset="0"/>
                <a:sym typeface="+mn-ea"/>
              </a:rPr>
              <a:t>R</a:t>
            </a:r>
            <a:r>
              <a:rPr lang="en-US" altLang="zh-CN" sz="2400" b="1" baseline="-25000" dirty="0">
                <a:uFillTx/>
                <a:latin typeface="Times New Roman" panose="02020603050405020304" pitchFamily="18" charset="0"/>
                <a:cs typeface="Times New Roman" panose="02020603050405020304" pitchFamily="18" charset="0"/>
                <a:sym typeface="+mn-ea"/>
              </a:rPr>
              <a:t>1</a:t>
            </a:r>
            <a:r>
              <a:rPr lang="zh-CN" altLang="en-US" sz="2400" b="1" dirty="0">
                <a:solidFill>
                  <a:schemeClr val="tx1"/>
                </a:solidFill>
                <a:latin typeface="Times New Roman" panose="02020603050405020304" pitchFamily="18" charset="0"/>
                <a:cs typeface="Times New Roman" panose="02020603050405020304" pitchFamily="18" charset="0"/>
                <a:sym typeface="+mn-ea"/>
              </a:rPr>
              <a:t>、</a:t>
            </a:r>
            <a:r>
              <a:rPr lang="en-US" altLang="zh-CN" sz="2400" b="1" i="1" dirty="0">
                <a:latin typeface="Times New Roman" panose="02020603050405020304" pitchFamily="18" charset="0"/>
                <a:cs typeface="Times New Roman" panose="02020603050405020304" pitchFamily="18" charset="0"/>
                <a:sym typeface="+mn-ea"/>
              </a:rPr>
              <a:t>R</a:t>
            </a:r>
            <a:r>
              <a:rPr lang="en-US" altLang="zh-CN" sz="2400" b="1" baseline="-25000" dirty="0">
                <a:uFillTx/>
                <a:latin typeface="Times New Roman" panose="02020603050405020304" pitchFamily="18" charset="0"/>
                <a:cs typeface="Times New Roman" panose="02020603050405020304" pitchFamily="18" charset="0"/>
                <a:sym typeface="+mn-ea"/>
              </a:rPr>
              <a:t>f</a:t>
            </a:r>
            <a:r>
              <a:rPr lang="zh-CN" altLang="en-US" sz="2400" b="1" dirty="0">
                <a:solidFill>
                  <a:schemeClr val="tx1"/>
                </a:solidFill>
                <a:latin typeface="Times New Roman" panose="02020603050405020304" pitchFamily="18" charset="0"/>
                <a:cs typeface="Times New Roman" panose="02020603050405020304" pitchFamily="18" charset="0"/>
                <a:sym typeface="+mn-ea"/>
              </a:rPr>
              <a:t>的关系及集成运放两输入端外接电阻的对称条件有</a:t>
            </a:r>
            <a:endParaRPr lang="zh-CN" altLang="en-US" sz="2400" b="1" dirty="0">
              <a:solidFill>
                <a:schemeClr val="tx1"/>
              </a:solidFill>
              <a:latin typeface="Times New Roman" panose="02020603050405020304" pitchFamily="18" charset="0"/>
              <a:cs typeface="Times New Roman" panose="02020603050405020304" pitchFamily="18" charset="0"/>
              <a:sym typeface="+mn-ea"/>
            </a:endParaRPr>
          </a:p>
        </p:txBody>
      </p:sp>
      <p:grpSp>
        <p:nvGrpSpPr>
          <p:cNvPr id="68619" name="组合 7192"/>
          <p:cNvGrpSpPr/>
          <p:nvPr/>
        </p:nvGrpSpPr>
        <p:grpSpPr>
          <a:xfrm>
            <a:off x="1106170" y="4386898"/>
            <a:ext cx="6488113" cy="900113"/>
            <a:chOff x="968" y="1531"/>
            <a:chExt cx="4087" cy="567"/>
          </a:xfrm>
        </p:grpSpPr>
        <p:graphicFrame>
          <p:nvGraphicFramePr>
            <p:cNvPr id="68620" name="对象 7184"/>
            <p:cNvGraphicFramePr/>
            <p:nvPr>
              <p:custDataLst>
                <p:tags r:id="rId4"/>
              </p:custDataLst>
            </p:nvPr>
          </p:nvGraphicFramePr>
          <p:xfrm>
            <a:off x="968" y="1531"/>
            <a:ext cx="1520" cy="567"/>
          </p:xfrm>
          <a:graphic>
            <a:graphicData uri="http://schemas.openxmlformats.org/presentationml/2006/ole">
              <mc:AlternateContent xmlns:mc="http://schemas.openxmlformats.org/markup-compatibility/2006">
                <mc:Choice xmlns:v="urn:schemas-microsoft-com:vml" Requires="v">
                  <p:oleObj spid="_x0000_s3152" name="" r:id="rId5" imgW="1155700" imgH="431800" progId="Equation.3">
                    <p:embed/>
                  </p:oleObj>
                </mc:Choice>
                <mc:Fallback>
                  <p:oleObj name="" r:id="rId5" imgW="1155700" imgH="431800" progId="Equation.3">
                    <p:embed/>
                    <p:pic>
                      <p:nvPicPr>
                        <p:cNvPr id="0" name="图片 3151"/>
                        <p:cNvPicPr/>
                        <p:nvPr/>
                      </p:nvPicPr>
                      <p:blipFill>
                        <a:blip r:embed="rId6"/>
                        <a:stretch>
                          <a:fillRect/>
                        </a:stretch>
                      </p:blipFill>
                      <p:spPr>
                        <a:xfrm>
                          <a:off x="968" y="1531"/>
                          <a:ext cx="1520" cy="567"/>
                        </a:xfrm>
                        <a:prstGeom prst="rect">
                          <a:avLst/>
                        </a:prstGeom>
                        <a:noFill/>
                        <a:ln w="38100">
                          <a:noFill/>
                          <a:miter/>
                        </a:ln>
                      </p:spPr>
                    </p:pic>
                  </p:oleObj>
                </mc:Fallback>
              </mc:AlternateContent>
            </a:graphicData>
          </a:graphic>
        </p:graphicFrame>
        <p:graphicFrame>
          <p:nvGraphicFramePr>
            <p:cNvPr id="68621" name="对象 7185"/>
            <p:cNvGraphicFramePr/>
            <p:nvPr>
              <p:custDataLst>
                <p:tags r:id="rId7"/>
              </p:custDataLst>
            </p:nvPr>
          </p:nvGraphicFramePr>
          <p:xfrm>
            <a:off x="2863" y="1636"/>
            <a:ext cx="2192" cy="352"/>
          </p:xfrm>
          <a:graphic>
            <a:graphicData uri="http://schemas.openxmlformats.org/presentationml/2006/ole">
              <mc:AlternateContent xmlns:mc="http://schemas.openxmlformats.org/markup-compatibility/2006">
                <mc:Choice xmlns:v="urn:schemas-microsoft-com:vml" Requires="v">
                  <p:oleObj spid="_x0000_s3153" name="" r:id="rId8" imgW="1409700" imgH="228600" progId="Equation.3">
                    <p:embed/>
                  </p:oleObj>
                </mc:Choice>
                <mc:Fallback>
                  <p:oleObj name="" r:id="rId8" imgW="1409700" imgH="228600" progId="Equation.3">
                    <p:embed/>
                    <p:pic>
                      <p:nvPicPr>
                        <p:cNvPr id="0" name="图片 3152"/>
                        <p:cNvPicPr/>
                        <p:nvPr/>
                      </p:nvPicPr>
                      <p:blipFill>
                        <a:blip r:embed="rId9"/>
                        <a:stretch>
                          <a:fillRect/>
                        </a:stretch>
                      </p:blipFill>
                      <p:spPr>
                        <a:xfrm>
                          <a:off x="2863" y="1636"/>
                          <a:ext cx="2192" cy="352"/>
                        </a:xfrm>
                        <a:prstGeom prst="rect">
                          <a:avLst/>
                        </a:prstGeom>
                        <a:noFill/>
                        <a:ln w="38100">
                          <a:noFill/>
                          <a:miter/>
                        </a:ln>
                      </p:spPr>
                    </p:pic>
                  </p:oleObj>
                </mc:Fallback>
              </mc:AlternateContent>
            </a:graphicData>
          </a:graphic>
        </p:graphicFrame>
      </p:grpSp>
      <p:grpSp>
        <p:nvGrpSpPr>
          <p:cNvPr id="10" name="组合 9"/>
          <p:cNvGrpSpPr/>
          <p:nvPr/>
        </p:nvGrpSpPr>
        <p:grpSpPr>
          <a:xfrm>
            <a:off x="614680" y="5454650"/>
            <a:ext cx="4949190" cy="919480"/>
            <a:chOff x="968" y="8590"/>
            <a:chExt cx="7794" cy="1448"/>
          </a:xfrm>
        </p:grpSpPr>
        <p:sp>
          <p:nvSpPr>
            <p:cNvPr id="7" name="文本框 6"/>
            <p:cNvSpPr txBox="1"/>
            <p:nvPr/>
          </p:nvSpPr>
          <p:spPr>
            <a:xfrm>
              <a:off x="968" y="8629"/>
              <a:ext cx="2169" cy="725"/>
            </a:xfrm>
            <a:prstGeom prst="rect">
              <a:avLst/>
            </a:prstGeom>
            <a:noFill/>
          </p:spPr>
          <p:txBody>
            <a:bodyPr wrap="square" rtlCol="0" anchor="t">
              <a:spAutoFit/>
            </a:bodyPr>
            <a:p>
              <a:r>
                <a:rPr lang="zh-CN" altLang="en-US" sz="2400" b="1" dirty="0">
                  <a:latin typeface="Times New Roman" panose="02020603050405020304" pitchFamily="18" charset="0"/>
                  <a:cs typeface="Times New Roman" panose="02020603050405020304" pitchFamily="18" charset="0"/>
                  <a:sym typeface="+mn-ea"/>
                </a:rPr>
                <a:t>解得：</a:t>
              </a:r>
              <a:endParaRPr lang="zh-CN" altLang="en-US" sz="2400" b="1" dirty="0">
                <a:latin typeface="Times New Roman" panose="02020603050405020304" pitchFamily="18" charset="0"/>
                <a:cs typeface="Times New Roman" panose="02020603050405020304" pitchFamily="18" charset="0"/>
                <a:sym typeface="+mn-ea"/>
              </a:endParaRPr>
            </a:p>
          </p:txBody>
        </p:sp>
        <p:graphicFrame>
          <p:nvGraphicFramePr>
            <p:cNvPr id="68623" name="对象 7187"/>
            <p:cNvGraphicFramePr/>
            <p:nvPr>
              <p:custDataLst>
                <p:tags r:id="rId10"/>
              </p:custDataLst>
            </p:nvPr>
          </p:nvGraphicFramePr>
          <p:xfrm>
            <a:off x="3490" y="8590"/>
            <a:ext cx="5273" cy="1448"/>
          </p:xfrm>
          <a:graphic>
            <a:graphicData uri="http://schemas.openxmlformats.org/presentationml/2006/ole">
              <mc:AlternateContent xmlns:mc="http://schemas.openxmlformats.org/markup-compatibility/2006">
                <mc:Choice xmlns:v="urn:schemas-microsoft-com:vml" Requires="v">
                  <p:oleObj spid="_x0000_s3159" name="" r:id="rId11" imgW="1435100" imgH="457200" progId="Equation.3">
                    <p:embed/>
                  </p:oleObj>
                </mc:Choice>
                <mc:Fallback>
                  <p:oleObj name="" r:id="rId11" imgW="1435100" imgH="457200" progId="Equation.3">
                    <p:embed/>
                    <p:pic>
                      <p:nvPicPr>
                        <p:cNvPr id="0" name="图片 3158"/>
                        <p:cNvPicPr/>
                        <p:nvPr/>
                      </p:nvPicPr>
                      <p:blipFill>
                        <a:blip r:embed="rId12"/>
                        <a:stretch>
                          <a:fillRect/>
                        </a:stretch>
                      </p:blipFill>
                      <p:spPr>
                        <a:xfrm>
                          <a:off x="3490" y="8590"/>
                          <a:ext cx="5273" cy="1448"/>
                        </a:xfrm>
                        <a:prstGeom prst="rect">
                          <a:avLst/>
                        </a:prstGeom>
                        <a:noFill/>
                        <a:ln w="38100">
                          <a:noFill/>
                          <a:miter/>
                        </a:ln>
                      </p:spPr>
                    </p:pic>
                  </p:oleObj>
                </mc:Fallback>
              </mc:AlternateContent>
            </a:graphicData>
          </a:graphic>
        </p:graphicFrame>
      </p:grpSp>
      <p:grpSp>
        <p:nvGrpSpPr>
          <p:cNvPr id="3" name="组合 2"/>
          <p:cNvGrpSpPr/>
          <p:nvPr/>
        </p:nvGrpSpPr>
        <p:grpSpPr>
          <a:xfrm>
            <a:off x="5363845" y="836295"/>
            <a:ext cx="3352800" cy="1936750"/>
            <a:chOff x="4819" y="2917"/>
            <a:chExt cx="5280" cy="3050"/>
          </a:xfrm>
        </p:grpSpPr>
        <p:graphicFrame>
          <p:nvGraphicFramePr>
            <p:cNvPr id="67600" name="对象 6169"/>
            <p:cNvGraphicFramePr/>
            <p:nvPr>
              <p:custDataLst>
                <p:tags r:id="rId13"/>
              </p:custDataLst>
            </p:nvPr>
          </p:nvGraphicFramePr>
          <p:xfrm>
            <a:off x="4819" y="2917"/>
            <a:ext cx="5280" cy="3050"/>
          </p:xfrm>
          <a:graphic>
            <a:graphicData uri="http://schemas.openxmlformats.org/presentationml/2006/ole">
              <mc:AlternateContent xmlns:mc="http://schemas.openxmlformats.org/markup-compatibility/2006">
                <mc:Choice xmlns:v="urn:schemas-microsoft-com:vml" Requires="v">
                  <p:oleObj spid="_x0000_s3158" name="" r:id="rId14" imgW="2626360" imgH="1520825" progId="Paint.Picture">
                    <p:embed/>
                  </p:oleObj>
                </mc:Choice>
                <mc:Fallback>
                  <p:oleObj name="" r:id="rId14" imgW="2626360" imgH="1520825" progId="Paint.Picture">
                    <p:embed/>
                    <p:pic>
                      <p:nvPicPr>
                        <p:cNvPr id="0" name="图片 3157"/>
                        <p:cNvPicPr/>
                        <p:nvPr/>
                      </p:nvPicPr>
                      <p:blipFill>
                        <a:blip r:embed="rId15"/>
                        <a:stretch>
                          <a:fillRect/>
                        </a:stretch>
                      </p:blipFill>
                      <p:spPr>
                        <a:xfrm>
                          <a:off x="4819" y="2917"/>
                          <a:ext cx="5280" cy="3050"/>
                        </a:xfrm>
                        <a:prstGeom prst="rect">
                          <a:avLst/>
                        </a:prstGeom>
                        <a:noFill/>
                        <a:ln w="38100">
                          <a:noFill/>
                          <a:miter/>
                        </a:ln>
                      </p:spPr>
                    </p:pic>
                  </p:oleObj>
                </mc:Fallback>
              </mc:AlternateContent>
            </a:graphicData>
          </a:graphic>
        </p:graphicFrame>
        <p:pic>
          <p:nvPicPr>
            <p:cNvPr id="6" name="图片 5"/>
            <p:cNvPicPr>
              <a:picLocks noChangeAspect="1"/>
            </p:cNvPicPr>
            <p:nvPr>
              <p:custDataLst>
                <p:tags r:id="rId16"/>
              </p:custDataLst>
            </p:nvPr>
          </p:nvPicPr>
          <p:blipFill>
            <a:blip r:embed="rId17"/>
            <a:stretch>
              <a:fillRect/>
            </a:stretch>
          </p:blipFill>
          <p:spPr>
            <a:xfrm>
              <a:off x="4932" y="4792"/>
              <a:ext cx="381" cy="381"/>
            </a:xfrm>
            <a:prstGeom prst="rect">
              <a:avLst/>
            </a:prstGeom>
          </p:spPr>
        </p:pic>
        <p:pic>
          <p:nvPicPr>
            <p:cNvPr id="8" name="图片 7"/>
            <p:cNvPicPr>
              <a:picLocks noChangeAspect="1"/>
            </p:cNvPicPr>
            <p:nvPr>
              <p:custDataLst>
                <p:tags r:id="rId18"/>
              </p:custDataLst>
            </p:nvPr>
          </p:nvPicPr>
          <p:blipFill>
            <a:blip r:embed="rId19"/>
            <a:stretch>
              <a:fillRect/>
            </a:stretch>
          </p:blipFill>
          <p:spPr>
            <a:xfrm>
              <a:off x="9581" y="4606"/>
              <a:ext cx="459" cy="357"/>
            </a:xfrm>
            <a:prstGeom prst="rect">
              <a:avLst/>
            </a:prstGeom>
          </p:spPr>
        </p:pic>
      </p:grpSp>
      <p:sp>
        <p:nvSpPr>
          <p:cNvPr id="9" name="文本框 8"/>
          <p:cNvSpPr txBox="1"/>
          <p:nvPr/>
        </p:nvSpPr>
        <p:spPr>
          <a:xfrm>
            <a:off x="611505" y="2564765"/>
            <a:ext cx="1811655" cy="460375"/>
          </a:xfrm>
          <a:prstGeom prst="rect">
            <a:avLst/>
          </a:prstGeom>
          <a:noFill/>
        </p:spPr>
        <p:txBody>
          <a:bodyPr wrap="square" rtlCol="0" anchor="t">
            <a:spAutoFit/>
          </a:bodyPr>
          <a:p>
            <a:r>
              <a:rPr lang="en-US" altLang="zh-CN" sz="2400" b="1" i="1" dirty="0">
                <a:latin typeface="Times New Roman" panose="02020603050405020304" pitchFamily="18" charset="0"/>
                <a:cs typeface="Times New Roman" panose="02020603050405020304" pitchFamily="18" charset="0"/>
                <a:sym typeface="+mn-ea"/>
              </a:rPr>
              <a:t>A</a:t>
            </a:r>
            <a:r>
              <a:rPr lang="en-US" altLang="zh-CN" sz="2400" b="1" i="1" baseline="-25000" dirty="0">
                <a:uFillTx/>
                <a:latin typeface="Times New Roman" panose="02020603050405020304" pitchFamily="18" charset="0"/>
                <a:cs typeface="Times New Roman" panose="02020603050405020304" pitchFamily="18" charset="0"/>
                <a:sym typeface="+mn-ea"/>
              </a:rPr>
              <a:t>u</a:t>
            </a:r>
            <a:r>
              <a:rPr lang="en-US" altLang="zh-CN" sz="2400" b="1" baseline="-25000" dirty="0">
                <a:uFillTx/>
                <a:latin typeface="Times New Roman" panose="02020603050405020304" pitchFamily="18" charset="0"/>
                <a:cs typeface="Times New Roman" panose="02020603050405020304" pitchFamily="18" charset="0"/>
                <a:sym typeface="+mn-ea"/>
              </a:rPr>
              <a:t>p</a:t>
            </a:r>
            <a:r>
              <a:rPr lang="en-US" altLang="zh-CN" sz="2400" b="1" dirty="0">
                <a:uFillTx/>
                <a:latin typeface="Times New Roman" panose="02020603050405020304" pitchFamily="18" charset="0"/>
                <a:cs typeface="Times New Roman" panose="02020603050405020304" pitchFamily="18" charset="0"/>
                <a:sym typeface="+mn-ea"/>
              </a:rPr>
              <a:t>=1.57</a:t>
            </a:r>
            <a:r>
              <a:rPr lang="zh-CN" altLang="en-US" sz="2400" b="1" dirty="0">
                <a:latin typeface="Times New Roman" panose="02020603050405020304" pitchFamily="18" charset="0"/>
                <a:cs typeface="Times New Roman" panose="02020603050405020304" pitchFamily="18" charset="0"/>
                <a:sym typeface="+mn-ea"/>
              </a:rPr>
              <a:t>，</a:t>
            </a:r>
            <a:endParaRPr lang="zh-CN" altLang="en-US" sz="2400" b="1" dirty="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68619"/>
                                        </p:tgtEl>
                                        <p:attrNameLst>
                                          <p:attrName>style.visibility</p:attrName>
                                        </p:attrNameLst>
                                      </p:cBhvr>
                                      <p:to>
                                        <p:strVal val="visible"/>
                                      </p:to>
                                    </p:set>
                                    <p:animEffect transition="in" filter="blinds(horizontal)">
                                      <p:cBhvr>
                                        <p:cTn id="10" dur="500"/>
                                        <p:tgtEl>
                                          <p:spTgt spid="6861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3" name="文本框 2"/>
          <p:cNvSpPr txBox="1"/>
          <p:nvPr/>
        </p:nvSpPr>
        <p:spPr>
          <a:xfrm>
            <a:off x="373380" y="694690"/>
            <a:ext cx="7901305" cy="3780790"/>
          </a:xfrm>
          <a:prstGeom prst="rect">
            <a:avLst/>
          </a:prstGeom>
          <a:noFill/>
        </p:spPr>
        <p:txBody>
          <a:bodyPr wrap="square" rtlCol="0" anchor="t">
            <a:spAutoFit/>
          </a:bodyPr>
          <a:p>
            <a:pPr algn="l">
              <a:lnSpc>
                <a:spcPct val="150000"/>
              </a:lnSpc>
              <a:buClrTx/>
              <a:buSzTx/>
              <a:buFontTx/>
            </a:pP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mn-ea"/>
              </a:rPr>
              <a:t>运算电路与有源滤波器的比较</a:t>
            </a:r>
            <a:endPar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mn-ea"/>
            </a:endParaRPr>
          </a:p>
          <a:p>
            <a:pPr marL="342900" indent="-342900" fontAlgn="auto">
              <a:lnSpc>
                <a:spcPct val="120000"/>
              </a:lnSpc>
              <a:buFont typeface="Wingdings" panose="05000000000000000000" charset="0"/>
              <a:buChar char="Ø"/>
            </a:pPr>
            <a:endParaRPr lang="zh-CN" altLang="en-US" sz="2400" b="1" dirty="0">
              <a:latin typeface="Times New Roman" panose="02020603050405020304" pitchFamily="18" charset="0"/>
              <a:cs typeface="Times New Roman" panose="02020603050405020304" pitchFamily="18" charset="0"/>
              <a:sym typeface="+mn-ea"/>
            </a:endParaRPr>
          </a:p>
          <a:p>
            <a:pPr marL="342900" indent="-342900" eaLnBrk="1" fontAlgn="auto" latinLnBrk="0" hangingPunct="1">
              <a:lnSpc>
                <a:spcPct val="120000"/>
              </a:lnSpc>
              <a:spcBef>
                <a:spcPts val="600"/>
              </a:spcBef>
              <a:spcAft>
                <a:spcPts val="600"/>
              </a:spcAft>
              <a:buFont typeface="Wingdings" panose="05000000000000000000" charset="0"/>
              <a:buChar char="Ø"/>
            </a:pPr>
            <a:r>
              <a:rPr lang="zh-CN" altLang="en-US" sz="2400" b="1" dirty="0">
                <a:latin typeface="Times New Roman" panose="02020603050405020304" pitchFamily="18" charset="0"/>
                <a:cs typeface="Times New Roman" panose="02020603050405020304" pitchFamily="18" charset="0"/>
                <a:sym typeface="+mn-ea"/>
              </a:rPr>
              <a:t>相同之处</a:t>
            </a:r>
            <a:endParaRPr lang="zh-CN" altLang="en-US" sz="2400" b="1" dirty="0">
              <a:latin typeface="Times New Roman" panose="02020603050405020304" pitchFamily="18" charset="0"/>
              <a:cs typeface="Times New Roman" panose="02020603050405020304" pitchFamily="18" charset="0"/>
            </a:endParaRPr>
          </a:p>
          <a:p>
            <a:pPr marL="800100" lvl="1" indent="-342900" eaLnBrk="1" fontAlgn="auto" latinLnBrk="0" hangingPunct="1">
              <a:lnSpc>
                <a:spcPct val="120000"/>
              </a:lnSpc>
              <a:spcBef>
                <a:spcPts val="600"/>
              </a:spcBef>
              <a:spcAft>
                <a:spcPts val="600"/>
              </a:spcAft>
              <a:buFont typeface="Arial" panose="020B0604020202020204" pitchFamily="34" charset="0"/>
              <a:buChar char="•"/>
            </a:pPr>
            <a:r>
              <a:rPr lang="zh-CN" altLang="en-US" sz="2400" b="1" dirty="0">
                <a:latin typeface="Times New Roman" panose="02020603050405020304" pitchFamily="18" charset="0"/>
                <a:cs typeface="Times New Roman" panose="02020603050405020304" pitchFamily="18" charset="0"/>
                <a:sym typeface="+mn-ea"/>
              </a:rPr>
              <a:t>电路中均引入深度负反馈，因而集成运放均工作在线性区。</a:t>
            </a:r>
            <a:endParaRPr lang="zh-CN" altLang="en-US" sz="2400" b="1" dirty="0">
              <a:latin typeface="Times New Roman" panose="02020603050405020304" pitchFamily="18" charset="0"/>
              <a:cs typeface="Times New Roman" panose="02020603050405020304" pitchFamily="18" charset="0"/>
            </a:endParaRPr>
          </a:p>
          <a:p>
            <a:pPr marL="800100" lvl="1" indent="-342900" eaLnBrk="1" fontAlgn="auto" latinLnBrk="0" hangingPunct="1">
              <a:lnSpc>
                <a:spcPct val="120000"/>
              </a:lnSpc>
              <a:spcBef>
                <a:spcPts val="600"/>
              </a:spcBef>
              <a:spcAft>
                <a:spcPts val="600"/>
              </a:spcAft>
              <a:buFont typeface="Arial" panose="020B0604020202020204" pitchFamily="34" charset="0"/>
              <a:buChar char="•"/>
            </a:pPr>
            <a:r>
              <a:rPr lang="zh-CN" altLang="en-US" sz="2400" b="1" dirty="0">
                <a:latin typeface="Times New Roman" panose="02020603050405020304" pitchFamily="18" charset="0"/>
                <a:cs typeface="Times New Roman" panose="02020603050405020304" pitchFamily="18" charset="0"/>
                <a:sym typeface="+mn-ea"/>
              </a:rPr>
              <a:t>均具有“虚短”和“虚断”的特点，均可用节点电流法求解电路。</a:t>
            </a:r>
            <a:endParaRPr lang="zh-CN" altLang="en-US" sz="2400" b="1" dirty="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3" name="文本框 2"/>
          <p:cNvSpPr txBox="1"/>
          <p:nvPr/>
        </p:nvSpPr>
        <p:spPr>
          <a:xfrm>
            <a:off x="395605" y="1771650"/>
            <a:ext cx="8439785" cy="3943350"/>
          </a:xfrm>
          <a:prstGeom prst="rect">
            <a:avLst/>
          </a:prstGeom>
          <a:noFill/>
        </p:spPr>
        <p:txBody>
          <a:bodyPr wrap="square" rtlCol="0" anchor="t">
            <a:spAutoFit/>
          </a:bodyPr>
          <a:p>
            <a:pPr marL="342900" indent="-342900" eaLnBrk="1" fontAlgn="auto" latinLnBrk="0" hangingPunct="1">
              <a:lnSpc>
                <a:spcPct val="120000"/>
              </a:lnSpc>
              <a:spcBef>
                <a:spcPts val="600"/>
              </a:spcBef>
              <a:spcAft>
                <a:spcPts val="600"/>
              </a:spcAft>
              <a:buFont typeface="Wingdings" panose="05000000000000000000" charset="0"/>
              <a:buChar char="Ø"/>
            </a:pPr>
            <a:r>
              <a:rPr lang="zh-CN" altLang="en-US" sz="2400" b="1" dirty="0">
                <a:latin typeface="Times New Roman" panose="02020603050405020304" pitchFamily="18" charset="0"/>
                <a:cs typeface="Times New Roman" panose="02020603050405020304" pitchFamily="18" charset="0"/>
                <a:sym typeface="+mn-ea"/>
              </a:rPr>
              <a:t>不同之处</a:t>
            </a:r>
            <a:endParaRPr lang="zh-CN" altLang="en-US" sz="2400" b="1" dirty="0">
              <a:latin typeface="Times New Roman" panose="02020603050405020304" pitchFamily="18" charset="0"/>
              <a:cs typeface="Times New Roman" panose="02020603050405020304" pitchFamily="18" charset="0"/>
            </a:endParaRPr>
          </a:p>
          <a:p>
            <a:pPr marL="800100" lvl="1" indent="-342900" eaLnBrk="1" fontAlgn="auto" latinLnBrk="0" hangingPunct="1">
              <a:lnSpc>
                <a:spcPct val="120000"/>
              </a:lnSpc>
              <a:spcBef>
                <a:spcPts val="600"/>
              </a:spcBef>
              <a:spcAft>
                <a:spcPts val="600"/>
              </a:spcAft>
              <a:buFont typeface="Arial" panose="020B0604020202020204" pitchFamily="34" charset="0"/>
              <a:buChar char="•"/>
            </a:pPr>
            <a:r>
              <a:rPr lang="zh-CN" altLang="en-US" sz="2400" b="1" dirty="0">
                <a:latin typeface="Times New Roman" panose="02020603050405020304" pitchFamily="18" charset="0"/>
                <a:cs typeface="Times New Roman" panose="02020603050405020304" pitchFamily="18" charset="0"/>
                <a:sym typeface="+mn-ea"/>
              </a:rPr>
              <a:t>运算电路研究的是时域问题，有源滤波电路研究的是频域问题；测试时，前者是在输入信号频率不变或直流信号下测量输出电压与输入电压有效值或幅值的关系，后者是在输入电压幅值不变的情况下测量输出电压幅值与输入电压频率的关系。</a:t>
            </a:r>
            <a:endParaRPr lang="zh-CN" altLang="en-US" sz="2400" b="1" dirty="0">
              <a:latin typeface="Times New Roman" panose="02020603050405020304" pitchFamily="18" charset="0"/>
              <a:cs typeface="Times New Roman" panose="02020603050405020304" pitchFamily="18" charset="0"/>
            </a:endParaRPr>
          </a:p>
          <a:p>
            <a:pPr marL="800100" lvl="1" indent="-342900" eaLnBrk="1" fontAlgn="auto" latinLnBrk="0" hangingPunct="1">
              <a:lnSpc>
                <a:spcPct val="120000"/>
              </a:lnSpc>
              <a:spcBef>
                <a:spcPts val="600"/>
              </a:spcBef>
              <a:spcAft>
                <a:spcPts val="600"/>
              </a:spcAft>
              <a:buFont typeface="Arial" panose="020B0604020202020204" pitchFamily="34" charset="0"/>
              <a:buChar char="•"/>
            </a:pPr>
            <a:r>
              <a:rPr lang="zh-CN" altLang="en-US" sz="2400" b="1" dirty="0">
                <a:latin typeface="Times New Roman" panose="02020603050405020304" pitchFamily="18" charset="0"/>
                <a:cs typeface="Times New Roman" panose="02020603050405020304" pitchFamily="18" charset="0"/>
                <a:sym typeface="+mn-ea"/>
              </a:rPr>
              <a:t>运算电路用运算关系式描述输出电压与输入电压的关系，有源滤波器用电压放大倍数的幅频特性描述滤波特性。</a:t>
            </a:r>
            <a:endParaRPr lang="zh-CN" altLang="en-US" sz="2400" b="1" dirty="0">
              <a:latin typeface="Times New Roman" panose="02020603050405020304" pitchFamily="18" charset="0"/>
              <a:cs typeface="Times New Roman" panose="02020603050405020304" pitchFamily="18" charset="0"/>
              <a:sym typeface="+mn-ea"/>
            </a:endParaRPr>
          </a:p>
        </p:txBody>
      </p:sp>
      <p:sp>
        <p:nvSpPr>
          <p:cNvPr id="4" name="文本框 3"/>
          <p:cNvSpPr txBox="1"/>
          <p:nvPr>
            <p:custDataLst>
              <p:tags r:id="rId1"/>
            </p:custDataLst>
          </p:nvPr>
        </p:nvSpPr>
        <p:spPr>
          <a:xfrm>
            <a:off x="373380" y="694690"/>
            <a:ext cx="7901305" cy="737235"/>
          </a:xfrm>
          <a:prstGeom prst="rect">
            <a:avLst/>
          </a:prstGeom>
          <a:noFill/>
        </p:spPr>
        <p:txBody>
          <a:bodyPr wrap="square" rtlCol="0" anchor="t">
            <a:spAutoFit/>
          </a:bodyPr>
          <a:p>
            <a:pPr algn="l">
              <a:lnSpc>
                <a:spcPct val="150000"/>
              </a:lnSpc>
              <a:buClrTx/>
              <a:buSzTx/>
              <a:buFontTx/>
            </a:pP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mn-ea"/>
              </a:rPr>
              <a:t>运算电路与有源滤波器的比较</a:t>
            </a:r>
            <a:endParaRPr lang="zh-CN" altLang="en-US" sz="2400" b="1" dirty="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6" name="内容占位符 2"/>
          <p:cNvSpPr txBox="1">
            <a:spLocks noChangeArrowheads="1"/>
          </p:cNvSpPr>
          <p:nvPr>
            <p:custDataLst>
              <p:tags r:id="rId1"/>
            </p:custDataLst>
          </p:nvPr>
        </p:nvSpPr>
        <p:spPr>
          <a:xfrm>
            <a:off x="1476375" y="1776095"/>
            <a:ext cx="6072505" cy="20637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spcBef>
                <a:spcPts val="0"/>
              </a:spcBef>
              <a:buNone/>
            </a:pPr>
            <a:r>
              <a:rPr lang="zh-CN" altLang="en-US" sz="2800" b="1" dirty="0">
                <a:solidFill>
                  <a:schemeClr val="accent6">
                    <a:lumMod val="50000"/>
                  </a:schemeClr>
                </a:solidFill>
                <a:latin typeface="Times New Roman" panose="02020603050405020304" pitchFamily="18" charset="0"/>
                <a:cs typeface="Times New Roman" panose="02020603050405020304" pitchFamily="18" charset="0"/>
                <a:sym typeface="+mn-ea"/>
              </a:rPr>
              <a:t>作 业</a:t>
            </a:r>
            <a:endParaRPr lang="zh-CN" altLang="en-US" sz="2800" b="1" dirty="0">
              <a:solidFill>
                <a:schemeClr val="accent6">
                  <a:lumMod val="50000"/>
                </a:schemeClr>
              </a:solidFill>
              <a:latin typeface="Times New Roman" panose="02020603050405020304" pitchFamily="18" charset="0"/>
              <a:cs typeface="Times New Roman" panose="02020603050405020304" pitchFamily="18" charset="0"/>
              <a:sym typeface="+mn-ea"/>
            </a:endParaRPr>
          </a:p>
          <a:p>
            <a:pPr marL="0" indent="0" algn="ctr">
              <a:lnSpc>
                <a:spcPct val="150000"/>
              </a:lnSpc>
              <a:spcBef>
                <a:spcPts val="0"/>
              </a:spcBef>
              <a:buNone/>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（第四版）课后习题：</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a:p>
            <a:pPr marL="0" indent="0" algn="ctr">
              <a:lnSpc>
                <a:spcPct val="150000"/>
              </a:lnSpc>
              <a:spcBef>
                <a:spcPts val="0"/>
              </a:spcBef>
              <a:buNone/>
            </a:pPr>
            <a:r>
              <a:rPr lang="en-US" sz="2800" b="1" dirty="0">
                <a:latin typeface="Times New Roman" panose="02020603050405020304" pitchFamily="18" charset="0"/>
                <a:ea typeface="宋体" panose="02010600030101010101" pitchFamily="2" charset="-122"/>
                <a:cs typeface="Times New Roman" panose="02020603050405020304" pitchFamily="18" charset="0"/>
              </a:rPr>
              <a:t>7.19</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7.</a:t>
            </a:r>
            <a:r>
              <a:rPr lang="en-US" sz="2800" b="1" dirty="0">
                <a:latin typeface="Times New Roman" panose="02020603050405020304" pitchFamily="18" charset="0"/>
                <a:ea typeface="宋体" panose="02010600030101010101" pitchFamily="2" charset="-122"/>
                <a:cs typeface="Times New Roman" panose="02020603050405020304" pitchFamily="18" charset="0"/>
              </a:rPr>
              <a:t>22</a:t>
            </a:r>
            <a:endParaRPr 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4" name="文本框 19463">
            <a:hlinkClick r:id="rId1" action="ppaction://hlinksldjump"/>
          </p:cNvPr>
          <p:cNvSpPr txBox="1"/>
          <p:nvPr>
            <p:custDataLst>
              <p:tags r:id="rId2"/>
            </p:custDataLst>
          </p:nvPr>
        </p:nvSpPr>
        <p:spPr>
          <a:xfrm>
            <a:off x="251460" y="692785"/>
            <a:ext cx="5261610"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sym typeface="+mn-ea"/>
              </a:rPr>
              <a:t>二、</a:t>
            </a:r>
            <a:r>
              <a:rPr kumimoji="1" lang="zh-CN" altLang="en-US" sz="3200" dirty="0" smtClean="0">
                <a:solidFill>
                  <a:srgbClr val="FF0000"/>
                </a:solidFill>
                <a:latin typeface="黑体" panose="02010609060101010101" pitchFamily="2" charset="-122"/>
                <a:ea typeface="黑体" panose="02010609060101010101" pitchFamily="2" charset="-122"/>
                <a:sym typeface="+mn-ea"/>
              </a:rPr>
              <a:t>幅频特性与相频特性</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grpSp>
        <p:nvGrpSpPr>
          <p:cNvPr id="5" name="组合 4"/>
          <p:cNvGrpSpPr/>
          <p:nvPr/>
        </p:nvGrpSpPr>
        <p:grpSpPr>
          <a:xfrm>
            <a:off x="683895" y="2345690"/>
            <a:ext cx="7753350" cy="2282190"/>
            <a:chOff x="1077" y="2112"/>
            <a:chExt cx="12210" cy="3594"/>
          </a:xfrm>
        </p:grpSpPr>
        <p:sp>
          <p:nvSpPr>
            <p:cNvPr id="3" name="文本框 2"/>
            <p:cNvSpPr txBox="1"/>
            <p:nvPr>
              <p:custDataLst>
                <p:tags r:id="rId3"/>
              </p:custDataLst>
            </p:nvPr>
          </p:nvSpPr>
          <p:spPr>
            <a:xfrm>
              <a:off x="1077" y="2112"/>
              <a:ext cx="12210" cy="1888"/>
            </a:xfrm>
            <a:prstGeom prst="rect">
              <a:avLst/>
            </a:prstGeom>
            <a:noFill/>
          </p:spPr>
          <p:txBody>
            <a:bodyPr wrap="square" rtlCol="0" anchor="t">
              <a:spAutoFit/>
            </a:bodyPr>
            <a:p>
              <a:pPr algn="l" fontAlgn="auto">
                <a:lnSpc>
                  <a:spcPct val="150000"/>
                </a:lnSpc>
                <a:spcBef>
                  <a:spcPts val="600"/>
                </a:spcBef>
                <a:spcAft>
                  <a:spcPts val="600"/>
                </a:spcAft>
                <a:buClrTx/>
                <a:buSzTx/>
                <a:buFontTx/>
              </a:pPr>
              <a:r>
                <a:rPr lang="zh-CN" altLang="en-US" sz="2400" b="1" u="sng" dirty="0">
                  <a:solidFill>
                    <a:srgbClr val="1D41D5"/>
                  </a:solidFill>
                  <a:latin typeface="Times New Roman" panose="02020603050405020304" pitchFamily="18" charset="0"/>
                  <a:cs typeface="Times New Roman" panose="02020603050405020304" pitchFamily="18" charset="0"/>
                  <a:sym typeface="+mn-ea"/>
                </a:rPr>
                <a:t>幅</a:t>
              </a:r>
              <a:r>
                <a:rPr lang="zh-CN" altLang="en-US" sz="2400" b="1" dirty="0">
                  <a:solidFill>
                    <a:srgbClr val="1D41D5"/>
                  </a:solidFill>
                  <a:latin typeface="Times New Roman" panose="02020603050405020304" pitchFamily="18" charset="0"/>
                  <a:cs typeface="Times New Roman" panose="02020603050405020304" pitchFamily="18" charset="0"/>
                  <a:sym typeface="+mn-ea"/>
                </a:rPr>
                <a:t>度</a:t>
              </a:r>
              <a:r>
                <a:rPr lang="zh-CN" altLang="en-US" sz="2400" b="1" u="sng" dirty="0">
                  <a:solidFill>
                    <a:srgbClr val="1D41D5"/>
                  </a:solidFill>
                  <a:latin typeface="Times New Roman" panose="02020603050405020304" pitchFamily="18" charset="0"/>
                  <a:cs typeface="Times New Roman" panose="02020603050405020304" pitchFamily="18" charset="0"/>
                  <a:sym typeface="+mn-ea"/>
                </a:rPr>
                <a:t>频</a:t>
              </a:r>
              <a:r>
                <a:rPr lang="zh-CN" altLang="en-US" sz="2400" b="1" dirty="0">
                  <a:solidFill>
                    <a:srgbClr val="1D41D5"/>
                  </a:solidFill>
                  <a:latin typeface="Times New Roman" panose="02020603050405020304" pitchFamily="18" charset="0"/>
                  <a:cs typeface="Times New Roman" panose="02020603050405020304" pitchFamily="18" charset="0"/>
                  <a:sym typeface="+mn-ea"/>
                </a:rPr>
                <a:t>率特性</a:t>
              </a:r>
              <a:r>
                <a:rPr lang="zh-CN" altLang="en-US" sz="2400" b="1" dirty="0">
                  <a:latin typeface="Times New Roman" panose="02020603050405020304" pitchFamily="18" charset="0"/>
                  <a:cs typeface="Times New Roman" panose="02020603050405020304" pitchFamily="18" charset="0"/>
                  <a:sym typeface="+mn-ea"/>
                </a:rPr>
                <a:t>：幅频特性是描绘输出信号与输入信号的幅度比值随频率变化而变化的规律。即</a:t>
              </a:r>
              <a:endParaRPr lang="zh-CN" altLang="en-US" sz="2400" b="1" dirty="0">
                <a:latin typeface="Times New Roman" panose="02020603050405020304" pitchFamily="18" charset="0"/>
                <a:cs typeface="Times New Roman" panose="02020603050405020304" pitchFamily="18" charset="0"/>
                <a:sym typeface="+mn-ea"/>
              </a:endParaRPr>
            </a:p>
          </p:txBody>
        </p:sp>
        <p:graphicFrame>
          <p:nvGraphicFramePr>
            <p:cNvPr id="69641" name="对象 7194"/>
            <p:cNvGraphicFramePr>
              <a:graphicFrameLocks noChangeAspect="1"/>
            </p:cNvGraphicFramePr>
            <p:nvPr>
              <p:custDataLst>
                <p:tags r:id="rId4"/>
              </p:custDataLst>
            </p:nvPr>
          </p:nvGraphicFramePr>
          <p:xfrm>
            <a:off x="4832" y="3747"/>
            <a:ext cx="4416" cy="1959"/>
          </p:xfrm>
          <a:graphic>
            <a:graphicData uri="http://schemas.openxmlformats.org/presentationml/2006/ole">
              <mc:AlternateContent xmlns:mc="http://schemas.openxmlformats.org/markup-compatibility/2006">
                <mc:Choice xmlns:v="urn:schemas-microsoft-com:vml" Requires="v">
                  <p:oleObj spid="_x0000_s3078" name="" r:id="rId5" imgW="1117600" imgH="482600" progId="Equation.3">
                    <p:embed/>
                  </p:oleObj>
                </mc:Choice>
                <mc:Fallback>
                  <p:oleObj name="" r:id="rId5" imgW="1117600" imgH="482600" progId="Equation.3">
                    <p:embed/>
                    <p:pic>
                      <p:nvPicPr>
                        <p:cNvPr id="0" name="图片 3077"/>
                        <p:cNvPicPr/>
                        <p:nvPr/>
                      </p:nvPicPr>
                      <p:blipFill>
                        <a:blip r:embed="rId6"/>
                        <a:stretch>
                          <a:fillRect/>
                        </a:stretch>
                      </p:blipFill>
                      <p:spPr>
                        <a:xfrm>
                          <a:off x="4832" y="3747"/>
                          <a:ext cx="4416" cy="1959"/>
                        </a:xfrm>
                        <a:prstGeom prst="rect">
                          <a:avLst/>
                        </a:prstGeom>
                        <a:noFill/>
                        <a:ln w="38100">
                          <a:noFill/>
                          <a:miter/>
                        </a:ln>
                      </p:spPr>
                    </p:pic>
                  </p:oleObj>
                </mc:Fallback>
              </mc:AlternateContent>
            </a:graphicData>
          </a:graphic>
        </p:graphicFrame>
      </p:grpSp>
      <p:grpSp>
        <p:nvGrpSpPr>
          <p:cNvPr id="7" name="组合 6"/>
          <p:cNvGrpSpPr/>
          <p:nvPr/>
        </p:nvGrpSpPr>
        <p:grpSpPr>
          <a:xfrm>
            <a:off x="683895" y="4721225"/>
            <a:ext cx="7512050" cy="1763255"/>
            <a:chOff x="1077" y="5853"/>
            <a:chExt cx="11830" cy="2777"/>
          </a:xfrm>
        </p:grpSpPr>
        <p:graphicFrame>
          <p:nvGraphicFramePr>
            <p:cNvPr id="4" name="对象 7194"/>
            <p:cNvGraphicFramePr>
              <a:graphicFrameLocks noChangeAspect="1"/>
            </p:cNvGraphicFramePr>
            <p:nvPr/>
          </p:nvGraphicFramePr>
          <p:xfrm>
            <a:off x="3196" y="7668"/>
            <a:ext cx="7696" cy="962"/>
          </p:xfrm>
          <a:graphic>
            <a:graphicData uri="http://schemas.openxmlformats.org/presentationml/2006/ole">
              <mc:AlternateContent xmlns:mc="http://schemas.openxmlformats.org/markup-compatibility/2006">
                <mc:Choice xmlns:v="urn:schemas-microsoft-com:vml" Requires="v">
                  <p:oleObj spid="_x0000_s6" name="" r:id="rId7" imgW="1866900" imgH="241300" progId="Equation.3">
                    <p:embed/>
                  </p:oleObj>
                </mc:Choice>
                <mc:Fallback>
                  <p:oleObj name="" r:id="rId7" imgW="1866900" imgH="241300" progId="Equation.3">
                    <p:embed/>
                    <p:pic>
                      <p:nvPicPr>
                        <p:cNvPr id="0" name="图片 3077"/>
                        <p:cNvPicPr/>
                        <p:nvPr/>
                      </p:nvPicPr>
                      <p:blipFill>
                        <a:blip r:embed="rId8"/>
                        <a:stretch>
                          <a:fillRect/>
                        </a:stretch>
                      </p:blipFill>
                      <p:spPr>
                        <a:xfrm>
                          <a:off x="3196" y="7668"/>
                          <a:ext cx="7696" cy="962"/>
                        </a:xfrm>
                        <a:prstGeom prst="rect">
                          <a:avLst/>
                        </a:prstGeom>
                        <a:noFill/>
                        <a:ln w="38100">
                          <a:noFill/>
                          <a:miter/>
                        </a:ln>
                      </p:spPr>
                    </p:pic>
                  </p:oleObj>
                </mc:Fallback>
              </mc:AlternateContent>
            </a:graphicData>
          </a:graphic>
        </p:graphicFrame>
        <p:sp>
          <p:nvSpPr>
            <p:cNvPr id="2" name="文本框 1"/>
            <p:cNvSpPr txBox="1"/>
            <p:nvPr/>
          </p:nvSpPr>
          <p:spPr>
            <a:xfrm>
              <a:off x="1077" y="5853"/>
              <a:ext cx="11830" cy="1888"/>
            </a:xfrm>
            <a:prstGeom prst="rect">
              <a:avLst/>
            </a:prstGeom>
            <a:noFill/>
          </p:spPr>
          <p:txBody>
            <a:bodyPr wrap="square" rtlCol="0" anchor="t">
              <a:spAutoFit/>
            </a:bodyPr>
            <a:p>
              <a:pPr algn="l" fontAlgn="auto">
                <a:lnSpc>
                  <a:spcPct val="150000"/>
                </a:lnSpc>
                <a:spcBef>
                  <a:spcPts val="600"/>
                </a:spcBef>
                <a:spcAft>
                  <a:spcPts val="600"/>
                </a:spcAft>
                <a:buClrTx/>
                <a:buSzTx/>
                <a:buFontTx/>
              </a:pPr>
              <a:r>
                <a:rPr lang="zh-CN" altLang="en-US" sz="2400" b="1" u="sng" dirty="0">
                  <a:solidFill>
                    <a:srgbClr val="1D41D5"/>
                  </a:solidFill>
                  <a:latin typeface="Times New Roman" panose="02020603050405020304" pitchFamily="18" charset="0"/>
                  <a:cs typeface="Times New Roman" panose="02020603050405020304" pitchFamily="18" charset="0"/>
                  <a:sym typeface="+mn-ea"/>
                </a:rPr>
                <a:t>相</a:t>
              </a:r>
              <a:r>
                <a:rPr lang="zh-CN" altLang="en-US" sz="2400" b="1" dirty="0">
                  <a:solidFill>
                    <a:srgbClr val="1D41D5"/>
                  </a:solidFill>
                  <a:latin typeface="Times New Roman" panose="02020603050405020304" pitchFamily="18" charset="0"/>
                  <a:cs typeface="Times New Roman" panose="02020603050405020304" pitchFamily="18" charset="0"/>
                  <a:sym typeface="+mn-ea"/>
                </a:rPr>
                <a:t>位</a:t>
              </a:r>
              <a:r>
                <a:rPr lang="zh-CN" altLang="en-US" sz="2400" b="1" u="sng" dirty="0">
                  <a:solidFill>
                    <a:srgbClr val="1D41D5"/>
                  </a:solidFill>
                  <a:latin typeface="Times New Roman" panose="02020603050405020304" pitchFamily="18" charset="0"/>
                  <a:cs typeface="Times New Roman" panose="02020603050405020304" pitchFamily="18" charset="0"/>
                  <a:sym typeface="+mn-ea"/>
                </a:rPr>
                <a:t>频</a:t>
              </a:r>
              <a:r>
                <a:rPr lang="zh-CN" altLang="en-US" sz="2400" b="1" dirty="0">
                  <a:solidFill>
                    <a:srgbClr val="1D41D5"/>
                  </a:solidFill>
                  <a:latin typeface="Times New Roman" panose="02020603050405020304" pitchFamily="18" charset="0"/>
                  <a:cs typeface="Times New Roman" panose="02020603050405020304" pitchFamily="18" charset="0"/>
                  <a:sym typeface="+mn-ea"/>
                </a:rPr>
                <a:t>率特性</a:t>
              </a:r>
              <a:r>
                <a:rPr lang="zh-CN" altLang="en-US" sz="2400" b="1" dirty="0">
                  <a:latin typeface="Times New Roman" panose="02020603050405020304" pitchFamily="18" charset="0"/>
                  <a:cs typeface="Times New Roman" panose="02020603050405020304" pitchFamily="18" charset="0"/>
                  <a:sym typeface="+mn-ea"/>
                </a:rPr>
                <a:t>：相频特性是描绘输出信号与输入信号之间相位差随频率变化而变化的规律。即</a:t>
              </a:r>
              <a:endParaRPr lang="zh-CN" altLang="en-US" sz="2400" b="1" dirty="0">
                <a:latin typeface="Times New Roman" panose="02020603050405020304" pitchFamily="18" charset="0"/>
                <a:cs typeface="Times New Roman" panose="02020603050405020304" pitchFamily="18" charset="0"/>
                <a:sym typeface="+mn-ea"/>
              </a:endParaRPr>
            </a:p>
          </p:txBody>
        </p:sp>
      </p:grpSp>
      <p:grpSp>
        <p:nvGrpSpPr>
          <p:cNvPr id="11" name="组合 10"/>
          <p:cNvGrpSpPr/>
          <p:nvPr/>
        </p:nvGrpSpPr>
        <p:grpSpPr>
          <a:xfrm>
            <a:off x="683895" y="1268730"/>
            <a:ext cx="3754120" cy="1179195"/>
            <a:chOff x="1077" y="1998"/>
            <a:chExt cx="5912" cy="1857"/>
          </a:xfrm>
        </p:grpSpPr>
        <p:sp>
          <p:nvSpPr>
            <p:cNvPr id="8" name="文本框 7"/>
            <p:cNvSpPr txBox="1"/>
            <p:nvPr/>
          </p:nvSpPr>
          <p:spPr>
            <a:xfrm>
              <a:off x="1077" y="2450"/>
              <a:ext cx="3855" cy="725"/>
            </a:xfrm>
            <a:prstGeom prst="rect">
              <a:avLst/>
            </a:prstGeom>
            <a:noFill/>
          </p:spPr>
          <p:txBody>
            <a:bodyPr wrap="square" rtlCol="0" anchor="t">
              <a:spAutoFit/>
            </a:bodyPr>
            <a:p>
              <a:r>
                <a:rPr lang="zh-CN" altLang="en-US" sz="2400" b="1" dirty="0">
                  <a:solidFill>
                    <a:srgbClr val="1D41D5"/>
                  </a:solidFill>
                  <a:latin typeface="Times New Roman" panose="02020603050405020304" pitchFamily="18" charset="0"/>
                  <a:cs typeface="Times New Roman" panose="02020603050405020304" pitchFamily="18" charset="0"/>
                  <a:sym typeface="+mn-ea"/>
                </a:rPr>
                <a:t>电压传输系数</a:t>
              </a:r>
              <a:r>
                <a:rPr lang="zh-CN" altLang="en-US" sz="2400" b="1" dirty="0" smtClean="0">
                  <a:solidFill>
                    <a:prstClr val="black"/>
                  </a:solidFill>
                  <a:effectLst/>
                  <a:latin typeface="Times New Roman" panose="02020603050405020304" pitchFamily="18" charset="0"/>
                  <a:cs typeface="Times New Roman" panose="02020603050405020304" pitchFamily="18" charset="0"/>
                  <a:sym typeface="+mn-ea"/>
                </a:rPr>
                <a:t>：</a:t>
              </a:r>
              <a:endParaRPr lang="zh-CN" altLang="en-US" sz="2400" b="1" dirty="0" smtClean="0">
                <a:solidFill>
                  <a:prstClr val="black"/>
                </a:solidFill>
                <a:effectLst/>
                <a:latin typeface="Times New Roman" panose="02020603050405020304" pitchFamily="18" charset="0"/>
                <a:cs typeface="Times New Roman" panose="02020603050405020304" pitchFamily="18" charset="0"/>
                <a:sym typeface="+mn-ea"/>
              </a:endParaRPr>
            </a:p>
          </p:txBody>
        </p:sp>
        <p:graphicFrame>
          <p:nvGraphicFramePr>
            <p:cNvPr id="9" name="对象 7194"/>
            <p:cNvGraphicFramePr>
              <a:graphicFrameLocks noChangeAspect="1"/>
            </p:cNvGraphicFramePr>
            <p:nvPr>
              <p:custDataLst>
                <p:tags r:id="rId9"/>
              </p:custDataLst>
            </p:nvPr>
          </p:nvGraphicFramePr>
          <p:xfrm>
            <a:off x="4833" y="1998"/>
            <a:ext cx="2156" cy="1857"/>
          </p:xfrm>
          <a:graphic>
            <a:graphicData uri="http://schemas.openxmlformats.org/presentationml/2006/ole">
              <mc:AlternateContent xmlns:mc="http://schemas.openxmlformats.org/markup-compatibility/2006">
                <mc:Choice xmlns:v="urn:schemas-microsoft-com:vml" Requires="v">
                  <p:oleObj spid="_x0000_s10" name="" r:id="rId10" imgW="545465" imgH="457200" progId="Equation.3">
                    <p:embed/>
                  </p:oleObj>
                </mc:Choice>
                <mc:Fallback>
                  <p:oleObj name="" r:id="rId10" imgW="545465" imgH="457200" progId="Equation.3">
                    <p:embed/>
                    <p:pic>
                      <p:nvPicPr>
                        <p:cNvPr id="0" name="图片 3077"/>
                        <p:cNvPicPr/>
                        <p:nvPr/>
                      </p:nvPicPr>
                      <p:blipFill>
                        <a:blip r:embed="rId11"/>
                        <a:stretch>
                          <a:fillRect/>
                        </a:stretch>
                      </p:blipFill>
                      <p:spPr>
                        <a:xfrm>
                          <a:off x="4833" y="1998"/>
                          <a:ext cx="2156" cy="1857"/>
                        </a:xfrm>
                        <a:prstGeom prst="rect">
                          <a:avLst/>
                        </a:prstGeom>
                        <a:noFill/>
                        <a:ln w="38100">
                          <a:noFill/>
                          <a:miter/>
                        </a:ln>
                      </p:spPr>
                    </p:pic>
                  </p:oleObj>
                </mc:Fallback>
              </mc:AlternateContent>
            </a:graphicData>
          </a:graphic>
        </p:graphicFrame>
      </p:grpSp>
      <p:sp>
        <p:nvSpPr>
          <p:cNvPr id="12" name="灯片编号占位符 11"/>
          <p:cNvSpPr>
            <a:spLocks noGrp="1"/>
          </p:cNvSpPr>
          <p:nvPr>
            <p:ph type="sldNum" sz="quarter" idx="12"/>
            <p:custDataLst>
              <p:tags r:id="rId12"/>
            </p:custDataLst>
          </p:nvPr>
        </p:nvSpPr>
        <p:spPr/>
        <p:txBody>
          <a:bodyPr/>
          <a:lstStyle/>
          <a:p>
            <a:fld id="{58C8EE89-5C0B-48B2-8145-EEB0BFC232FD}"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180340" y="838200"/>
            <a:ext cx="8454390" cy="977265"/>
          </a:xfrm>
          <a:prstGeom prst="rect">
            <a:avLst/>
          </a:prstGeom>
          <a:noFill/>
        </p:spPr>
        <p:txBody>
          <a:bodyPr wrap="square" rtlCol="0" anchor="t">
            <a:spAutoFit/>
          </a:bodyPr>
          <a:p>
            <a:pPr indent="0" eaLnBrk="0" fontAlgn="auto" hangingPunct="0">
              <a:lnSpc>
                <a:spcPct val="120000"/>
              </a:lnSpc>
            </a:pPr>
            <a:r>
              <a:rPr lang="en-US" altLang="zh-CN" sz="2400" b="1" dirty="0">
                <a:latin typeface="Times New Roman" panose="02020603050405020304" pitchFamily="18" charset="0"/>
                <a:cs typeface="Times New Roman" panose="02020603050405020304" pitchFamily="18" charset="0"/>
                <a:sym typeface="+mn-ea"/>
              </a:rPr>
              <a:t>        因放大电路对不同频率成分信号的增益不同，相移不同</a:t>
            </a:r>
            <a:r>
              <a:rPr lang="zh-CN" altLang="en-US" sz="2400" b="1" dirty="0">
                <a:latin typeface="Times New Roman" panose="02020603050405020304" pitchFamily="18" charset="0"/>
                <a:cs typeface="Times New Roman" panose="02020603050405020304" pitchFamily="18" charset="0"/>
                <a:sym typeface="+mn-ea"/>
              </a:rPr>
              <a:t>，</a:t>
            </a:r>
            <a:r>
              <a:rPr lang="en-US" altLang="zh-CN" sz="2400" b="1" dirty="0">
                <a:latin typeface="Times New Roman" panose="02020603050405020304" pitchFamily="18" charset="0"/>
                <a:cs typeface="Times New Roman" panose="02020603050405020304" pitchFamily="18" charset="0"/>
                <a:sym typeface="+mn-ea"/>
              </a:rPr>
              <a:t>从而使输出波形产生失真</a:t>
            </a:r>
            <a:r>
              <a:rPr lang="zh-CN" altLang="en-US" sz="2400" b="1" dirty="0">
                <a:latin typeface="Times New Roman" panose="02020603050405020304" pitchFamily="18" charset="0"/>
                <a:cs typeface="Times New Roman" panose="02020603050405020304" pitchFamily="18" charset="0"/>
                <a:sym typeface="+mn-ea"/>
              </a:rPr>
              <a:t>。</a:t>
            </a:r>
            <a:endParaRPr lang="zh-CN" altLang="en-US" sz="2400" b="1" dirty="0">
              <a:latin typeface="Times New Roman" panose="02020603050405020304" pitchFamily="18" charset="0"/>
              <a:cs typeface="Times New Roman" panose="02020603050405020304" pitchFamily="18" charset="0"/>
              <a:sym typeface="+mn-ea"/>
            </a:endParaRPr>
          </a:p>
        </p:txBody>
      </p:sp>
      <p:sp>
        <p:nvSpPr>
          <p:cNvPr id="6" name="灯片编号占位符 5"/>
          <p:cNvSpPr>
            <a:spLocks noGrp="1"/>
          </p:cNvSpPr>
          <p:nvPr>
            <p:ph type="sldNum" sz="quarter" idx="12"/>
            <p:custDataLst>
              <p:tags r:id="rId2"/>
            </p:custDataLst>
          </p:nvPr>
        </p:nvSpPr>
        <p:spPr/>
        <p:txBody>
          <a:bodyPr/>
          <a:lstStyle/>
          <a:p>
            <a:fld id="{58C8EE89-5C0B-48B2-8145-EEB0BFC232FD}" type="slidenum">
              <a:rPr lang="zh-CN" altLang="en-US" smtClean="0"/>
            </a:fld>
            <a:endParaRPr lang="zh-CN" altLang="en-US" dirty="0"/>
          </a:p>
        </p:txBody>
      </p:sp>
      <p:grpSp>
        <p:nvGrpSpPr>
          <p:cNvPr id="8" name="组合 7"/>
          <p:cNvGrpSpPr>
            <a:grpSpLocks noChangeAspect="1"/>
          </p:cNvGrpSpPr>
          <p:nvPr/>
        </p:nvGrpSpPr>
        <p:grpSpPr>
          <a:xfrm>
            <a:off x="1188085" y="1845310"/>
            <a:ext cx="6737985" cy="4665980"/>
            <a:chOff x="2210" y="3812"/>
            <a:chExt cx="9336" cy="6644"/>
          </a:xfrm>
        </p:grpSpPr>
        <p:pic>
          <p:nvPicPr>
            <p:cNvPr id="4" name="图片 3"/>
            <p:cNvPicPr>
              <a:picLocks noChangeAspect="1"/>
            </p:cNvPicPr>
            <p:nvPr>
              <p:custDataLst>
                <p:tags r:id="rId3"/>
              </p:custDataLst>
            </p:nvPr>
          </p:nvPicPr>
          <p:blipFill>
            <a:blip r:embed="rId4"/>
            <a:stretch>
              <a:fillRect/>
            </a:stretch>
          </p:blipFill>
          <p:spPr>
            <a:xfrm>
              <a:off x="2210" y="3812"/>
              <a:ext cx="9336" cy="6644"/>
            </a:xfrm>
            <a:prstGeom prst="rect">
              <a:avLst/>
            </a:prstGeom>
          </p:spPr>
        </p:pic>
        <p:pic>
          <p:nvPicPr>
            <p:cNvPr id="3" name="图片 2"/>
            <p:cNvPicPr>
              <a:picLocks noChangeAspect="1"/>
            </p:cNvPicPr>
            <p:nvPr>
              <p:custDataLst>
                <p:tags r:id="rId5"/>
              </p:custDataLst>
            </p:nvPr>
          </p:nvPicPr>
          <p:blipFill>
            <a:blip r:embed="rId6"/>
            <a:stretch>
              <a:fillRect/>
            </a:stretch>
          </p:blipFill>
          <p:spPr>
            <a:xfrm>
              <a:off x="7535" y="4039"/>
              <a:ext cx="416" cy="400"/>
            </a:xfrm>
            <a:prstGeom prst="rect">
              <a:avLst/>
            </a:prstGeom>
          </p:spPr>
        </p:pic>
        <p:pic>
          <p:nvPicPr>
            <p:cNvPr id="7" name="图片 6"/>
            <p:cNvPicPr>
              <a:picLocks noChangeAspect="1"/>
            </p:cNvPicPr>
            <p:nvPr>
              <p:custDataLst>
                <p:tags r:id="rId7"/>
              </p:custDataLst>
            </p:nvPr>
          </p:nvPicPr>
          <p:blipFill>
            <a:blip r:embed="rId6"/>
            <a:stretch>
              <a:fillRect/>
            </a:stretch>
          </p:blipFill>
          <p:spPr>
            <a:xfrm>
              <a:off x="2437" y="4153"/>
              <a:ext cx="416" cy="400"/>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文本占位符 20481"/>
          <p:cNvSpPr>
            <a:spLocks noGrp="1"/>
          </p:cNvSpPr>
          <p:nvPr/>
        </p:nvSpPr>
        <p:spPr>
          <a:xfrm>
            <a:off x="256540" y="1628775"/>
            <a:ext cx="8743950" cy="3274695"/>
          </a:xfrm>
          <a:prstGeom prst="rect">
            <a:avLst/>
          </a:prstGeom>
          <a:noFill/>
          <a:ln>
            <a:noFill/>
          </a:ln>
        </p:spPr>
        <p:txBody>
          <a:bodyPr wrap="square" lIns="90170" tIns="46990" rIns="90170" bIns="46990" anchor="t" anchorCtr="0"/>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l">
              <a:lnSpc>
                <a:spcPct val="120000"/>
              </a:lnSpc>
              <a:spcBef>
                <a:spcPts val="600"/>
              </a:spcBef>
              <a:spcAft>
                <a:spcPts val="600"/>
              </a:spcAft>
              <a:buNone/>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产生频率失真的原因是：</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a:p>
            <a:pPr marL="0" indent="0" algn="l">
              <a:lnSpc>
                <a:spcPct val="120000"/>
              </a:lnSpc>
              <a:spcBef>
                <a:spcPts val="600"/>
              </a:spcBef>
              <a:spcAft>
                <a:spcPts val="600"/>
              </a:spcAft>
              <a:buNone/>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放大电路中存在电抗性元件，</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例如耦合电容、旁路电容、分布电容、变压器、分布电感等</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0" indent="0" algn="l" eaLnBrk="0" hangingPunct="0">
              <a:lnSpc>
                <a:spcPct val="120000"/>
              </a:lnSpc>
              <a:spcBef>
                <a:spcPts val="600"/>
              </a:spcBef>
              <a:spcAft>
                <a:spcPts val="600"/>
              </a:spcAft>
              <a:buNone/>
            </a:pPr>
            <a:r>
              <a:rPr lang="en-US" altLang="zh-CN" sz="2400" b="1" dirty="0">
                <a:solidFill>
                  <a:srgbClr val="FF3300"/>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2. </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三极管的</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4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4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是频率的函数。</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a:p>
            <a:pPr marL="0" indent="0" algn="l" eaLnBrk="0" hangingPunct="0">
              <a:lnSpc>
                <a:spcPct val="120000"/>
              </a:lnSpc>
              <a:spcBef>
                <a:spcPts val="600"/>
              </a:spcBef>
              <a:spcAft>
                <a:spcPts val="600"/>
              </a:spcAft>
              <a:buNone/>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在研究频率特性时，三极管的低频小信号模型不再适用，而要采用高频小信号模型。</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灯片编号占位符 1"/>
          <p:cNvSpPr>
            <a:spLocks noGrp="1"/>
          </p:cNvSpPr>
          <p:nvPr>
            <p:ph type="sldNum" sz="quarter" idx="12"/>
            <p:custDataLst>
              <p:tags r:id="rId1"/>
            </p:custDataLst>
          </p:nvPr>
        </p:nvSpPr>
        <p:spPr/>
        <p:txBody>
          <a:bodyPr/>
          <a:lstStyle/>
          <a:p>
            <a:fld id="{58C8EE89-5C0B-48B2-8145-EEB0BFC232FD}"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4" name="文本框 19463">
            <a:hlinkClick r:id="rId1" action="ppaction://hlinksldjump"/>
          </p:cNvPr>
          <p:cNvSpPr txBox="1"/>
          <p:nvPr>
            <p:custDataLst>
              <p:tags r:id="rId2"/>
            </p:custDataLst>
          </p:nvPr>
        </p:nvSpPr>
        <p:spPr>
          <a:xfrm>
            <a:off x="251460" y="692785"/>
            <a:ext cx="4847590"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sym typeface="+mn-ea"/>
              </a:rPr>
              <a:t>三、</a:t>
            </a:r>
            <a:r>
              <a:rPr kumimoji="1" lang="zh-CN" altLang="en-US" sz="32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sym typeface="+mn-ea"/>
              </a:rPr>
              <a:t>RC电路的频率响应</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2" name="文本框 1"/>
          <p:cNvSpPr txBox="1"/>
          <p:nvPr>
            <p:custDataLst>
              <p:tags r:id="rId3"/>
            </p:custDataLst>
          </p:nvPr>
        </p:nvSpPr>
        <p:spPr>
          <a:xfrm>
            <a:off x="470535" y="1271270"/>
            <a:ext cx="3244215" cy="521970"/>
          </a:xfrm>
          <a:prstGeom prst="rect">
            <a:avLst/>
          </a:prstGeom>
          <a:noFill/>
        </p:spPr>
        <p:txBody>
          <a:bodyPr wrap="square" rtlCol="0" anchor="t">
            <a:spAutoFit/>
          </a:bodyPr>
          <a:p>
            <a:pPr marL="342900" indent="-342900" algn="l" defTabSz="914400">
              <a:lnSpc>
                <a:spcPct val="100000"/>
              </a:lnSpc>
              <a:spcBef>
                <a:spcPct val="20000"/>
              </a:spcBef>
              <a:buClrTx/>
              <a:buSzTx/>
              <a:buFontTx/>
            </a:pP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mn-ea"/>
              </a:rPr>
              <a:t> 1. RC低通电路</a:t>
            </a:r>
            <a:endPar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mn-ea"/>
            </a:endParaRPr>
          </a:p>
        </p:txBody>
      </p:sp>
      <p:grpSp>
        <p:nvGrpSpPr>
          <p:cNvPr id="5" name="组合 4"/>
          <p:cNvGrpSpPr/>
          <p:nvPr/>
        </p:nvGrpSpPr>
        <p:grpSpPr>
          <a:xfrm>
            <a:off x="2113280" y="3644265"/>
            <a:ext cx="6123305" cy="781050"/>
            <a:chOff x="1633" y="5965"/>
            <a:chExt cx="9643" cy="1230"/>
          </a:xfrm>
        </p:grpSpPr>
        <p:graphicFrame>
          <p:nvGraphicFramePr>
            <p:cNvPr id="20" name="对象 7194"/>
            <p:cNvGraphicFramePr/>
            <p:nvPr>
              <p:custDataLst>
                <p:tags r:id="rId4"/>
              </p:custDataLst>
            </p:nvPr>
          </p:nvGraphicFramePr>
          <p:xfrm>
            <a:off x="8884" y="5966"/>
            <a:ext cx="2392" cy="1229"/>
          </p:xfrm>
          <a:graphic>
            <a:graphicData uri="http://schemas.openxmlformats.org/presentationml/2006/ole">
              <mc:AlternateContent xmlns:mc="http://schemas.openxmlformats.org/markup-compatibility/2006">
                <mc:Choice xmlns:v="urn:schemas-microsoft-com:vml" Requires="v">
                  <p:oleObj spid="_x0000_s21" name="" r:id="rId5" imgW="749300" imgH="393700" progId="Equation.3">
                    <p:embed/>
                  </p:oleObj>
                </mc:Choice>
                <mc:Fallback>
                  <p:oleObj name="" r:id="rId5" imgW="749300" imgH="393700" progId="Equation.3">
                    <p:embed/>
                    <p:pic>
                      <p:nvPicPr>
                        <p:cNvPr id="0" name="图片 3077"/>
                        <p:cNvPicPr/>
                        <p:nvPr/>
                      </p:nvPicPr>
                      <p:blipFill>
                        <a:blip r:embed="rId6"/>
                        <a:stretch>
                          <a:fillRect/>
                        </a:stretch>
                      </p:blipFill>
                      <p:spPr>
                        <a:xfrm>
                          <a:off x="8884" y="5966"/>
                          <a:ext cx="2392" cy="1229"/>
                        </a:xfrm>
                        <a:prstGeom prst="rect">
                          <a:avLst/>
                        </a:prstGeom>
                        <a:noFill/>
                        <a:ln w="38100">
                          <a:noFill/>
                          <a:miter/>
                        </a:ln>
                      </p:spPr>
                    </p:pic>
                  </p:oleObj>
                </mc:Fallback>
              </mc:AlternateContent>
            </a:graphicData>
          </a:graphic>
        </p:graphicFrame>
        <p:grpSp>
          <p:nvGrpSpPr>
            <p:cNvPr id="4" name="组合 3"/>
            <p:cNvGrpSpPr/>
            <p:nvPr/>
          </p:nvGrpSpPr>
          <p:grpSpPr>
            <a:xfrm>
              <a:off x="1633" y="5965"/>
              <a:ext cx="6689" cy="1230"/>
              <a:chOff x="1633" y="5911"/>
              <a:chExt cx="6689" cy="1230"/>
            </a:xfrm>
          </p:grpSpPr>
          <p:graphicFrame>
            <p:nvGraphicFramePr>
              <p:cNvPr id="12" name="对象 7194"/>
              <p:cNvGraphicFramePr/>
              <p:nvPr>
                <p:custDataLst>
                  <p:tags r:id="rId7"/>
                </p:custDataLst>
              </p:nvPr>
            </p:nvGraphicFramePr>
            <p:xfrm>
              <a:off x="5100" y="5911"/>
              <a:ext cx="3222" cy="1230"/>
            </p:xfrm>
            <a:graphic>
              <a:graphicData uri="http://schemas.openxmlformats.org/presentationml/2006/ole">
                <mc:AlternateContent xmlns:mc="http://schemas.openxmlformats.org/markup-compatibility/2006">
                  <mc:Choice xmlns:v="urn:schemas-microsoft-com:vml" Requires="v">
                    <p:oleObj spid="_x0000_s14" name="" r:id="rId8" imgW="914400" imgH="393700" progId="Equation.3">
                      <p:embed/>
                    </p:oleObj>
                  </mc:Choice>
                  <mc:Fallback>
                    <p:oleObj name="" r:id="rId8" imgW="914400" imgH="393700" progId="Equation.3">
                      <p:embed/>
                      <p:pic>
                        <p:nvPicPr>
                          <p:cNvPr id="0" name="图片 3077"/>
                          <p:cNvPicPr/>
                          <p:nvPr/>
                        </p:nvPicPr>
                        <p:blipFill>
                          <a:blip r:embed="rId9"/>
                          <a:stretch>
                            <a:fillRect/>
                          </a:stretch>
                        </p:blipFill>
                        <p:spPr>
                          <a:xfrm>
                            <a:off x="5100" y="5911"/>
                            <a:ext cx="3222" cy="1230"/>
                          </a:xfrm>
                          <a:prstGeom prst="rect">
                            <a:avLst/>
                          </a:prstGeom>
                          <a:noFill/>
                          <a:ln w="38100">
                            <a:noFill/>
                            <a:miter/>
                          </a:ln>
                        </p:spPr>
                      </p:pic>
                    </p:oleObj>
                  </mc:Fallback>
                </mc:AlternateContent>
              </a:graphicData>
            </a:graphic>
          </p:graphicFrame>
          <p:sp>
            <p:nvSpPr>
              <p:cNvPr id="22" name="文本框 21"/>
              <p:cNvSpPr txBox="1"/>
              <p:nvPr>
                <p:custDataLst>
                  <p:tags r:id="rId10"/>
                </p:custDataLst>
              </p:nvPr>
            </p:nvSpPr>
            <p:spPr>
              <a:xfrm>
                <a:off x="1633" y="6082"/>
                <a:ext cx="4103" cy="841"/>
              </a:xfrm>
              <a:prstGeom prst="rect">
                <a:avLst/>
              </a:prstGeom>
              <a:noFill/>
            </p:spPr>
            <p:txBody>
              <a:bodyPr wrap="square" rtlCol="0" anchor="t">
                <a:spAutoFit/>
              </a:bodyPr>
              <a:p>
                <a:pPr indent="0" eaLnBrk="0" fontAlgn="auto" hangingPunct="0">
                  <a:lnSpc>
                    <a:spcPct val="120000"/>
                  </a:lnSpc>
                </a:pPr>
                <a:r>
                  <a:rPr lang="en-US" altLang="zh-CN" sz="2400" b="1" dirty="0">
                    <a:latin typeface="Times New Roman" panose="02020603050405020304" pitchFamily="18" charset="0"/>
                    <a:cs typeface="Times New Roman" panose="02020603050405020304" pitchFamily="18" charset="0"/>
                    <a:sym typeface="+mn-ea"/>
                  </a:rPr>
                  <a:t> </a:t>
                </a:r>
                <a:r>
                  <a:rPr lang="zh-CN" altLang="en-US" sz="2400" b="1" dirty="0">
                    <a:latin typeface="Times New Roman" panose="02020603050405020304" pitchFamily="18" charset="0"/>
                    <a:cs typeface="Times New Roman" panose="02020603050405020304" pitchFamily="18" charset="0"/>
                    <a:sym typeface="+mn-ea"/>
                  </a:rPr>
                  <a:t>上限截止频率：</a:t>
                </a:r>
                <a:endParaRPr lang="zh-CN" altLang="en-US" sz="2400" b="1" dirty="0">
                  <a:latin typeface="Times New Roman" panose="02020603050405020304" pitchFamily="18" charset="0"/>
                  <a:cs typeface="Times New Roman" panose="02020603050405020304" pitchFamily="18" charset="0"/>
                  <a:sym typeface="+mn-ea"/>
                </a:endParaRPr>
              </a:p>
            </p:txBody>
          </p:sp>
        </p:grpSp>
      </p:grpSp>
      <p:grpSp>
        <p:nvGrpSpPr>
          <p:cNvPr id="7" name="组合 6"/>
          <p:cNvGrpSpPr/>
          <p:nvPr/>
        </p:nvGrpSpPr>
        <p:grpSpPr>
          <a:xfrm>
            <a:off x="4645660" y="4563745"/>
            <a:ext cx="3956050" cy="1316990"/>
            <a:chOff x="7203" y="7623"/>
            <a:chExt cx="6230" cy="2074"/>
          </a:xfrm>
        </p:grpSpPr>
        <p:sp>
          <p:nvSpPr>
            <p:cNvPr id="26" name="文本框 25"/>
            <p:cNvSpPr txBox="1"/>
            <p:nvPr>
              <p:custDataLst>
                <p:tags r:id="rId11"/>
              </p:custDataLst>
            </p:nvPr>
          </p:nvSpPr>
          <p:spPr>
            <a:xfrm>
              <a:off x="7203" y="7623"/>
              <a:ext cx="3790" cy="841"/>
            </a:xfrm>
            <a:prstGeom prst="rect">
              <a:avLst/>
            </a:prstGeom>
            <a:noFill/>
          </p:spPr>
          <p:txBody>
            <a:bodyPr wrap="square" rtlCol="0" anchor="t">
              <a:spAutoFit/>
            </a:bodyPr>
            <a:p>
              <a:pPr indent="0" eaLnBrk="0" fontAlgn="auto" hangingPunct="0">
                <a:lnSpc>
                  <a:spcPct val="120000"/>
                </a:lnSpc>
              </a:pPr>
              <a:r>
                <a:rPr lang="zh-CN" altLang="en-US" sz="2400" b="1" dirty="0">
                  <a:latin typeface="Times New Roman" panose="02020603050405020304" pitchFamily="18" charset="0"/>
                  <a:cs typeface="Times New Roman" panose="02020603050405020304" pitchFamily="18" charset="0"/>
                  <a:sym typeface="+mn-ea"/>
                </a:rPr>
                <a:t>相频特性：</a:t>
              </a:r>
              <a:endParaRPr lang="zh-CN" altLang="en-US" sz="2400" b="1" dirty="0">
                <a:latin typeface="Times New Roman" panose="02020603050405020304" pitchFamily="18" charset="0"/>
                <a:cs typeface="Times New Roman" panose="02020603050405020304" pitchFamily="18" charset="0"/>
                <a:sym typeface="+mn-ea"/>
              </a:endParaRPr>
            </a:p>
          </p:txBody>
        </p:sp>
        <p:graphicFrame>
          <p:nvGraphicFramePr>
            <p:cNvPr id="27" name="对象 26"/>
            <p:cNvGraphicFramePr/>
            <p:nvPr>
              <p:custDataLst>
                <p:tags r:id="rId12"/>
              </p:custDataLst>
            </p:nvPr>
          </p:nvGraphicFramePr>
          <p:xfrm>
            <a:off x="7251" y="8472"/>
            <a:ext cx="6182" cy="1225"/>
          </p:xfrm>
          <a:graphic>
            <a:graphicData uri="http://schemas.openxmlformats.org/presentationml/2006/ole">
              <mc:AlternateContent xmlns:mc="http://schemas.openxmlformats.org/markup-compatibility/2006">
                <mc:Choice xmlns:v="urn:schemas-microsoft-com:vml" Requires="v">
                  <p:oleObj spid="_x0000_s28" name="" r:id="rId13" imgW="1917065" imgH="368300" progId="Equation.2">
                    <p:embed/>
                  </p:oleObj>
                </mc:Choice>
                <mc:Fallback>
                  <p:oleObj name="" r:id="rId13" imgW="1917065" imgH="368300" progId="Equation.2">
                    <p:embed/>
                    <p:pic>
                      <p:nvPicPr>
                        <p:cNvPr id="0" name="图片 27"/>
                        <p:cNvPicPr/>
                        <p:nvPr/>
                      </p:nvPicPr>
                      <p:blipFill>
                        <a:blip r:embed="rId14"/>
                        <a:stretch>
                          <a:fillRect/>
                        </a:stretch>
                      </p:blipFill>
                      <p:spPr>
                        <a:xfrm>
                          <a:off x="7251" y="8472"/>
                          <a:ext cx="6182" cy="1225"/>
                        </a:xfrm>
                        <a:prstGeom prst="rect">
                          <a:avLst/>
                        </a:prstGeom>
                        <a:noFill/>
                        <a:ln w="38100">
                          <a:noFill/>
                          <a:miter/>
                        </a:ln>
                      </p:spPr>
                    </p:pic>
                  </p:oleObj>
                </mc:Fallback>
              </mc:AlternateContent>
            </a:graphicData>
          </a:graphic>
        </p:graphicFrame>
      </p:grpSp>
      <p:graphicFrame>
        <p:nvGraphicFramePr>
          <p:cNvPr id="29" name="对象 28"/>
          <p:cNvGraphicFramePr/>
          <p:nvPr>
            <p:custDataLst>
              <p:tags r:id="rId15"/>
            </p:custDataLst>
          </p:nvPr>
        </p:nvGraphicFramePr>
        <p:xfrm>
          <a:off x="470535" y="2014220"/>
          <a:ext cx="2303463" cy="1517650"/>
        </p:xfrm>
        <a:graphic>
          <a:graphicData uri="http://schemas.openxmlformats.org/presentationml/2006/ole">
            <mc:AlternateContent xmlns:mc="http://schemas.openxmlformats.org/markup-compatibility/2006">
              <mc:Choice xmlns:v="urn:schemas-microsoft-com:vml" Requires="v">
                <p:oleObj spid="_x0000_s30" name="" r:id="rId16" imgW="7762875" imgH="5114925" progId="MSPhotoEd.3">
                  <p:embed/>
                </p:oleObj>
              </mc:Choice>
              <mc:Fallback>
                <p:oleObj name="" r:id="rId16" imgW="7762875" imgH="5114925" progId="MSPhotoEd.3">
                  <p:embed/>
                  <p:pic>
                    <p:nvPicPr>
                      <p:cNvPr id="0" name="图片 3079"/>
                      <p:cNvPicPr/>
                      <p:nvPr/>
                    </p:nvPicPr>
                    <p:blipFill>
                      <a:blip r:embed="rId17"/>
                      <a:stretch>
                        <a:fillRect/>
                      </a:stretch>
                    </p:blipFill>
                    <p:spPr>
                      <a:xfrm>
                        <a:off x="470535" y="2014220"/>
                        <a:ext cx="2303463" cy="1517650"/>
                      </a:xfrm>
                      <a:prstGeom prst="rect">
                        <a:avLst/>
                      </a:prstGeom>
                      <a:noFill/>
                      <a:ln w="38100">
                        <a:noFill/>
                        <a:miter/>
                      </a:ln>
                    </p:spPr>
                  </p:pic>
                </p:oleObj>
              </mc:Fallback>
            </mc:AlternateContent>
          </a:graphicData>
        </a:graphic>
      </p:graphicFrame>
      <p:grpSp>
        <p:nvGrpSpPr>
          <p:cNvPr id="8" name="组合 7"/>
          <p:cNvGrpSpPr/>
          <p:nvPr/>
        </p:nvGrpSpPr>
        <p:grpSpPr>
          <a:xfrm>
            <a:off x="2993390" y="1299845"/>
            <a:ext cx="4347845" cy="2105660"/>
            <a:chOff x="4714" y="2499"/>
            <a:chExt cx="6847" cy="3316"/>
          </a:xfrm>
        </p:grpSpPr>
        <p:sp>
          <p:nvSpPr>
            <p:cNvPr id="9" name="文本框 8"/>
            <p:cNvSpPr txBox="1"/>
            <p:nvPr>
              <p:custDataLst>
                <p:tags r:id="rId18"/>
              </p:custDataLst>
            </p:nvPr>
          </p:nvSpPr>
          <p:spPr>
            <a:xfrm>
              <a:off x="4714" y="2499"/>
              <a:ext cx="6847" cy="841"/>
            </a:xfrm>
            <a:prstGeom prst="rect">
              <a:avLst/>
            </a:prstGeom>
            <a:noFill/>
          </p:spPr>
          <p:txBody>
            <a:bodyPr wrap="square" rtlCol="0" anchor="t">
              <a:spAutoFit/>
            </a:bodyPr>
            <a:p>
              <a:pPr indent="0" eaLnBrk="0" fontAlgn="auto" hangingPunct="0">
                <a:lnSpc>
                  <a:spcPct val="120000"/>
                </a:lnSpc>
              </a:pPr>
              <a:r>
                <a:rPr lang="en-US" altLang="zh-CN" sz="2400" b="1" dirty="0">
                  <a:latin typeface="Times New Roman" panose="02020603050405020304" pitchFamily="18" charset="0"/>
                  <a:cs typeface="Times New Roman" panose="02020603050405020304" pitchFamily="18" charset="0"/>
                  <a:sym typeface="+mn-ea"/>
                </a:rPr>
                <a:t> </a:t>
              </a:r>
              <a:r>
                <a:rPr lang="zh-CN" altLang="en-US" sz="2400" b="1" dirty="0">
                  <a:latin typeface="Times New Roman" panose="02020603050405020304" pitchFamily="18" charset="0"/>
                  <a:cs typeface="Times New Roman" panose="02020603050405020304" pitchFamily="18" charset="0"/>
                  <a:sym typeface="+mn-ea"/>
                </a:rPr>
                <a:t>电压放大倍数（传递函数）：</a:t>
              </a:r>
              <a:endParaRPr lang="zh-CN" altLang="en-US" sz="2400" b="1" dirty="0">
                <a:latin typeface="Times New Roman" panose="02020603050405020304" pitchFamily="18" charset="0"/>
                <a:cs typeface="Times New Roman" panose="02020603050405020304" pitchFamily="18" charset="0"/>
                <a:sym typeface="+mn-ea"/>
              </a:endParaRPr>
            </a:p>
          </p:txBody>
        </p:sp>
        <p:graphicFrame>
          <p:nvGraphicFramePr>
            <p:cNvPr id="31" name="对象 7194"/>
            <p:cNvGraphicFramePr/>
            <p:nvPr>
              <p:custDataLst>
                <p:tags r:id="rId19"/>
              </p:custDataLst>
            </p:nvPr>
          </p:nvGraphicFramePr>
          <p:xfrm>
            <a:off x="5066" y="3276"/>
            <a:ext cx="3959" cy="2539"/>
          </p:xfrm>
          <a:graphic>
            <a:graphicData uri="http://schemas.openxmlformats.org/presentationml/2006/ole">
              <mc:AlternateContent xmlns:mc="http://schemas.openxmlformats.org/markup-compatibility/2006">
                <mc:Choice xmlns:v="urn:schemas-microsoft-com:vml" Requires="v">
                  <p:oleObj spid="_x0000_s32" name="" r:id="rId20" imgW="1257300" imgH="812800" progId="Equation.3">
                    <p:embed/>
                  </p:oleObj>
                </mc:Choice>
                <mc:Fallback>
                  <p:oleObj name="" r:id="rId20" imgW="1257300" imgH="812800" progId="Equation.3">
                    <p:embed/>
                    <p:pic>
                      <p:nvPicPr>
                        <p:cNvPr id="0" name="图片 3077"/>
                        <p:cNvPicPr/>
                        <p:nvPr/>
                      </p:nvPicPr>
                      <p:blipFill>
                        <a:blip r:embed="rId21"/>
                        <a:stretch>
                          <a:fillRect/>
                        </a:stretch>
                      </p:blipFill>
                      <p:spPr>
                        <a:xfrm>
                          <a:off x="5066" y="3276"/>
                          <a:ext cx="3959" cy="2539"/>
                        </a:xfrm>
                        <a:prstGeom prst="rect">
                          <a:avLst/>
                        </a:prstGeom>
                        <a:noFill/>
                        <a:ln w="38100">
                          <a:noFill/>
                          <a:miter/>
                        </a:ln>
                      </p:spPr>
                    </p:pic>
                  </p:oleObj>
                </mc:Fallback>
              </mc:AlternateContent>
            </a:graphicData>
          </a:graphic>
        </p:graphicFrame>
      </p:grpSp>
      <p:graphicFrame>
        <p:nvGraphicFramePr>
          <p:cNvPr id="3" name="对象 7194"/>
          <p:cNvGraphicFramePr/>
          <p:nvPr/>
        </p:nvGraphicFramePr>
        <p:xfrm>
          <a:off x="5770245" y="2157730"/>
          <a:ext cx="2513330" cy="1234440"/>
        </p:xfrm>
        <a:graphic>
          <a:graphicData uri="http://schemas.openxmlformats.org/presentationml/2006/ole">
            <mc:AlternateContent xmlns:mc="http://schemas.openxmlformats.org/markup-compatibility/2006">
              <mc:Choice xmlns:v="urn:schemas-microsoft-com:vml" Requires="v">
                <p:oleObj spid="_x0000_s10" name="" r:id="rId22" imgW="1257300" imgH="622300" progId="Equation.3">
                  <p:embed/>
                </p:oleObj>
              </mc:Choice>
              <mc:Fallback>
                <p:oleObj name="" r:id="rId22" imgW="1257300" imgH="622300" progId="Equation.3">
                  <p:embed/>
                  <p:pic>
                    <p:nvPicPr>
                      <p:cNvPr id="0" name="图片 3077"/>
                      <p:cNvPicPr/>
                      <p:nvPr/>
                    </p:nvPicPr>
                    <p:blipFill>
                      <a:blip r:embed="rId23"/>
                      <a:stretch>
                        <a:fillRect/>
                      </a:stretch>
                    </p:blipFill>
                    <p:spPr>
                      <a:xfrm>
                        <a:off x="5770245" y="2157730"/>
                        <a:ext cx="2513330" cy="1234440"/>
                      </a:xfrm>
                      <a:prstGeom prst="rect">
                        <a:avLst/>
                      </a:prstGeom>
                      <a:noFill/>
                      <a:ln w="38100">
                        <a:noFill/>
                        <a:miter/>
                      </a:ln>
                    </p:spPr>
                  </p:pic>
                </p:oleObj>
              </mc:Fallback>
            </mc:AlternateContent>
          </a:graphicData>
        </a:graphic>
      </p:graphicFrame>
      <p:sp>
        <p:nvSpPr>
          <p:cNvPr id="11" name="灯片编号占位符 10"/>
          <p:cNvSpPr>
            <a:spLocks noGrp="1"/>
          </p:cNvSpPr>
          <p:nvPr>
            <p:ph type="sldNum" sz="quarter" idx="12"/>
            <p:custDataLst>
              <p:tags r:id="rId24"/>
            </p:custDataLst>
          </p:nvPr>
        </p:nvSpPr>
        <p:spPr/>
        <p:txBody>
          <a:bodyPr/>
          <a:lstStyle/>
          <a:p>
            <a:fld id="{58C8EE89-5C0B-48B2-8145-EEB0BFC232FD}" type="slidenum">
              <a:rPr lang="zh-CN" altLang="en-US" smtClean="0"/>
            </a:fld>
            <a:endParaRPr lang="zh-CN" altLang="en-US" dirty="0"/>
          </a:p>
        </p:txBody>
      </p:sp>
      <p:grpSp>
        <p:nvGrpSpPr>
          <p:cNvPr id="16" name="组合 15"/>
          <p:cNvGrpSpPr/>
          <p:nvPr/>
        </p:nvGrpSpPr>
        <p:grpSpPr>
          <a:xfrm>
            <a:off x="817880" y="4563745"/>
            <a:ext cx="3124835" cy="1832610"/>
            <a:chOff x="1288" y="7187"/>
            <a:chExt cx="4921" cy="2886"/>
          </a:xfrm>
        </p:grpSpPr>
        <p:sp>
          <p:nvSpPr>
            <p:cNvPr id="23" name="文本框 22"/>
            <p:cNvSpPr txBox="1"/>
            <p:nvPr>
              <p:custDataLst>
                <p:tags r:id="rId25"/>
              </p:custDataLst>
            </p:nvPr>
          </p:nvSpPr>
          <p:spPr>
            <a:xfrm>
              <a:off x="1288" y="7187"/>
              <a:ext cx="3790" cy="841"/>
            </a:xfrm>
            <a:prstGeom prst="rect">
              <a:avLst/>
            </a:prstGeom>
            <a:noFill/>
          </p:spPr>
          <p:txBody>
            <a:bodyPr wrap="square" rtlCol="0" anchor="t">
              <a:spAutoFit/>
            </a:bodyPr>
            <a:p>
              <a:pPr indent="0" eaLnBrk="0" fontAlgn="auto" hangingPunct="0">
                <a:lnSpc>
                  <a:spcPct val="120000"/>
                </a:lnSpc>
              </a:pPr>
              <a:r>
                <a:rPr lang="en-US" altLang="zh-CN" sz="2400" b="1" dirty="0">
                  <a:latin typeface="Times New Roman" panose="02020603050405020304" pitchFamily="18" charset="0"/>
                  <a:cs typeface="Times New Roman" panose="02020603050405020304" pitchFamily="18" charset="0"/>
                  <a:sym typeface="+mn-ea"/>
                </a:rPr>
                <a:t> </a:t>
              </a:r>
              <a:r>
                <a:rPr lang="zh-CN" altLang="en-US" sz="2400" b="1" dirty="0">
                  <a:latin typeface="Times New Roman" panose="02020603050405020304" pitchFamily="18" charset="0"/>
                  <a:cs typeface="Times New Roman" panose="02020603050405020304" pitchFamily="18" charset="0"/>
                  <a:sym typeface="+mn-ea"/>
                </a:rPr>
                <a:t>幅频特性：</a:t>
              </a:r>
              <a:endParaRPr lang="zh-CN" altLang="en-US" sz="2400" b="1" dirty="0">
                <a:latin typeface="Times New Roman" panose="02020603050405020304" pitchFamily="18" charset="0"/>
                <a:cs typeface="Times New Roman" panose="02020603050405020304" pitchFamily="18" charset="0"/>
                <a:sym typeface="+mn-ea"/>
              </a:endParaRPr>
            </a:p>
          </p:txBody>
        </p:sp>
        <p:graphicFrame>
          <p:nvGraphicFramePr>
            <p:cNvPr id="13" name="对象 7194"/>
            <p:cNvGraphicFramePr/>
            <p:nvPr>
              <p:custDataLst>
                <p:tags r:id="rId26"/>
              </p:custDataLst>
            </p:nvPr>
          </p:nvGraphicFramePr>
          <p:xfrm>
            <a:off x="1870" y="8009"/>
            <a:ext cx="4339" cy="2064"/>
          </p:xfrm>
          <a:graphic>
            <a:graphicData uri="http://schemas.openxmlformats.org/presentationml/2006/ole">
              <mc:AlternateContent xmlns:mc="http://schemas.openxmlformats.org/markup-compatibility/2006">
                <mc:Choice xmlns:v="urn:schemas-microsoft-com:vml" Requires="v">
                  <p:oleObj spid="_x0000_s15" name="" r:id="rId27" imgW="1231265" imgH="660400" progId="Equation.3">
                    <p:embed/>
                  </p:oleObj>
                </mc:Choice>
                <mc:Fallback>
                  <p:oleObj name="" r:id="rId27" imgW="1231265" imgH="660400" progId="Equation.3">
                    <p:embed/>
                    <p:pic>
                      <p:nvPicPr>
                        <p:cNvPr id="0" name="图片 3077"/>
                        <p:cNvPicPr/>
                        <p:nvPr/>
                      </p:nvPicPr>
                      <p:blipFill>
                        <a:blip r:embed="rId28"/>
                        <a:stretch>
                          <a:fillRect/>
                        </a:stretch>
                      </p:blipFill>
                      <p:spPr>
                        <a:xfrm>
                          <a:off x="1870" y="8009"/>
                          <a:ext cx="4339" cy="2064"/>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commondata" val="eyJoZGlkIjoiODMzOTQ1NTE0YjYyYjYzMTVlNjc1MDFkNmM2ZjQxNjMifQ=="/>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lang="en-US" altLang="zh-CN" sz="2400" b="1">
            <a:latin typeface="Times New Roman" panose="02020603050405020304" pitchFamily="18" charset="0"/>
            <a:cs typeface="Times New Roman" panose="02020603050405020304" pitchFamily="18" charset="0"/>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4414</Words>
  <Application>WPS 演示</Application>
  <PresentationFormat>全屏显示(4:3)</PresentationFormat>
  <Paragraphs>521</Paragraphs>
  <Slides>55</Slides>
  <Notes>5</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154</vt:i4>
      </vt:variant>
      <vt:variant>
        <vt:lpstr>幻灯片标题</vt:lpstr>
      </vt:variant>
      <vt:variant>
        <vt:i4>55</vt:i4>
      </vt:variant>
    </vt:vector>
  </HeadingPairs>
  <TitlesOfParts>
    <vt:vector size="224" baseType="lpstr">
      <vt:lpstr>Arial</vt:lpstr>
      <vt:lpstr>宋体</vt:lpstr>
      <vt:lpstr>Wingdings</vt:lpstr>
      <vt:lpstr>Times New Roman</vt:lpstr>
      <vt:lpstr>Calibri</vt:lpstr>
      <vt:lpstr>华文楷体</vt:lpstr>
      <vt:lpstr>华文行楷</vt:lpstr>
      <vt:lpstr>黑体</vt:lpstr>
      <vt:lpstr>Wingdings</vt:lpstr>
      <vt:lpstr>Symbol</vt:lpstr>
      <vt:lpstr>微软雅黑</vt:lpstr>
      <vt:lpstr>Arial Unicode MS</vt:lpstr>
      <vt:lpstr>Monotype Sorts</vt:lpstr>
      <vt:lpstr>等线</vt:lpstr>
      <vt:lpstr>默认设计模板</vt:lpstr>
      <vt:lpstr>Equation.3</vt:lpstr>
      <vt:lpstr>Equation.3</vt:lpstr>
      <vt:lpstr>MSPhotoEd.3</vt:lpstr>
      <vt:lpstr>MSPhotoEd.3</vt:lpstr>
      <vt:lpstr>Equation.3</vt:lpstr>
      <vt:lpstr>MSPhotoEd.3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MSPhotoEd.3</vt:lpstr>
      <vt:lpstr>Equation.3</vt:lpstr>
      <vt:lpstr>MSPhotoEd.3</vt:lpstr>
      <vt:lpstr>MSPhotoEd.3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MSPhotoEd.3</vt:lpstr>
      <vt:lpstr>Equation.3</vt:lpstr>
      <vt:lpstr>Paint.Picture</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Paint.Picture</vt:lpstr>
      <vt:lpstr>Equation.3</vt:lpstr>
      <vt:lpstr>Equation.3</vt:lpstr>
      <vt:lpstr>Equation.3</vt:lpstr>
      <vt:lpstr>Equation.2</vt:lpstr>
      <vt:lpstr>Equation.3</vt:lpstr>
      <vt:lpstr>Equation.2</vt:lpstr>
      <vt:lpstr>Equation.3</vt:lpstr>
      <vt:lpstr>Equation.2</vt:lpstr>
      <vt:lpstr>Equation.3</vt:lpstr>
      <vt:lpstr>Equation.2</vt:lpstr>
      <vt:lpstr>Equation.3</vt:lpstr>
      <vt:lpstr>Paint.Picture</vt:lpstr>
      <vt:lpstr>Equation.3</vt:lpstr>
      <vt:lpstr>Equation.3</vt:lpstr>
      <vt:lpstr>Equation.3</vt:lpstr>
      <vt:lpstr>Equation.3</vt:lpstr>
      <vt:lpstr>Equation.2</vt:lpstr>
      <vt:lpstr>MSPhotoEd.3</vt:lpstr>
      <vt:lpstr>Equation.2</vt:lpstr>
      <vt:lpstr>Equation.2</vt:lpstr>
      <vt:lpstr>Equation.3</vt:lpstr>
      <vt:lpstr>Equation.2</vt:lpstr>
      <vt:lpstr>Equation.3</vt:lpstr>
      <vt:lpstr>Equation.2</vt:lpstr>
      <vt:lpstr>Equation.2</vt:lpstr>
      <vt:lpstr>Equation.3</vt:lpstr>
      <vt:lpstr>Equation.3</vt:lpstr>
      <vt:lpstr>Equation.2</vt:lpstr>
      <vt:lpstr>Equation.3</vt:lpstr>
      <vt:lpstr>Equation.2</vt:lpstr>
      <vt:lpstr>Equation.2</vt:lpstr>
      <vt:lpstr>Equation.DSMT4</vt:lpstr>
      <vt:lpstr>Equation.DSMT4</vt:lpstr>
      <vt:lpstr>Equation.3</vt:lpstr>
      <vt:lpstr>MSPhotoEd.3</vt:lpstr>
      <vt:lpstr>Equation.3</vt:lpstr>
      <vt:lpstr>Equation.DSMT4</vt:lpstr>
      <vt:lpstr>Equation.3</vt:lpstr>
      <vt:lpstr>Equation.DSMT4</vt:lpstr>
      <vt:lpstr>Equation.3</vt:lpstr>
      <vt:lpstr>Equation.3</vt:lpstr>
      <vt:lpstr>Equation.3</vt:lpstr>
      <vt:lpstr>Equation.DSMT4</vt:lpstr>
      <vt:lpstr>Equation.DSMT4</vt:lpstr>
      <vt:lpstr>MSPhotoEd.3</vt:lpstr>
      <vt:lpstr>MSPhotoEd.3</vt:lpstr>
      <vt:lpstr>Equation.3</vt:lpstr>
      <vt:lpstr>Equation.3</vt:lpstr>
      <vt:lpstr>Equation.2</vt:lpstr>
      <vt:lpstr>Equation.3</vt:lpstr>
      <vt:lpstr>Equation.3</vt:lpstr>
      <vt:lpstr>MSPhotoEd.3</vt:lpstr>
      <vt:lpstr>Equation.3</vt:lpstr>
      <vt:lpstr>Equation.3</vt:lpstr>
      <vt:lpstr>Equation.3</vt:lpstr>
      <vt:lpstr>Equation.3</vt:lpstr>
      <vt:lpstr>MSPhotoEd.3</vt:lpstr>
      <vt:lpstr>MSPhotoEd.3</vt:lpstr>
      <vt:lpstr>Equation.3</vt:lpstr>
      <vt:lpstr>MSPhotoEd.3</vt:lpstr>
      <vt:lpstr>Equation.3</vt:lpstr>
      <vt:lpstr>Equation.3</vt:lpstr>
      <vt:lpstr>Paint.Picture</vt:lpstr>
      <vt:lpstr>Equation.3</vt:lpstr>
      <vt:lpstr>Equation.3</vt:lpstr>
      <vt:lpstr>Equation.3</vt:lpstr>
      <vt:lpstr>Equation.3</vt:lpstr>
      <vt:lpstr>Equation.3</vt:lpstr>
      <vt:lpstr>Equation.3</vt:lpstr>
      <vt:lpstr>MSPhotoEd.3</vt:lpstr>
      <vt:lpstr>Equation.3</vt:lpstr>
      <vt:lpstr>Equation.3</vt:lpstr>
      <vt:lpstr>Equation.3</vt:lpstr>
      <vt:lpstr>Equation.3</vt:lpstr>
      <vt:lpstr>Equation.3</vt:lpstr>
      <vt:lpstr>MSPhotoEd.3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§6.1 频率响应的基本概念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§6.2 放大电路的频率响应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§6.3 有源滤波电路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tsinghua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模拟电子技术基础</dc:title>
  <dc:creator>hua</dc:creator>
  <dc:subject>QQ:591881218</dc:subject>
  <cp:lastModifiedBy>chen</cp:lastModifiedBy>
  <cp:revision>355</cp:revision>
  <dcterms:created xsi:type="dcterms:W3CDTF">2007-07-18T09:03:00Z</dcterms:created>
  <dcterms:modified xsi:type="dcterms:W3CDTF">2023-11-14T01:18:49Z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53E3B16FF70B4933A03A5401871CBEC2_12</vt:lpwstr>
  </property>
  <property fmtid="{D5CDD505-2E9C-101B-9397-08002B2CF9AE}" pid="3" name="KSOProductBuildVer">
    <vt:lpwstr>2052-12.1.0.15712</vt:lpwstr>
  </property>
</Properties>
</file>