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1"/>
  </p:handoutMasterIdLst>
  <p:sldIdLst>
    <p:sldId id="347" r:id="rId3"/>
    <p:sldId id="424" r:id="rId4"/>
    <p:sldId id="425" r:id="rId6"/>
    <p:sldId id="319" r:id="rId7"/>
    <p:sldId id="320" r:id="rId8"/>
    <p:sldId id="321" r:id="rId9"/>
    <p:sldId id="322" r:id="rId10"/>
    <p:sldId id="351" r:id="rId11"/>
    <p:sldId id="352" r:id="rId12"/>
    <p:sldId id="353" r:id="rId13"/>
    <p:sldId id="472" r:id="rId14"/>
    <p:sldId id="475" r:id="rId15"/>
    <p:sldId id="327" r:id="rId16"/>
    <p:sldId id="328" r:id="rId17"/>
    <p:sldId id="479" r:id="rId18"/>
    <p:sldId id="476" r:id="rId19"/>
    <p:sldId id="477" r:id="rId20"/>
    <p:sldId id="478" r:id="rId21"/>
    <p:sldId id="269" r:id="rId22"/>
    <p:sldId id="270" r:id="rId23"/>
    <p:sldId id="271" r:id="rId24"/>
    <p:sldId id="272" r:id="rId25"/>
    <p:sldId id="514" r:id="rId26"/>
    <p:sldId id="273" r:id="rId27"/>
    <p:sldId id="274" r:id="rId28"/>
    <p:sldId id="275" r:id="rId29"/>
    <p:sldId id="614" r:id="rId30"/>
    <p:sldId id="615" r:id="rId31"/>
    <p:sldId id="616" r:id="rId32"/>
    <p:sldId id="617" r:id="rId33"/>
    <p:sldId id="618" r:id="rId34"/>
    <p:sldId id="619" r:id="rId35"/>
    <p:sldId id="620" r:id="rId36"/>
    <p:sldId id="621" r:id="rId37"/>
    <p:sldId id="622" r:id="rId38"/>
    <p:sldId id="623" r:id="rId39"/>
    <p:sldId id="624" r:id="rId40"/>
    <p:sldId id="625" r:id="rId41"/>
    <p:sldId id="626" r:id="rId42"/>
    <p:sldId id="627" r:id="rId43"/>
    <p:sldId id="628" r:id="rId44"/>
    <p:sldId id="629" r:id="rId45"/>
    <p:sldId id="630" r:id="rId46"/>
    <p:sldId id="631" r:id="rId47"/>
    <p:sldId id="632" r:id="rId48"/>
    <p:sldId id="633" r:id="rId49"/>
    <p:sldId id="634" r:id="rId50"/>
    <p:sldId id="635" r:id="rId51"/>
    <p:sldId id="636" r:id="rId52"/>
    <p:sldId id="637" r:id="rId53"/>
    <p:sldId id="638" r:id="rId54"/>
    <p:sldId id="639" r:id="rId55"/>
    <p:sldId id="640" r:id="rId56"/>
    <p:sldId id="641" r:id="rId57"/>
    <p:sldId id="642" r:id="rId58"/>
    <p:sldId id="643" r:id="rId59"/>
    <p:sldId id="644" r:id="rId60"/>
  </p:sldIdLst>
  <p:sldSz cx="9144000" cy="6858000" type="screen4x3"/>
  <p:notesSz cx="6858000" cy="9144000"/>
  <p:custDataLst>
    <p:tags r:id="rId6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day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D41D5"/>
    <a:srgbClr val="FF3300"/>
    <a:srgbClr val="333399"/>
    <a:srgbClr val="FFFF00"/>
    <a:srgbClr val="FFFFCC"/>
    <a:srgbClr val="66FFFF"/>
    <a:srgbClr val="A5002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33" autoAdjust="0"/>
  </p:normalViewPr>
  <p:slideViewPr>
    <p:cSldViewPr showGuides="1">
      <p:cViewPr varScale="1">
        <p:scale>
          <a:sx n="81" d="100"/>
          <a:sy n="81" d="100"/>
        </p:scale>
        <p:origin x="96" y="126"/>
      </p:cViewPr>
      <p:guideLst>
        <p:guide orient="horz" pos="2115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gs" Target="tags/tag175.xml"/><Relationship Id="rId65" Type="http://schemas.openxmlformats.org/officeDocument/2006/relationships/commentAuthors" Target="commentAuthors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62.wmf"/><Relationship Id="rId4" Type="http://schemas.openxmlformats.org/officeDocument/2006/relationships/image" Target="../media/image61.png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0.wmf"/><Relationship Id="rId3" Type="http://schemas.openxmlformats.org/officeDocument/2006/relationships/image" Target="../media/image64.wmf"/><Relationship Id="rId2" Type="http://schemas.openxmlformats.org/officeDocument/2006/relationships/image" Target="../media/image61.png"/><Relationship Id="rId1" Type="http://schemas.openxmlformats.org/officeDocument/2006/relationships/image" Target="../media/image63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7" Type="http://schemas.openxmlformats.org/officeDocument/2006/relationships/image" Target="../media/image79.png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png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image" Target="../media/image88.png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3" Type="http://schemas.openxmlformats.org/officeDocument/2006/relationships/image" Target="../media/image93.png"/><Relationship Id="rId12" Type="http://schemas.openxmlformats.org/officeDocument/2006/relationships/image" Target="../media/image92.wmf"/><Relationship Id="rId11" Type="http://schemas.openxmlformats.org/officeDocument/2006/relationships/image" Target="../media/image91.wmf"/><Relationship Id="rId10" Type="http://schemas.openxmlformats.org/officeDocument/2006/relationships/image" Target="../media/image90.wmf"/><Relationship Id="rId1" Type="http://schemas.openxmlformats.org/officeDocument/2006/relationships/image" Target="../media/image8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png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png"/><Relationship Id="rId1" Type="http://schemas.openxmlformats.org/officeDocument/2006/relationships/image" Target="../media/image9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png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3.png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png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0.png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2.png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30.png"/><Relationship Id="rId1" Type="http://schemas.openxmlformats.org/officeDocument/2006/relationships/image" Target="../media/image129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9.wmf"/><Relationship Id="rId3" Type="http://schemas.openxmlformats.org/officeDocument/2006/relationships/image" Target="../media/image130.png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png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DE641D55-5518-4726-AC23-6B4197E979D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用同相比例运算电路作放大电路。</a:t>
            </a:r>
            <a:endParaRPr kumimoji="1" lang="zh-CN" altLang="en-US" b="1">
              <a:solidFill>
                <a:schemeClr val="tx2"/>
              </a:solidFill>
              <a:latin typeface="Times New Roman" panose="02020603050405020304" pitchFamily="18" charset="0"/>
              <a:sym typeface="+mn-ea"/>
            </a:endParaRPr>
          </a:p>
          <a:p>
            <a:endParaRPr lang="zh-CN" altLang="en-US"/>
          </a:p>
          <a:p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因同相比例运算电路有非常好的线性度，故 </a:t>
            </a:r>
            <a:r>
              <a:rPr kumimoji="1" lang="en-US" altLang="zh-CN" b="1" i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R </a:t>
            </a: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或 </a:t>
            </a:r>
            <a:r>
              <a:rPr kumimoji="1" lang="en-US" altLang="zh-CN" b="1" i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R</a:t>
            </a:r>
            <a:r>
              <a:rPr kumimoji="1" lang="en-US" altLang="zh-CN" b="1" baseline="-2500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f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用热敏电阻，或加二极管作为非线性环节。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RC </a:t>
            </a:r>
            <a:r>
              <a:rPr lang="zh-CN" altLang="en-US"/>
              <a:t>选频电路适应用于不太高的频率。</a:t>
            </a:r>
            <a:endParaRPr lang="zh-CN" altLang="en-US"/>
          </a:p>
          <a:p>
            <a:r>
              <a:rPr lang="zh-CN" altLang="en-US"/>
              <a:t>如果频率太高，</a:t>
            </a:r>
            <a:r>
              <a:rPr lang="en-US" altLang="zh-CN"/>
              <a:t>R</a:t>
            </a:r>
            <a:r>
              <a:rPr lang="zh-CN" altLang="en-US"/>
              <a:t>或</a:t>
            </a:r>
            <a:r>
              <a:rPr lang="en-US" altLang="zh-CN"/>
              <a:t>C</a:t>
            </a:r>
            <a:r>
              <a:rPr lang="zh-CN" altLang="en-US"/>
              <a:t>就得很小，会和运放的输出电阻和极间电容的值相近，就会受到后面两者的影响，导致选择的频率改变。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389F0B-1873-49B7-8C97-51DAACC5A600}" type="slidenum">
              <a:rPr lang="en-US" altLang="zh-CN"/>
            </a:fld>
            <a:endParaRPr lang="en-US" altLang="zh-CN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kumimoji="1" lang="zh-CN" altLang="en-US" b="1">
                <a:solidFill>
                  <a:srgbClr val="A50021"/>
                </a:solidFill>
                <a:latin typeface="Times New Roman" panose="02020603050405020304" pitchFamily="18" charset="0"/>
                <a:sym typeface="+mn-ea"/>
              </a:rPr>
              <a:t>阈值电压</a:t>
            </a:r>
            <a:r>
              <a:rPr lang="zh-CN" altLang="en-US"/>
              <a:t>也叫转折电压、门限电压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r"/>
            <a:fld id="{9A0DB2DC-4C9A-4742-B13C-FB6460FD3503}" type="slidenum">
              <a:rPr lang="zh-CN" altLang="en-US" sz="1200" dirty="0">
                <a:solidFill>
                  <a:prstClr val="black"/>
                </a:solidFill>
              </a:rPr>
            </a:fld>
            <a:endParaRPr lang="zh-CN" alt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685109-35C7-4631-AA55-D3F58566E45B}" type="slidenum">
              <a:rPr lang="en-US" altLang="zh-CN"/>
            </a:fld>
            <a:endParaRPr lang="en-US" altLang="zh-CN"/>
          </a:p>
        </p:txBody>
      </p:sp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1F6C999-94FD-44C2-9954-35C40E5F70E8}" type="slidenum">
              <a:rPr lang="en-US" altLang="zh-CN"/>
            </a:fld>
            <a:endParaRPr lang="en-US" altLang="zh-CN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685109-35C7-4631-AA55-D3F58566E45B}" type="slidenum">
              <a:rPr lang="en-US" altLang="zh-CN"/>
            </a:fld>
            <a:endParaRPr lang="en-US" altLang="zh-CN"/>
          </a:p>
        </p:txBody>
      </p:sp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B1643D8-B90A-4AC7-AE87-CBA385661C30}" type="slidenum">
              <a:rPr lang="en-US" altLang="zh-CN"/>
            </a:fld>
            <a:endParaRPr lang="en-US" altLang="zh-CN"/>
          </a:p>
        </p:txBody>
      </p:sp>
      <p:sp>
        <p:nvSpPr>
          <p:cNvPr id="83970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振荡器接通电源后，存在电冲击，它的频谱很宽，其中必然包含频率</a:t>
            </a:r>
            <a:r>
              <a:rPr lang="en-US" altLang="zh-CN" b="1" i="1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b="1" baseline="-2500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信号（可用选频网络“挑选”出来）满足相位平衡条件。若使此信号满足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|AF|&gt;1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，则反馈信号就会由小逐渐增大，对应输出信号也会越来越大，即振荡电路就会自行起振。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因为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|AF|&gt;1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，所以</a:t>
            </a:r>
            <a:r>
              <a:rPr lang="en-US" altLang="zh-CN" b="1" i="1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b="1" baseline="-2500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信号起振后产生增幅振荡，当输出信号的幅度达到一定程度时，放大电路中的三极管就会进入或接近饱和区或截止区，输出波形就会产生失真为了避免这种现象，电路中设置稳幅环节，以达到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|AF|=1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，使输出幅度稳定且基本不失真。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也可以在反馈网络中加入非线性稳幅环节，用以调节放大电路的增益，从而达到稳幅的目的。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既是选频网络，又是正反馈网络。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65856-4315-455B-A7DE-F250CAEB2E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739D9-4EE6-41A1-B941-E81D4E5F9C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C2414-8F89-4E09-A49F-A934F3B95D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DA3A778-2C3C-4B03-8E02-062474483C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AD793-92A3-4D0D-872C-EF64FB3748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A762B-B043-4791-8ACE-58D13B763FD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52F7C-1A58-40F7-91AD-AC8285DBF1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085-EBA5-404F-9A69-EB4F3B05C2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BF3AD-DAC4-46CE-8364-E052FE26EC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6B1AF-1C1E-448D-9432-BA5B3B4351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B8939-EFB1-498A-9A13-EBB2C5AE4E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8D57A-4873-45E6-ADC1-B7415C370C7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jpeg"/><Relationship Id="rId18" Type="http://schemas.openxmlformats.org/officeDocument/2006/relationships/tags" Target="../tags/tag5.xml"/><Relationship Id="rId17" Type="http://schemas.openxmlformats.org/officeDocument/2006/relationships/tags" Target="../tags/tag4.xml"/><Relationship Id="rId16" Type="http://schemas.openxmlformats.org/officeDocument/2006/relationships/tags" Target="../tags/tag3.xml"/><Relationship Id="rId15" Type="http://schemas.openxmlformats.org/officeDocument/2006/relationships/tags" Target="../tags/tag2.xml"/><Relationship Id="rId14" Type="http://schemas.openxmlformats.org/officeDocument/2006/relationships/tags" Target="../tags/tag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7695"/>
            <a:ext cx="8229600" cy="81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12EDAF1E-8B27-4490-8F9B-805C6D1512EB}" type="slidenum">
              <a:rPr lang="en-US" altLang="zh-CN"/>
            </a:fld>
            <a:endParaRPr lang="en-US" altLang="zh-CN"/>
          </a:p>
        </p:txBody>
      </p:sp>
      <p:cxnSp>
        <p:nvCxnSpPr>
          <p:cNvPr id="7" name="直接连接符 6"/>
          <p:cNvCxnSpPr/>
          <p:nvPr userDrawn="1">
            <p:custDataLst>
              <p:tags r:id="rId14"/>
            </p:custDataLst>
          </p:nvPr>
        </p:nvCxnSpPr>
        <p:spPr>
          <a:xfrm>
            <a:off x="32" y="600976"/>
            <a:ext cx="9144000" cy="1588"/>
          </a:xfrm>
          <a:prstGeom prst="line">
            <a:avLst/>
          </a:prstGeom>
          <a:ln w="19050">
            <a:gradFill flip="none" rotWithShape="1">
              <a:gsLst>
                <a:gs pos="0">
                  <a:srgbClr val="0000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7"/>
          <p:cNvSpPr txBox="1"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2628265" y="90805"/>
            <a:ext cx="392811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1800" dirty="0" smtClean="0">
                <a:solidFill>
                  <a:prstClr val="black"/>
                </a:solidFill>
                <a:latin typeface="Calibri" panose="020F0502020204030204" pitchFamily="34" charset="0"/>
              </a:rPr>
              <a:t>第七章</a:t>
            </a:r>
            <a:r>
              <a:rPr kumimoji="0" lang="en-US" altLang="zh-CN" sz="18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 </a:t>
            </a:r>
            <a:r>
              <a:rPr kumimoji="0" lang="zh-CN" altLang="en-US" sz="1800" dirty="0" smtClean="0">
                <a:solidFill>
                  <a:prstClr val="black"/>
                </a:solidFill>
                <a:latin typeface="Calibri" panose="020F0502020204030204" pitchFamily="34" charset="0"/>
              </a:rPr>
              <a:t>波形发生与变换电路</a:t>
            </a:r>
            <a:endParaRPr kumimoji="0" lang="zh-CN" altLang="en-US" sz="18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直接连接符 8"/>
          <p:cNvCxnSpPr/>
          <p:nvPr userDrawn="1">
            <p:custDataLst>
              <p:tags r:id="rId16"/>
            </p:custDataLst>
          </p:nvPr>
        </p:nvCxnSpPr>
        <p:spPr>
          <a:xfrm>
            <a:off x="-32" y="500042"/>
            <a:ext cx="9144064" cy="1588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>
            <a:spLocks noChangeArrowheads="1"/>
          </p:cNvSpPr>
          <p:nvPr userDrawn="1">
            <p:custDataLst>
              <p:tags r:id="rId17"/>
            </p:custDataLst>
          </p:nvPr>
        </p:nvSpPr>
        <p:spPr bwMode="auto">
          <a:xfrm>
            <a:off x="7237095" y="90805"/>
            <a:ext cx="1785938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18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低频模拟电路</a:t>
            </a:r>
            <a:endParaRPr kumimoji="0" lang="zh-CN" altLang="en-US" sz="1800" b="1"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3563" name="图片 11" descr="西北大学图标2.JPG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0" y="0"/>
            <a:ext cx="1390650" cy="4587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slide" Target="slide19.xml"/><Relationship Id="rId1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3" Type="http://schemas.openxmlformats.org/officeDocument/2006/relationships/slide" Target="slide13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20" Type="http://schemas.openxmlformats.org/officeDocument/2006/relationships/notesSlide" Target="../notesSlides/notesSlide9.xml"/><Relationship Id="rId2" Type="http://schemas.openxmlformats.org/officeDocument/2006/relationships/image" Target="../media/image13.wmf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slide" Target="slide1.xml"/><Relationship Id="rId14" Type="http://schemas.openxmlformats.org/officeDocument/2006/relationships/image" Target="../media/image19.png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8.png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7.png"/><Relationship Id="rId1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5.xml"/><Relationship Id="rId7" Type="http://schemas.openxmlformats.org/officeDocument/2006/relationships/image" Target="../media/image23.wmf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5.bin"/><Relationship Id="rId11" Type="http://schemas.openxmlformats.org/officeDocument/2006/relationships/notesSlide" Target="../notesSlides/notesSlide10.xml"/><Relationship Id="rId10" Type="http://schemas.openxmlformats.org/officeDocument/2006/relationships/vmlDrawing" Target="../drawings/vmlDrawing4.v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4.wmf"/><Relationship Id="rId13" Type="http://schemas.openxmlformats.org/officeDocument/2006/relationships/notesSlide" Target="../notesSlides/notesSlide11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6.xml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9.png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34.wmf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oleObject" Target="../embeddings/oleObject28.bin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image" Target="../media/image36.png"/><Relationship Id="rId3" Type="http://schemas.openxmlformats.org/officeDocument/2006/relationships/tags" Target="../tags/tag32.xml"/><Relationship Id="rId2" Type="http://schemas.openxmlformats.org/officeDocument/2006/relationships/image" Target="../media/image29.png"/><Relationship Id="rId12" Type="http://schemas.openxmlformats.org/officeDocument/2006/relationships/notesSlide" Target="../notesSlides/notesSlide13.xml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slide" Target="slide1.xml"/><Relationship Id="rId2" Type="http://schemas.openxmlformats.org/officeDocument/2006/relationships/slide" Target="slide24.xml"/><Relationship Id="rId1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3" Type="http://schemas.openxmlformats.org/officeDocument/2006/relationships/image" Target="../media/image39.png"/><Relationship Id="rId2" Type="http://schemas.openxmlformats.org/officeDocument/2006/relationships/image" Target="../media/image38.wmf"/><Relationship Id="rId1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oleObject" Target="../embeddings/oleObject31.bin"/><Relationship Id="rId2" Type="http://schemas.openxmlformats.org/officeDocument/2006/relationships/image" Target="../media/image40.png"/><Relationship Id="rId1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oleObject" Target="../embeddings/oleObject33.bin"/><Relationship Id="rId3" Type="http://schemas.openxmlformats.org/officeDocument/2006/relationships/image" Target="../media/image44.png"/><Relationship Id="rId2" Type="http://schemas.openxmlformats.org/officeDocument/2006/relationships/oleObject" Target="../embeddings/oleObject32.bin"/><Relationship Id="rId1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image" Target="../media/image47.png"/><Relationship Id="rId4" Type="http://schemas.openxmlformats.org/officeDocument/2006/relationships/tags" Target="../tags/tag41.xml"/><Relationship Id="rId3" Type="http://schemas.openxmlformats.org/officeDocument/2006/relationships/image" Target="../media/image46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oleObject" Target="../embeddings/oleObject37.bin"/><Relationship Id="rId7" Type="http://schemas.openxmlformats.org/officeDocument/2006/relationships/image" Target="../media/image50.wmf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9.png"/><Relationship Id="rId4" Type="http://schemas.openxmlformats.org/officeDocument/2006/relationships/oleObject" Target="../embeddings/oleObject35.bin"/><Relationship Id="rId3" Type="http://schemas.openxmlformats.org/officeDocument/2006/relationships/tags" Target="../tags/tag44.xml"/><Relationship Id="rId2" Type="http://schemas.openxmlformats.org/officeDocument/2006/relationships/image" Target="../media/image48.png"/><Relationship Id="rId17" Type="http://schemas.openxmlformats.org/officeDocument/2006/relationships/vmlDrawing" Target="../drawings/vmlDrawing12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46.xml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39.bin"/><Relationship Id="rId12" Type="http://schemas.openxmlformats.org/officeDocument/2006/relationships/tags" Target="../tags/tag45.xml"/><Relationship Id="rId11" Type="http://schemas.openxmlformats.org/officeDocument/2006/relationships/image" Target="../media/image52.wmf"/><Relationship Id="rId10" Type="http://schemas.openxmlformats.org/officeDocument/2006/relationships/oleObject" Target="../embeddings/oleObject38.bin"/><Relationship Id="rId1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image" Target="../media/image48.png"/><Relationship Id="rId5" Type="http://schemas.openxmlformats.org/officeDocument/2006/relationships/oleObject" Target="../embeddings/oleObject40.bin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54.png"/><Relationship Id="rId19" Type="http://schemas.openxmlformats.org/officeDocument/2006/relationships/vmlDrawing" Target="../drawings/vmlDrawing13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56.xml"/><Relationship Id="rId16" Type="http://schemas.openxmlformats.org/officeDocument/2006/relationships/image" Target="../media/image42.png"/><Relationship Id="rId15" Type="http://schemas.openxmlformats.org/officeDocument/2006/relationships/tags" Target="../tags/tag55.xml"/><Relationship Id="rId14" Type="http://schemas.openxmlformats.org/officeDocument/2006/relationships/image" Target="../media/image57.png"/><Relationship Id="rId13" Type="http://schemas.openxmlformats.org/officeDocument/2006/relationships/tags" Target="../tags/tag54.xml"/><Relationship Id="rId12" Type="http://schemas.openxmlformats.org/officeDocument/2006/relationships/image" Target="../media/image56.png"/><Relationship Id="rId11" Type="http://schemas.openxmlformats.org/officeDocument/2006/relationships/tags" Target="../tags/tag53.xml"/><Relationship Id="rId10" Type="http://schemas.openxmlformats.org/officeDocument/2006/relationships/image" Target="../media/image55.png"/><Relationship Id="rId1" Type="http://schemas.openxmlformats.org/officeDocument/2006/relationships/tags" Target="../tags/tag47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image" Target="../media/image61.png"/><Relationship Id="rId7" Type="http://schemas.openxmlformats.org/officeDocument/2006/relationships/oleObject" Target="../embeddings/oleObject44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58.wmf"/><Relationship Id="rId16" Type="http://schemas.openxmlformats.org/officeDocument/2006/relationships/notesSlide" Target="../notesSlides/notesSlide19.xml"/><Relationship Id="rId15" Type="http://schemas.openxmlformats.org/officeDocument/2006/relationships/vmlDrawing" Target="../drawings/vmlDrawing14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image" Target="../media/image62.wmf"/><Relationship Id="rId10" Type="http://schemas.openxmlformats.org/officeDocument/2006/relationships/oleObject" Target="../embeddings/oleObject45.bin"/><Relationship Id="rId1" Type="http://schemas.openxmlformats.org/officeDocument/2006/relationships/oleObject" Target="../embeddings/oleObject4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image" Target="../media/image60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1.png"/><Relationship Id="rId3" Type="http://schemas.openxmlformats.org/officeDocument/2006/relationships/oleObject" Target="../embeddings/oleObject47.bin"/><Relationship Id="rId2" Type="http://schemas.openxmlformats.org/officeDocument/2006/relationships/image" Target="../media/image63.png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1.xml"/><Relationship Id="rId1" Type="http://schemas.openxmlformats.org/officeDocument/2006/relationships/oleObject" Target="../embeddings/oleObject46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image" Target="../media/image67.png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6.png"/><Relationship Id="rId3" Type="http://schemas.openxmlformats.org/officeDocument/2006/relationships/oleObject" Target="../embeddings/oleObject51.bin"/><Relationship Id="rId23" Type="http://schemas.openxmlformats.org/officeDocument/2006/relationships/notesSlide" Target="../notesSlides/notesSlide20.xml"/><Relationship Id="rId22" Type="http://schemas.openxmlformats.org/officeDocument/2006/relationships/vmlDrawing" Target="../drawings/vmlDrawing16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71.xml"/><Relationship Id="rId2" Type="http://schemas.openxmlformats.org/officeDocument/2006/relationships/image" Target="../media/image65.png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image" Target="../media/image71.png"/><Relationship Id="rId13" Type="http://schemas.openxmlformats.org/officeDocument/2006/relationships/image" Target="../media/image70.png"/><Relationship Id="rId12" Type="http://schemas.openxmlformats.org/officeDocument/2006/relationships/tags" Target="../tags/tag65.xml"/><Relationship Id="rId11" Type="http://schemas.openxmlformats.org/officeDocument/2006/relationships/image" Target="../media/image69.png"/><Relationship Id="rId10" Type="http://schemas.openxmlformats.org/officeDocument/2006/relationships/tags" Target="../tags/tag64.xml"/><Relationship Id="rId1" Type="http://schemas.openxmlformats.org/officeDocument/2006/relationships/oleObject" Target="../embeddings/oleObject5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72.png"/><Relationship Id="rId12" Type="http://schemas.openxmlformats.org/officeDocument/2006/relationships/notesSlide" Target="../notesSlides/notesSlide2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0.xml"/><Relationship Id="rId1" Type="http://schemas.openxmlformats.org/officeDocument/2006/relationships/tags" Target="../tags/tag7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54.bin"/><Relationship Id="rId23" Type="http://schemas.openxmlformats.org/officeDocument/2006/relationships/notesSlide" Target="../notesSlides/notesSlide22.xml"/><Relationship Id="rId22" Type="http://schemas.openxmlformats.org/officeDocument/2006/relationships/vmlDrawing" Target="../drawings/vmlDrawing17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80.wmf"/><Relationship Id="rId2" Type="http://schemas.openxmlformats.org/officeDocument/2006/relationships/image" Target="../media/image73.png"/><Relationship Id="rId19" Type="http://schemas.openxmlformats.org/officeDocument/2006/relationships/oleObject" Target="../embeddings/oleObject61.bin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image" Target="../media/image79.png"/><Relationship Id="rId14" Type="http://schemas.openxmlformats.org/officeDocument/2006/relationships/oleObject" Target="../embeddings/oleObject60.bin"/><Relationship Id="rId13" Type="http://schemas.openxmlformats.org/officeDocument/2006/relationships/image" Target="../media/image78.wmf"/><Relationship Id="rId12" Type="http://schemas.openxmlformats.org/officeDocument/2006/relationships/oleObject" Target="../embeddings/oleObject59.bin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53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64.bin"/><Relationship Id="rId41" Type="http://schemas.openxmlformats.org/officeDocument/2006/relationships/notesSlide" Target="../notesSlides/notesSlide23.xml"/><Relationship Id="rId40" Type="http://schemas.openxmlformats.org/officeDocument/2006/relationships/vmlDrawing" Target="../drawings/vmlDrawing18.vml"/><Relationship Id="rId4" Type="http://schemas.openxmlformats.org/officeDocument/2006/relationships/image" Target="../media/image82.wmf"/><Relationship Id="rId39" Type="http://schemas.openxmlformats.org/officeDocument/2006/relationships/slideLayout" Target="../slideLayouts/slideLayout2.xml"/><Relationship Id="rId38" Type="http://schemas.openxmlformats.org/officeDocument/2006/relationships/tags" Target="../tags/tag85.xml"/><Relationship Id="rId37" Type="http://schemas.openxmlformats.org/officeDocument/2006/relationships/tags" Target="../tags/tag84.xml"/><Relationship Id="rId36" Type="http://schemas.openxmlformats.org/officeDocument/2006/relationships/oleObject" Target="../embeddings/oleObject84.bin"/><Relationship Id="rId35" Type="http://schemas.openxmlformats.org/officeDocument/2006/relationships/oleObject" Target="../embeddings/oleObject83.bin"/><Relationship Id="rId34" Type="http://schemas.openxmlformats.org/officeDocument/2006/relationships/oleObject" Target="../embeddings/oleObject82.bin"/><Relationship Id="rId33" Type="http://schemas.openxmlformats.org/officeDocument/2006/relationships/oleObject" Target="../embeddings/oleObject81.bin"/><Relationship Id="rId32" Type="http://schemas.openxmlformats.org/officeDocument/2006/relationships/oleObject" Target="../embeddings/oleObject80.bin"/><Relationship Id="rId31" Type="http://schemas.openxmlformats.org/officeDocument/2006/relationships/oleObject" Target="../embeddings/oleObject79.bin"/><Relationship Id="rId30" Type="http://schemas.openxmlformats.org/officeDocument/2006/relationships/image" Target="../media/image93.png"/><Relationship Id="rId3" Type="http://schemas.openxmlformats.org/officeDocument/2006/relationships/oleObject" Target="../embeddings/oleObject63.bin"/><Relationship Id="rId29" Type="http://schemas.openxmlformats.org/officeDocument/2006/relationships/oleObject" Target="../embeddings/oleObject78.bin"/><Relationship Id="rId28" Type="http://schemas.openxmlformats.org/officeDocument/2006/relationships/image" Target="../media/image92.wmf"/><Relationship Id="rId27" Type="http://schemas.openxmlformats.org/officeDocument/2006/relationships/oleObject" Target="../embeddings/oleObject77.bin"/><Relationship Id="rId26" Type="http://schemas.openxmlformats.org/officeDocument/2006/relationships/image" Target="../media/image91.wmf"/><Relationship Id="rId25" Type="http://schemas.openxmlformats.org/officeDocument/2006/relationships/oleObject" Target="../embeddings/oleObject76.bin"/><Relationship Id="rId24" Type="http://schemas.openxmlformats.org/officeDocument/2006/relationships/oleObject" Target="../embeddings/oleObject75.bin"/><Relationship Id="rId23" Type="http://schemas.openxmlformats.org/officeDocument/2006/relationships/image" Target="../media/image90.wmf"/><Relationship Id="rId22" Type="http://schemas.openxmlformats.org/officeDocument/2006/relationships/oleObject" Target="../embeddings/oleObject74.bin"/><Relationship Id="rId21" Type="http://schemas.openxmlformats.org/officeDocument/2006/relationships/image" Target="../media/image89.wmf"/><Relationship Id="rId20" Type="http://schemas.openxmlformats.org/officeDocument/2006/relationships/oleObject" Target="../embeddings/oleObject73.bin"/><Relationship Id="rId2" Type="http://schemas.openxmlformats.org/officeDocument/2006/relationships/image" Target="../media/image81.png"/><Relationship Id="rId19" Type="http://schemas.openxmlformats.org/officeDocument/2006/relationships/oleObject" Target="../embeddings/oleObject72.bin"/><Relationship Id="rId18" Type="http://schemas.openxmlformats.org/officeDocument/2006/relationships/oleObject" Target="../embeddings/oleObject71.bin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88.png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62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94.png"/><Relationship Id="rId11" Type="http://schemas.openxmlformats.org/officeDocument/2006/relationships/notesSlide" Target="../notesSlides/notesSlide24.xml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85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112.xml"/><Relationship Id="rId22" Type="http://schemas.openxmlformats.org/officeDocument/2006/relationships/tags" Target="../tags/tag111.xml"/><Relationship Id="rId21" Type="http://schemas.openxmlformats.org/officeDocument/2006/relationships/tags" Target="../tags/tag110.xml"/><Relationship Id="rId20" Type="http://schemas.openxmlformats.org/officeDocument/2006/relationships/tags" Target="../tags/tag109.xml"/><Relationship Id="rId2" Type="http://schemas.openxmlformats.org/officeDocument/2006/relationships/image" Target="../media/image95.png"/><Relationship Id="rId19" Type="http://schemas.openxmlformats.org/officeDocument/2006/relationships/tags" Target="../tags/tag108.xml"/><Relationship Id="rId18" Type="http://schemas.openxmlformats.org/officeDocument/2006/relationships/tags" Target="../tags/tag107.xml"/><Relationship Id="rId17" Type="http://schemas.openxmlformats.org/officeDocument/2006/relationships/tags" Target="../tags/tag106.xml"/><Relationship Id="rId16" Type="http://schemas.openxmlformats.org/officeDocument/2006/relationships/tags" Target="../tags/tag105.xml"/><Relationship Id="rId15" Type="http://schemas.openxmlformats.org/officeDocument/2006/relationships/image" Target="../media/image96.png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tags" Target="../tags/tag9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3.xml"/><Relationship Id="rId1" Type="http://schemas.openxmlformats.org/officeDocument/2006/relationships/image" Target="../media/image9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slide" Target="slide1.xml"/><Relationship Id="rId2" Type="http://schemas.openxmlformats.org/officeDocument/2006/relationships/slide" Target="slide13.xml"/><Relationship Id="rId1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wmf"/><Relationship Id="rId8" Type="http://schemas.openxmlformats.org/officeDocument/2006/relationships/oleObject" Target="../embeddings/oleObject89.bin"/><Relationship Id="rId7" Type="http://schemas.openxmlformats.org/officeDocument/2006/relationships/image" Target="../media/image101.wmf"/><Relationship Id="rId6" Type="http://schemas.openxmlformats.org/officeDocument/2006/relationships/oleObject" Target="../embeddings/oleObject88.bin"/><Relationship Id="rId5" Type="http://schemas.openxmlformats.org/officeDocument/2006/relationships/image" Target="../media/image100.png"/><Relationship Id="rId4" Type="http://schemas.openxmlformats.org/officeDocument/2006/relationships/oleObject" Target="../embeddings/oleObject87.bin"/><Relationship Id="rId3" Type="http://schemas.openxmlformats.org/officeDocument/2006/relationships/image" Target="../media/image99.png"/><Relationship Id="rId2" Type="http://schemas.openxmlformats.org/officeDocument/2006/relationships/image" Target="../media/image98.wmf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5.xml"/><Relationship Id="rId1" Type="http://schemas.openxmlformats.org/officeDocument/2006/relationships/oleObject" Target="../embeddings/oleObject8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image" Target="../media/image99.png"/><Relationship Id="rId2" Type="http://schemas.openxmlformats.org/officeDocument/2006/relationships/image" Target="../media/image103.png"/><Relationship Id="rId1" Type="http://schemas.openxmlformats.org/officeDocument/2006/relationships/oleObject" Target="../embeddings/oleObject90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image" Target="../media/image103.png"/><Relationship Id="rId6" Type="http://schemas.openxmlformats.org/officeDocument/2006/relationships/oleObject" Target="../embeddings/oleObject93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92.bin"/><Relationship Id="rId3" Type="http://schemas.openxmlformats.org/officeDocument/2006/relationships/image" Target="../media/image105.wmf"/><Relationship Id="rId2" Type="http://schemas.openxmlformats.org/officeDocument/2006/relationships/oleObject" Target="../embeddings/oleObject91.bin"/><Relationship Id="rId11" Type="http://schemas.openxmlformats.org/officeDocument/2006/relationships/vmlDrawing" Target="../drawings/vmlDrawing22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4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8" Type="http://schemas.openxmlformats.org/officeDocument/2006/relationships/oleObject" Target="../embeddings/oleObject96.bin"/><Relationship Id="rId7" Type="http://schemas.openxmlformats.org/officeDocument/2006/relationships/tags" Target="../tags/tag121.x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95.bin"/><Relationship Id="rId4" Type="http://schemas.openxmlformats.org/officeDocument/2006/relationships/tags" Target="../tags/tag120.xml"/><Relationship Id="rId3" Type="http://schemas.openxmlformats.org/officeDocument/2006/relationships/image" Target="../media/image107.wmf"/><Relationship Id="rId24" Type="http://schemas.openxmlformats.org/officeDocument/2006/relationships/vmlDrawing" Target="../drawings/vmlDrawing2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03.png"/><Relationship Id="rId21" Type="http://schemas.openxmlformats.org/officeDocument/2006/relationships/oleObject" Target="../embeddings/oleObject100.bin"/><Relationship Id="rId20" Type="http://schemas.openxmlformats.org/officeDocument/2006/relationships/image" Target="../media/image112.wmf"/><Relationship Id="rId2" Type="http://schemas.openxmlformats.org/officeDocument/2006/relationships/oleObject" Target="../embeddings/oleObject94.bin"/><Relationship Id="rId19" Type="http://schemas.openxmlformats.org/officeDocument/2006/relationships/oleObject" Target="../embeddings/oleObject99.bin"/><Relationship Id="rId18" Type="http://schemas.openxmlformats.org/officeDocument/2006/relationships/tags" Target="../tags/tag126.xml"/><Relationship Id="rId17" Type="http://schemas.openxmlformats.org/officeDocument/2006/relationships/tags" Target="../tags/tag125.xml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98.bin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image" Target="../media/image110.wmf"/><Relationship Id="rId10" Type="http://schemas.openxmlformats.org/officeDocument/2006/relationships/oleObject" Target="../embeddings/oleObject97.bin"/><Relationship Id="rId1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03.bin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02.bin"/><Relationship Id="rId22" Type="http://schemas.openxmlformats.org/officeDocument/2006/relationships/notesSlide" Target="../notesSlides/notesSlide28.xml"/><Relationship Id="rId21" Type="http://schemas.openxmlformats.org/officeDocument/2006/relationships/vmlDrawing" Target="../drawings/vmlDrawing24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13.wmf"/><Relationship Id="rId19" Type="http://schemas.openxmlformats.org/officeDocument/2006/relationships/image" Target="../media/image120.png"/><Relationship Id="rId18" Type="http://schemas.openxmlformats.org/officeDocument/2006/relationships/image" Target="../media/image119.png"/><Relationship Id="rId17" Type="http://schemas.openxmlformats.org/officeDocument/2006/relationships/tags" Target="../tags/tag131.xml"/><Relationship Id="rId16" Type="http://schemas.openxmlformats.org/officeDocument/2006/relationships/tags" Target="../tags/tag130.xml"/><Relationship Id="rId15" Type="http://schemas.openxmlformats.org/officeDocument/2006/relationships/image" Target="../media/image118.wmf"/><Relationship Id="rId14" Type="http://schemas.openxmlformats.org/officeDocument/2006/relationships/oleObject" Target="../embeddings/oleObject106.bin"/><Relationship Id="rId13" Type="http://schemas.openxmlformats.org/officeDocument/2006/relationships/image" Target="../media/image117.wmf"/><Relationship Id="rId12" Type="http://schemas.openxmlformats.org/officeDocument/2006/relationships/oleObject" Target="../embeddings/oleObject105.bin"/><Relationship Id="rId11" Type="http://schemas.openxmlformats.org/officeDocument/2006/relationships/image" Target="../media/image116.wmf"/><Relationship Id="rId10" Type="http://schemas.openxmlformats.org/officeDocument/2006/relationships/oleObject" Target="../embeddings/oleObject104.bin"/><Relationship Id="rId1" Type="http://schemas.openxmlformats.org/officeDocument/2006/relationships/oleObject" Target="../embeddings/oleObject101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wmf"/><Relationship Id="rId8" Type="http://schemas.openxmlformats.org/officeDocument/2006/relationships/oleObject" Target="../embeddings/oleObject110.bin"/><Relationship Id="rId7" Type="http://schemas.openxmlformats.org/officeDocument/2006/relationships/image" Target="../media/image124.wmf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08.bin"/><Relationship Id="rId3" Type="http://schemas.openxmlformats.org/officeDocument/2006/relationships/image" Target="../media/image122.png"/><Relationship Id="rId2" Type="http://schemas.openxmlformats.org/officeDocument/2006/relationships/oleObject" Target="../embeddings/oleObject107.bin"/><Relationship Id="rId12" Type="http://schemas.openxmlformats.org/officeDocument/2006/relationships/notesSlide" Target="../notesSlides/notesSlide29.xml"/><Relationship Id="rId11" Type="http://schemas.openxmlformats.org/officeDocument/2006/relationships/vmlDrawing" Target="../drawings/vmlDrawing25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21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wmf"/><Relationship Id="rId8" Type="http://schemas.openxmlformats.org/officeDocument/2006/relationships/oleObject" Target="../embeddings/oleObject114.bin"/><Relationship Id="rId7" Type="http://schemas.openxmlformats.org/officeDocument/2006/relationships/tags" Target="../tags/tag132.x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22.png"/><Relationship Id="rId19" Type="http://schemas.openxmlformats.org/officeDocument/2006/relationships/vmlDrawing" Target="../drawings/vmlDrawing26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30.png"/><Relationship Id="rId16" Type="http://schemas.openxmlformats.org/officeDocument/2006/relationships/oleObject" Target="../embeddings/oleObject116.bin"/><Relationship Id="rId15" Type="http://schemas.openxmlformats.org/officeDocument/2006/relationships/image" Target="../media/image129.wmf"/><Relationship Id="rId14" Type="http://schemas.openxmlformats.org/officeDocument/2006/relationships/oleObject" Target="../embeddings/oleObject115.bin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oleObject" Target="../embeddings/oleObject111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38.xml"/><Relationship Id="rId7" Type="http://schemas.openxmlformats.org/officeDocument/2006/relationships/image" Target="../media/image122.png"/><Relationship Id="rId6" Type="http://schemas.openxmlformats.org/officeDocument/2006/relationships/oleObject" Target="../embeddings/oleObject119.bin"/><Relationship Id="rId5" Type="http://schemas.openxmlformats.org/officeDocument/2006/relationships/tags" Target="../tags/tag137.xml"/><Relationship Id="rId4" Type="http://schemas.openxmlformats.org/officeDocument/2006/relationships/image" Target="../media/image130.png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29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17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30.png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32.png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9.wmf"/><Relationship Id="rId1" Type="http://schemas.openxmlformats.org/officeDocument/2006/relationships/image" Target="../media/image131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6.png"/><Relationship Id="rId3" Type="http://schemas.openxmlformats.org/officeDocument/2006/relationships/tags" Target="../tags/tag139.xml"/><Relationship Id="rId2" Type="http://schemas.openxmlformats.org/officeDocument/2006/relationships/image" Target="../media/image135.png"/><Relationship Id="rId1" Type="http://schemas.openxmlformats.org/officeDocument/2006/relationships/oleObject" Target="../embeddings/oleObject12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oleObject" Target="../embeddings/oleObject3.bin"/><Relationship Id="rId7" Type="http://schemas.openxmlformats.org/officeDocument/2006/relationships/tags" Target="../tags/tag8.xml"/><Relationship Id="rId6" Type="http://schemas.openxmlformats.org/officeDocument/2006/relationships/slide" Target="slide5.xml"/><Relationship Id="rId5" Type="http://schemas.openxmlformats.org/officeDocument/2006/relationships/tags" Target="../tags/tag7.xml"/><Relationship Id="rId4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6" Type="http://schemas.openxmlformats.org/officeDocument/2006/relationships/notesSlide" Target="../notesSlides/notesSlide4.xml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image" Target="../media/image5.png"/><Relationship Id="rId10" Type="http://schemas.openxmlformats.org/officeDocument/2006/relationships/tags" Target="../tags/tag9.xml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25.bin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6" Type="http://schemas.openxmlformats.org/officeDocument/2006/relationships/vmlDrawing" Target="../drawings/vmlDrawing3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9.png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image" Target="../media/image138.wmf"/><Relationship Id="rId1" Type="http://schemas.openxmlformats.org/officeDocument/2006/relationships/image" Target="../media/image136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image" Target="../media/image142.wmf"/><Relationship Id="rId7" Type="http://schemas.openxmlformats.org/officeDocument/2006/relationships/oleObject" Target="../embeddings/oleObject129.bin"/><Relationship Id="rId6" Type="http://schemas.openxmlformats.org/officeDocument/2006/relationships/tags" Target="../tags/tag148.xml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28.bin"/><Relationship Id="rId3" Type="http://schemas.openxmlformats.org/officeDocument/2006/relationships/image" Target="../media/image140.wmf"/><Relationship Id="rId20" Type="http://schemas.openxmlformats.org/officeDocument/2006/relationships/vmlDrawing" Target="../drawings/vmlDrawing31.vml"/><Relationship Id="rId2" Type="http://schemas.openxmlformats.org/officeDocument/2006/relationships/oleObject" Target="../embeddings/oleObject127.bin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55.xml"/><Relationship Id="rId17" Type="http://schemas.openxmlformats.org/officeDocument/2006/relationships/image" Target="../media/image139.png"/><Relationship Id="rId16" Type="http://schemas.openxmlformats.org/officeDocument/2006/relationships/tags" Target="../tags/tag154.xml"/><Relationship Id="rId15" Type="http://schemas.openxmlformats.org/officeDocument/2006/relationships/tags" Target="../tags/tag153.xml"/><Relationship Id="rId14" Type="http://schemas.openxmlformats.org/officeDocument/2006/relationships/tags" Target="../tags/tag152.xml"/><Relationship Id="rId13" Type="http://schemas.openxmlformats.org/officeDocument/2006/relationships/image" Target="../media/image143.wmf"/><Relationship Id="rId12" Type="http://schemas.openxmlformats.org/officeDocument/2006/relationships/oleObject" Target="../embeddings/oleObject130.bin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image" Target="../media/image136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wmf"/><Relationship Id="rId8" Type="http://schemas.openxmlformats.org/officeDocument/2006/relationships/oleObject" Target="../embeddings/oleObject132.bin"/><Relationship Id="rId7" Type="http://schemas.openxmlformats.org/officeDocument/2006/relationships/tags" Target="../tags/tag159.x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31.bin"/><Relationship Id="rId4" Type="http://schemas.openxmlformats.org/officeDocument/2006/relationships/tags" Target="../tags/tag158.xml"/><Relationship Id="rId3" Type="http://schemas.openxmlformats.org/officeDocument/2006/relationships/image" Target="../media/image136.png"/><Relationship Id="rId2" Type="http://schemas.openxmlformats.org/officeDocument/2006/relationships/tags" Target="../tags/tag157.xml"/><Relationship Id="rId19" Type="http://schemas.openxmlformats.org/officeDocument/2006/relationships/vmlDrawing" Target="../drawings/vmlDrawing32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64.xml"/><Relationship Id="rId16" Type="http://schemas.openxmlformats.org/officeDocument/2006/relationships/image" Target="../media/image139.png"/><Relationship Id="rId15" Type="http://schemas.openxmlformats.org/officeDocument/2006/relationships/tags" Target="../tags/tag16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image" Target="../media/image127.wmf"/><Relationship Id="rId11" Type="http://schemas.openxmlformats.org/officeDocument/2006/relationships/oleObject" Target="../embeddings/oleObject133.bin"/><Relationship Id="rId10" Type="http://schemas.openxmlformats.org/officeDocument/2006/relationships/tags" Target="../tags/tag160.xml"/><Relationship Id="rId1" Type="http://schemas.openxmlformats.org/officeDocument/2006/relationships/tags" Target="../tags/tag15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6.png"/><Relationship Id="rId1" Type="http://schemas.openxmlformats.org/officeDocument/2006/relationships/tags" Target="../tags/tag16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7.png"/><Relationship Id="rId1" Type="http://schemas.openxmlformats.org/officeDocument/2006/relationships/tags" Target="../tags/tag166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8.xml"/><Relationship Id="rId2" Type="http://schemas.openxmlformats.org/officeDocument/2006/relationships/image" Target="../media/image148.png"/><Relationship Id="rId1" Type="http://schemas.openxmlformats.org/officeDocument/2006/relationships/tags" Target="../tags/tag167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png"/><Relationship Id="rId8" Type="http://schemas.openxmlformats.org/officeDocument/2006/relationships/tags" Target="../tags/tag173.xml"/><Relationship Id="rId7" Type="http://schemas.openxmlformats.org/officeDocument/2006/relationships/image" Target="../media/image150.png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image" Target="../media/image149.png"/><Relationship Id="rId2" Type="http://schemas.openxmlformats.org/officeDocument/2006/relationships/oleObject" Target="../embeddings/oleObject134.bin"/><Relationship Id="rId13" Type="http://schemas.openxmlformats.org/officeDocument/2006/relationships/vmlDrawing" Target="../drawings/vmlDrawing33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135.bin"/><Relationship Id="rId10" Type="http://schemas.openxmlformats.org/officeDocument/2006/relationships/tags" Target="../tags/tag174.xml"/><Relationship Id="rId1" Type="http://schemas.openxmlformats.org/officeDocument/2006/relationships/tags" Target="../tags/tag16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" Target="slide5.xml"/><Relationship Id="rId8" Type="http://schemas.openxmlformats.org/officeDocument/2006/relationships/image" Target="../media/image3.png"/><Relationship Id="rId7" Type="http://schemas.openxmlformats.org/officeDocument/2006/relationships/oleObject" Target="../embeddings/oleObject7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4" Type="http://schemas.openxmlformats.org/officeDocument/2006/relationships/notesSlide" Target="../notesSlides/notesSlide5.xml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989138"/>
            <a:ext cx="8229600" cy="711200"/>
          </a:xfrm>
        </p:spPr>
        <p:txBody>
          <a:bodyPr/>
          <a:lstStyle/>
          <a:p>
            <a:pPr algn="ctr">
              <a:buClrTx/>
              <a:buSzTx/>
              <a:buFontTx/>
            </a:pPr>
            <a:r>
              <a:rPr lang="zh-CN" altLang="en-US" sz="40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第七章  波形发生和变换电路</a:t>
            </a:r>
            <a:endParaRPr lang="zh-CN" altLang="en-US" sz="4000" b="1" dirty="0" smtClean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692" name="Rectangle 4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125663" y="3078163"/>
            <a:ext cx="411543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§7.1  正弦波振荡电路</a:t>
            </a:r>
            <a:endParaRPr lang="zh-CN" altLang="en-US" sz="3200" b="1" dirty="0" smtClean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14693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124075" y="3789363"/>
            <a:ext cx="34559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§7.2  电压比较器</a:t>
            </a:r>
            <a:endParaRPr lang="zh-CN" altLang="en-US" sz="3200" b="1" dirty="0" smtClean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14694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24075" y="4437063"/>
            <a:ext cx="460851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§7.3  非正弦波发生电路</a:t>
            </a:r>
            <a:endParaRPr lang="zh-CN" altLang="en-US" sz="3200" b="1" dirty="0" smtClean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14696" name="Rectangle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24075" y="5084763"/>
            <a:ext cx="35274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§7.4  信号的转换</a:t>
            </a:r>
            <a:endParaRPr lang="zh-CN" altLang="en-US" sz="3200" b="1" dirty="0" smtClean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0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5" t="34172" r="24051" b="17522"/>
          <a:stretch>
            <a:fillRect/>
          </a:stretch>
        </p:blipFill>
        <p:spPr>
          <a:xfrm>
            <a:off x="1547813" y="1341438"/>
            <a:ext cx="6034087" cy="4525962"/>
          </a:xfrm>
          <a:noFill/>
        </p:spPr>
      </p:pic>
      <p:sp>
        <p:nvSpPr>
          <p:cNvPr id="121863" name="AutoShape 7"/>
          <p:cNvSpPr/>
          <p:nvPr/>
        </p:nvSpPr>
        <p:spPr bwMode="auto">
          <a:xfrm>
            <a:off x="6232525" y="765175"/>
            <a:ext cx="1435100" cy="422275"/>
          </a:xfrm>
          <a:prstGeom prst="borderCallout1">
            <a:avLst>
              <a:gd name="adj1" fmla="val 27069"/>
              <a:gd name="adj2" fmla="val -5310"/>
              <a:gd name="adj3" fmla="val 221431"/>
              <a:gd name="adj4" fmla="val -6050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/>
              <a:t>趋于稳幅</a:t>
            </a:r>
            <a:endParaRPr lang="zh-CN" altLang="en-US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18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5539" name="文本占位符 512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43940" y="2924810"/>
            <a:ext cx="7315200" cy="111950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540" name="文本框 5127"/>
          <p:cNvSpPr txBox="1"/>
          <p:nvPr>
            <p:custDataLst>
              <p:tags r:id="rId2"/>
            </p:custDataLst>
          </p:nvPr>
        </p:nvSpPr>
        <p:spPr>
          <a:xfrm>
            <a:off x="683895" y="1412875"/>
            <a:ext cx="8073390" cy="534035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 indent="0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正弦波振荡电路一般包括四部分电路：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7" name="Text Box 9">
            <a:hlinkClick r:id="rId3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1340" y="836295"/>
            <a:ext cx="5537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三、正弦波振荡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电路的组成</a:t>
            </a:r>
            <a:endParaRPr kumimoji="1" lang="zh-CN" altLang="en-US" sz="32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1963420"/>
            <a:ext cx="7929880" cy="4309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放大电路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：如果没有放大，信号就会逐渐衰减，不可能产生持续的正弦波振荡。故正弦振荡电路中的放大电路必须具有放大作用。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反馈网络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：形成电路的正反馈，满足相位条件。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选频网络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选择单一频率信号满足振荡条件，即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确定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形成单一频率的正弦波输出。选频网络可以作为反馈网络，也可以和放大电路合二为一。正弦波振荡器的名称一般由选频网络来命名。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稳幅环节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使振荡幅值稳定，并改善输出波形。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41400" y="1974850"/>
            <a:ext cx="7167880" cy="22555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 eaLnBrk="1" latinLnBrk="0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常用</a:t>
            </a:r>
            <a:r>
              <a:rPr kumimoji="1" lang="zh-CN" altLang="en-US" sz="2800" u="sng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选频网络</a:t>
            </a: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所用元件分类：</a:t>
            </a:r>
            <a:endParaRPr kumimoji="1" lang="zh-CN" altLang="en-US" sz="2800" u="sng" dirty="0" smtClean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indent="0" eaLnBrk="1" fontAlgn="auto" latinLnBrk="0" hangingPunct="1">
              <a:lnSpc>
                <a:spcPct val="150000"/>
              </a:lnSpc>
              <a:buFont typeface="+mj-lt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RC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正弦波振荡电路：1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兆赫以下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eaLnBrk="1" fontAlgn="auto" latinLnBrk="0" hangingPunct="1">
              <a:lnSpc>
                <a:spcPct val="150000"/>
              </a:lnSpc>
              <a:buFont typeface="+mj-lt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LC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正弦波振荡电路：几百千赫～几百兆赫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eaLnBrk="1" fontAlgn="auto" latinLnBrk="0" hangingPunct="1">
              <a:lnSpc>
                <a:spcPct val="150000"/>
              </a:lnSpc>
              <a:buFont typeface="+mj-lt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石英晶体正弦波振荡电路：振荡频率稳定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46482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kumimoji="1" lang="zh-CN" altLang="en-US" sz="2800" i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RC</a:t>
            </a:r>
            <a:r>
              <a:rPr kumimoji="1" lang="en-US" altLang="zh-CN" sz="2800" i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串并联选频网络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971800" y="19685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低频段</a:t>
            </a:r>
            <a:endParaRPr kumimoji="1" lang="zh-CN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971800" y="41021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高频段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4427538" y="3573463"/>
          <a:ext cx="3505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1" imgW="1854200" imgH="279400" progId="Equation.3">
                  <p:embed/>
                </p:oleObj>
              </mc:Choice>
              <mc:Fallback>
                <p:oleObj name="Equation" r:id="rId1" imgW="18542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573463"/>
                        <a:ext cx="3505200" cy="5270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9900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4427538" y="5973763"/>
          <a:ext cx="37242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905000" imgH="279400" progId="Equation.3">
                  <p:embed/>
                </p:oleObj>
              </mc:Choice>
              <mc:Fallback>
                <p:oleObj name="Equation" r:id="rId3" imgW="19050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973763"/>
                        <a:ext cx="3724275" cy="5445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9900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5943600" y="1955800"/>
          <a:ext cx="21336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VISIO" r:id="rId5" imgW="991870" imgH="585470" progId="Visio.Drawing.5">
                  <p:embed/>
                </p:oleObj>
              </mc:Choice>
              <mc:Fallback>
                <p:oleObj name="VISIO" r:id="rId5" imgW="991870" imgH="585470" progId="Visio.Drawing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55800"/>
                        <a:ext cx="21336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6256338" y="4144963"/>
          <a:ext cx="1828800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VISIO" r:id="rId7" imgW="775970" imgH="719455" progId="Visio.Drawing.5">
                  <p:embed/>
                </p:oleObj>
              </mc:Choice>
              <mc:Fallback>
                <p:oleObj name="VISIO" r:id="rId7" imgW="775970" imgH="719455" progId="Visio.Drawing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4144963"/>
                        <a:ext cx="1828800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528955" y="5013325"/>
            <a:ext cx="3174365" cy="9772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在频率从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～∞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中必有一个频率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φ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F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914400" y="2120900"/>
          <a:ext cx="2041525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Photo Editor 照片" r:id="rId9" imgW="7286625" imgH="8886825" progId="MSPhotoEd.3">
                  <p:embed/>
                </p:oleObj>
              </mc:Choice>
              <mc:Fallback>
                <p:oleObj name="Photo Editor 照片" r:id="rId9" imgW="7286625" imgH="8886825" progId="MSPhotoEd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20900"/>
                        <a:ext cx="2041525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4419600" y="1892300"/>
          <a:ext cx="1482725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Photo Editor 照片" r:id="rId11" imgW="5495925" imgH="5953125" progId="MSPhotoEd.3">
                  <p:embed/>
                </p:oleObj>
              </mc:Choice>
              <mc:Fallback>
                <p:oleObj name="Photo Editor 照片" r:id="rId11" imgW="5495925" imgH="5953125" progId="MSPhotoEd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892300"/>
                        <a:ext cx="1482725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5" name="Object 13"/>
          <p:cNvGraphicFramePr>
            <a:graphicFrameLocks noChangeAspect="1"/>
          </p:cNvGraphicFramePr>
          <p:nvPr/>
        </p:nvGraphicFramePr>
        <p:xfrm>
          <a:off x="4427538" y="4221163"/>
          <a:ext cx="1487487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Photo Editor 照片" r:id="rId13" imgW="5457825" imgH="6029325" progId="MSPhotoEd.3">
                  <p:embed/>
                </p:oleObj>
              </mc:Choice>
              <mc:Fallback>
                <p:oleObj name="Photo Editor 照片" r:id="rId13" imgW="5457825" imgH="6029325" progId="MSPhotoEd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221163"/>
                        <a:ext cx="1487487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8" name="Text Box 10">
            <a:hlinkClick r:id="rId15" action="ppaction://hlinksldjump"/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51460" y="764540"/>
            <a:ext cx="60420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四、</a:t>
            </a:r>
            <a:r>
              <a:rPr kumimoji="1" lang="zh-CN" altLang="en-US" sz="32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RC</a:t>
            </a:r>
            <a:r>
              <a:rPr kumimoji="1" lang="en-US" altLang="zh-CN" sz="32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正弦波振荡电路</a:t>
            </a:r>
            <a:endParaRPr kumimoji="1" lang="zh-CN" altLang="en-US" sz="32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autoUpdateAnimBg="0"/>
      <p:bldP spid="90116" grpId="0" autoUpdateAnimBg="0" build="p"/>
      <p:bldP spid="90117" grpId="0" autoUpdateAnimBg="0" build="p"/>
      <p:bldP spid="9012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5" r="67143" b="20000"/>
          <a:stretch>
            <a:fillRect/>
          </a:stretch>
        </p:blipFill>
        <p:spPr bwMode="auto">
          <a:xfrm>
            <a:off x="728663" y="1717675"/>
            <a:ext cx="19335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2786063" y="1443038"/>
          <a:ext cx="3730625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2" imgW="2019300" imgH="812800" progId="Equation.3">
                  <p:embed/>
                </p:oleObj>
              </mc:Choice>
              <mc:Fallback>
                <p:oleObj name="Equation" r:id="rId2" imgW="2019300" imgH="812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1443038"/>
                        <a:ext cx="3730625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2786063" y="3228340"/>
          <a:ext cx="32988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4" imgW="1701800" imgH="584200" progId="Equation.3">
                  <p:embed/>
                </p:oleObj>
              </mc:Choice>
              <mc:Fallback>
                <p:oleObj name="Equation" r:id="rId4" imgW="17018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228340"/>
                        <a:ext cx="32988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Rectangle 6"/>
          <p:cNvSpPr>
            <a:spLocks noGrp="1" noChangeArrowheads="1"/>
          </p:cNvSpPr>
          <p:nvPr>
            <p:ph type="title"/>
          </p:nvPr>
        </p:nvSpPr>
        <p:spPr>
          <a:xfrm>
            <a:off x="395605" y="908050"/>
            <a:ext cx="5377815" cy="609600"/>
          </a:xfrm>
        </p:spPr>
        <p:txBody>
          <a:bodyPr/>
          <a:lstStyle/>
          <a:p>
            <a:pPr algn="l"/>
            <a:r>
              <a:rPr kumimoji="1" lang="zh-CN" altLang="en-US" sz="2800" b="1" i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kumimoji="1" lang="en-US" altLang="zh-CN" sz="2800" b="1" i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串并联选频网络的频率响应</a:t>
            </a:r>
            <a:endParaRPr lang="zh-CN" altLang="en-US" sz="1800">
              <a:ea typeface="华文行楷" panose="02010800040101010101" pitchFamily="2" charset="-122"/>
            </a:endParaRPr>
          </a:p>
        </p:txBody>
      </p:sp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2555558" y="4797425"/>
          <a:ext cx="41910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2298700" imgH="622300" progId="Equation.3">
                  <p:embed/>
                </p:oleObj>
              </mc:Choice>
              <mc:Fallback>
                <p:oleObj name="Equation" r:id="rId6" imgW="2298700" imgH="622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558" y="4797425"/>
                        <a:ext cx="4191000" cy="1133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3" name="对象 8378"/>
          <p:cNvGraphicFramePr/>
          <p:nvPr/>
        </p:nvGraphicFramePr>
        <p:xfrm>
          <a:off x="1906588" y="815499"/>
          <a:ext cx="2184400" cy="107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358900" imgH="634365" progId="Equation.3">
                  <p:embed/>
                </p:oleObj>
              </mc:Choice>
              <mc:Fallback>
                <p:oleObj name="" r:id="rId1" imgW="1358900" imgH="6343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6588" y="815499"/>
                        <a:ext cx="2184400" cy="1078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972185" y="2060575"/>
            <a:ext cx="4157345" cy="1149350"/>
            <a:chOff x="1531" y="3245"/>
            <a:chExt cx="6547" cy="1810"/>
          </a:xfrm>
        </p:grpSpPr>
        <p:sp>
          <p:nvSpPr>
            <p:cNvPr id="79875" name="文本框 10256"/>
            <p:cNvSpPr txBox="1"/>
            <p:nvPr/>
          </p:nvSpPr>
          <p:spPr>
            <a:xfrm>
              <a:off x="1531" y="3471"/>
              <a:ext cx="237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幅频特性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对象 8378"/>
            <p:cNvGraphicFramePr/>
            <p:nvPr/>
          </p:nvGraphicFramePr>
          <p:xfrm>
            <a:off x="4252" y="3245"/>
            <a:ext cx="3826" cy="1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3" imgW="1511300" imgH="673100" progId="Equation.3">
                    <p:embed/>
                  </p:oleObj>
                </mc:Choice>
                <mc:Fallback>
                  <p:oleObj name="" r:id="rId3" imgW="1511300" imgH="6731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52" y="3245"/>
                          <a:ext cx="3826" cy="18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901065" y="3500120"/>
            <a:ext cx="3963035" cy="1036320"/>
            <a:chOff x="1419" y="5286"/>
            <a:chExt cx="6241" cy="1632"/>
          </a:xfrm>
        </p:grpSpPr>
        <p:sp>
          <p:nvSpPr>
            <p:cNvPr id="10" name="文本框 10256"/>
            <p:cNvSpPr txBox="1"/>
            <p:nvPr/>
          </p:nvSpPr>
          <p:spPr>
            <a:xfrm>
              <a:off x="1419" y="6080"/>
              <a:ext cx="237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相频特性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对象 8378"/>
            <p:cNvGraphicFramePr/>
            <p:nvPr/>
          </p:nvGraphicFramePr>
          <p:xfrm>
            <a:off x="4026" y="5286"/>
            <a:ext cx="3634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5" imgW="1435100" imgH="609600" progId="Equation.3">
                    <p:embed/>
                  </p:oleObj>
                </mc:Choice>
                <mc:Fallback>
                  <p:oleObj name="" r:id="rId5" imgW="1435100" imgH="6096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26" y="5286"/>
                          <a:ext cx="3634" cy="16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744220" y="4601845"/>
            <a:ext cx="5081270" cy="1752600"/>
            <a:chOff x="1172" y="7247"/>
            <a:chExt cx="8002" cy="2760"/>
          </a:xfrm>
        </p:grpSpPr>
        <p:sp>
          <p:nvSpPr>
            <p:cNvPr id="13" name="文本框 12"/>
            <p:cNvSpPr txBox="1"/>
            <p:nvPr/>
          </p:nvSpPr>
          <p:spPr>
            <a:xfrm>
              <a:off x="1172" y="7247"/>
              <a:ext cx="8002" cy="27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fontAlgn="auto">
                <a:lnSpc>
                  <a:spcPct val="150000"/>
                </a:lnSpc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当 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 =  f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0 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时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 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=0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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，且反馈系数</a:t>
              </a:r>
              <a:r>
                <a:rPr 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最大，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           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，其与频率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0 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的大小无关。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91145" name="对象 91144"/>
            <p:cNvGraphicFramePr/>
            <p:nvPr/>
          </p:nvGraphicFramePr>
          <p:xfrm>
            <a:off x="2777" y="8121"/>
            <a:ext cx="1413" cy="1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7" imgW="469900" imgH="405765" progId="Equation.3">
                    <p:embed/>
                  </p:oleObj>
                </mc:Choice>
                <mc:Fallback>
                  <p:oleObj name="" r:id="rId7" imgW="469900" imgH="405765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77" y="8121"/>
                          <a:ext cx="1413" cy="1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1141" name="图片 91140" descr="Dz0801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2815" y="909955"/>
            <a:ext cx="2383790" cy="4946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65" name="Text Box 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4988" y="6953568"/>
            <a:ext cx="830580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应为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RC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串并联网路配一个电压放大倍数略大于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、输入电阻趋于无穷大、输出电阻趋于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0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的放大电路。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520" y="5299710"/>
            <a:ext cx="8428355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RC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串并联网络为选频网络和正反馈网络、并引入电压串联负反馈，两个网络构成桥路，一对顶点作为输出电压，一对顶点作为放大电路的净输入电压，就构成文氏桥振荡器。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3187" name="图片 93186" descr="Dz080107"/>
          <p:cNvPicPr>
            <a:picLocks noChangeAspect="1"/>
          </p:cNvPicPr>
          <p:nvPr/>
        </p:nvPicPr>
        <p:blipFill>
          <a:blip r:embed="rId1"/>
          <a:srcRect t="5539" r="43939" b="5827"/>
          <a:stretch>
            <a:fillRect/>
          </a:stretch>
        </p:blipFill>
        <p:spPr>
          <a:xfrm>
            <a:off x="1116330" y="1988185"/>
            <a:ext cx="3630930" cy="314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89" name="图片 93188" descr="Dz080107"/>
          <p:cNvPicPr>
            <a:picLocks noChangeAspect="1"/>
          </p:cNvPicPr>
          <p:nvPr/>
        </p:nvPicPr>
        <p:blipFill>
          <a:blip r:embed="rId1"/>
          <a:srcRect l="63637" b="16907"/>
          <a:stretch>
            <a:fillRect/>
          </a:stretch>
        </p:blipFill>
        <p:spPr>
          <a:xfrm>
            <a:off x="5292090" y="1772920"/>
            <a:ext cx="2439670" cy="30524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41045" y="1227455"/>
            <a:ext cx="2663825" cy="650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hangingPunct="0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dirty="0">
                <a:solidFill>
                  <a:srgbClr val="FF6600"/>
                </a:solidFill>
                <a:latin typeface="宋体" panose="02010600030101010101" pitchFamily="2" charset="-122"/>
                <a:sym typeface="+mn-ea"/>
              </a:rPr>
              <a:t>（1）电路结构</a:t>
            </a:r>
            <a:endParaRPr kumimoji="1" lang="zh-CN" altLang="en-US" sz="2800" b="1" dirty="0">
              <a:solidFill>
                <a:srgbClr val="FF6600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395288" y="764540"/>
            <a:ext cx="7620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2</a:t>
            </a: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.</a:t>
            </a:r>
            <a:r>
              <a:rPr kumimoji="1" lang="zh-CN" altLang="en-US" sz="2800" i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RC</a:t>
            </a:r>
            <a:r>
              <a:rPr kumimoji="1" lang="en-US" altLang="zh-CN" sz="2800" i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桥式正弦波振荡电路（文氏桥振荡器）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93193" name="Object 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203258" y="4713288"/>
          <a:ext cx="9906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558800" imgH="215900" progId="Equation.3">
                  <p:embed/>
                </p:oleObj>
              </mc:Choice>
              <mc:Fallback>
                <p:oleObj name="Equation" r:id="rId5" imgW="5588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258" y="4713288"/>
                        <a:ext cx="990600" cy="3825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6285" y="908685"/>
            <a:ext cx="5906770" cy="650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hangingPunct="0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dirty="0">
                <a:solidFill>
                  <a:srgbClr val="FF6600"/>
                </a:solidFill>
                <a:latin typeface="宋体" panose="02010600030101010101" pitchFamily="2" charset="-122"/>
                <a:sym typeface="+mn-ea"/>
              </a:rPr>
              <a:t>（2）起振与振荡的幅值条件</a:t>
            </a:r>
            <a:endParaRPr kumimoji="1" lang="zh-CN" altLang="en-US" sz="2800" b="1" dirty="0">
              <a:solidFill>
                <a:srgbClr val="FF6600"/>
              </a:solidFill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4" name="图片 3" descr="Dz08010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5539" r="43939" b="5827"/>
          <a:stretch>
            <a:fillRect/>
          </a:stretch>
        </p:blipFill>
        <p:spPr>
          <a:xfrm>
            <a:off x="1116330" y="1988185"/>
            <a:ext cx="3630930" cy="31400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" name="组合 11"/>
          <p:cNvGrpSpPr/>
          <p:nvPr/>
        </p:nvGrpSpPr>
        <p:grpSpPr>
          <a:xfrm>
            <a:off x="4859974" y="4680585"/>
            <a:ext cx="1612265" cy="533400"/>
            <a:chOff x="6520" y="7555"/>
            <a:chExt cx="2539" cy="840"/>
          </a:xfrm>
        </p:grpSpPr>
        <p:graphicFrame>
          <p:nvGraphicFramePr>
            <p:cNvPr id="93193" name="对象 93192"/>
            <p:cNvGraphicFramePr/>
            <p:nvPr/>
          </p:nvGraphicFramePr>
          <p:xfrm>
            <a:off x="7427" y="7675"/>
            <a:ext cx="1633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3" imgW="584200" imgH="215900" progId="Equation.3">
                    <p:embed/>
                  </p:oleObj>
                </mc:Choice>
                <mc:Fallback>
                  <p:oleObj name="" r:id="rId3" imgW="584200" imgH="2159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27" y="7675"/>
                          <a:ext cx="1633" cy="602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本框 4"/>
            <p:cNvSpPr txBox="1"/>
            <p:nvPr/>
          </p:nvSpPr>
          <p:spPr>
            <a:xfrm>
              <a:off x="6520" y="7555"/>
              <a:ext cx="1222" cy="8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fontAlgn="auto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则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aphicFrame>
        <p:nvGraphicFramePr>
          <p:cNvPr id="6" name="对象 5"/>
          <p:cNvGraphicFramePr/>
          <p:nvPr/>
        </p:nvGraphicFramePr>
        <p:xfrm>
          <a:off x="4834892" y="1772603"/>
          <a:ext cx="409765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044700" imgH="279400" progId="Equation.3">
                  <p:embed/>
                </p:oleObj>
              </mc:Choice>
              <mc:Fallback>
                <p:oleObj name="" r:id="rId5" imgW="2044700" imgH="279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4892" y="1772603"/>
                        <a:ext cx="4097655" cy="55880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对象 91144"/>
          <p:cNvGraphicFramePr/>
          <p:nvPr/>
        </p:nvGraphicFramePr>
        <p:xfrm>
          <a:off x="4834892" y="2317115"/>
          <a:ext cx="1262380" cy="75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660400" imgH="393700" progId="Equation.3">
                  <p:embed/>
                </p:oleObj>
              </mc:Choice>
              <mc:Fallback>
                <p:oleObj name="" r:id="rId7" imgW="660400" imgH="393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34892" y="2317115"/>
                        <a:ext cx="1262380" cy="751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对象 23560"/>
          <p:cNvGraphicFramePr>
            <a:graphicFrameLocks noChangeAspect="1"/>
          </p:cNvGraphicFramePr>
          <p:nvPr/>
        </p:nvGraphicFramePr>
        <p:xfrm>
          <a:off x="5364163" y="3826510"/>
          <a:ext cx="1762125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876300" imgH="431800" progId="Equation.3">
                  <p:embed/>
                </p:oleObj>
              </mc:Choice>
              <mc:Fallback>
                <p:oleObj name="" r:id="rId9" imgW="876300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4163" y="3826510"/>
                        <a:ext cx="1762125" cy="864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4834892" y="3141028"/>
          <a:ext cx="2815590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1473200" imgH="279400" progId="Equation.3">
                  <p:embed/>
                </p:oleObj>
              </mc:Choice>
              <mc:Fallback>
                <p:oleObj name="" r:id="rId11" imgW="1473200" imgH="279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34892" y="3141028"/>
                        <a:ext cx="2815590" cy="534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 descr="Dz08010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5539" r="43939" b="5827"/>
          <a:stretch>
            <a:fillRect/>
          </a:stretch>
        </p:blipFill>
        <p:spPr>
          <a:xfrm>
            <a:off x="1116330" y="2490470"/>
            <a:ext cx="3630930" cy="314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994" name="文本占位符 21506"/>
          <p:cNvSpPr>
            <a:spLocks noGrp="1"/>
          </p:cNvSpPr>
          <p:nvPr/>
        </p:nvSpPr>
        <p:spPr>
          <a:xfrm>
            <a:off x="4860290" y="1487805"/>
            <a:ext cx="3984625" cy="137287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–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–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文氏桥振荡电路的稳幅作用是靠热敏电阻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实现的。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56285" y="908685"/>
            <a:ext cx="3303270" cy="650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hangingPunct="0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dirty="0">
                <a:solidFill>
                  <a:srgbClr val="FF6600"/>
                </a:solidFill>
                <a:latin typeface="宋体" panose="02010600030101010101" pitchFamily="2" charset="-122"/>
                <a:sym typeface="+mn-ea"/>
              </a:rPr>
              <a:t>（3）稳幅过程</a:t>
            </a:r>
            <a:endParaRPr kumimoji="1" lang="zh-CN" altLang="en-US" sz="2800" b="1" dirty="0">
              <a:solidFill>
                <a:srgbClr val="FF6600"/>
              </a:solidFill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120" y="1555115"/>
            <a:ext cx="1511300" cy="9017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sp>
        <p:nvSpPr>
          <p:cNvPr id="7" name="文本占位符 21506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860290" y="2845435"/>
            <a:ext cx="3984625" cy="222313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–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–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是正温度系数热敏电阻，当输出电压升高，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上所加的电压升高，即温度升高，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的阻值增加，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下降。反之输出幅度增加。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21506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860290" y="5194935"/>
            <a:ext cx="3984625" cy="87439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–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–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若热敏电阻是负温度系数，应放置在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3976" name="对象 23560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186181" y="5876925"/>
          <a:ext cx="2655570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" imgW="1320165" imgH="431800" progId="Equation.3">
                  <p:embed/>
                </p:oleObj>
              </mc:Choice>
              <mc:Fallback>
                <p:oleObj name="" r:id="rId8" imgW="1320165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6181" y="5876925"/>
                        <a:ext cx="2655570" cy="864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773238"/>
            <a:ext cx="7772400" cy="609600"/>
          </a:xfrm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§7.2  电压比较器</a:t>
            </a:r>
            <a:endParaRPr lang="zh-CN" altLang="en-US" sz="4000"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4" name="Text Box 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627313" y="2636838"/>
            <a:ext cx="216058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一、概述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465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27630" y="3213100"/>
            <a:ext cx="385127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二、单限比较器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46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627313" y="3789363"/>
            <a:ext cx="3097212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三、滞回比较器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467" name="Text Box 1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627313" y="4365625"/>
            <a:ext cx="324008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四、窗口比较器</a:t>
            </a:r>
            <a:endParaRPr kumimoji="1" lang="zh-CN" altLang="en-US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9468" name="Text Box 1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627313" y="4941888"/>
            <a:ext cx="388937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五、集成电压比较器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" y="719455"/>
            <a:ext cx="8434070" cy="5774055"/>
          </a:xfrm>
        </p:spPr>
        <p:txBody>
          <a:bodyPr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【教学内容】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（1）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正弦波振荡电路的组成和电路的振荡条件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b="1" dirty="0" smtClean="0">
              <a:solidFill>
                <a:prstClr val="black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（2）</a:t>
            </a:r>
            <a:r>
              <a:rPr sz="2400" b="1" i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 b="1" i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选频电路的频率特性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b="1" dirty="0" smtClean="0">
              <a:solidFill>
                <a:prstClr val="black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（3）</a:t>
            </a:r>
            <a:r>
              <a:rPr lang="zh-CN" altLang="en-US" sz="2400" b="1" i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RC</a:t>
            </a:r>
            <a:r>
              <a:rPr lang="en-US" altLang="zh-CN" sz="2400" b="1" i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正弦波振荡电路的构成及频率参数的计算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b="1" dirty="0" smtClean="0">
              <a:solidFill>
                <a:prstClr val="black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（4）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简单比较器、滞回比较器的电路构成、传输特性及主要参数的分析与计算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400" b="1" dirty="0" smtClean="0">
              <a:solidFill>
                <a:prstClr val="black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（5）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方波、矩形波、三角波、锯齿波等非正弦波发生电路的构成、分析和计算</a:t>
            </a:r>
            <a:r>
              <a:rPr lang="zh-CN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sz="24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方波与三角波、正弦波与矩形波等波形变换电路的分析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836613"/>
            <a:ext cx="3744913" cy="576262"/>
          </a:xfrm>
        </p:spPr>
        <p:txBody>
          <a:bodyPr/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一、概述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82105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kumimoji="1" lang="en-US" altLang="zh-CN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电压比较器的功能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：比较电压的大小。</a:t>
            </a:r>
            <a:endParaRPr kumimoji="1" lang="en-US" altLang="zh-CN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09600" y="3733800"/>
            <a:ext cx="82105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kumimoji="1" lang="en-US" altLang="zh-CN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电压比较器的描述方法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：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电压传输特性 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 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38200" y="4186555"/>
            <a:ext cx="723392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20000"/>
              </a:lnSpc>
            </a:pPr>
            <a:r>
              <a:rPr kumimoji="1" lang="en-US" altLang="zh-CN" sz="2400" b="1">
                <a:solidFill>
                  <a:srgbClr val="A5002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电压传输特性的三个要素：</a:t>
            </a:r>
            <a:endParaRPr kumimoji="1" lang="zh-CN" altLang="en-US" sz="2400" b="1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20000"/>
              </a:lnSpc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）输出高电平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OH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和输出低电平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OL</a:t>
            </a:r>
            <a:endParaRPr kumimoji="1" lang="en-US" altLang="zh-CN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20000"/>
              </a:lnSpc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）阈值电压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20000"/>
              </a:lnSpc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）输入电压过阈值电压时输出电压跃变的方向</a:t>
            </a:r>
            <a:endParaRPr kumimoji="1" lang="zh-CN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950085"/>
            <a:ext cx="8210550" cy="142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marL="0" indent="0" eaLnBrk="1" latinLnBrk="0" hangingPunct="1">
              <a:lnSpc>
                <a:spcPct val="120000"/>
              </a:lnSpc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输入电压是模拟信号；输出电压表示比较的结果，只有高电平和低电平两种情况，为二值信号。使输出产生跃变的输入电压称为</a:t>
            </a: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阈值电压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 build="p"/>
      <p:bldP spid="21508" grpId="0" autoUpdateAnimBg="0" build="p"/>
      <p:bldP spid="21509" grpId="0" autoUpdateAnimBg="0" build="p"/>
      <p:bldP spid="2" grpId="0" autoUpdateAnimBg="0" build="p"/>
      <p:bldP spid="21509" grpId="1" bldLvl="0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93103"/>
            <a:ext cx="4724400" cy="381000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3</a:t>
            </a:r>
            <a:r>
              <a:rPr kumimoji="1" lang="en-US" altLang="zh-CN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.</a:t>
            </a: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几种常用的电压比较器</a:t>
            </a:r>
            <a:endParaRPr kumimoji="1" lang="zh-CN" altLang="en-US" sz="2800" u="sng" dirty="0" smtClean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57200" y="1169988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单限比较器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：只有一个阈值电压</a:t>
            </a:r>
            <a:endParaRPr kumimoji="1" lang="zh-CN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57200" y="5804853"/>
            <a:ext cx="868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窗口比较器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有两个阈值电压，输入电压单调变化时输出电压跃变两次。</a:t>
            </a:r>
            <a:endParaRPr kumimoji="1" lang="zh-CN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68313" y="1558925"/>
            <a:ext cx="8305800" cy="142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latinLnBrk="0" hangingPunct="1">
              <a:lnSpc>
                <a:spcPct val="120000"/>
              </a:lnSpc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滞回比较器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：具有滞回特性</a:t>
            </a:r>
            <a:endParaRPr kumimoji="1" lang="zh-CN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20000"/>
              </a:lnSpc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输入电压的变化方向不同，阈值电压也不同，但输入电压单调变化使输出电压只跃变一次。</a:t>
            </a:r>
            <a:endParaRPr kumimoji="1" lang="zh-CN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37" name="Group 9"/>
          <p:cNvGrpSpPr/>
          <p:nvPr/>
        </p:nvGrpSpPr>
        <p:grpSpPr bwMode="auto">
          <a:xfrm>
            <a:off x="4981893" y="2496185"/>
            <a:ext cx="3556000" cy="457200"/>
            <a:chOff x="3093" y="1391"/>
            <a:chExt cx="2240" cy="288"/>
          </a:xfrm>
        </p:grpSpPr>
        <p:graphicFrame>
          <p:nvGraphicFramePr>
            <p:cNvPr id="22538" name="Object 10"/>
            <p:cNvGraphicFramePr>
              <a:graphicFrameLocks noChangeAspect="1"/>
            </p:cNvGraphicFramePr>
            <p:nvPr/>
          </p:nvGraphicFramePr>
          <p:xfrm>
            <a:off x="4181" y="1391"/>
            <a:ext cx="115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Equation" r:id="rId1" imgW="1040765" imgH="254000" progId="Equation.3">
                    <p:embed/>
                  </p:oleObj>
                </mc:Choice>
                <mc:Fallback>
                  <p:oleObj name="Equation" r:id="rId1" imgW="1040765" imgH="254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1391"/>
                          <a:ext cx="1152" cy="28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3093" y="1391"/>
              <a:ext cx="1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回差电压：</a:t>
              </a:r>
              <a:endPara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3305" y="3070860"/>
            <a:ext cx="2286000" cy="2585085"/>
            <a:chOff x="1643" y="5175"/>
            <a:chExt cx="3600" cy="4071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236" b="10086"/>
            <a:stretch>
              <a:fillRect/>
            </a:stretch>
          </p:blipFill>
          <p:spPr bwMode="auto">
            <a:xfrm>
              <a:off x="1643" y="5175"/>
              <a:ext cx="3600" cy="3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/>
            <p:cNvSpPr txBox="1"/>
            <p:nvPr/>
          </p:nvSpPr>
          <p:spPr>
            <a:xfrm>
              <a:off x="2049" y="8618"/>
              <a:ext cx="2427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kumimoji="1"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+mn-ea"/>
                </a:rPr>
                <a:t>单限比较器</a:t>
              </a:r>
              <a:endParaRPr kumimoji="1"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47720" y="3072130"/>
            <a:ext cx="2362200" cy="2583815"/>
            <a:chOff x="5272" y="5177"/>
            <a:chExt cx="3720" cy="4069"/>
          </a:xfrm>
        </p:grpSpPr>
        <p:pic>
          <p:nvPicPr>
            <p:cNvPr id="2253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17" r="34119" b="10086"/>
            <a:stretch>
              <a:fillRect/>
            </a:stretch>
          </p:blipFill>
          <p:spPr bwMode="auto">
            <a:xfrm>
              <a:off x="5272" y="5177"/>
              <a:ext cx="3720" cy="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/>
            <p:cNvSpPr txBox="1"/>
            <p:nvPr>
              <p:custDataLst>
                <p:tags r:id="rId4"/>
              </p:custDataLst>
            </p:nvPr>
          </p:nvSpPr>
          <p:spPr>
            <a:xfrm>
              <a:off x="6066" y="8618"/>
              <a:ext cx="2427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kumimoji="1"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+mn-ea"/>
                </a:rPr>
                <a:t>滞回</a:t>
              </a:r>
              <a:r>
                <a:rPr kumimoji="1"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+mn-ea"/>
                </a:rPr>
                <a:t>比较器</a:t>
              </a:r>
              <a:endParaRPr kumimoji="1"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40425" y="3502660"/>
            <a:ext cx="2590800" cy="2153285"/>
            <a:chOff x="9355" y="5855"/>
            <a:chExt cx="4080" cy="3391"/>
          </a:xfrm>
        </p:grpSpPr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83" t="17291" b="13545"/>
            <a:stretch>
              <a:fillRect/>
            </a:stretch>
          </p:blipFill>
          <p:spPr bwMode="auto">
            <a:xfrm>
              <a:off x="9355" y="5855"/>
              <a:ext cx="4080" cy="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10083" y="8618"/>
              <a:ext cx="2722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kumimoji="1"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+mn-ea"/>
                </a:rPr>
                <a:t>窗口比较器</a:t>
              </a:r>
              <a:endParaRPr kumimoji="1"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utoUpdateAnimBg="0" build="p"/>
      <p:bldP spid="22535" grpId="0" autoUpdateAnimBg="0" build="p"/>
      <p:bldP spid="225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7073900" cy="465138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4</a:t>
            </a:r>
            <a:r>
              <a:rPr kumimoji="1" lang="en-US" altLang="zh-CN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.</a:t>
            </a: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集成运放的非线性工作区</a:t>
            </a:r>
            <a:endParaRPr kumimoji="1" lang="zh-CN" altLang="en-US" sz="2800" u="sng" dirty="0" smtClean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7705" y="1382395"/>
            <a:ext cx="81686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电路特征：通常情况下，集成运放处于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开环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或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仅引入正反馈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44843" y="4035743"/>
            <a:ext cx="5151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理想运放工作在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非线性区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的特点：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83895" y="4436110"/>
            <a:ext cx="4384040" cy="142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）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净输入电流为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0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）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P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&gt;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N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时，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＝＋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OM                     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b="1" baseline="-25000"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P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N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时，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＝－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OM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258888" y="1987233"/>
          <a:ext cx="54864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Photo Editor 照片" r:id="rId1" imgW="19326225" imgH="6067425" progId="MSPhotoEd.3">
                  <p:embed/>
                </p:oleObj>
              </mc:Choice>
              <mc:Fallback>
                <p:oleObj name="Photo Editor 照片" r:id="rId1" imgW="19326225" imgH="6067425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7233"/>
                        <a:ext cx="54864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364163" y="3787458"/>
          <a:ext cx="312420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hoto Editor 照片" r:id="rId3" imgW="11934825" imgH="9572625" progId="MSPhotoEd.3">
                  <p:embed/>
                </p:oleObj>
              </mc:Choice>
              <mc:Fallback>
                <p:oleObj name="Photo Editor 照片" r:id="rId3" imgW="11934825" imgH="957262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787458"/>
                        <a:ext cx="3124200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AutoShape 8"/>
          <p:cNvSpPr/>
          <p:nvPr/>
        </p:nvSpPr>
        <p:spPr bwMode="auto">
          <a:xfrm>
            <a:off x="6556375" y="2457133"/>
            <a:ext cx="1579563" cy="473075"/>
          </a:xfrm>
          <a:prstGeom prst="borderCallout1">
            <a:avLst>
              <a:gd name="adj1" fmla="val 24162"/>
              <a:gd name="adj2" fmla="val -4824"/>
              <a:gd name="adj3" fmla="val -21477"/>
              <a:gd name="adj4" fmla="val -54977"/>
            </a:avLst>
          </a:prstGeom>
          <a:noFill/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无源网络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 build="p"/>
      <p:bldP spid="23556" grpId="0" autoUpdateAnimBg="0" build="p"/>
      <p:bldP spid="23557" grpId="0" autoUpdateAnimBg="0" build="p"/>
      <p:bldP spid="23560" grpId="0" animBg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9" name="文本框 26628"/>
          <p:cNvSpPr txBox="1"/>
          <p:nvPr/>
        </p:nvSpPr>
        <p:spPr>
          <a:xfrm>
            <a:off x="468630" y="1916430"/>
            <a:ext cx="815022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fontAlgn="auto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）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根据输出端限幅电路决定输出的高、低电平；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67385" y="1110615"/>
            <a:ext cx="8150225" cy="6076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5.</a:t>
            </a: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电压比较器的分析方法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8630" y="2633980"/>
            <a:ext cx="865441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fontAlgn="auto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写出 </a:t>
            </a:r>
            <a:r>
              <a:rPr lang="en-US" altLang="zh-CN" sz="2400" b="1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b="1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的表达式，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令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zh-C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求解出的 </a:t>
            </a:r>
            <a:r>
              <a:rPr lang="en-US" altLang="zh-CN" sz="2400" b="1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即为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630" y="3279775"/>
            <a:ext cx="815022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fontAlgn="auto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）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根据输入电压作用于同相输入端还是反相输入端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决定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输出电压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的跃变方向。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836613"/>
            <a:ext cx="5029200" cy="576262"/>
          </a:xfrm>
        </p:spPr>
        <p:txBody>
          <a:bodyPr/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二、单限比较器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9" r="50301" b="29951"/>
          <a:stretch>
            <a:fillRect/>
          </a:stretch>
        </p:blipFill>
        <p:spPr bwMode="auto">
          <a:xfrm>
            <a:off x="3562985" y="1269048"/>
            <a:ext cx="23622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99795" y="2132965"/>
            <a:ext cx="733298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b="1">
                <a:latin typeface="Times New Roman" panose="02020603050405020304" pitchFamily="18" charset="0"/>
              </a:rPr>
              <a:t>三要素：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OH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＝＋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OM</a:t>
            </a:r>
            <a:r>
              <a:rPr kumimoji="1" lang="zh-CN" altLang="en-US" sz="2400" b="1" baseline="-25000">
                <a:latin typeface="Times New Roman" panose="02020603050405020304" pitchFamily="18" charset="0"/>
                <a:sym typeface="+mn-ea"/>
              </a:rPr>
              <a:t>，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OL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＝－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OM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0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I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&gt; 0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时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＝－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OM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;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I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 0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时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＝＋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OM 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228908"/>
            <a:ext cx="3657600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41020" y="4004945"/>
            <a:ext cx="7925435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集成运放的净输入电压等于输入电压，为保护集成运放的输入级，需加输入端限幅电路。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4584" name="AutoShape 8"/>
          <p:cNvSpPr/>
          <p:nvPr/>
        </p:nvSpPr>
        <p:spPr bwMode="auto">
          <a:xfrm>
            <a:off x="5508625" y="5011420"/>
            <a:ext cx="3311525" cy="865188"/>
          </a:xfrm>
          <a:prstGeom prst="borderCallout2">
            <a:avLst>
              <a:gd name="adj1" fmla="val 13213"/>
              <a:gd name="adj2" fmla="val -2301"/>
              <a:gd name="adj3" fmla="val 13213"/>
              <a:gd name="adj4" fmla="val -34370"/>
              <a:gd name="adj5" fmla="val 84588"/>
              <a:gd name="adj6" fmla="val -67644"/>
            </a:avLst>
          </a:prstGeom>
          <a:noFill/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altLang="en-US" sz="2400" b="1">
                <a:latin typeface="Times New Roman" panose="02020603050405020304" pitchFamily="18" charset="0"/>
              </a:rPr>
              <a:t>二极管限幅电路使净输入电压最大值为</a:t>
            </a:r>
            <a:r>
              <a:rPr lang="en-US" altLang="zh-CN" sz="2400" b="1">
                <a:latin typeface="Times New Roman" panose="02020603050405020304" pitchFamily="18" charset="0"/>
              </a:rPr>
              <a:t>±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D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611505" y="1484630"/>
            <a:ext cx="294322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kumimoji="1" lang="en-US" altLang="zh-CN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过零比较器</a:t>
            </a:r>
            <a:endParaRPr kumimoji="1" lang="zh-CN" altLang="en-US" sz="2800" u="sng" dirty="0" smtClean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590" name="AutoShape 14"/>
          <p:cNvSpPr/>
          <p:nvPr/>
        </p:nvSpPr>
        <p:spPr bwMode="auto">
          <a:xfrm>
            <a:off x="611188" y="5843588"/>
            <a:ext cx="1435100" cy="474662"/>
          </a:xfrm>
          <a:prstGeom prst="borderCallout1">
            <a:avLst>
              <a:gd name="adj1" fmla="val 24079"/>
              <a:gd name="adj2" fmla="val 105310"/>
              <a:gd name="adj3" fmla="val -56856"/>
              <a:gd name="adj4" fmla="val 110398"/>
            </a:avLst>
          </a:prstGeom>
          <a:noFill/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必要吗？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27763" y="764540"/>
            <a:ext cx="2627312" cy="2415540"/>
            <a:chOff x="9808" y="1430"/>
            <a:chExt cx="4137" cy="3804"/>
          </a:xfrm>
        </p:grpSpPr>
        <p:pic>
          <p:nvPicPr>
            <p:cNvPr id="24580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05" b="13274"/>
            <a:stretch>
              <a:fillRect/>
            </a:stretch>
          </p:blipFill>
          <p:spPr bwMode="auto">
            <a:xfrm>
              <a:off x="9808" y="1430"/>
              <a:ext cx="3525" cy="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/>
            <p:cNvSpPr txBox="1"/>
            <p:nvPr/>
          </p:nvSpPr>
          <p:spPr>
            <a:xfrm>
              <a:off x="10259" y="4606"/>
              <a:ext cx="3686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0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电压传输特性</a:t>
              </a:r>
              <a:endPara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 build="p"/>
      <p:bldP spid="24583" grpId="0" autoUpdateAnimBg="0" build="p"/>
      <p:bldP spid="24584" grpId="0" animBg="1" autoUpdateAnimBg="0"/>
      <p:bldP spid="2459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65175"/>
            <a:ext cx="7772400" cy="114300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输出限幅电路</a:t>
            </a:r>
            <a:br>
              <a:rPr lang="zh-CN" altLang="en-US" sz="2800">
                <a:solidFill>
                  <a:schemeClr val="tx1"/>
                </a:solidFill>
                <a:ea typeface="华文行楷" panose="02010800040101010101" pitchFamily="2" charset="-122"/>
              </a:rPr>
            </a:br>
            <a:r>
              <a:rPr lang="zh-CN" altLang="en-US" sz="2400">
                <a:solidFill>
                  <a:schemeClr val="tx1"/>
                </a:solidFill>
              </a:rPr>
              <a:t>    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为适应负载对电压幅值的要求，输出端加限幅电路。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057400"/>
            <a:ext cx="3657600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708400" y="2060575"/>
          <a:ext cx="1230313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Photo Editor 照片" r:id="rId2" imgW="21955125" imgH="6905625" progId="MSPhotoEd.3">
                  <p:embed/>
                </p:oleObj>
              </mc:Choice>
              <mc:Fallback>
                <p:oleObj name="Photo Editor 照片" r:id="rId2" imgW="21955125" imgH="690562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2503" t="417" r="50002" b="14233"/>
                      <a:stretch>
                        <a:fillRect/>
                      </a:stretch>
                    </p:blipFill>
                    <p:spPr bwMode="auto">
                      <a:xfrm>
                        <a:off x="3708400" y="2060575"/>
                        <a:ext cx="1230313" cy="1889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194300" y="2417763"/>
            <a:ext cx="3200400" cy="97726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OH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＝＋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Z1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＋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D2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OL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＝－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Z2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＋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D1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233488" y="4217670"/>
          <a:ext cx="320040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hoto Editor 照片" r:id="rId4" imgW="21955125" imgH="6905625" progId="MSPhotoEd.3">
                  <p:embed/>
                </p:oleObj>
              </mc:Choice>
              <mc:Fallback>
                <p:oleObj name="Photo Editor 照片" r:id="rId4" imgW="21955125" imgH="6905625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1250" b="12582"/>
                      <a:stretch>
                        <a:fillRect/>
                      </a:stretch>
                    </p:blipFill>
                    <p:spPr bwMode="auto">
                      <a:xfrm>
                        <a:off x="1233488" y="4217670"/>
                        <a:ext cx="3200400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427345" y="4581525"/>
            <a:ext cx="2005965" cy="97726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OH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＝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endParaRPr kumimoji="1"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OL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＝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－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Z</a:t>
            </a:r>
            <a:endParaRPr kumimoji="1" lang="en-US" altLang="zh-CN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0" name="AutoShape 10"/>
          <p:cNvSpPr/>
          <p:nvPr/>
        </p:nvSpPr>
        <p:spPr bwMode="auto">
          <a:xfrm>
            <a:off x="1666875" y="3354388"/>
            <a:ext cx="1358900" cy="409575"/>
          </a:xfrm>
          <a:prstGeom prst="borderCallout1">
            <a:avLst>
              <a:gd name="adj1" fmla="val 27907"/>
              <a:gd name="adj2" fmla="val 105606"/>
              <a:gd name="adj3" fmla="val -158139"/>
              <a:gd name="adj4" fmla="val 159227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/>
              <a:t>不可缺少！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 autoUpdateAnimBg="0"/>
      <p:bldP spid="25608" grpId="0" animBg="1" autoUpdateAnimBg="0"/>
      <p:bldP spid="2561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68680" y="1055370"/>
            <a:ext cx="3421380" cy="650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dirty="0">
                <a:solidFill>
                  <a:srgbClr val="FF6600"/>
                </a:solidFill>
                <a:latin typeface="宋体" panose="02010600030101010101" pitchFamily="2" charset="-122"/>
                <a:sym typeface="+mn-ea"/>
              </a:rPr>
              <a:t>同相过零比较器</a:t>
            </a:r>
            <a:endParaRPr kumimoji="1" lang="zh-CN" altLang="en-US" sz="2800" b="1" dirty="0">
              <a:solidFill>
                <a:srgbClr val="FF6600"/>
              </a:solidFill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7" name="图片 6" descr="图片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91640" y="2060575"/>
            <a:ext cx="2712720" cy="123126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076190" y="1579245"/>
            <a:ext cx="2476500" cy="2752090"/>
            <a:chOff x="7994" y="2487"/>
            <a:chExt cx="3900" cy="4334"/>
          </a:xfrm>
        </p:grpSpPr>
        <p:pic>
          <p:nvPicPr>
            <p:cNvPr id="8" name="图片 7" descr="图片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7994" y="2487"/>
              <a:ext cx="3900" cy="3445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>
              <p:custDataLst>
                <p:tags r:id="rId6"/>
              </p:custDataLst>
            </p:nvPr>
          </p:nvSpPr>
          <p:spPr>
            <a:xfrm>
              <a:off x="8108" y="6193"/>
              <a:ext cx="3686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电压传输特性</a:t>
              </a:r>
              <a:endPara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9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59205" y="3936365"/>
            <a:ext cx="733298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三要素：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OH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＝＋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OM</a:t>
            </a:r>
            <a:r>
              <a:rPr kumimoji="1" lang="zh-CN" altLang="en-US" sz="2400" b="1" baseline="-25000">
                <a:latin typeface="Times New Roman" panose="02020603050405020304" pitchFamily="18" charset="0"/>
                <a:sym typeface="+mn-ea"/>
              </a:rPr>
              <a:t>，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OL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＝－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OM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0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I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&gt; 0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时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＋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OM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;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I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 0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时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－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OM 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9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941695" y="1063625"/>
            <a:ext cx="2626995" cy="2846070"/>
            <a:chOff x="9583" y="6308"/>
            <a:chExt cx="4137" cy="4482"/>
          </a:xfrm>
        </p:grpSpPr>
        <p:graphicFrame>
          <p:nvGraphicFramePr>
            <p:cNvPr id="27657" name="Object 9"/>
            <p:cNvGraphicFramePr>
              <a:graphicFrameLocks noChangeAspect="1"/>
            </p:cNvGraphicFramePr>
            <p:nvPr/>
          </p:nvGraphicFramePr>
          <p:xfrm>
            <a:off x="9583" y="6308"/>
            <a:ext cx="3815" cy="3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Photo Editor 照片" r:id="rId1" imgW="8620125" imgH="8677275" progId="MSPhotoEd.3">
                    <p:embed/>
                  </p:oleObj>
                </mc:Choice>
                <mc:Fallback>
                  <p:oleObj name="Photo Editor 照片" r:id="rId1" imgW="8620125" imgH="8677275" progId="MSPhotoEd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3" y="6308"/>
                          <a:ext cx="3815" cy="3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>
              <p:custDataLst>
                <p:tags r:id="rId3"/>
              </p:custDataLst>
            </p:nvPr>
          </p:nvSpPr>
          <p:spPr>
            <a:xfrm>
              <a:off x="10034" y="10162"/>
              <a:ext cx="3686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0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电压传输特性</a:t>
              </a:r>
              <a:endPara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349375" y="1379855"/>
          <a:ext cx="3820795" cy="210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Photo Editor 照片" r:id="rId4" imgW="12315825" imgH="6791325" progId="MSPhotoEd.3">
                  <p:embed/>
                </p:oleObj>
              </mc:Choice>
              <mc:Fallback>
                <p:oleObj name="Photo Editor 照片" r:id="rId4" imgW="12315825" imgH="67913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379855"/>
                        <a:ext cx="3820795" cy="2106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95605" y="765810"/>
            <a:ext cx="4023995" cy="495300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2</a:t>
            </a:r>
            <a:r>
              <a:rPr kumimoji="1" lang="en-US" altLang="zh-CN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.</a:t>
            </a: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一般单限比较器</a:t>
            </a:r>
            <a:endParaRPr kumimoji="1" lang="zh-CN" altLang="en-US" sz="2800" u="sng" dirty="0" smtClean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5363845" y="5300980"/>
          <a:ext cx="19050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1016000" imgH="431800" progId="Equation.3">
                  <p:embed/>
                </p:oleObj>
              </mc:Choice>
              <mc:Fallback>
                <p:oleObj name="Equation" r:id="rId6" imgW="1016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3845" y="5300980"/>
                        <a:ext cx="1905000" cy="808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AutoShape 8"/>
          <p:cNvSpPr/>
          <p:nvPr/>
        </p:nvSpPr>
        <p:spPr bwMode="auto">
          <a:xfrm>
            <a:off x="323850" y="2599055"/>
            <a:ext cx="1487805" cy="644525"/>
          </a:xfrm>
          <a:prstGeom prst="borderCallout1">
            <a:avLst>
              <a:gd name="adj1" fmla="val -394"/>
              <a:gd name="adj2" fmla="val 30900"/>
              <a:gd name="adj3" fmla="val -36650"/>
              <a:gd name="adj4" fmla="val 72769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anose="02020603050405020304" pitchFamily="18" charset="0"/>
              </a:rPr>
              <a:t>作用于</a:t>
            </a:r>
            <a:endParaRPr kumimoji="1" lang="zh-CN" altLang="en-US" sz="2000" b="1">
              <a:latin typeface="Times New Roman" panose="02020603050405020304" pitchFamily="18" charset="0"/>
            </a:endParaRPr>
          </a:p>
          <a:p>
            <a:pPr algn="ctr"/>
            <a:r>
              <a:rPr kumimoji="1" lang="zh-CN" altLang="en-US" sz="2000" b="1">
                <a:latin typeface="Times New Roman" panose="02020603050405020304" pitchFamily="18" charset="0"/>
              </a:rPr>
              <a:t>反相输入端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27658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7812405" y="971868"/>
          <a:ext cx="10080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8" imgW="532765" imgH="215900" progId="Equation.3">
                  <p:embed/>
                </p:oleObj>
              </mc:Choice>
              <mc:Fallback>
                <p:oleObj name="公式" r:id="rId8" imgW="532765" imgH="2159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405" y="971868"/>
                        <a:ext cx="100806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3036888" y="4452144"/>
          <a:ext cx="3734435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0" imgW="1955800" imgH="431800" progId="Equation.3">
                  <p:embed/>
                </p:oleObj>
              </mc:Choice>
              <mc:Fallback>
                <p:oleObj name="" r:id="rId10" imgW="1955800" imgH="4318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36888" y="4452144"/>
                        <a:ext cx="3734435" cy="824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14680" y="3430905"/>
            <a:ext cx="18338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ea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三要素：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4581" name="文本框 24580"/>
          <p:cNvSpPr txBox="1"/>
          <p:nvPr/>
        </p:nvSpPr>
        <p:spPr>
          <a:xfrm>
            <a:off x="614680" y="3853815"/>
            <a:ext cx="524954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＝＋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r>
              <a:rPr lang="zh-CN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OL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＝－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endParaRPr lang="en-US" altLang="zh-CN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2140" y="4580890"/>
            <a:ext cx="271907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）阈值电压</a:t>
            </a:r>
            <a:endParaRPr lang="en-US" altLang="zh-CN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2775" y="6130925"/>
            <a:ext cx="827595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b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&gt;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baseline="-25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 </a:t>
            </a:r>
            <a:r>
              <a:rPr lang="en-US" altLang="zh-CN" sz="2400" b="1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＝－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OM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400" b="1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solidFill>
                  <a:srgbClr val="FF000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 </a:t>
            </a:r>
            <a:r>
              <a:rPr lang="en-US" altLang="zh-CN" sz="2400" b="1" i="1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＝＋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OM</a:t>
            </a:r>
            <a:endParaRPr lang="en-US" altLang="zh-CN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12"/>
            </p:custDataLst>
          </p:nvPr>
        </p:nvGraphicFramePr>
        <p:xfrm>
          <a:off x="2988310" y="5496401"/>
          <a:ext cx="2255520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3" imgW="1181100" imgH="228600" progId="Equation.3">
                  <p:embed/>
                </p:oleObj>
              </mc:Choice>
              <mc:Fallback>
                <p:oleObj name="" r:id="rId13" imgW="1181100" imgH="2286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88310" y="5496401"/>
                        <a:ext cx="2255520" cy="436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 autoUpdateAnimBg="0"/>
      <p:bldP spid="10" grpId="0"/>
      <p:bldP spid="24581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3895" y="908685"/>
            <a:ext cx="3421380" cy="650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dirty="0">
                <a:solidFill>
                  <a:srgbClr val="FF6600"/>
                </a:solidFill>
                <a:latin typeface="宋体" panose="02010600030101010101" pitchFamily="2" charset="-122"/>
                <a:sym typeface="+mn-ea"/>
              </a:rPr>
              <a:t>单限比较器应用</a:t>
            </a:r>
            <a:endParaRPr kumimoji="1" lang="zh-CN" altLang="en-US" sz="2800" b="1" dirty="0">
              <a:solidFill>
                <a:srgbClr val="FF6600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8985" y="1559560"/>
            <a:ext cx="795083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比较器主要用来对输入波形进行整形，可以将不规则的输入波形整形为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方波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输出。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59655" y="2546350"/>
            <a:ext cx="3464560" cy="3657600"/>
            <a:chOff x="7653" y="4010"/>
            <a:chExt cx="5456" cy="5760"/>
          </a:xfrm>
        </p:grpSpPr>
        <p:pic>
          <p:nvPicPr>
            <p:cNvPr id="13" name="图片 1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7653" y="4010"/>
              <a:ext cx="4166" cy="4992"/>
            </a:xfrm>
            <a:prstGeom prst="rect">
              <a:avLst/>
            </a:prstGeom>
          </p:spPr>
        </p:pic>
        <p:sp>
          <p:nvSpPr>
            <p:cNvPr id="14" name="文本框 7176"/>
            <p:cNvSpPr txBox="1"/>
            <p:nvPr>
              <p:custDataLst>
                <p:tags r:id="rId3"/>
              </p:custDataLst>
            </p:nvPr>
          </p:nvSpPr>
          <p:spPr>
            <a:xfrm>
              <a:off x="7711" y="9142"/>
              <a:ext cx="539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b) </a:t>
              </a: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有干扰正弦波变换为方波</a:t>
              </a:r>
              <a:endPara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3510" y="3357245"/>
            <a:ext cx="1343660" cy="1619219"/>
            <a:chOff x="9583" y="6308"/>
            <a:chExt cx="4137" cy="4644"/>
          </a:xfrm>
        </p:grpSpPr>
        <p:graphicFrame>
          <p:nvGraphicFramePr>
            <p:cNvPr id="27657" name="Object 9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9583" y="6308"/>
            <a:ext cx="3815" cy="3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Photo Editor 照片" r:id="rId5" imgW="8620125" imgH="8677275" progId="MSPhotoEd.3">
                    <p:embed/>
                  </p:oleObj>
                </mc:Choice>
                <mc:Fallback>
                  <p:oleObj name="Photo Editor 照片" r:id="rId5" imgW="8620125" imgH="8677275" progId="MSPhotoEd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3" y="6308"/>
                          <a:ext cx="3815" cy="3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/>
            <p:cNvSpPr txBox="1"/>
            <p:nvPr>
              <p:custDataLst>
                <p:tags r:id="rId7"/>
              </p:custDataLst>
            </p:nvPr>
          </p:nvSpPr>
          <p:spPr>
            <a:xfrm>
              <a:off x="10034" y="10162"/>
              <a:ext cx="3686" cy="7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电压传输特性</a:t>
              </a:r>
              <a:endParaRPr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08735" y="2565400"/>
            <a:ext cx="2973070" cy="3638550"/>
            <a:chOff x="2061" y="4040"/>
            <a:chExt cx="4682" cy="5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2061" y="4040"/>
              <a:ext cx="4682" cy="5730"/>
              <a:chOff x="2061" y="4040"/>
              <a:chExt cx="4682" cy="5730"/>
            </a:xfrm>
          </p:grpSpPr>
          <p:sp>
            <p:nvSpPr>
              <p:cNvPr id="60420" name="文本框 7176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061" y="9142"/>
                <a:ext cx="4572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2000" b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正弦波变换为矩形波 </a:t>
                </a:r>
                <a:endPara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2551" y="4040"/>
                <a:ext cx="4192" cy="4864"/>
              </a:xfrm>
              <a:prstGeom prst="rect">
                <a:avLst/>
              </a:prstGeom>
            </p:spPr>
          </p:pic>
        </p:grpSp>
        <p:pic>
          <p:nvPicPr>
            <p:cNvPr id="20" name="图片 1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2234" y="4947"/>
              <a:ext cx="920" cy="44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2778" y="4965"/>
              <a:ext cx="310" cy="322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7452043" y="3141345"/>
            <a:ext cx="1487349" cy="1627505"/>
            <a:chOff x="9808" y="2477"/>
            <a:chExt cx="2342" cy="2563"/>
          </a:xfrm>
        </p:grpSpPr>
        <p:pic>
          <p:nvPicPr>
            <p:cNvPr id="24580" name="Picture 4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05" b="13274"/>
            <a:stretch>
              <a:fillRect/>
            </a:stretch>
          </p:blipFill>
          <p:spPr bwMode="auto">
            <a:xfrm>
              <a:off x="9808" y="2477"/>
              <a:ext cx="2342" cy="2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文本框 22"/>
            <p:cNvSpPr txBox="1"/>
            <p:nvPr>
              <p:custDataLst>
                <p:tags r:id="rId17"/>
              </p:custDataLst>
            </p:nvPr>
          </p:nvSpPr>
          <p:spPr>
            <a:xfrm>
              <a:off x="10259" y="4606"/>
              <a:ext cx="186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电压传输特性</a:t>
              </a:r>
              <a:endParaRPr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836613"/>
            <a:ext cx="5029200" cy="720725"/>
          </a:xfrm>
        </p:spPr>
        <p:txBody>
          <a:bodyPr/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三、滞回比较器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898843" y="4653757"/>
          <a:ext cx="2073275" cy="136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1" imgW="1002665" imgH="660400" progId="Equation.3">
                  <p:embed/>
                </p:oleObj>
              </mc:Choice>
              <mc:Fallback>
                <p:oleObj name="Equation" r:id="rId1" imgW="1002665" imgH="660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43" y="4653757"/>
                        <a:ext cx="2073275" cy="13671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768975" y="2636520"/>
          <a:ext cx="13970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749300" imgH="457200" progId="Equation.3">
                  <p:embed/>
                </p:oleObj>
              </mc:Choice>
              <mc:Fallback>
                <p:oleObj name="Equation" r:id="rId3" imgW="749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2636520"/>
                        <a:ext cx="1397000" cy="854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5768975" y="4797425"/>
          <a:ext cx="268128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295400" imgH="431800" progId="Equation.3">
                  <p:embed/>
                </p:oleObj>
              </mc:Choice>
              <mc:Fallback>
                <p:oleObj name="Equation" r:id="rId5" imgW="1295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4797425"/>
                        <a:ext cx="2681288" cy="893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115695" y="1701165"/>
          <a:ext cx="312420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Photo Editor 照片" r:id="rId7" imgW="10715625" imgH="7019925" progId="MSPhotoEd.3">
                  <p:embed/>
                </p:oleObj>
              </mc:Choice>
              <mc:Fallback>
                <p:oleObj name="Photo Editor 照片" r:id="rId7" imgW="10715625" imgH="7019925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95" y="1701165"/>
                        <a:ext cx="3124200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4862195" y="4037965"/>
            <a:ext cx="228917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ClrTx/>
              <a:buSzTx/>
              <a:buFont typeface="+mj-ea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阈值电压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275330" y="5011896"/>
          <a:ext cx="1943100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939800" imgH="228600" progId="Equation.3">
                  <p:embed/>
                </p:oleObj>
              </mc:Choice>
              <mc:Fallback>
                <p:oleObj name="Equation" r:id="rId10" imgW="939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330" y="5011896"/>
                        <a:ext cx="1943100" cy="4756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4860290" y="1917700"/>
            <a:ext cx="18338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+mj-ea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三要素：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lnSpc>
                <a:spcPct val="150000"/>
              </a:lnSpc>
              <a:buFont typeface="+mj-ea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68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41630" y="655955"/>
            <a:ext cx="8399780" cy="5619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【重点】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sz="2400" b="1" i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RC</a:t>
            </a:r>
            <a:r>
              <a:rPr 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正弦振荡电路的构成及分析计算；</a:t>
            </a:r>
            <a:r>
              <a:rPr 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方波、</a:t>
            </a:r>
            <a:r>
              <a:rPr 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矩形波、三角波、锯齿波发生电路及上述波形变换电路的分析和计算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【难点】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根据正弦振荡的条件合理构成正弦振荡电路及参数计算、非正弦振荡器中比较器的作用特点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defRPr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【能力培养】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（1）</a:t>
            </a:r>
            <a:r>
              <a:rPr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掌握正弦波振荡电路的组成和电路的振荡条件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400" b="1" dirty="0" smtClean="0">
              <a:solidFill>
                <a:prstClr val="black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（2）</a:t>
            </a:r>
            <a:r>
              <a:rPr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能够对</a:t>
            </a:r>
            <a:r>
              <a:rPr 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b="1" i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RC</a:t>
            </a:r>
            <a:r>
              <a:rPr lang="en-US" sz="2400" b="1" i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正弦振荡电路进行分析和计算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400" b="1" dirty="0" smtClean="0">
              <a:solidFill>
                <a:prstClr val="black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（3）</a:t>
            </a:r>
            <a:r>
              <a:rPr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能够分析和计算方波、矩形波、三角波、锯齿波发生电路及上述波形的波形变换电路</a:t>
            </a:r>
            <a:r>
              <a:rPr lang="zh-CN" altLang="en-US" sz="2400" b="1" dirty="0" smtClean="0">
                <a:solidFill>
                  <a:prstClr val="blac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 smtClean="0">
              <a:solidFill>
                <a:prstClr val="black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836930"/>
            <a:ext cx="4438015" cy="762000"/>
          </a:xfrm>
        </p:spPr>
        <p:txBody>
          <a:bodyPr/>
          <a:lstStyle/>
          <a:p>
            <a:pPr algn="l"/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工作原理及电压传输特性</a:t>
            </a:r>
            <a:endParaRPr lang="zh-CN" altLang="en-US" sz="280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4530" y="4507230"/>
            <a:ext cx="7962265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设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I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＜－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T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，则 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N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＜ 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P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，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O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＝+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Z</a:t>
            </a:r>
            <a:r>
              <a:rPr kumimoji="1" lang="zh-CN" altLang="zh-CN" sz="2400" b="1">
                <a:latin typeface="Times New Roman" panose="02020603050405020304" pitchFamily="18" charset="0"/>
              </a:rPr>
              <a:t>。此时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P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＝ +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T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，增大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I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，直至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+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T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，再增大，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O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才从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+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Z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跃变为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－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Z。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6300788" y="1628775"/>
          <a:ext cx="2438400" cy="243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Photo Editor 照片" r:id="rId1" imgW="21402675" imgH="9620250" progId="MSPhotoEd.3">
                  <p:embed/>
                </p:oleObj>
              </mc:Choice>
              <mc:Fallback>
                <p:oleObj name="Photo Editor 照片" r:id="rId1" imgW="21402675" imgH="9620250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001" b="11066"/>
                      <a:stretch>
                        <a:fillRect/>
                      </a:stretch>
                    </p:blipFill>
                    <p:spPr bwMode="auto">
                      <a:xfrm>
                        <a:off x="6300788" y="1628775"/>
                        <a:ext cx="2438400" cy="243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85800" y="5459413"/>
            <a:ext cx="8077200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设 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I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＞+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T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，则 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N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＞ 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P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，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O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＝－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Z</a:t>
            </a:r>
            <a:r>
              <a:rPr kumimoji="1" lang="zh-CN" altLang="zh-CN" sz="2400" b="1">
                <a:latin typeface="Times New Roman" panose="02020603050405020304" pitchFamily="18" charset="0"/>
              </a:rPr>
              <a:t>。此时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P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＝ －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T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，减小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I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，直至－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T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，再减小，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O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才从－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Z</a:t>
            </a:r>
            <a:r>
              <a:rPr kumimoji="1" lang="zh-CN" altLang="zh-CN" sz="2400" b="1">
                <a:latin typeface="Times New Roman" panose="02020603050405020304" pitchFamily="18" charset="0"/>
              </a:rPr>
              <a:t>跃变为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+</a:t>
            </a:r>
            <a:r>
              <a:rPr kumimoji="1" lang="zh-CN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zh-CN" altLang="zh-CN" sz="2400" b="1" baseline="-25000">
                <a:latin typeface="Times New Roman" panose="02020603050405020304" pitchFamily="18" charset="0"/>
              </a:rPr>
              <a:t>Z。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pSp>
        <p:nvGrpSpPr>
          <p:cNvPr id="29702" name="Group 6"/>
          <p:cNvGrpSpPr/>
          <p:nvPr/>
        </p:nvGrpSpPr>
        <p:grpSpPr bwMode="auto">
          <a:xfrm>
            <a:off x="6453188" y="2044700"/>
            <a:ext cx="2125662" cy="1798638"/>
            <a:chOff x="3744" y="646"/>
            <a:chExt cx="1339" cy="1133"/>
          </a:xfrm>
        </p:grpSpPr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 flipH="1">
              <a:off x="4075" y="1718"/>
              <a:ext cx="100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V="1">
              <a:off x="4078" y="657"/>
              <a:ext cx="0" cy="107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 flipH="1">
              <a:off x="3744" y="646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 flipH="1">
              <a:off x="4620" y="1779"/>
              <a:ext cx="2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 flipV="1">
              <a:off x="4005" y="1392"/>
              <a:ext cx="0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 flipH="1">
              <a:off x="3744" y="720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395288" y="1700213"/>
          <a:ext cx="312420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hoto Editor 照片" r:id="rId3" imgW="10715625" imgH="7019925" progId="MSPhotoEd.3">
                  <p:embed/>
                </p:oleObj>
              </mc:Choice>
              <mc:Fallback>
                <p:oleObj name="Photo Editor 照片" r:id="rId3" imgW="10715625" imgH="7019925" progId="MSPhotoEd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0213"/>
                        <a:ext cx="3124200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3635375" y="3213100"/>
          <a:ext cx="13017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698500" imgH="228600" progId="Equation.3">
                  <p:embed/>
                </p:oleObj>
              </mc:Choice>
              <mc:Fallback>
                <p:oleObj name="Equation" r:id="rId5" imgW="6985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213100"/>
                        <a:ext cx="1301750" cy="427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3635375" y="2276475"/>
          <a:ext cx="2362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295400" imgH="431800" progId="Equation.3">
                  <p:embed/>
                </p:oleObj>
              </mc:Choice>
              <mc:Fallback>
                <p:oleObj name="Equation" r:id="rId7" imgW="12954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276475"/>
                        <a:ext cx="2362200" cy="787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732270" y="4109085"/>
            <a:ext cx="23406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电压传输特性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8683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39750" y="3933190"/>
            <a:ext cx="228917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>
              <a:lnSpc>
                <a:spcPct val="150000"/>
              </a:lnSpc>
              <a:spcBef>
                <a:spcPct val="50000"/>
              </a:spcBef>
              <a:buClrTx/>
              <a:buSzTx/>
              <a:buFont typeface="+mj-ea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跃变方向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 build="p"/>
      <p:bldP spid="29701" grpId="0" autoUpdateAnimBg="0" build="p"/>
      <p:bldP spid="7" grpId="0"/>
      <p:bldP spid="29698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30725" name="对象 30724"/>
          <p:cNvGraphicFramePr/>
          <p:nvPr/>
        </p:nvGraphicFramePr>
        <p:xfrm>
          <a:off x="5586095" y="3212465"/>
          <a:ext cx="30480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" imgW="12277725" imgH="6981825" progId="MSPhotoEd.3">
                  <p:embed/>
                </p:oleObj>
              </mc:Choice>
              <mc:Fallback>
                <p:oleObj name="" r:id="rId1" imgW="12277725" imgH="6981825" progId="MSPhotoEd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6095" y="3212465"/>
                        <a:ext cx="3048000" cy="173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366385" y="1482725"/>
            <a:ext cx="34143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）电压传输特性曲线上下移动：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8780" y="3569970"/>
            <a:ext cx="32492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）电压传输特性曲线左右移动：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0724" name="对象 30723"/>
          <p:cNvGraphicFramePr/>
          <p:nvPr/>
        </p:nvGraphicFramePr>
        <p:xfrm>
          <a:off x="901700" y="1156335"/>
          <a:ext cx="4037965" cy="193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3" imgW="20012025" imgH="9610725" progId="MSPhotoEd.3">
                  <p:embed/>
                </p:oleObj>
              </mc:Choice>
              <mc:Fallback>
                <p:oleObj name="" r:id="rId3" imgW="20012025" imgH="9610725" progId="MSPhotoEd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1156335"/>
                        <a:ext cx="4037965" cy="1939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98145" y="5081905"/>
            <a:ext cx="3346450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）改变输入电压过阈值电压时输出电压的跃变方向：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0729" name="对象 30728"/>
          <p:cNvGraphicFramePr/>
          <p:nvPr/>
        </p:nvGraphicFramePr>
        <p:xfrm>
          <a:off x="5724525" y="4986020"/>
          <a:ext cx="2880360" cy="164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5" imgW="12163425" imgH="6962775" progId="MSPhotoEd.3">
                  <p:embed/>
                </p:oleObj>
              </mc:Choice>
              <mc:Fallback>
                <p:oleObj name="" r:id="rId5" imgW="12163425" imgH="6962775" progId="MSPhotoEd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4525" y="4986020"/>
                        <a:ext cx="2880360" cy="1649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3"/>
          <p:cNvSpPr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323850" y="692785"/>
            <a:ext cx="8382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如何改变滞回比较器的电压传输特性</a:t>
            </a:r>
            <a:endParaRPr kumimoji="1" lang="zh-CN" altLang="en-US" sz="2800" b="1" dirty="0">
              <a:solidFill>
                <a:srgbClr val="FF66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348865" y="2277110"/>
            <a:ext cx="958215" cy="717550"/>
            <a:chOff x="3821" y="3767"/>
            <a:chExt cx="1509" cy="1130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821" y="3767"/>
              <a:ext cx="1061" cy="113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4705" y="3926"/>
              <a:ext cx="625" cy="404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6155690" y="2272030"/>
            <a:ext cx="27343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改变输出限幅电路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1118235" y="4364990"/>
            <a:ext cx="27343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加入参考电压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20110" y="3099435"/>
            <a:ext cx="1781175" cy="191389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3248025" y="2240915"/>
            <a:ext cx="1620000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3648075" y="5085080"/>
            <a:ext cx="1727200" cy="1572260"/>
            <a:chOff x="5745" y="8008"/>
            <a:chExt cx="2720" cy="247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45" y="8008"/>
              <a:ext cx="2721" cy="2477"/>
            </a:xfrm>
            <a:prstGeom prst="rect">
              <a:avLst/>
            </a:prstGeom>
          </p:spPr>
        </p:pic>
        <p:sp>
          <p:nvSpPr>
            <p:cNvPr id="14" name="Line 10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rot="5400000" flipH="1">
              <a:off x="7241" y="9782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rot="16200000" flipH="1">
              <a:off x="6090" y="8762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7200" y="8348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5840" y="9936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rot="10800000" flipH="1">
              <a:off x="6180" y="10276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9" name="Line 1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rot="10800000" flipH="1">
              <a:off x="7541" y="8688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47902"/>
          <a:stretch>
            <a:fillRect/>
          </a:stretch>
        </p:blipFill>
        <p:spPr>
          <a:xfrm>
            <a:off x="1547495" y="1700530"/>
            <a:ext cx="3240405" cy="4661535"/>
          </a:xfrm>
          <a:prstGeom prst="rect">
            <a:avLst/>
          </a:prstGeom>
        </p:spPr>
      </p:pic>
      <p:sp>
        <p:nvSpPr>
          <p:cNvPr id="35843" name="文本框 35842"/>
          <p:cNvSpPr txBox="1"/>
          <p:nvPr>
            <p:custDataLst>
              <p:tags r:id="rId3"/>
            </p:custDataLst>
          </p:nvPr>
        </p:nvSpPr>
        <p:spPr>
          <a:xfrm>
            <a:off x="671513" y="695960"/>
            <a:ext cx="7772400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已知某电路的输入电压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和输出电压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的波形，判断电路是哪种电压比较器，并求解电压传输特性。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60290" y="1700530"/>
            <a:ext cx="2907030" cy="4661535"/>
            <a:chOff x="7654" y="2678"/>
            <a:chExt cx="4578" cy="734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rcRect l="53262"/>
            <a:stretch>
              <a:fillRect/>
            </a:stretch>
          </p:blipFill>
          <p:spPr>
            <a:xfrm>
              <a:off x="7654" y="2678"/>
              <a:ext cx="4578" cy="7341"/>
            </a:xfrm>
            <a:prstGeom prst="rect">
              <a:avLst/>
            </a:prstGeom>
          </p:spPr>
        </p:pic>
        <p:sp>
          <p:nvSpPr>
            <p:cNvPr id="29706" name="Line 10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0262" y="7895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" name="Line 10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rot="5400000" flipH="1">
              <a:off x="8261" y="7061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" name="Line 1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8108" y="4946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rot="10800000" flipH="1">
              <a:off x="8675" y="4493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rot="10800000" flipH="1">
              <a:off x="10829" y="7441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rot="16200000" flipH="1">
              <a:off x="10537" y="5700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5175"/>
            <a:ext cx="4419600" cy="685800"/>
          </a:xfrm>
        </p:spPr>
        <p:txBody>
          <a:bodyPr/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四、窗口比较器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827088" y="1700213"/>
          <a:ext cx="4114800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Photo Editor 照片" r:id="rId1" imgW="14525625" imgH="7953375" progId="MSPhotoEd.3">
                  <p:embed/>
                </p:oleObj>
              </mc:Choice>
              <mc:Fallback>
                <p:oleObj name="Photo Editor 照片" r:id="rId1" imgW="14525625" imgH="795337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4114800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69888" y="2354263"/>
          <a:ext cx="8382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558800" imgH="215900" progId="Equation.3">
                  <p:embed/>
                </p:oleObj>
              </mc:Choice>
              <mc:Fallback>
                <p:oleObj name="Equation" r:id="rId3" imgW="5588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2354263"/>
                        <a:ext cx="838200" cy="323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9" name="Group 5"/>
          <p:cNvGrpSpPr/>
          <p:nvPr/>
        </p:nvGrpSpPr>
        <p:grpSpPr bwMode="auto">
          <a:xfrm>
            <a:off x="2411413" y="1547813"/>
            <a:ext cx="552450" cy="1673225"/>
            <a:chOff x="1517" y="1455"/>
            <a:chExt cx="348" cy="1054"/>
          </a:xfrm>
        </p:grpSpPr>
        <p:graphicFrame>
          <p:nvGraphicFramePr>
            <p:cNvPr id="31750" name="Object 6"/>
            <p:cNvGraphicFramePr>
              <a:graphicFrameLocks noChangeAspect="1"/>
            </p:cNvGraphicFramePr>
            <p:nvPr/>
          </p:nvGraphicFramePr>
          <p:xfrm>
            <a:off x="1571" y="1455"/>
            <a:ext cx="24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5" imgW="304800" imgH="228600" progId="Equation.3">
                    <p:embed/>
                  </p:oleObj>
                </mc:Choice>
                <mc:Fallback>
                  <p:oleObj name="Equation" r:id="rId5" imgW="3048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" y="1455"/>
                          <a:ext cx="246" cy="18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Object 7"/>
            <p:cNvGraphicFramePr>
              <a:graphicFrameLocks noChangeAspect="1"/>
            </p:cNvGraphicFramePr>
            <p:nvPr/>
          </p:nvGraphicFramePr>
          <p:xfrm>
            <a:off x="1517" y="2319"/>
            <a:ext cx="348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7" imgW="419100" imgH="228600" progId="Equation.3">
                    <p:embed/>
                  </p:oleObj>
                </mc:Choice>
                <mc:Fallback>
                  <p:oleObj name="Equation" r:id="rId7" imgW="4191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2319"/>
                          <a:ext cx="348" cy="19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2" name="Freeform 8"/>
          <p:cNvSpPr/>
          <p:nvPr/>
        </p:nvSpPr>
        <p:spPr bwMode="auto">
          <a:xfrm>
            <a:off x="2808288" y="1928813"/>
            <a:ext cx="1905000" cy="1524000"/>
          </a:xfrm>
          <a:custGeom>
            <a:avLst/>
            <a:gdLst>
              <a:gd name="T0" fmla="*/ 0 w 1328"/>
              <a:gd name="T1" fmla="*/ 32 h 1088"/>
              <a:gd name="T2" fmla="*/ 432 w 1328"/>
              <a:gd name="T3" fmla="*/ 80 h 1088"/>
              <a:gd name="T4" fmla="*/ 528 w 1328"/>
              <a:gd name="T5" fmla="*/ 512 h 1088"/>
              <a:gd name="T6" fmla="*/ 1200 w 1328"/>
              <a:gd name="T7" fmla="*/ 560 h 1088"/>
              <a:gd name="T8" fmla="*/ 1296 w 1328"/>
              <a:gd name="T9" fmla="*/ 1088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8" h="1088">
                <a:moveTo>
                  <a:pt x="0" y="32"/>
                </a:moveTo>
                <a:cubicBezTo>
                  <a:pt x="172" y="16"/>
                  <a:pt x="344" y="0"/>
                  <a:pt x="432" y="80"/>
                </a:cubicBezTo>
                <a:cubicBezTo>
                  <a:pt x="520" y="160"/>
                  <a:pt x="400" y="432"/>
                  <a:pt x="528" y="512"/>
                </a:cubicBezTo>
                <a:cubicBezTo>
                  <a:pt x="656" y="592"/>
                  <a:pt x="1072" y="464"/>
                  <a:pt x="1200" y="560"/>
                </a:cubicBezTo>
                <a:cubicBezTo>
                  <a:pt x="1328" y="656"/>
                  <a:pt x="1280" y="1000"/>
                  <a:pt x="1296" y="1088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379413" y="3071813"/>
          <a:ext cx="8191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545465" imgH="215900" progId="Equation.3">
                  <p:embed/>
                </p:oleObj>
              </mc:Choice>
              <mc:Fallback>
                <p:oleObj name="Equation" r:id="rId9" imgW="545465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3071813"/>
                        <a:ext cx="819150" cy="323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4" name="Group 10"/>
          <p:cNvGrpSpPr/>
          <p:nvPr/>
        </p:nvGrpSpPr>
        <p:grpSpPr bwMode="auto">
          <a:xfrm>
            <a:off x="2411413" y="2387600"/>
            <a:ext cx="533400" cy="1617663"/>
            <a:chOff x="1529" y="1008"/>
            <a:chExt cx="336" cy="1019"/>
          </a:xfrm>
        </p:grpSpPr>
        <p:graphicFrame>
          <p:nvGraphicFramePr>
            <p:cNvPr id="31755" name="Object 11"/>
            <p:cNvGraphicFramePr>
              <a:graphicFrameLocks noChangeAspect="1"/>
            </p:cNvGraphicFramePr>
            <p:nvPr/>
          </p:nvGraphicFramePr>
          <p:xfrm>
            <a:off x="1610" y="1842"/>
            <a:ext cx="24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1" imgW="304800" imgH="228600" progId="Equation.3">
                    <p:embed/>
                  </p:oleObj>
                </mc:Choice>
                <mc:Fallback>
                  <p:oleObj name="Equation" r:id="rId11" imgW="3048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842"/>
                          <a:ext cx="246" cy="18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12"/>
            <p:cNvGraphicFramePr>
              <a:graphicFrameLocks noChangeAspect="1"/>
            </p:cNvGraphicFramePr>
            <p:nvPr/>
          </p:nvGraphicFramePr>
          <p:xfrm>
            <a:off x="1529" y="1008"/>
            <a:ext cx="33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2" imgW="419100" imgH="228600" progId="Equation.3">
                    <p:embed/>
                  </p:oleObj>
                </mc:Choice>
                <mc:Fallback>
                  <p:oleObj name="Equation" r:id="rId12" imgW="4191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1008"/>
                          <a:ext cx="336" cy="18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7" name="Freeform 13"/>
          <p:cNvSpPr/>
          <p:nvPr/>
        </p:nvSpPr>
        <p:spPr bwMode="auto">
          <a:xfrm>
            <a:off x="2884488" y="2919413"/>
            <a:ext cx="1447800" cy="800100"/>
          </a:xfrm>
          <a:custGeom>
            <a:avLst/>
            <a:gdLst>
              <a:gd name="T0" fmla="*/ 0 w 1048"/>
              <a:gd name="T1" fmla="*/ 536 h 560"/>
              <a:gd name="T2" fmla="*/ 432 w 1048"/>
              <a:gd name="T3" fmla="*/ 488 h 560"/>
              <a:gd name="T4" fmla="*/ 480 w 1048"/>
              <a:gd name="T5" fmla="*/ 104 h 560"/>
              <a:gd name="T6" fmla="*/ 960 w 1048"/>
              <a:gd name="T7" fmla="*/ 56 h 560"/>
              <a:gd name="T8" fmla="*/ 1008 w 1048"/>
              <a:gd name="T9" fmla="*/ 44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8" h="560">
                <a:moveTo>
                  <a:pt x="0" y="536"/>
                </a:moveTo>
                <a:cubicBezTo>
                  <a:pt x="176" y="548"/>
                  <a:pt x="352" y="560"/>
                  <a:pt x="432" y="488"/>
                </a:cubicBezTo>
                <a:cubicBezTo>
                  <a:pt x="512" y="416"/>
                  <a:pt x="392" y="176"/>
                  <a:pt x="480" y="104"/>
                </a:cubicBezTo>
                <a:cubicBezTo>
                  <a:pt x="568" y="32"/>
                  <a:pt x="872" y="0"/>
                  <a:pt x="960" y="56"/>
                </a:cubicBezTo>
                <a:cubicBezTo>
                  <a:pt x="1048" y="112"/>
                  <a:pt x="1000" y="376"/>
                  <a:pt x="1008" y="440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99795" y="4363720"/>
            <a:ext cx="3352800" cy="2200275"/>
            <a:chOff x="1417" y="6872"/>
            <a:chExt cx="5280" cy="3465"/>
          </a:xfrm>
        </p:grpSpPr>
        <p:graphicFrame>
          <p:nvGraphicFramePr>
            <p:cNvPr id="31761" name="Object 17"/>
            <p:cNvGraphicFramePr>
              <a:graphicFrameLocks noChangeAspect="1"/>
            </p:cNvGraphicFramePr>
            <p:nvPr/>
          </p:nvGraphicFramePr>
          <p:xfrm>
            <a:off x="1417" y="6872"/>
            <a:ext cx="5280" cy="2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Photo Editor 照片" r:id="rId14" imgW="11325225" imgH="5895975" progId="MSPhotoEd.3">
                    <p:embed/>
                  </p:oleObj>
                </mc:Choice>
                <mc:Fallback>
                  <p:oleObj name="Photo Editor 照片" r:id="rId14" imgW="11325225" imgH="5895975" progId="MSPhotoEd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6872"/>
                          <a:ext cx="5280" cy="2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9"/>
            <p:cNvSpPr txBox="1"/>
            <p:nvPr>
              <p:custDataLst>
                <p:tags r:id="rId16"/>
              </p:custDataLst>
            </p:nvPr>
          </p:nvSpPr>
          <p:spPr>
            <a:xfrm>
              <a:off x="2551" y="9709"/>
              <a:ext cx="3686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000" b="1" dirty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电压传输特性</a:t>
              </a:r>
              <a:endPara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47945" y="1268730"/>
            <a:ext cx="35909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）当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I 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&gt;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RH 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时，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indent="457200"/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O1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=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－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O2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OM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，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indent="457200"/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导通，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截止； 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indent="457200"/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Z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47945" y="3068320"/>
            <a:ext cx="35883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）当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I 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&lt;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RL 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时，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indent="457200"/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O2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=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－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O1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OM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，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indent="457200"/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导通，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截止；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indent="457200"/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Z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20335" y="4725035"/>
            <a:ext cx="37604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）当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RL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&lt;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&lt;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RH 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时，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indent="457200"/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O1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O2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= 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－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OM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，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indent="457200"/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均截止；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indent="457200"/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O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= 0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23533" y="1376363"/>
          <a:ext cx="10287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19" imgW="685800" imgH="215900" progId="Equation.3">
                  <p:embed/>
                </p:oleObj>
              </mc:Choice>
              <mc:Fallback>
                <p:oleObj name="Equation" r:id="rId19" imgW="6858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3" y="1376363"/>
                        <a:ext cx="1028700" cy="323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611505" y="4221480"/>
            <a:ext cx="8356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特点：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1.  </a:t>
            </a:r>
            <a:r>
              <a:rPr lang="zh-CN" altLang="en-US" sz="2400" b="1">
                <a:latin typeface="Times New Roman" panose="02020603050405020304" pitchFamily="18" charset="0"/>
              </a:rPr>
              <a:t>无需限幅电路，根据所需输出高、低电平确定电源电压；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2.  </a:t>
            </a:r>
            <a:r>
              <a:rPr lang="zh-CN" altLang="en-US" sz="2400" b="1">
                <a:latin typeface="Times New Roman" panose="02020603050405020304" pitchFamily="18" charset="0"/>
              </a:rPr>
              <a:t>可直接驱动集成数字电路；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3.  </a:t>
            </a:r>
            <a:r>
              <a:rPr lang="zh-CN" altLang="en-US" sz="2400" b="1">
                <a:latin typeface="Times New Roman" panose="02020603050405020304" pitchFamily="18" charset="0"/>
              </a:rPr>
              <a:t>应用灵活，可具有选通端；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2770" name="Group 2"/>
          <p:cNvGrpSpPr/>
          <p:nvPr/>
        </p:nvGrpSpPr>
        <p:grpSpPr bwMode="auto">
          <a:xfrm>
            <a:off x="6499225" y="2001838"/>
            <a:ext cx="2327275" cy="2033587"/>
            <a:chOff x="4176" y="576"/>
            <a:chExt cx="1466" cy="1281"/>
          </a:xfrm>
        </p:grpSpPr>
        <p:graphicFrame>
          <p:nvGraphicFramePr>
            <p:cNvPr id="32771" name="Object 3"/>
            <p:cNvGraphicFramePr>
              <a:graphicFrameLocks noChangeAspect="1"/>
            </p:cNvGraphicFramePr>
            <p:nvPr/>
          </p:nvGraphicFramePr>
          <p:xfrm>
            <a:off x="4176" y="576"/>
            <a:ext cx="1466" cy="1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Photo Editor 照片" r:id="rId1" imgW="7991475" imgH="6981825" progId="MSPhotoEd.3">
                    <p:embed/>
                  </p:oleObj>
                </mc:Choice>
                <mc:Fallback>
                  <p:oleObj name="Photo Editor 照片" r:id="rId1" imgW="7991475" imgH="6981825" progId="MSPhotoEd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576"/>
                          <a:ext cx="1466" cy="1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2" name="Object 4"/>
            <p:cNvGraphicFramePr>
              <a:graphicFrameLocks noChangeAspect="1"/>
            </p:cNvGraphicFramePr>
            <p:nvPr/>
          </p:nvGraphicFramePr>
          <p:xfrm>
            <a:off x="4368" y="86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3" imgW="203200" imgH="203200" progId="Equation.3">
                    <p:embed/>
                  </p:oleObj>
                </mc:Choice>
                <mc:Fallback>
                  <p:oleObj name="Equation" r:id="rId3" imgW="203200" imgH="203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86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3" name="Object 5"/>
            <p:cNvGraphicFramePr>
              <a:graphicFrameLocks noChangeAspect="1"/>
            </p:cNvGraphicFramePr>
            <p:nvPr/>
          </p:nvGraphicFramePr>
          <p:xfrm>
            <a:off x="4368" y="134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5" imgW="203200" imgH="203200" progId="Equation.3">
                    <p:embed/>
                  </p:oleObj>
                </mc:Choice>
                <mc:Fallback>
                  <p:oleObj name="Equation" r:id="rId5" imgW="2032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34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4" name="Object 6"/>
            <p:cNvGraphicFramePr>
              <a:graphicFrameLocks noChangeAspect="1"/>
            </p:cNvGraphicFramePr>
            <p:nvPr/>
          </p:nvGraphicFramePr>
          <p:xfrm>
            <a:off x="5088" y="124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7" imgW="203200" imgH="203200" progId="Equation.3">
                    <p:embed/>
                  </p:oleObj>
                </mc:Choice>
                <mc:Fallback>
                  <p:oleObj name="Equation" r:id="rId7" imgW="2032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4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7"/>
            <p:cNvGraphicFramePr>
              <a:graphicFrameLocks noChangeAspect="1"/>
            </p:cNvGraphicFramePr>
            <p:nvPr/>
          </p:nvGraphicFramePr>
          <p:xfrm>
            <a:off x="5376" y="100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9" imgW="203200" imgH="203200" progId="Equation.3">
                    <p:embed/>
                  </p:oleObj>
                </mc:Choice>
                <mc:Fallback>
                  <p:oleObj name="Equation" r:id="rId9" imgW="2032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00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76" name="Group 8"/>
          <p:cNvGrpSpPr/>
          <p:nvPr/>
        </p:nvGrpSpPr>
        <p:grpSpPr bwMode="auto">
          <a:xfrm>
            <a:off x="7261225" y="2681288"/>
            <a:ext cx="228600" cy="627062"/>
            <a:chOff x="4574" y="1689"/>
            <a:chExt cx="144" cy="395"/>
          </a:xfrm>
        </p:grpSpPr>
        <p:graphicFrame>
          <p:nvGraphicFramePr>
            <p:cNvPr id="32777" name="Object 9"/>
            <p:cNvGraphicFramePr>
              <a:graphicFrameLocks noChangeAspect="1"/>
            </p:cNvGraphicFramePr>
            <p:nvPr/>
          </p:nvGraphicFramePr>
          <p:xfrm>
            <a:off x="4574" y="1689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1" imgW="139700" imgH="139700" progId="Equation.3">
                    <p:embed/>
                  </p:oleObj>
                </mc:Choice>
                <mc:Fallback>
                  <p:oleObj name="Equation" r:id="rId11" imgW="139700" imgH="139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4" y="1689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10"/>
            <p:cNvGraphicFramePr>
              <a:graphicFrameLocks noChangeAspect="1"/>
            </p:cNvGraphicFramePr>
            <p:nvPr/>
          </p:nvGraphicFramePr>
          <p:xfrm>
            <a:off x="4574" y="2006"/>
            <a:ext cx="131" cy="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3" imgW="126365" imgH="76200" progId="Equation.3">
                    <p:embed/>
                  </p:oleObj>
                </mc:Choice>
                <mc:Fallback>
                  <p:oleObj name="Equation" r:id="rId13" imgW="126365" imgH="76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4" y="2006"/>
                          <a:ext cx="131" cy="78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250825" y="1773238"/>
          <a:ext cx="3581400" cy="241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Photo Editor 照片" r:id="rId15" imgW="12372975" imgH="8353425" progId="MSPhotoEd.3">
                  <p:embed/>
                </p:oleObj>
              </mc:Choice>
              <mc:Fallback>
                <p:oleObj name="Photo Editor 照片" r:id="rId15" imgW="12372975" imgH="8353425" progId="MSPhotoEd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73238"/>
                        <a:ext cx="3581400" cy="241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2613025" y="39068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7" imgW="203200" imgH="203200" progId="Equation.3">
                  <p:embed/>
                </p:oleObj>
              </mc:Choice>
              <mc:Fallback>
                <p:oleObj name="Equation" r:id="rId17" imgW="2032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39068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250825" y="33734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8" imgW="203200" imgH="203200" progId="Equation.3">
                  <p:embed/>
                </p:oleObj>
              </mc:Choice>
              <mc:Fallback>
                <p:oleObj name="Equation" r:id="rId18" imgW="2032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734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327025" y="23828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9" imgW="203200" imgH="203200" progId="Equation.3">
                  <p:embed/>
                </p:oleObj>
              </mc:Choice>
              <mc:Fallback>
                <p:oleObj name="Equation" r:id="rId19" imgW="203200" imgH="20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23828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1165225" y="39068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0" imgW="203200" imgH="203200" progId="Equation.3">
                  <p:embed/>
                </p:oleObj>
              </mc:Choice>
              <mc:Fallback>
                <p:oleObj name="Equation" r:id="rId20" imgW="2032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9068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1165225" y="17732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2" imgW="203200" imgH="203200" progId="Equation.3">
                  <p:embed/>
                </p:oleObj>
              </mc:Choice>
              <mc:Fallback>
                <p:oleObj name="Equation" r:id="rId22" imgW="203200" imgH="203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17732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3451225" y="25352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24" imgW="203200" imgH="203200" progId="Equation.3">
                  <p:embed/>
                </p:oleObj>
              </mc:Choice>
              <mc:Fallback>
                <p:oleObj name="Equation" r:id="rId24" imgW="203200" imgH="203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5352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1622425" y="2230438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25" imgW="355600" imgH="228600" progId="Equation.3">
                  <p:embed/>
                </p:oleObj>
              </mc:Choice>
              <mc:Fallback>
                <p:oleObj name="Equation" r:id="rId25" imgW="3556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2230438"/>
                        <a:ext cx="533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1622425" y="3525838"/>
          <a:ext cx="5143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27" imgW="342900" imgH="215900" progId="Equation.3">
                  <p:embed/>
                </p:oleObj>
              </mc:Choice>
              <mc:Fallback>
                <p:oleObj name="Equation" r:id="rId27" imgW="342900" imgH="215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525838"/>
                        <a:ext cx="5143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8" name="Group 20"/>
          <p:cNvGrpSpPr/>
          <p:nvPr/>
        </p:nvGrpSpPr>
        <p:grpSpPr bwMode="auto">
          <a:xfrm>
            <a:off x="3832225" y="2078038"/>
            <a:ext cx="2590800" cy="1987550"/>
            <a:chOff x="2496" y="576"/>
            <a:chExt cx="1632" cy="1252"/>
          </a:xfrm>
        </p:grpSpPr>
        <p:graphicFrame>
          <p:nvGraphicFramePr>
            <p:cNvPr id="32789" name="Object 21"/>
            <p:cNvGraphicFramePr>
              <a:graphicFrameLocks noChangeAspect="1"/>
            </p:cNvGraphicFramePr>
            <p:nvPr/>
          </p:nvGraphicFramePr>
          <p:xfrm>
            <a:off x="2496" y="576"/>
            <a:ext cx="1632" cy="1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Photo Editor 照片" r:id="rId29" imgW="8334375" imgH="6391275" progId="MSPhotoEd.3">
                    <p:embed/>
                  </p:oleObj>
                </mc:Choice>
                <mc:Fallback>
                  <p:oleObj name="Photo Editor 照片" r:id="rId29" imgW="8334375" imgH="6391275" progId="MSPhotoEd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576"/>
                          <a:ext cx="1632" cy="1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0" name="Object 22"/>
            <p:cNvGraphicFramePr>
              <a:graphicFrameLocks noChangeAspect="1"/>
            </p:cNvGraphicFramePr>
            <p:nvPr/>
          </p:nvGraphicFramePr>
          <p:xfrm>
            <a:off x="2736" y="139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Equation" r:id="rId31" imgW="203200" imgH="203200" progId="Equation.3">
                    <p:embed/>
                  </p:oleObj>
                </mc:Choice>
                <mc:Fallback>
                  <p:oleObj name="Equation" r:id="rId31" imgW="203200" imgH="203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39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1" name="Object 23"/>
            <p:cNvGraphicFramePr>
              <a:graphicFrameLocks noChangeAspect="1"/>
            </p:cNvGraphicFramePr>
            <p:nvPr/>
          </p:nvGraphicFramePr>
          <p:xfrm>
            <a:off x="2736" y="86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Equation" r:id="rId32" imgW="203200" imgH="203200" progId="Equation.3">
                    <p:embed/>
                  </p:oleObj>
                </mc:Choice>
                <mc:Fallback>
                  <p:oleObj name="Equation" r:id="rId32" imgW="203200" imgH="203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86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2" name="Object 24"/>
            <p:cNvGraphicFramePr>
              <a:graphicFrameLocks noChangeAspect="1"/>
            </p:cNvGraphicFramePr>
            <p:nvPr/>
          </p:nvGraphicFramePr>
          <p:xfrm>
            <a:off x="3408" y="134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Equation" r:id="rId33" imgW="203200" imgH="203200" progId="Equation.3">
                    <p:embed/>
                  </p:oleObj>
                </mc:Choice>
                <mc:Fallback>
                  <p:oleObj name="Equation" r:id="rId33" imgW="203200" imgH="203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34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3" name="Object 25"/>
            <p:cNvGraphicFramePr>
              <a:graphicFrameLocks noChangeAspect="1"/>
            </p:cNvGraphicFramePr>
            <p:nvPr/>
          </p:nvGraphicFramePr>
          <p:xfrm>
            <a:off x="3648" y="124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Equation" r:id="rId34" imgW="203200" imgH="203200" progId="Equation.3">
                    <p:embed/>
                  </p:oleObj>
                </mc:Choice>
                <mc:Fallback>
                  <p:oleObj name="Equation" r:id="rId34" imgW="203200" imgH="203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24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95" name="Group 27"/>
          <p:cNvGrpSpPr/>
          <p:nvPr/>
        </p:nvGrpSpPr>
        <p:grpSpPr bwMode="auto">
          <a:xfrm>
            <a:off x="4630738" y="2816225"/>
            <a:ext cx="228600" cy="673100"/>
            <a:chOff x="2917" y="1774"/>
            <a:chExt cx="144" cy="424"/>
          </a:xfrm>
        </p:grpSpPr>
        <p:graphicFrame>
          <p:nvGraphicFramePr>
            <p:cNvPr id="32796" name="Object 28"/>
            <p:cNvGraphicFramePr>
              <a:graphicFrameLocks noChangeAspect="1"/>
            </p:cNvGraphicFramePr>
            <p:nvPr/>
          </p:nvGraphicFramePr>
          <p:xfrm>
            <a:off x="2917" y="205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Equation" r:id="rId35" imgW="139700" imgH="139700" progId="Equation.3">
                    <p:embed/>
                  </p:oleObj>
                </mc:Choice>
                <mc:Fallback>
                  <p:oleObj name="Equation" r:id="rId35" imgW="139700" imgH="1397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7" y="2054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7" name="Object 29"/>
            <p:cNvGraphicFramePr>
              <a:graphicFrameLocks noChangeAspect="1"/>
            </p:cNvGraphicFramePr>
            <p:nvPr/>
          </p:nvGraphicFramePr>
          <p:xfrm>
            <a:off x="2921" y="1774"/>
            <a:ext cx="131" cy="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Equation" r:id="rId36" imgW="126365" imgH="76200" progId="Equation.3">
                    <p:embed/>
                  </p:oleObj>
                </mc:Choice>
                <mc:Fallback>
                  <p:oleObj name="Equation" r:id="rId36" imgW="126365" imgH="76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" y="1774"/>
                          <a:ext cx="131" cy="78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395288" y="1341755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某型号集成比较器的等效电路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611188" y="5826125"/>
            <a:ext cx="74898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4.  </a:t>
            </a:r>
            <a:r>
              <a:rPr lang="zh-CN" altLang="en-US" sz="2400" b="1">
                <a:latin typeface="Times New Roman" panose="02020603050405020304" pitchFamily="18" charset="0"/>
              </a:rPr>
              <a:t>响应速度快；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5.  </a:t>
            </a:r>
            <a:r>
              <a:rPr lang="zh-CN" altLang="en-US" sz="2400" b="1">
                <a:latin typeface="Times New Roman" panose="02020603050405020304" pitchFamily="18" charset="0"/>
              </a:rPr>
              <a:t>电源电压升高，工作电流增大，工作速度加快。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custDataLst>
              <p:tags r:id="rId37"/>
            </p:custDataLst>
          </p:nvPr>
        </p:nvSpPr>
        <p:spPr>
          <a:xfrm>
            <a:off x="179388" y="765175"/>
            <a:ext cx="44196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五、集成比较器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  <p:custDataLst>
              <p:tags r:id="rId38"/>
            </p:custDataLst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4" grpId="0" autoUpdateAnimBg="0" build="p"/>
      <p:bldP spid="32804" grpId="0" autoUpdateAnimBg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5843" name="文本框 35842"/>
          <p:cNvSpPr txBox="1"/>
          <p:nvPr/>
        </p:nvSpPr>
        <p:spPr>
          <a:xfrm>
            <a:off x="671513" y="911225"/>
            <a:ext cx="7772400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sz="2400" b="1" dirty="0">
                <a:latin typeface="宋体" panose="02010600030101010101" pitchFamily="2" charset="-122"/>
              </a:rPr>
              <a:t>已知各电压比较器的电压传输特性如图所示，说出它们各为哪种电压比较器。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5844" name="对象 35843"/>
          <p:cNvGraphicFramePr/>
          <p:nvPr/>
        </p:nvGraphicFramePr>
        <p:xfrm>
          <a:off x="1836103" y="1989455"/>
          <a:ext cx="58086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" imgW="20164425" imgH="14106525" progId="MSPhotoEd.3">
                  <p:embed/>
                </p:oleObj>
              </mc:Choice>
              <mc:Fallback>
                <p:oleObj name="" r:id="rId1" imgW="20164425" imgH="14106525" progId="MSPhotoEd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6103" y="1989455"/>
                        <a:ext cx="5808662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线形标注 1 35845"/>
          <p:cNvSpPr/>
          <p:nvPr/>
        </p:nvSpPr>
        <p:spPr bwMode="auto">
          <a:xfrm>
            <a:off x="3689350" y="3520122"/>
            <a:ext cx="1600200" cy="758825"/>
          </a:xfrm>
          <a:prstGeom prst="borderCallout1">
            <a:avLst>
              <a:gd name="adj1" fmla="val 15065"/>
              <a:gd name="adj2" fmla="val -4764"/>
              <a:gd name="adj3" fmla="val 1676"/>
              <a:gd name="adj4" fmla="val -11806"/>
            </a:avLst>
          </a:prstGeom>
          <a:noFill/>
          <a:ln w="19050">
            <a:solidFill>
              <a:srgbClr val="FF3300"/>
            </a:solidFill>
            <a:miter lim="800000"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000" b="1">
                <a:latin typeface="Times New Roman" panose="02020603050405020304" pitchFamily="18" charset="0"/>
              </a:rPr>
              <a:t>同相输入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000" b="1">
                <a:latin typeface="Times New Roman" panose="02020603050405020304" pitchFamily="18" charset="0"/>
              </a:rPr>
              <a:t>单限比较器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5847" name="线形标注 1 35846"/>
          <p:cNvSpPr/>
          <p:nvPr/>
        </p:nvSpPr>
        <p:spPr bwMode="auto">
          <a:xfrm>
            <a:off x="6886575" y="2359660"/>
            <a:ext cx="1603375" cy="766762"/>
          </a:xfrm>
          <a:prstGeom prst="borderCallout1">
            <a:avLst>
              <a:gd name="adj1" fmla="val 14907"/>
              <a:gd name="adj2" fmla="val -4755"/>
              <a:gd name="adj3" fmla="val 65838"/>
              <a:gd name="adj4" fmla="val -17426"/>
            </a:avLst>
          </a:prstGeom>
          <a:noFill/>
          <a:ln w="19050">
            <a:solidFill>
              <a:srgbClr val="FF3300"/>
            </a:solidFill>
            <a:miter lim="800000"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000" b="1">
                <a:latin typeface="Times New Roman" panose="02020603050405020304" pitchFamily="18" charset="0"/>
              </a:rPr>
              <a:t>反相输入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000" b="1">
                <a:latin typeface="Times New Roman" panose="02020603050405020304" pitchFamily="18" charset="0"/>
              </a:rPr>
              <a:t>滞回比较器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5848" name="线形标注 1 35847"/>
          <p:cNvSpPr/>
          <p:nvPr/>
        </p:nvSpPr>
        <p:spPr bwMode="auto">
          <a:xfrm>
            <a:off x="2089150" y="4739322"/>
            <a:ext cx="1176337" cy="763588"/>
          </a:xfrm>
          <a:prstGeom prst="borderCallout1">
            <a:avLst>
              <a:gd name="adj1" fmla="val 14968"/>
              <a:gd name="adj2" fmla="val 106477"/>
              <a:gd name="adj3" fmla="val 58630"/>
              <a:gd name="adj4" fmla="val 189069"/>
            </a:avLst>
          </a:prstGeom>
          <a:noFill/>
          <a:ln w="19050">
            <a:solidFill>
              <a:srgbClr val="FF3300"/>
            </a:solidFill>
            <a:miter lim="800000"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000" b="1">
                <a:latin typeface="Times New Roman" panose="02020603050405020304" pitchFamily="18" charset="0"/>
              </a:rPr>
              <a:t>窗口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000" b="1">
                <a:latin typeface="Times New Roman" panose="02020603050405020304" pitchFamily="18" charset="0"/>
              </a:rPr>
              <a:t>比较器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6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rot="10800000" flipH="1">
            <a:off x="5436235" y="237109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3" name="Line 10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rot="10800000" flipH="1">
            <a:off x="6732270" y="3789045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4" name="Line 1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rot="16200000" flipH="1">
            <a:off x="6253480" y="2827655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rot="5400000" flipH="1">
            <a:off x="5677535" y="2900045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7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6372225" y="4021455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8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5289550" y="25654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ldLvl="0" animBg="1"/>
      <p:bldP spid="35846" grpId="0" bldLvl="0" animBg="1"/>
      <p:bldP spid="35848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27405" y="1014095"/>
            <a:ext cx="40544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输入电压的波形如右图所示，</a:t>
            </a:r>
            <a:endParaRPr lang="zh-CN" altLang="en-US" sz="2400" b="1" dirty="0">
              <a:latin typeface="Times New Roman" panose="02020603050405020304" pitchFamily="18" charset="0"/>
              <a:sym typeface="+mn-ea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试画出输出波形。</a:t>
            </a:r>
            <a:endParaRPr lang="zh-CN" altLang="en-US" sz="2400" b="1" dirty="0"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32045" y="980440"/>
            <a:ext cx="3371850" cy="206692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722495" y="3717290"/>
            <a:ext cx="3775075" cy="2272030"/>
            <a:chOff x="7437" y="5854"/>
            <a:chExt cx="5945" cy="3578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8466" y="7871"/>
              <a:ext cx="48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>
              <p:custDataLst>
                <p:tags r:id="rId3"/>
              </p:custDataLst>
            </p:nvPr>
          </p:nvCxnSpPr>
          <p:spPr>
            <a:xfrm flipV="1">
              <a:off x="8440" y="5968"/>
              <a:ext cx="0" cy="34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880" y="7556"/>
              <a:ext cx="4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098" y="7844"/>
              <a:ext cx="2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4"/>
              </p:custDataLst>
            </p:nvPr>
          </p:nvSpPr>
          <p:spPr>
            <a:xfrm>
              <a:off x="7437" y="5854"/>
              <a:ext cx="107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/V</a:t>
              </a:r>
              <a:endPara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5388610" y="1896745"/>
            <a:ext cx="2999740" cy="4445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75910" y="2479040"/>
            <a:ext cx="2999740" cy="4445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982210" y="4121785"/>
            <a:ext cx="3403600" cy="368300"/>
            <a:chOff x="7846" y="6491"/>
            <a:chExt cx="5360" cy="580"/>
          </a:xfrm>
        </p:grpSpPr>
        <p:cxnSp>
          <p:nvCxnSpPr>
            <p:cNvPr id="19" name="直接连接符 18"/>
            <p:cNvCxnSpPr/>
            <p:nvPr>
              <p:custDataLst>
                <p:tags r:id="rId5"/>
              </p:custDataLst>
            </p:nvPr>
          </p:nvCxnSpPr>
          <p:spPr>
            <a:xfrm>
              <a:off x="8482" y="6760"/>
              <a:ext cx="4724" cy="7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846" y="6491"/>
              <a:ext cx="4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69180" y="5540375"/>
            <a:ext cx="3514090" cy="368300"/>
            <a:chOff x="7672" y="6491"/>
            <a:chExt cx="5534" cy="580"/>
          </a:xfrm>
        </p:grpSpPr>
        <p:cxnSp>
          <p:nvCxnSpPr>
            <p:cNvPr id="23" name="直接连接符 22"/>
            <p:cNvCxnSpPr/>
            <p:nvPr>
              <p:custDataLst>
                <p:tags r:id="rId6"/>
              </p:custDataLst>
            </p:nvPr>
          </p:nvCxnSpPr>
          <p:spPr>
            <a:xfrm>
              <a:off x="8482" y="6760"/>
              <a:ext cx="4724" cy="7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>
              <p:custDataLst>
                <p:tags r:id="rId7"/>
              </p:custDataLst>
            </p:nvPr>
          </p:nvSpPr>
          <p:spPr>
            <a:xfrm>
              <a:off x="7672" y="6491"/>
              <a:ext cx="7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- 6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5939790" y="1845310"/>
            <a:ext cx="635" cy="388800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8"/>
            </p:custDataLst>
          </p:nvPr>
        </p:nvCxnSpPr>
        <p:spPr>
          <a:xfrm>
            <a:off x="5359400" y="4280535"/>
            <a:ext cx="576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9"/>
            </p:custDataLst>
          </p:nvPr>
        </p:nvCxnSpPr>
        <p:spPr>
          <a:xfrm>
            <a:off x="5944870" y="5715635"/>
            <a:ext cx="288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10"/>
            </p:custDataLst>
          </p:nvPr>
        </p:nvCxnSpPr>
        <p:spPr>
          <a:xfrm flipH="1">
            <a:off x="7651750" y="2479040"/>
            <a:ext cx="635" cy="320400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1"/>
            </p:custDataLst>
          </p:nvPr>
        </p:nvCxnSpPr>
        <p:spPr>
          <a:xfrm flipV="1">
            <a:off x="5940425" y="4293235"/>
            <a:ext cx="0" cy="1404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2"/>
            </p:custDataLst>
          </p:nvPr>
        </p:nvCxnSpPr>
        <p:spPr>
          <a:xfrm flipV="1">
            <a:off x="7651115" y="4304665"/>
            <a:ext cx="0" cy="1404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13"/>
            </p:custDataLst>
          </p:nvPr>
        </p:nvCxnSpPr>
        <p:spPr>
          <a:xfrm>
            <a:off x="7668260" y="4280535"/>
            <a:ext cx="57600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614045" y="2059305"/>
            <a:ext cx="3028950" cy="2343150"/>
            <a:chOff x="967" y="3243"/>
            <a:chExt cx="4770" cy="369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967" y="3243"/>
              <a:ext cx="4770" cy="3690"/>
            </a:xfrm>
            <a:prstGeom prst="rect">
              <a:avLst/>
            </a:prstGeom>
          </p:spPr>
        </p:pic>
        <p:sp>
          <p:nvSpPr>
            <p:cNvPr id="6" name="Line 1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rot="10800000" flipH="1">
              <a:off x="1985" y="3862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3" name="Line 1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rot="10800000" flipH="1">
              <a:off x="4252" y="6095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" name="Line 10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rot="16200000" flipH="1">
              <a:off x="3498" y="4581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rot="5400000" flipH="1">
              <a:off x="2591" y="4695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3685" y="6461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1980" y="4168"/>
              <a:ext cx="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34" name="直接连接符 33"/>
          <p:cNvCxnSpPr/>
          <p:nvPr>
            <p:custDataLst>
              <p:tags r:id="rId23"/>
            </p:custDataLst>
          </p:nvPr>
        </p:nvCxnSpPr>
        <p:spPr>
          <a:xfrm flipV="1">
            <a:off x="6156325" y="5715635"/>
            <a:ext cx="1480820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844675"/>
            <a:ext cx="7772400" cy="609600"/>
          </a:xfrm>
        </p:spPr>
        <p:txBody>
          <a:bodyPr anchor="ctr"/>
          <a:lstStyle/>
          <a:p>
            <a:pPr algn="ctr">
              <a:buClrTx/>
              <a:buSzTx/>
              <a:buFontTx/>
            </a:pPr>
            <a:r>
              <a:rPr lang="zh-CN" altLang="en-US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§7.3  非正弦波发生电路</a:t>
            </a:r>
            <a:endParaRPr lang="zh-CN" altLang="en-US" sz="4000" b="1" dirty="0" smtClean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39944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555875" y="2708275"/>
            <a:ext cx="420179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一、常见的非正弦波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9945" name="Text Box 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555875" y="3284855"/>
            <a:ext cx="420179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二、矩形波发生电路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9946" name="Text Box 1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555875" y="3860800"/>
            <a:ext cx="420179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三、三角波发生电路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9947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555875" y="4467225"/>
            <a:ext cx="436181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四、锯齿波发生电路</a:t>
            </a:r>
            <a:endParaRPr kumimoji="1" lang="zh-CN" altLang="en-US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908050"/>
            <a:ext cx="6019800" cy="504825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9900">
                        <a:gamma/>
                        <a:shade val="46275"/>
                        <a:invGamma/>
                      </a:srgbClr>
                    </a:gs>
                    <a:gs pos="50000">
                      <a:srgbClr val="CC9900"/>
                    </a:gs>
                    <a:gs pos="100000">
                      <a:srgbClr val="CC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 anchor="ctr"/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一、常见的非正弦波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56388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8" name="AutoShape 4"/>
          <p:cNvSpPr/>
          <p:nvPr/>
        </p:nvSpPr>
        <p:spPr bwMode="auto">
          <a:xfrm>
            <a:off x="838200" y="1676400"/>
            <a:ext cx="1125538" cy="487363"/>
          </a:xfrm>
          <a:prstGeom prst="borderCallout2">
            <a:avLst>
              <a:gd name="adj1" fmla="val 23454"/>
              <a:gd name="adj2" fmla="val 106769"/>
              <a:gd name="adj3" fmla="val 23454"/>
              <a:gd name="adj4" fmla="val 115940"/>
              <a:gd name="adj5" fmla="val 130620"/>
              <a:gd name="adj6" fmla="val 125389"/>
            </a:avLst>
          </a:prstGeom>
          <a:noFill/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矩形波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41989" name="AutoShape 5"/>
          <p:cNvSpPr/>
          <p:nvPr/>
        </p:nvSpPr>
        <p:spPr bwMode="auto">
          <a:xfrm>
            <a:off x="2916238" y="1628775"/>
            <a:ext cx="1125537" cy="487363"/>
          </a:xfrm>
          <a:prstGeom prst="borderCallout2">
            <a:avLst>
              <a:gd name="adj1" fmla="val 23454"/>
              <a:gd name="adj2" fmla="val 106769"/>
              <a:gd name="adj3" fmla="val 23454"/>
              <a:gd name="adj4" fmla="val 125954"/>
              <a:gd name="adj5" fmla="val 138435"/>
              <a:gd name="adj6" fmla="val 145838"/>
            </a:avLst>
          </a:prstGeom>
          <a:noFill/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三角波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41990" name="AutoShape 6"/>
          <p:cNvSpPr/>
          <p:nvPr/>
        </p:nvSpPr>
        <p:spPr bwMode="auto">
          <a:xfrm>
            <a:off x="5003800" y="1628775"/>
            <a:ext cx="1125538" cy="487363"/>
          </a:xfrm>
          <a:prstGeom prst="borderCallout2">
            <a:avLst>
              <a:gd name="adj1" fmla="val 23454"/>
              <a:gd name="adj2" fmla="val 106769"/>
              <a:gd name="adj3" fmla="val 23454"/>
              <a:gd name="adj4" fmla="val 138787"/>
              <a:gd name="adj5" fmla="val 147556"/>
              <a:gd name="adj6" fmla="val 171227"/>
            </a:avLst>
          </a:prstGeom>
          <a:noFill/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锯齿波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41991" name="AutoShape 7"/>
          <p:cNvSpPr/>
          <p:nvPr/>
        </p:nvSpPr>
        <p:spPr bwMode="auto">
          <a:xfrm>
            <a:off x="838200" y="4572000"/>
            <a:ext cx="1125538" cy="487363"/>
          </a:xfrm>
          <a:prstGeom prst="borderCallout2">
            <a:avLst>
              <a:gd name="adj1" fmla="val 23454"/>
              <a:gd name="adj2" fmla="val 106769"/>
              <a:gd name="adj3" fmla="val 23454"/>
              <a:gd name="adj4" fmla="val 126940"/>
              <a:gd name="adj5" fmla="val -121171"/>
              <a:gd name="adj6" fmla="val 147815"/>
            </a:avLst>
          </a:prstGeom>
          <a:noFill/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尖顶波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41992" name="AutoShape 8"/>
          <p:cNvSpPr/>
          <p:nvPr/>
        </p:nvSpPr>
        <p:spPr bwMode="auto">
          <a:xfrm>
            <a:off x="7019925" y="4509135"/>
            <a:ext cx="1125538" cy="487363"/>
          </a:xfrm>
          <a:prstGeom prst="borderCallout2">
            <a:avLst>
              <a:gd name="adj1" fmla="val 56938"/>
              <a:gd name="adj2" fmla="val -112"/>
              <a:gd name="adj3" fmla="val 56938"/>
              <a:gd name="adj4" fmla="val -14612"/>
              <a:gd name="adj5" fmla="val -42345"/>
              <a:gd name="adj6" fmla="val -74696"/>
            </a:avLst>
          </a:prstGeom>
          <a:noFill/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阶梯波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900113" y="5444490"/>
            <a:ext cx="770572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矩形波是基础波形，可通过波形变换得到其它波形。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 autoUpdateAnimBg="0"/>
      <p:bldP spid="41989" grpId="0" animBg="1" autoUpdateAnimBg="0"/>
      <p:bldP spid="41990" grpId="0" animBg="1" autoUpdateAnimBg="0"/>
      <p:bldP spid="41991" grpId="0" animBg="1" autoUpdateAnimBg="0"/>
      <p:bldP spid="41992" grpId="0" animBg="1" autoUpdateAnimBg="0"/>
      <p:bldP spid="41993" grpId="0" autoUpdateAnimBg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08050"/>
            <a:ext cx="5551487" cy="503238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9900">
                        <a:gamma/>
                        <a:shade val="46275"/>
                        <a:invGamma/>
                      </a:srgbClr>
                    </a:gs>
                    <a:gs pos="50000">
                      <a:srgbClr val="FF9900"/>
                    </a:gs>
                    <a:gs pos="100000">
                      <a:srgbClr val="FF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二、矩形波发生电路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530" y="1498600"/>
            <a:ext cx="8642350" cy="1066800"/>
          </a:xfrm>
          <a:noFill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       </a:t>
            </a:r>
            <a:r>
              <a:rPr lang="zh-CN" altLang="en-US" sz="2400" b="1"/>
              <a:t>输出</a:t>
            </a:r>
            <a:r>
              <a:rPr lang="zh-CN" altLang="en-US" sz="2400" b="1">
                <a:solidFill>
                  <a:srgbClr val="FF0000"/>
                </a:solidFill>
              </a:rPr>
              <a:t>无稳态</a:t>
            </a:r>
            <a:r>
              <a:rPr lang="zh-CN" altLang="en-US" sz="2400" b="1"/>
              <a:t>，</a:t>
            </a:r>
            <a:r>
              <a:rPr lang="zh-CN" altLang="en-US" sz="2400" b="1">
                <a:solidFill>
                  <a:schemeClr val="tx1"/>
                </a:solidFill>
              </a:rPr>
              <a:t>有</a:t>
            </a:r>
            <a:r>
              <a:rPr lang="zh-CN" altLang="en-US" sz="2400" b="1">
                <a:solidFill>
                  <a:srgbClr val="FF0000"/>
                </a:solidFill>
              </a:rPr>
              <a:t>两个暂态</a:t>
            </a:r>
            <a:r>
              <a:rPr lang="zh-CN" altLang="en-US" sz="2400" b="1"/>
              <a:t>；若输出为高电平时定义为第一暂态，则输出为低电平为第二暂态。</a:t>
            </a:r>
            <a:endParaRPr lang="zh-CN" altLang="en-US" sz="2400" b="1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84530" y="2565400"/>
            <a:ext cx="8165465" cy="329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1.基本组成部分</a:t>
            </a:r>
            <a:endParaRPr kumimoji="1" lang="zh-CN" altLang="en-US" sz="32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kumimoji="1" lang="zh-CN" altLang="en-US" sz="28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）开关电路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：因为输出只有高电平和低电平两种情况，即两个暂态；故采用电压比较器。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）反馈网络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：因需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自控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，在输出为某一暂态时孕育翻转成另一暂态的条件，故应引入反馈。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）延迟环节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：要使两个暂态均维持一定的时间，故采用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RC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环节</a:t>
            </a:r>
            <a:r>
              <a:rPr kumimoji="1" lang="zh-CN" altLang="zh-CN" sz="2400" b="1">
                <a:latin typeface="Times New Roman" panose="02020603050405020304" pitchFamily="18" charset="0"/>
              </a:rPr>
              <a:t>实现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，从而决定振荡频率</a:t>
            </a:r>
            <a:r>
              <a:rPr kumimoji="1" lang="zh-CN" altLang="zh-CN" sz="2400" b="1">
                <a:latin typeface="Times New Roman" panose="02020603050405020304" pitchFamily="18" charset="0"/>
              </a:rPr>
              <a:t> 。</a:t>
            </a: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 build="p"/>
      <p:bldP spid="43012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557338"/>
            <a:ext cx="7772400" cy="914400"/>
          </a:xfrm>
        </p:spPr>
        <p:txBody>
          <a:bodyPr anchor="ctr"/>
          <a:lstStyle/>
          <a:p>
            <a:pPr algn="ctr">
              <a:buClrTx/>
              <a:buSzTx/>
              <a:buFontTx/>
            </a:pPr>
            <a:r>
              <a:rPr lang="zh-CN" altLang="en-US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§7.1 正弦波振荡电路</a:t>
            </a:r>
            <a:endParaRPr lang="zh-CN" altLang="en-US" sz="4000" b="1" dirty="0" smtClean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8856" name="Text Box 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979295" y="3521075"/>
            <a:ext cx="524002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二、正弦波振荡的条件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8857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979295" y="4260850"/>
            <a:ext cx="5537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三、正弦波振荡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电路的组成</a:t>
            </a:r>
            <a:endParaRPr kumimoji="1" lang="zh-CN" altLang="en-US" sz="32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8858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79295" y="5000625"/>
            <a:ext cx="60420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四、</a:t>
            </a:r>
            <a:r>
              <a:rPr kumimoji="1" lang="zh-CN" altLang="en-US" sz="32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RC</a:t>
            </a:r>
            <a:r>
              <a:rPr kumimoji="1" lang="en-US" altLang="zh-CN" sz="32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正弦波振荡电路</a:t>
            </a:r>
            <a:endParaRPr kumimoji="1" lang="zh-CN" altLang="en-US" sz="32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Text Box 8">
            <a:hlinkClick r:id="rId1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79295" y="2781300"/>
            <a:ext cx="597027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一、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正弦波振荡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电路中的正反馈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81075"/>
            <a:ext cx="2565400" cy="457200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2.电路组成</a:t>
            </a:r>
            <a:endParaRPr kumimoji="1" lang="zh-CN" altLang="en-US" sz="2800" u="sng" dirty="0" smtClean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524000" y="4681538"/>
          <a:ext cx="26670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公式" r:id="rId1" imgW="1295400" imgH="431800" progId="Equation.3">
                  <p:embed/>
                </p:oleObj>
              </mc:Choice>
              <mc:Fallback>
                <p:oleObj name="公式" r:id="rId1" imgW="12954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81538"/>
                        <a:ext cx="2667000" cy="885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57338"/>
            <a:ext cx="25908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572000" y="3982720"/>
            <a:ext cx="4342765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正向充电：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b="1" i="1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+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）→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→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→</a:t>
            </a:r>
            <a:r>
              <a:rPr kumimoji="1" lang="zh-CN" altLang="zh-CN" sz="2400" b="1">
                <a:latin typeface="Times New Roman" panose="02020603050405020304" pitchFamily="18" charset="0"/>
              </a:rPr>
              <a:t>地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572000" y="5036185"/>
            <a:ext cx="4114165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反向充电：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zh-CN" sz="2400" b="1">
                <a:latin typeface="Times New Roman" panose="02020603050405020304" pitchFamily="18" charset="0"/>
              </a:rPr>
              <a:t>    地</a:t>
            </a:r>
            <a:r>
              <a:rPr kumimoji="1" lang="zh-CN" altLang="en-US" sz="2400" b="1">
                <a:latin typeface="Times New Roman" panose="02020603050405020304" pitchFamily="18" charset="0"/>
              </a:rPr>
              <a:t>→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→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→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（－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685800" y="1481138"/>
          <a:ext cx="3581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hoto Editor 照片" r:id="rId4" imgW="11849100" imgH="8582025" progId="MSPhotoEd.3">
                  <p:embed/>
                </p:oleObj>
              </mc:Choice>
              <mc:Fallback>
                <p:oleObj name="Photo Editor 照片" r:id="rId4" imgW="11849100" imgH="858202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546" t="-6274" r="-2272" b="-3529"/>
                      <a:stretch>
                        <a:fillRect/>
                      </a:stretch>
                    </p:blipFill>
                    <p:spPr bwMode="auto">
                      <a:xfrm>
                        <a:off x="685800" y="1481138"/>
                        <a:ext cx="3581400" cy="2667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0" name="Group 8"/>
          <p:cNvGrpSpPr/>
          <p:nvPr/>
        </p:nvGrpSpPr>
        <p:grpSpPr bwMode="auto">
          <a:xfrm>
            <a:off x="1600200" y="2090738"/>
            <a:ext cx="2590800" cy="2057400"/>
            <a:chOff x="912" y="960"/>
            <a:chExt cx="1632" cy="1296"/>
          </a:xfrm>
        </p:grpSpPr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 flipV="1">
              <a:off x="912" y="1008"/>
              <a:ext cx="0" cy="1248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>
              <a:off x="912" y="960"/>
              <a:ext cx="1632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43" name="AutoShape 11"/>
          <p:cNvSpPr/>
          <p:nvPr/>
        </p:nvSpPr>
        <p:spPr bwMode="auto">
          <a:xfrm>
            <a:off x="277495" y="4088130"/>
            <a:ext cx="1193165" cy="398779"/>
          </a:xfrm>
          <a:prstGeom prst="borderCallout1">
            <a:avLst>
              <a:gd name="adj1" fmla="val -4034"/>
              <a:gd name="adj2" fmla="val 41124"/>
              <a:gd name="adj3" fmla="val -156529"/>
              <a:gd name="adj4" fmla="val 81426"/>
            </a:avLst>
          </a:prstGeom>
          <a:solidFill>
            <a:srgbClr val="FFFFCC"/>
          </a:solidFill>
          <a:ln w="9525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b="1" i="1">
                <a:latin typeface="Times New Roman" panose="02020603050405020304" pitchFamily="18" charset="0"/>
              </a:rPr>
              <a:t>RC </a:t>
            </a:r>
            <a:r>
              <a:rPr kumimoji="1" lang="zh-CN" altLang="zh-CN" sz="2000" b="1">
                <a:latin typeface="Times New Roman" panose="02020603050405020304" pitchFamily="18" charset="0"/>
              </a:rPr>
              <a:t>回路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grpSp>
        <p:nvGrpSpPr>
          <p:cNvPr id="44044" name="Group 12"/>
          <p:cNvGrpSpPr/>
          <p:nvPr/>
        </p:nvGrpSpPr>
        <p:grpSpPr bwMode="auto">
          <a:xfrm>
            <a:off x="1143000" y="1570038"/>
            <a:ext cx="2743200" cy="838200"/>
            <a:chOff x="672" y="1056"/>
            <a:chExt cx="1728" cy="528"/>
          </a:xfrm>
        </p:grpSpPr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672" y="1056"/>
              <a:ext cx="0" cy="43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V="1">
              <a:off x="2400" y="1056"/>
              <a:ext cx="0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 flipH="1">
              <a:off x="672" y="1056"/>
              <a:ext cx="17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4048" name="Object 16"/>
          <p:cNvGraphicFramePr>
            <a:graphicFrameLocks noChangeAspect="1"/>
          </p:cNvGraphicFramePr>
          <p:nvPr/>
        </p:nvGraphicFramePr>
        <p:xfrm>
          <a:off x="3980180" y="2124552"/>
          <a:ext cx="504190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304800" imgH="228600" progId="Equation.3">
                  <p:embed/>
                </p:oleObj>
              </mc:Choice>
              <mc:Fallback>
                <p:oleObj name="Equation" r:id="rId6" imgW="3048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180" y="2124552"/>
                        <a:ext cx="504190" cy="378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1979930" y="4076383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rgbClr val="A50021"/>
                </a:solidFill>
                <a:latin typeface="Times New Roman" panose="02020603050405020304" pitchFamily="18" charset="0"/>
              </a:rPr>
              <a:t>滞回比较器</a:t>
            </a:r>
            <a:endParaRPr lang="zh-CN" altLang="en-US">
              <a:solidFill>
                <a:srgbClr val="A50021"/>
              </a:solidFill>
            </a:endParaRPr>
          </a:p>
        </p:txBody>
      </p:sp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3935095" y="2779871"/>
          <a:ext cx="504190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304800" imgH="228600" progId="Equation.3">
                  <p:embed/>
                </p:oleObj>
              </mc:Choice>
              <mc:Fallback>
                <p:oleObj name="Equation" r:id="rId8" imgW="3048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095" y="2779871"/>
                        <a:ext cx="504190" cy="378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51" name="Group 19"/>
          <p:cNvGrpSpPr/>
          <p:nvPr/>
        </p:nvGrpSpPr>
        <p:grpSpPr bwMode="auto">
          <a:xfrm>
            <a:off x="1371600" y="1938338"/>
            <a:ext cx="2209800" cy="533400"/>
            <a:chOff x="864" y="1296"/>
            <a:chExt cx="1392" cy="336"/>
          </a:xfrm>
        </p:grpSpPr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 flipV="1">
              <a:off x="2256" y="129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 flipH="1">
              <a:off x="864" y="1296"/>
              <a:ext cx="139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>
              <a:off x="864" y="1296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 build="p"/>
      <p:bldP spid="44038" grpId="0" autoUpdateAnimBg="0" build="p"/>
      <p:bldP spid="44043" grpId="0" animBg="1" autoUpdateAnimBg="0"/>
      <p:bldP spid="4404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94055"/>
            <a:ext cx="2296795" cy="381000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3.工作原理</a:t>
            </a:r>
            <a:endParaRPr kumimoji="1" lang="zh-CN" altLang="en-US" sz="2800" u="sng" dirty="0" smtClean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876675" y="621665"/>
            <a:ext cx="507492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0" indent="0" eaLnBrk="1" latinLnBrk="0" hangingPunct="1">
              <a:lnSpc>
                <a:spcPct val="110000"/>
              </a:lnSpc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设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合闸通电时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电容上电压为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10000"/>
              </a:lnSpc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 </a:t>
            </a:r>
            <a:r>
              <a:rPr kumimoji="1" lang="zh-CN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上升</a:t>
            </a:r>
            <a:r>
              <a:rPr kumimoji="1" lang="zh-CN" altLang="zh-CN" sz="2400" b="1">
                <a:latin typeface="Times New Roman" panose="02020603050405020304" pitchFamily="18" charset="0"/>
              </a:rPr>
              <a:t>，</a:t>
            </a:r>
            <a:endParaRPr kumimoji="1" lang="zh-CN" altLang="zh-CN" sz="2400" b="1">
              <a:latin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10000"/>
              </a:lnSpc>
            </a:pPr>
            <a:r>
              <a:rPr kumimoji="1" lang="zh-CN" altLang="en-US" sz="2400" b="1" i="1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↑→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↑→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↑↑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10000"/>
              </a:lnSpc>
            </a:pPr>
            <a:r>
              <a:rPr kumimoji="1" lang="zh-CN" altLang="zh-CN" sz="2400" b="1">
                <a:latin typeface="Times New Roman" panose="02020603050405020304" pitchFamily="18" charset="0"/>
              </a:rPr>
              <a:t>直至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+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+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，为</a:t>
            </a:r>
            <a:r>
              <a:rPr kumimoji="1" lang="zh-CN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高电平状态（第一暂态）</a:t>
            </a:r>
            <a:r>
              <a:rPr kumimoji="1" lang="zh-CN" altLang="zh-CN" sz="2400" b="1">
                <a:latin typeface="Times New Roman" panose="02020603050405020304" pitchFamily="18" charset="0"/>
              </a:rPr>
              <a:t>。</a:t>
            </a:r>
            <a:endParaRPr kumimoji="1"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08268" y="1268730"/>
          <a:ext cx="3581400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Photo Editor 照片" r:id="rId1" imgW="12087225" imgH="8886825" progId="MSPhotoEd.3">
                  <p:embed/>
                </p:oleObj>
              </mc:Choice>
              <mc:Fallback>
                <p:oleObj name="Photo Editor 照片" r:id="rId1" imgW="12087225" imgH="8886825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8" y="1268730"/>
                        <a:ext cx="3581400" cy="263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148580" y="1054100"/>
            <a:ext cx="2228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zh-CN" sz="2400" b="1">
                <a:latin typeface="Times New Roman" panose="02020603050405020304" pitchFamily="18" charset="0"/>
                <a:sym typeface="+mn-ea"/>
              </a:rPr>
              <a:t>由</a:t>
            </a:r>
            <a:r>
              <a:rPr kumimoji="1"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正反馈</a:t>
            </a:r>
            <a:r>
              <a:rPr kumimoji="1" lang="zh-CN" altLang="zh-CN" sz="2400" b="1">
                <a:latin typeface="Times New Roman" panose="02020603050405020304" pitchFamily="18" charset="0"/>
                <a:sym typeface="+mn-ea"/>
              </a:rPr>
              <a:t>可知：</a:t>
            </a:r>
            <a:endParaRPr kumimoji="1" lang="zh-CN" altLang="zh-CN" sz="2400" b="1"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4084320"/>
            <a:ext cx="292735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3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76675" y="2826385"/>
            <a:ext cx="519874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0" indent="0" eaLnBrk="1" latinLnBrk="0" hangingPunct="1">
              <a:lnSpc>
                <a:spcPct val="110000"/>
              </a:lnSpc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电容正向充电，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↑ →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↑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→∞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N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→ 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+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；</a:t>
            </a:r>
            <a:r>
              <a:rPr kumimoji="1" lang="zh-CN" altLang="zh-CN" sz="2400" b="1">
                <a:latin typeface="Times New Roman" panose="02020603050405020304" pitchFamily="18" charset="0"/>
              </a:rPr>
              <a:t>但当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N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+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T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时，再增大，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</a:t>
            </a:r>
            <a:r>
              <a:rPr kumimoji="1" lang="zh-CN" altLang="zh-CN" sz="2400" b="1">
                <a:latin typeface="Times New Roman" panose="02020603050405020304" pitchFamily="18" charset="0"/>
              </a:rPr>
              <a:t>从+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Z</a:t>
            </a:r>
            <a:r>
              <a:rPr kumimoji="1" lang="zh-CN" altLang="zh-CN" sz="2400" b="1">
                <a:latin typeface="Times New Roman" panose="02020603050405020304" pitchFamily="18" charset="0"/>
              </a:rPr>
              <a:t>跃变为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－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＝－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zh-CN" altLang="zh-CN" sz="2400" b="1">
                <a:latin typeface="Times New Roman" panose="02020603050405020304" pitchFamily="18" charset="0"/>
              </a:rPr>
              <a:t>输出为</a:t>
            </a:r>
            <a:r>
              <a:rPr kumimoji="1"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低电平状态（第二暂态</a:t>
            </a:r>
            <a:r>
              <a:rPr kumimoji="1"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）</a:t>
            </a:r>
            <a:r>
              <a:rPr kumimoji="1" lang="zh-CN" altLang="zh-CN" sz="2400" b="1"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76675" y="4583430"/>
            <a:ext cx="520509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0" indent="0" eaLnBrk="1" latinLnBrk="0" hangingPunct="1">
              <a:lnSpc>
                <a:spcPct val="110000"/>
              </a:lnSpc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电容反向充电，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↑ →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↓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→∞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N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→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－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；</a:t>
            </a:r>
            <a:r>
              <a:rPr kumimoji="1" lang="zh-CN" altLang="zh-CN" sz="2400" b="1">
                <a:latin typeface="Times New Roman" panose="02020603050405020304" pitchFamily="18" charset="0"/>
              </a:rPr>
              <a:t>但当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N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＝－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T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时，再减小，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</a:t>
            </a:r>
            <a:r>
              <a:rPr kumimoji="1" lang="zh-CN" altLang="zh-CN" sz="2400" b="1">
                <a:latin typeface="Times New Roman" panose="02020603050405020304" pitchFamily="18" charset="0"/>
              </a:rPr>
              <a:t>从－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Z</a:t>
            </a:r>
            <a:r>
              <a:rPr kumimoji="1" lang="zh-CN" altLang="zh-CN" sz="2400" b="1">
                <a:latin typeface="Times New Roman" panose="02020603050405020304" pitchFamily="18" charset="0"/>
              </a:rPr>
              <a:t>跃变为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+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+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zh-CN" altLang="zh-CN" sz="2400" b="1">
                <a:latin typeface="Times New Roman" panose="02020603050405020304" pitchFamily="18" charset="0"/>
              </a:rPr>
              <a:t>输出</a:t>
            </a:r>
            <a:r>
              <a:rPr kumimoji="1" lang="zh-CN" altLang="zh-CN" sz="2400" b="1">
                <a:solidFill>
                  <a:srgbClr val="A50021"/>
                </a:solidFill>
                <a:latin typeface="Times New Roman" panose="02020603050405020304" pitchFamily="18" charset="0"/>
              </a:rPr>
              <a:t>返回</a:t>
            </a:r>
            <a:r>
              <a:rPr kumimoji="1" lang="zh-CN" altLang="zh-CN" sz="2400" b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高电平状态（</a:t>
            </a:r>
            <a:r>
              <a:rPr kumimoji="1" lang="zh-CN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第一暂态</a:t>
            </a:r>
            <a:r>
              <a:rPr kumimoji="1" lang="zh-CN" altLang="zh-CN" sz="2400" b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）</a:t>
            </a:r>
            <a:r>
              <a:rPr kumimoji="1" lang="zh-CN" altLang="zh-CN" sz="2400" b="1"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 build="p"/>
      <p:bldP spid="3" grpId="0"/>
      <p:bldP spid="46083" grpId="0" autoUpdateAnimBg="0"/>
      <p:bldP spid="4608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343025"/>
            <a:ext cx="29432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066800" y="762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4428173" y="5828665"/>
          <a:ext cx="259503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1295400" imgH="431800" progId="Equation.3">
                  <p:embed/>
                </p:oleObj>
              </mc:Choice>
              <mc:Fallback>
                <p:oleObj name="Equation" r:id="rId2" imgW="1295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173" y="5828665"/>
                        <a:ext cx="2595032" cy="86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4428173" y="4796790"/>
          <a:ext cx="2868541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4" imgW="1307465" imgH="393700" progId="Equation.3">
                  <p:embed/>
                </p:oleObj>
              </mc:Choice>
              <mc:Fallback>
                <p:oleObj name="公式" r:id="rId4" imgW="1307465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173" y="4796790"/>
                        <a:ext cx="2868541" cy="86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AutoShape 7"/>
          <p:cNvSpPr/>
          <p:nvPr/>
        </p:nvSpPr>
        <p:spPr bwMode="auto">
          <a:xfrm>
            <a:off x="6610350" y="4238625"/>
            <a:ext cx="1447800" cy="436563"/>
          </a:xfrm>
          <a:prstGeom prst="borderCallout1">
            <a:avLst>
              <a:gd name="adj1" fmla="val 26181"/>
              <a:gd name="adj2" fmla="val -5264"/>
              <a:gd name="adj3" fmla="val 2546"/>
              <a:gd name="adj4" fmla="val -78949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/>
              <a:t>脉冲宽度</a:t>
            </a:r>
            <a:endParaRPr lang="zh-CN" altLang="en-US" sz="2000" b="1"/>
          </a:p>
        </p:txBody>
      </p:sp>
      <p:sp>
        <p:nvSpPr>
          <p:cNvPr id="47112" name="Rectangle 8"/>
          <p:cNvSpPr>
            <a:spLocks noGrp="1" noChangeArrowheads="1"/>
          </p:cNvSpPr>
          <p:nvPr>
            <p:ph type="title"/>
          </p:nvPr>
        </p:nvSpPr>
        <p:spPr>
          <a:xfrm>
            <a:off x="323850" y="908050"/>
            <a:ext cx="3429000" cy="457200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4.波形分析</a:t>
            </a:r>
            <a:endParaRPr kumimoji="1" lang="zh-CN" altLang="en-US" sz="2800" u="sng" dirty="0" smtClean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895350" y="1647825"/>
          <a:ext cx="3581400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Photo Editor 照片" r:id="rId6" imgW="12087225" imgH="8886825" progId="MSPhotoEd.3">
                  <p:embed/>
                </p:oleObj>
              </mc:Choice>
              <mc:Fallback>
                <p:oleObj name="Photo Editor 照片" r:id="rId6" imgW="12087225" imgH="8886825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647825"/>
                        <a:ext cx="3581400" cy="263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1333500" y="4666615"/>
            <a:ext cx="2777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方波发生电路</a:t>
            </a:r>
            <a:endParaRPr lang="zh-CN" altLang="en-US" sz="2400" b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animBg="1" autoUpdateAnimBg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9795" y="621665"/>
            <a:ext cx="495744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20000"/>
              </a:lnSpc>
            </a:pPr>
            <a:r>
              <a:rPr 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用三要素法分析电容的充电过程：</a:t>
            </a:r>
            <a:endParaRPr 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Dz0803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3644265"/>
            <a:ext cx="2781935" cy="29527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5539" name="对象 15364"/>
          <p:cNvGraphicFramePr>
            <a:graphicFrameLocks noChangeAspect="1"/>
          </p:cNvGraphicFramePr>
          <p:nvPr/>
        </p:nvGraphicFramePr>
        <p:xfrm>
          <a:off x="4486275" y="4899516"/>
          <a:ext cx="2764248" cy="846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" imgW="1409700" imgH="431800" progId="Equation.3">
                  <p:embed/>
                </p:oleObj>
              </mc:Choice>
              <mc:Fallback>
                <p:oleObj name="" r:id="rId2" imgW="1409700" imgH="431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86275" y="4899516"/>
                        <a:ext cx="2764248" cy="84601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4427855" y="1146175"/>
            <a:ext cx="3189605" cy="777875"/>
            <a:chOff x="6973" y="2483"/>
            <a:chExt cx="5023" cy="1225"/>
          </a:xfrm>
        </p:grpSpPr>
        <p:graphicFrame>
          <p:nvGraphicFramePr>
            <p:cNvPr id="65542" name="对象 15362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8901" y="2483"/>
            <a:ext cx="3095" cy="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1091565" imgH="431800" progId="Equation.3">
                    <p:embed/>
                  </p:oleObj>
                </mc:Choice>
                <mc:Fallback>
                  <p:oleObj name="" r:id="rId5" imgW="1091565" imgH="4318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901" y="2483"/>
                          <a:ext cx="3095" cy="1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3" name="文本框 15367"/>
            <p:cNvSpPr txBox="1"/>
            <p:nvPr>
              <p:custDataLst>
                <p:tags r:id="rId7"/>
              </p:custDataLst>
            </p:nvPr>
          </p:nvSpPr>
          <p:spPr>
            <a:xfrm>
              <a:off x="6973" y="2686"/>
              <a:ext cx="132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indent="0" fontAlgn="auto">
                <a:spcBef>
                  <a:spcPts val="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初值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94835" y="3594735"/>
            <a:ext cx="4326255" cy="1103630"/>
            <a:chOff x="6921" y="5661"/>
            <a:chExt cx="6813" cy="1738"/>
          </a:xfrm>
        </p:grpSpPr>
        <p:graphicFrame>
          <p:nvGraphicFramePr>
            <p:cNvPr id="65538" name="对象 15363"/>
            <p:cNvGraphicFramePr>
              <a:graphicFrameLocks noChangeAspect="1"/>
            </p:cNvGraphicFramePr>
            <p:nvPr/>
          </p:nvGraphicFramePr>
          <p:xfrm>
            <a:off x="7484" y="6246"/>
            <a:ext cx="6250" cy="1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8" imgW="2095500" imgH="342900" progId="Equation.3">
                    <p:embed/>
                  </p:oleObj>
                </mc:Choice>
                <mc:Fallback>
                  <p:oleObj name="" r:id="rId8" imgW="2095500" imgH="3429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84" y="6246"/>
                          <a:ext cx="6250" cy="11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6" name="文本框 15371"/>
            <p:cNvSpPr txBox="1"/>
            <p:nvPr/>
          </p:nvSpPr>
          <p:spPr>
            <a:xfrm>
              <a:off x="6921" y="5661"/>
              <a:ext cx="636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indent="0" fontAlgn="auto">
                <a:spcBef>
                  <a:spcPts val="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电容的充电电压公式：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5547" name="对象 15372"/>
          <p:cNvGraphicFramePr>
            <a:graphicFrameLocks noChangeAspect="1"/>
          </p:cNvGraphicFramePr>
          <p:nvPr/>
        </p:nvGraphicFramePr>
        <p:xfrm>
          <a:off x="4437063" y="5867400"/>
          <a:ext cx="3225845" cy="83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0" imgW="1663700" imgH="431800" progId="Equation.3">
                  <p:embed/>
                </p:oleObj>
              </mc:Choice>
              <mc:Fallback>
                <p:oleObj name="" r:id="rId10" imgW="1663700" imgH="431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37063" y="5867400"/>
                        <a:ext cx="3225845" cy="83738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427855" y="2854960"/>
            <a:ext cx="2548890" cy="459740"/>
            <a:chOff x="7020" y="3762"/>
            <a:chExt cx="4014" cy="724"/>
          </a:xfrm>
        </p:grpSpPr>
        <p:sp>
          <p:nvSpPr>
            <p:cNvPr id="65544" name="文本框 15368"/>
            <p:cNvSpPr txBox="1"/>
            <p:nvPr>
              <p:custDataLst>
                <p:tags r:id="rId13"/>
              </p:custDataLst>
            </p:nvPr>
          </p:nvSpPr>
          <p:spPr>
            <a:xfrm>
              <a:off x="7020" y="3762"/>
              <a:ext cx="24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indent="0" fontAlgn="auto">
                <a:spcBef>
                  <a:spcPts val="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时间常数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" name="对象 15362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9558" y="3813"/>
            <a:ext cx="1477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5" imgW="520700" imgH="228600" progId="Equation.3">
                    <p:embed/>
                  </p:oleObj>
                </mc:Choice>
                <mc:Fallback>
                  <p:oleObj name="" r:id="rId15" imgW="520700" imgH="2286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558" y="3813"/>
                          <a:ext cx="1477" cy="6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4427855" y="2100580"/>
            <a:ext cx="2573655" cy="460375"/>
            <a:chOff x="7050" y="4547"/>
            <a:chExt cx="4053" cy="725"/>
          </a:xfrm>
        </p:grpSpPr>
        <p:sp>
          <p:nvSpPr>
            <p:cNvPr id="65545" name="文本框 15369"/>
            <p:cNvSpPr txBox="1"/>
            <p:nvPr>
              <p:custDataLst>
                <p:tags r:id="rId17"/>
              </p:custDataLst>
            </p:nvPr>
          </p:nvSpPr>
          <p:spPr>
            <a:xfrm>
              <a:off x="7050" y="4547"/>
              <a:ext cx="204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indent="0" fontAlgn="auto">
                <a:spcBef>
                  <a:spcPts val="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终值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" name="对象 15362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9014" y="4590"/>
            <a:ext cx="2089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9" imgW="736600" imgH="228600" progId="Equation.3">
                    <p:embed/>
                  </p:oleObj>
                </mc:Choice>
                <mc:Fallback>
                  <p:oleObj name="" r:id="rId19" imgW="736600" imgH="2286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014" y="4590"/>
                          <a:ext cx="2089" cy="6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972185" y="1268730"/>
            <a:ext cx="3063240" cy="2252980"/>
            <a:chOff x="1757" y="1998"/>
            <a:chExt cx="4824" cy="3548"/>
          </a:xfrm>
        </p:grpSpPr>
        <p:graphicFrame>
          <p:nvGraphicFramePr>
            <p:cNvPr id="5" name="对象 4"/>
            <p:cNvGraphicFramePr/>
            <p:nvPr/>
          </p:nvGraphicFramePr>
          <p:xfrm>
            <a:off x="1757" y="1998"/>
            <a:ext cx="4825" cy="3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21" imgW="12087225" imgH="8886825" progId="MSPhotoEd.3">
                    <p:embed/>
                  </p:oleObj>
                </mc:Choice>
                <mc:Fallback>
                  <p:oleObj name="" r:id="rId21" imgW="12087225" imgH="8886825" progId="MSPhotoEd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757" y="1998"/>
                          <a:ext cx="4825" cy="35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任意多边形 1"/>
            <p:cNvSpPr/>
            <p:nvPr/>
          </p:nvSpPr>
          <p:spPr>
            <a:xfrm>
              <a:off x="2369" y="2198"/>
              <a:ext cx="3814" cy="3277"/>
            </a:xfrm>
            <a:custGeom>
              <a:avLst/>
              <a:gdLst>
                <a:gd name="connisteX0" fmla="*/ 2421728 w 2421728"/>
                <a:gd name="connsiteY0" fmla="*/ 752792 h 2080577"/>
                <a:gd name="connisteX1" fmla="*/ 2306158 w 2421728"/>
                <a:gd name="connsiteY1" fmla="*/ 762317 h 2080577"/>
                <a:gd name="connisteX2" fmla="*/ 2210273 w 2421728"/>
                <a:gd name="connsiteY2" fmla="*/ 714692 h 2080577"/>
                <a:gd name="connisteX3" fmla="*/ 2210273 w 2421728"/>
                <a:gd name="connsiteY3" fmla="*/ 512762 h 2080577"/>
                <a:gd name="connisteX4" fmla="*/ 2219798 w 2421728"/>
                <a:gd name="connsiteY4" fmla="*/ 242887 h 2080577"/>
                <a:gd name="connisteX5" fmla="*/ 2219798 w 2421728"/>
                <a:gd name="connsiteY5" fmla="*/ 108267 h 2080577"/>
                <a:gd name="connisteX6" fmla="*/ 2171538 w 2421728"/>
                <a:gd name="connsiteY6" fmla="*/ 21907 h 2080577"/>
                <a:gd name="connisteX7" fmla="*/ 1527013 w 2421728"/>
                <a:gd name="connsiteY7" fmla="*/ 2857 h 2080577"/>
                <a:gd name="connisteX8" fmla="*/ 872328 w 2421728"/>
                <a:gd name="connsiteY8" fmla="*/ 2857 h 2080577"/>
                <a:gd name="connisteX9" fmla="*/ 410683 w 2421728"/>
                <a:gd name="connsiteY9" fmla="*/ 21907 h 2080577"/>
                <a:gd name="connisteX10" fmla="*/ 141443 w 2421728"/>
                <a:gd name="connsiteY10" fmla="*/ 21907 h 2080577"/>
                <a:gd name="connisteX11" fmla="*/ 6823 w 2421728"/>
                <a:gd name="connsiteY11" fmla="*/ 108267 h 2080577"/>
                <a:gd name="connisteX12" fmla="*/ 25873 w 2421728"/>
                <a:gd name="connsiteY12" fmla="*/ 281622 h 2080577"/>
                <a:gd name="connisteX13" fmla="*/ 6823 w 2421728"/>
                <a:gd name="connsiteY13" fmla="*/ 569912 h 2080577"/>
                <a:gd name="connisteX14" fmla="*/ 25873 w 2421728"/>
                <a:gd name="connsiteY14" fmla="*/ 1032192 h 2080577"/>
                <a:gd name="connisteX15" fmla="*/ 6823 w 2421728"/>
                <a:gd name="connsiteY15" fmla="*/ 1436052 h 2080577"/>
                <a:gd name="connisteX16" fmla="*/ 25873 w 2421728"/>
                <a:gd name="connsiteY16" fmla="*/ 1830387 h 2080577"/>
                <a:gd name="connisteX17" fmla="*/ 74133 w 2421728"/>
                <a:gd name="connsiteY17" fmla="*/ 1907857 h 2080577"/>
                <a:gd name="connisteX18" fmla="*/ 199228 w 2421728"/>
                <a:gd name="connsiteY18" fmla="*/ 1955482 h 2080577"/>
                <a:gd name="connisteX19" fmla="*/ 401158 w 2421728"/>
                <a:gd name="connsiteY19" fmla="*/ 1917382 h 2080577"/>
                <a:gd name="connisteX20" fmla="*/ 487518 w 2421728"/>
                <a:gd name="connsiteY20" fmla="*/ 1926907 h 2080577"/>
                <a:gd name="connisteX21" fmla="*/ 487518 w 2421728"/>
                <a:gd name="connsiteY21" fmla="*/ 2080577 h 2080577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</a:cxnLst>
              <a:rect l="l" t="t" r="r" b="b"/>
              <a:pathLst>
                <a:path w="2421728" h="2080578">
                  <a:moveTo>
                    <a:pt x="2421728" y="752793"/>
                  </a:moveTo>
                  <a:cubicBezTo>
                    <a:pt x="2400773" y="755333"/>
                    <a:pt x="2348703" y="769938"/>
                    <a:pt x="2306158" y="762318"/>
                  </a:cubicBezTo>
                  <a:cubicBezTo>
                    <a:pt x="2263613" y="754698"/>
                    <a:pt x="2229323" y="764858"/>
                    <a:pt x="2210273" y="714693"/>
                  </a:cubicBezTo>
                  <a:cubicBezTo>
                    <a:pt x="2191223" y="664528"/>
                    <a:pt x="2208368" y="607378"/>
                    <a:pt x="2210273" y="512763"/>
                  </a:cubicBezTo>
                  <a:cubicBezTo>
                    <a:pt x="2212178" y="418148"/>
                    <a:pt x="2217893" y="323533"/>
                    <a:pt x="2219798" y="242888"/>
                  </a:cubicBezTo>
                  <a:cubicBezTo>
                    <a:pt x="2221703" y="162243"/>
                    <a:pt x="2229323" y="152718"/>
                    <a:pt x="2219798" y="108268"/>
                  </a:cubicBezTo>
                  <a:cubicBezTo>
                    <a:pt x="2210273" y="63818"/>
                    <a:pt x="2309968" y="42863"/>
                    <a:pt x="2171538" y="21908"/>
                  </a:cubicBezTo>
                  <a:cubicBezTo>
                    <a:pt x="2033108" y="953"/>
                    <a:pt x="1786728" y="6668"/>
                    <a:pt x="1527013" y="2858"/>
                  </a:cubicBezTo>
                  <a:cubicBezTo>
                    <a:pt x="1267298" y="-952"/>
                    <a:pt x="1095848" y="-952"/>
                    <a:pt x="872328" y="2858"/>
                  </a:cubicBezTo>
                  <a:cubicBezTo>
                    <a:pt x="648808" y="6668"/>
                    <a:pt x="556733" y="18098"/>
                    <a:pt x="410683" y="21908"/>
                  </a:cubicBezTo>
                  <a:cubicBezTo>
                    <a:pt x="264633" y="25718"/>
                    <a:pt x="222088" y="4763"/>
                    <a:pt x="141443" y="21908"/>
                  </a:cubicBezTo>
                  <a:cubicBezTo>
                    <a:pt x="60798" y="39053"/>
                    <a:pt x="29683" y="56198"/>
                    <a:pt x="6823" y="108268"/>
                  </a:cubicBezTo>
                  <a:cubicBezTo>
                    <a:pt x="-16037" y="160338"/>
                    <a:pt x="25873" y="189548"/>
                    <a:pt x="25873" y="281623"/>
                  </a:cubicBezTo>
                  <a:cubicBezTo>
                    <a:pt x="25873" y="373698"/>
                    <a:pt x="6823" y="420053"/>
                    <a:pt x="6823" y="569913"/>
                  </a:cubicBezTo>
                  <a:cubicBezTo>
                    <a:pt x="6823" y="719773"/>
                    <a:pt x="25873" y="858838"/>
                    <a:pt x="25873" y="1032193"/>
                  </a:cubicBezTo>
                  <a:cubicBezTo>
                    <a:pt x="25873" y="1205548"/>
                    <a:pt x="6823" y="1276668"/>
                    <a:pt x="6823" y="1436053"/>
                  </a:cubicBezTo>
                  <a:cubicBezTo>
                    <a:pt x="6823" y="1595438"/>
                    <a:pt x="12538" y="1735773"/>
                    <a:pt x="25873" y="1830388"/>
                  </a:cubicBezTo>
                  <a:cubicBezTo>
                    <a:pt x="39208" y="1925003"/>
                    <a:pt x="39208" y="1883093"/>
                    <a:pt x="74133" y="1907858"/>
                  </a:cubicBezTo>
                  <a:cubicBezTo>
                    <a:pt x="109058" y="1932623"/>
                    <a:pt x="133823" y="1953578"/>
                    <a:pt x="199228" y="1955483"/>
                  </a:cubicBezTo>
                  <a:cubicBezTo>
                    <a:pt x="264633" y="1957388"/>
                    <a:pt x="343373" y="1923098"/>
                    <a:pt x="401158" y="1917383"/>
                  </a:cubicBezTo>
                  <a:cubicBezTo>
                    <a:pt x="458943" y="1911668"/>
                    <a:pt x="470373" y="1894523"/>
                    <a:pt x="487518" y="1926908"/>
                  </a:cubicBezTo>
                  <a:cubicBezTo>
                    <a:pt x="504663" y="1959293"/>
                    <a:pt x="489423" y="2050098"/>
                    <a:pt x="487518" y="2080578"/>
                  </a:cubicBezTo>
                </a:path>
              </a:pathLst>
            </a:custGeom>
            <a:noFill/>
            <a:ln w="76200">
              <a:solidFill>
                <a:srgbClr val="F93DF7">
                  <a:alpha val="34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67594" name="对象 12299" descr="蓝色砂纸"/>
          <p:cNvGraphicFramePr/>
          <p:nvPr/>
        </p:nvGraphicFramePr>
        <p:xfrm>
          <a:off x="756445" y="4457066"/>
          <a:ext cx="203644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1091565" imgH="254000" progId="Equation.3">
                  <p:embed/>
                </p:oleObj>
              </mc:Choice>
              <mc:Fallback>
                <p:oleObj name="" r:id="rId1" imgW="1091565" imgH="254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445" y="4457066"/>
                        <a:ext cx="2036445" cy="471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12299" descr="蓝色砂纸"/>
          <p:cNvGraphicFramePr/>
          <p:nvPr/>
        </p:nvGraphicFramePr>
        <p:xfrm>
          <a:off x="3275806" y="4457066"/>
          <a:ext cx="2085340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1117600" imgH="254000" progId="Equation.3">
                  <p:embed/>
                </p:oleObj>
              </mc:Choice>
              <mc:Fallback>
                <p:oleObj name="" r:id="rId3" imgW="1117600" imgH="254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806" y="4457066"/>
                        <a:ext cx="2085340" cy="471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83260" y="4984750"/>
            <a:ext cx="7413308" cy="808355"/>
            <a:chOff x="1076" y="7963"/>
            <a:chExt cx="11675" cy="1273"/>
          </a:xfrm>
        </p:grpSpPr>
        <p:sp>
          <p:nvSpPr>
            <p:cNvPr id="11" name="文本框 10"/>
            <p:cNvSpPr txBox="1"/>
            <p:nvPr>
              <p:custDataLst>
                <p:tags r:id="rId5"/>
              </p:custDataLst>
            </p:nvPr>
          </p:nvSpPr>
          <p:spPr>
            <a:xfrm>
              <a:off x="1076" y="8121"/>
              <a:ext cx="5341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 fontAlgn="auto">
                <a:lnSpc>
                  <a:spcPct val="120000"/>
                </a:lnSpc>
              </a:pPr>
              <a:r>
                <a:rPr 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利用三要素法可得到</a:t>
              </a:r>
              <a:endParaRPr 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对象 15372"/>
            <p:cNvGraphicFramePr/>
            <p:nvPr>
              <p:custDataLst>
                <p:tags r:id="rId6"/>
              </p:custDataLst>
            </p:nvPr>
          </p:nvGraphicFramePr>
          <p:xfrm>
            <a:off x="5953" y="7997"/>
            <a:ext cx="3098" cy="1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7" imgW="1079500" imgH="431800" progId="Equation.3">
                    <p:embed/>
                  </p:oleObj>
                </mc:Choice>
                <mc:Fallback>
                  <p:oleObj name="" r:id="rId7" imgW="1079500" imgH="4318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53" y="7997"/>
                          <a:ext cx="3098" cy="1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5372"/>
            <p:cNvGraphicFramePr/>
            <p:nvPr>
              <p:custDataLst>
                <p:tags r:id="rId9"/>
              </p:custDataLst>
            </p:nvPr>
          </p:nvGraphicFramePr>
          <p:xfrm>
            <a:off x="9580" y="7963"/>
            <a:ext cx="3171" cy="1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10" imgW="1104900" imgH="431800" progId="Equation.3">
                    <p:embed/>
                  </p:oleObj>
                </mc:Choice>
                <mc:Fallback>
                  <p:oleObj name="" r:id="rId10" imgW="1104900" imgH="4318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580" y="7963"/>
                          <a:ext cx="3171" cy="1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15372"/>
          <p:cNvGraphicFramePr/>
          <p:nvPr/>
        </p:nvGraphicFramePr>
        <p:xfrm>
          <a:off x="1043940" y="5831205"/>
          <a:ext cx="4051300" cy="78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2" imgW="2222500" imgH="431800" progId="Equation.3">
                  <p:embed/>
                </p:oleObj>
              </mc:Choice>
              <mc:Fallback>
                <p:oleObj name="" r:id="rId12" imgW="2222500" imgH="431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43940" y="5831205"/>
                        <a:ext cx="4051300" cy="78676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722303" y="5831205"/>
          <a:ext cx="192151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4" imgW="1130300" imgH="431800" progId="Equation.KSEE3">
                  <p:embed/>
                </p:oleObj>
              </mc:Choice>
              <mc:Fallback>
                <p:oleObj name="" r:id="rId14" imgW="1130300" imgH="4318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22303" y="5831205"/>
                        <a:ext cx="1921510" cy="7112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Grp="1" noChangeArrowheads="1"/>
          </p:cNvSpPr>
          <p:nvPr>
            <p:custDataLst>
              <p:tags r:id="rId16"/>
            </p:custDataLst>
          </p:nvPr>
        </p:nvSpPr>
        <p:spPr>
          <a:xfrm>
            <a:off x="323850" y="621030"/>
            <a:ext cx="4343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5.占空比可调电路</a:t>
            </a:r>
            <a:endParaRPr kumimoji="1" lang="zh-CN" altLang="en-US" sz="2800" u="sng" dirty="0" smtClean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48144" name="Text Box 1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563620" y="620395"/>
            <a:ext cx="5241290" cy="90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10000"/>
              </a:lnSpc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正向充电和反向充电时间常数可调，占空比就可调。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3260" y="1437640"/>
            <a:ext cx="3136265" cy="2715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83710" y="1557020"/>
            <a:ext cx="3387725" cy="2691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4" grpId="0" autoUpdateAnimBg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" y="764858"/>
            <a:ext cx="5745163" cy="576262"/>
          </a:xfrm>
        </p:spPr>
        <p:txBody>
          <a:bodyPr/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三、三角波发生电路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485" y="1268095"/>
            <a:ext cx="2389505" cy="762000"/>
          </a:xfrm>
          <a:noFill/>
        </p:spPr>
        <p:txBody>
          <a:bodyPr/>
          <a:lstStyle/>
          <a:p>
            <a:pPr>
              <a:lnSpc>
                <a:spcPct val="150000"/>
              </a:lnSpc>
              <a:spcBef>
                <a:spcPct val="10000"/>
              </a:spcBef>
              <a:buFontTx/>
              <a:buNone/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1.电路组成</a:t>
            </a:r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endParaRPr lang="zh-CN" altLang="en-US" sz="2400" b="1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88"/>
          <a:stretch>
            <a:fillRect/>
          </a:stretch>
        </p:blipFill>
        <p:spPr bwMode="auto">
          <a:xfrm>
            <a:off x="4859655" y="1353185"/>
            <a:ext cx="3914140" cy="181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157" name="Group 5"/>
          <p:cNvGrpSpPr/>
          <p:nvPr/>
        </p:nvGrpSpPr>
        <p:grpSpPr bwMode="auto">
          <a:xfrm>
            <a:off x="5772150" y="895668"/>
            <a:ext cx="2514600" cy="609600"/>
            <a:chOff x="912" y="1152"/>
            <a:chExt cx="1584" cy="384"/>
          </a:xfrm>
        </p:grpSpPr>
        <p:sp>
          <p:nvSpPr>
            <p:cNvPr id="49158" name="AutoShape 6"/>
            <p:cNvSpPr/>
            <p:nvPr/>
          </p:nvSpPr>
          <p:spPr bwMode="auto">
            <a:xfrm>
              <a:off x="912" y="1152"/>
              <a:ext cx="1344" cy="240"/>
            </a:xfrm>
            <a:prstGeom prst="borderCallout2">
              <a:avLst>
                <a:gd name="adj1" fmla="val 30000"/>
                <a:gd name="adj2" fmla="val -3569"/>
                <a:gd name="adj3" fmla="val 30000"/>
                <a:gd name="adj4" fmla="val -21056"/>
                <a:gd name="adj5" fmla="val 217500"/>
                <a:gd name="adj6" fmla="val -39213"/>
              </a:avLst>
            </a:prstGeom>
            <a:noFill/>
            <a:ln w="19050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000" b="1">
                  <a:latin typeface="Times New Roman" panose="02020603050405020304" pitchFamily="18" charset="0"/>
                </a:rPr>
                <a:t>两个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 i="1">
                  <a:latin typeface="Times New Roman" panose="02020603050405020304" pitchFamily="18" charset="0"/>
                </a:rPr>
                <a:t>RC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环节</a:t>
              </a: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 flipH="1" flipV="1">
              <a:off x="2304" y="1296"/>
              <a:ext cx="192" cy="24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1906905" y="3871595"/>
          <a:ext cx="4867910" cy="255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Photo Editor 照片" r:id="rId2" imgW="15211425" imgH="7972425" progId="MSPhotoEd.3">
                  <p:embed/>
                </p:oleObj>
              </mc:Choice>
              <mc:Fallback>
                <p:oleObj name="Photo Editor 照片" r:id="rId2" imgW="15211425" imgH="7972425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905" y="3871595"/>
                        <a:ext cx="4867910" cy="2550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763395" y="3357880"/>
            <a:ext cx="507174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实际电路将两个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A50021"/>
                </a:solidFill>
                <a:latin typeface="Times New Roman" panose="02020603050405020304" pitchFamily="18" charset="0"/>
              </a:rPr>
              <a:t>RC  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环节合二为一</a:t>
            </a:r>
            <a:endParaRPr lang="zh-CN" altLang="en-US" sz="24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2" name="AutoShape 10"/>
          <p:cNvSpPr/>
          <p:nvPr/>
        </p:nvSpPr>
        <p:spPr bwMode="auto">
          <a:xfrm>
            <a:off x="107315" y="5661025"/>
            <a:ext cx="1801495" cy="732790"/>
          </a:xfrm>
          <a:prstGeom prst="borderCallout2">
            <a:avLst>
              <a:gd name="adj1" fmla="val -4814"/>
              <a:gd name="adj2" fmla="val 92386"/>
              <a:gd name="adj3" fmla="val -26886"/>
              <a:gd name="adj4" fmla="val 94712"/>
              <a:gd name="adj5" fmla="val -80069"/>
              <a:gd name="adj6" fmla="val 113887"/>
            </a:avLst>
          </a:prstGeom>
          <a:noFill/>
          <a:ln w="1905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采用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同相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输入的滞回比较器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9163" name="Group 11"/>
          <p:cNvGrpSpPr/>
          <p:nvPr/>
        </p:nvGrpSpPr>
        <p:grpSpPr bwMode="auto">
          <a:xfrm>
            <a:off x="4715510" y="1886268"/>
            <a:ext cx="3884613" cy="711200"/>
            <a:chOff x="288" y="1776"/>
            <a:chExt cx="2447" cy="448"/>
          </a:xfrm>
        </p:grpSpPr>
        <p:graphicFrame>
          <p:nvGraphicFramePr>
            <p:cNvPr id="49164" name="Object 12"/>
            <p:cNvGraphicFramePr>
              <a:graphicFrameLocks noChangeAspect="1"/>
            </p:cNvGraphicFramePr>
            <p:nvPr/>
          </p:nvGraphicFramePr>
          <p:xfrm>
            <a:off x="1592" y="2008"/>
            <a:ext cx="2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4" imgW="330200" imgH="215900" progId="Equation.3">
                    <p:embed/>
                  </p:oleObj>
                </mc:Choice>
                <mc:Fallback>
                  <p:oleObj name="Equation" r:id="rId4" imgW="330200" imgH="2159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008"/>
                          <a:ext cx="288" cy="188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5" name="Object 13"/>
            <p:cNvGraphicFramePr>
              <a:graphicFrameLocks noChangeAspect="1"/>
            </p:cNvGraphicFramePr>
            <p:nvPr/>
          </p:nvGraphicFramePr>
          <p:xfrm>
            <a:off x="288" y="1776"/>
            <a:ext cx="13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6" imgW="139700" imgH="203200" progId="Equation.3">
                    <p:embed/>
                  </p:oleObj>
                </mc:Choice>
                <mc:Fallback>
                  <p:oleObj name="Equation" r:id="rId6" imgW="139700" imgH="203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776"/>
                          <a:ext cx="132" cy="192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6" name="Object 14"/>
            <p:cNvGraphicFramePr>
              <a:graphicFrameLocks noChangeAspect="1"/>
            </p:cNvGraphicFramePr>
            <p:nvPr/>
          </p:nvGraphicFramePr>
          <p:xfrm>
            <a:off x="2592" y="2016"/>
            <a:ext cx="14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8" imgW="139700" imgH="203200" progId="Equation.3">
                    <p:embed/>
                  </p:oleObj>
                </mc:Choice>
                <mc:Fallback>
                  <p:oleObj name="Equation" r:id="rId8" imgW="139700" imgH="203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016"/>
                          <a:ext cx="143" cy="208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7019925" y="5012055"/>
            <a:ext cx="2045335" cy="1198880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要取代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，必须改变输入端。</a:t>
            </a:r>
            <a:endParaRPr lang="zh-CN" altLang="en-US" sz="24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2640" y="1880235"/>
            <a:ext cx="322389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>
                <a:sym typeface="+mn-ea"/>
              </a:rPr>
              <a:t>用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积分</a:t>
            </a:r>
            <a:r>
              <a:rPr lang="zh-CN" altLang="en-US" sz="2400" b="1">
                <a:sym typeface="+mn-ea"/>
              </a:rPr>
              <a:t>运算电路可将方波变为三角波。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" grpId="0" autoUpdateAnimBg="0" build="p"/>
      <p:bldP spid="49162" grpId="0" animBg="1" autoUpdateAnimBg="0"/>
      <p:bldP spid="49167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609600" y="1112838"/>
          <a:ext cx="43434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Photo Editor 照片" r:id="rId1" imgW="15211425" imgH="7972425" progId="MSPhotoEd.3">
                  <p:embed/>
                </p:oleObj>
              </mc:Choice>
              <mc:Fallback>
                <p:oleObj name="Photo Editor 照片" r:id="rId1" imgW="15211425" imgH="797242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12838"/>
                        <a:ext cx="434340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2819400" y="1189038"/>
            <a:ext cx="0" cy="24480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38200" y="3398838"/>
            <a:ext cx="17526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滞回比较器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895600" y="3398838"/>
            <a:ext cx="20574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积分运算电路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52755" y="4008755"/>
            <a:ext cx="859409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0" latinLnBrk="0" hangingPunct="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）求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滞回比较器</a:t>
            </a:r>
            <a:r>
              <a:rPr lang="zh-CN" altLang="en-US" sz="2400" b="1">
                <a:latin typeface="Times New Roman" panose="02020603050405020304" pitchFamily="18" charset="0"/>
              </a:rPr>
              <a:t>的电压传输特性：三要素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2621121" y="4941571"/>
          <a:ext cx="4176395" cy="95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3" imgW="1892300" imgH="431800" progId="Equation.3">
                  <p:embed/>
                </p:oleObj>
              </mc:Choice>
              <mc:Fallback>
                <p:oleObj name="Equation" r:id="rId3" imgW="18923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121" y="4941571"/>
                        <a:ext cx="4176395" cy="953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7" name="Group 11"/>
          <p:cNvGrpSpPr/>
          <p:nvPr/>
        </p:nvGrpSpPr>
        <p:grpSpPr bwMode="auto">
          <a:xfrm>
            <a:off x="4979035" y="5877243"/>
            <a:ext cx="2514600" cy="863600"/>
            <a:chOff x="4032" y="3408"/>
            <a:chExt cx="1584" cy="544"/>
          </a:xfrm>
        </p:grpSpPr>
        <p:graphicFrame>
          <p:nvGraphicFramePr>
            <p:cNvPr id="50188" name="Object 12"/>
            <p:cNvGraphicFramePr>
              <a:graphicFrameLocks noChangeAspect="1"/>
            </p:cNvGraphicFramePr>
            <p:nvPr/>
          </p:nvGraphicFramePr>
          <p:xfrm>
            <a:off x="4320" y="3408"/>
            <a:ext cx="129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5" imgW="1028065" imgH="431800" progId="Equation.3">
                    <p:embed/>
                  </p:oleObj>
                </mc:Choice>
                <mc:Fallback>
                  <p:oleObj name="Equation" r:id="rId5" imgW="1028065" imgH="431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408"/>
                          <a:ext cx="1296" cy="54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9" name="AutoShape 13"/>
            <p:cNvSpPr>
              <a:spLocks noChangeArrowheads="1"/>
            </p:cNvSpPr>
            <p:nvPr/>
          </p:nvSpPr>
          <p:spPr bwMode="auto">
            <a:xfrm>
              <a:off x="4032" y="3696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93420"/>
            <a:ext cx="3178175" cy="450850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2.工作原理</a:t>
            </a:r>
            <a:endParaRPr kumimoji="1" lang="zh-CN" altLang="en-US" sz="2800" u="sng" dirty="0" smtClean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259682" y="5680393"/>
          <a:ext cx="3447415" cy="106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8" imgW="1562100" imgH="482600" progId="Equation.3">
                  <p:embed/>
                </p:oleObj>
              </mc:Choice>
              <mc:Fallback>
                <p:oleObj name="Equation" r:id="rId8" imgW="15621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82" y="5680393"/>
                        <a:ext cx="3447415" cy="1066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32330" y="579120"/>
            <a:ext cx="336804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0" indent="0" eaLnBrk="0" latinLnBrk="0" hangingPunct="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）积分运算电路：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5040" y="4439285"/>
            <a:ext cx="285940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0" latinLnBrk="0" hangingPunct="0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(a) 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OH</a:t>
            </a:r>
            <a:r>
              <a:rPr lang="en-US" altLang="zh-CN" sz="2400" b="1">
                <a:latin typeface="Times New Roman" panose="02020603050405020304" pitchFamily="18" charset="0"/>
              </a:rPr>
              <a:t> =</a:t>
            </a:r>
            <a:r>
              <a:rPr lang="zh-CN" altLang="en-US" sz="2400" b="1">
                <a:latin typeface="Times New Roman" panose="02020603050405020304" pitchFamily="18" charset="0"/>
              </a:rPr>
              <a:t>－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OL</a:t>
            </a:r>
            <a:r>
              <a:rPr lang="en-US" altLang="zh-CN" sz="2400" b="1">
                <a:latin typeface="Times New Roman" panose="02020603050405020304" pitchFamily="18" charset="0"/>
              </a:rPr>
              <a:t> =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923030" y="4439285"/>
            <a:ext cx="507936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0" indent="0" eaLnBrk="0" latinLnBrk="0" hangingPunct="0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(b) 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I </a:t>
            </a:r>
            <a:r>
              <a:rPr lang="zh-CN" altLang="en-US" sz="2400" b="1">
                <a:latin typeface="Times New Roman" panose="02020603050405020304" pitchFamily="18" charset="0"/>
              </a:rPr>
              <a:t>作用于集成运放的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同相</a:t>
            </a:r>
            <a:r>
              <a:rPr lang="zh-CN" altLang="en-US" sz="2400" b="1">
                <a:latin typeface="Times New Roman" panose="02020603050405020304" pitchFamily="18" charset="0"/>
              </a:rPr>
              <a:t>输入端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8375" y="5064125"/>
            <a:ext cx="165735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0" latinLnBrk="0" hangingPunct="0">
              <a:lnSpc>
                <a:spcPct val="120000"/>
              </a:lnSpc>
              <a:spcBef>
                <a:spcPts val="600"/>
              </a:spcBef>
            </a:pPr>
            <a:r>
              <a:rPr lang="en-US" sz="2400" b="1">
                <a:latin typeface="Times New Roman" panose="02020603050405020304" pitchFamily="18" charset="0"/>
              </a:rPr>
              <a:t>(c) </a:t>
            </a:r>
            <a:r>
              <a:rPr lang="zh-CN" altLang="en-US" sz="2400" b="1">
                <a:latin typeface="Times New Roman" panose="02020603050405020304" pitchFamily="18" charset="0"/>
              </a:rPr>
              <a:t>求 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</a:rPr>
              <a:t>：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5102860" y="692626"/>
          <a:ext cx="3520440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4" imgW="1968500" imgH="431800" progId="Equation.3">
                  <p:embed/>
                </p:oleObj>
              </mc:Choice>
              <mc:Fallback>
                <p:oleObj name="Equation" r:id="rId14" imgW="1968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860" y="692626"/>
                        <a:ext cx="3520440" cy="77343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5579110" y="1618615"/>
          <a:ext cx="22098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Photo Editor 照片" r:id="rId16" imgW="9496425" imgH="8258175" progId="MSPhotoEd.3">
                  <p:embed/>
                </p:oleObj>
              </mc:Choice>
              <mc:Fallback>
                <p:oleObj name="Photo Editor 照片" r:id="rId16" imgW="9496425" imgH="825817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110" y="1618615"/>
                        <a:ext cx="2209800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 autoUpdateAnimBg="0"/>
      <p:bldP spid="50182" grpId="0" animBg="1" autoUpdateAnimBg="0"/>
      <p:bldP spid="50183" grpId="0" autoUpdateAnimBg="0" build="p"/>
      <p:bldP spid="8" grpId="0" autoUpdateAnimBg="0" build="p"/>
      <p:bldP spid="9" grpId="0" autoUpdateAnimBg="0" build="p"/>
      <p:bldP spid="10" grpId="0" autoUpdateAnimBg="0" build="p"/>
      <p:bldP spid="11" grpId="0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5102860" y="692626"/>
          <a:ext cx="3520440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1" imgW="1968500" imgH="431800" progId="Equation.3">
                  <p:embed/>
                </p:oleObj>
              </mc:Choice>
              <mc:Fallback>
                <p:oleObj name="Equation" r:id="rId1" imgW="1968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860" y="692626"/>
                        <a:ext cx="3520440" cy="77343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5579110" y="1618615"/>
          <a:ext cx="22098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hoto Editor 照片" r:id="rId3" imgW="9496425" imgH="8258175" progId="MSPhotoEd.3">
                  <p:embed/>
                </p:oleObj>
              </mc:Choice>
              <mc:Fallback>
                <p:oleObj name="Photo Editor 照片" r:id="rId3" imgW="9496425" imgH="825817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110" y="1618615"/>
                        <a:ext cx="2209800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61290" y="3750310"/>
            <a:ext cx="9048115" cy="293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1">
                <a:latin typeface="Times New Roman" panose="02020603050405020304" pitchFamily="18" charset="0"/>
              </a:rPr>
              <a:t>合闸通电，通常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C </a:t>
            </a:r>
            <a:r>
              <a:rPr lang="zh-CN" altLang="en-US" sz="2400" b="1">
                <a:latin typeface="Times New Roman" panose="02020603050405020304" pitchFamily="18" charset="0"/>
              </a:rPr>
              <a:t>上电压为</a:t>
            </a:r>
            <a:r>
              <a:rPr lang="en-US" altLang="zh-CN" sz="2400" b="1">
                <a:latin typeface="Times New Roman" panose="02020603050405020304" pitchFamily="18" charset="0"/>
              </a:rPr>
              <a:t> 0</a:t>
            </a:r>
            <a:r>
              <a:rPr lang="zh-CN" altLang="en-US" sz="2400" b="1">
                <a:latin typeface="Times New Roman" panose="02020603050405020304" pitchFamily="18" charset="0"/>
              </a:rPr>
              <a:t>。设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O1</a:t>
            </a:r>
            <a:r>
              <a:rPr lang="en-US" altLang="zh-CN" sz="2400" b="1">
                <a:latin typeface="Times New Roman" panose="02020603050405020304" pitchFamily="18" charset="0"/>
              </a:rPr>
              <a:t>↑→ 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P1</a:t>
            </a:r>
            <a:r>
              <a:rPr lang="en-US" altLang="zh-CN" sz="2400" b="1">
                <a:latin typeface="Times New Roman" panose="02020603050405020304" pitchFamily="18" charset="0"/>
              </a:rPr>
              <a:t>↑→ 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O1</a:t>
            </a:r>
            <a:r>
              <a:rPr lang="en-US" altLang="zh-CN" sz="2400" b="1">
                <a:latin typeface="Times New Roman" panose="02020603050405020304" pitchFamily="18" charset="0"/>
              </a:rPr>
              <a:t>↑↑</a:t>
            </a:r>
            <a:r>
              <a:rPr lang="zh-CN" altLang="en-US" sz="2400" b="1">
                <a:latin typeface="Times New Roman" panose="02020603050405020304" pitchFamily="18" charset="0"/>
              </a:rPr>
              <a:t>，直至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O1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＝ 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Z</a:t>
            </a: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sym typeface="+mn-ea"/>
              </a:rPr>
              <a:t>高电平状态</a:t>
            </a:r>
            <a:r>
              <a:rPr lang="zh-CN" altLang="en-US" sz="2400" b="1">
                <a:latin typeface="Times New Roman" panose="02020603050405020304" pitchFamily="18" charset="0"/>
              </a:rPr>
              <a:t>）；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      </a:t>
            </a:r>
            <a:r>
              <a:rPr lang="zh-CN" altLang="en-US" sz="2400" b="1">
                <a:latin typeface="Times New Roman" panose="02020603050405020304" pitchFamily="18" charset="0"/>
              </a:rPr>
              <a:t>积分电路反向积分，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</a:rPr>
              <a:t>↑ → 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O</a:t>
            </a:r>
            <a:r>
              <a:rPr lang="en-US" altLang="zh-CN" sz="2400" b="1">
                <a:latin typeface="Times New Roman" panose="02020603050405020304" pitchFamily="18" charset="0"/>
              </a:rPr>
              <a:t>↓</a:t>
            </a:r>
            <a:r>
              <a:rPr lang="zh-CN" altLang="en-US" sz="2400" b="1">
                <a:latin typeface="Times New Roman" panose="02020603050405020304" pitchFamily="18" charset="0"/>
              </a:rPr>
              <a:t>，一旦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O </a:t>
            </a:r>
            <a:r>
              <a:rPr lang="zh-CN" altLang="en-US" sz="2400" b="1">
                <a:latin typeface="Times New Roman" panose="02020603050405020304" pitchFamily="18" charset="0"/>
              </a:rPr>
              <a:t>过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－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T 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O1</a:t>
            </a:r>
            <a:r>
              <a:rPr lang="zh-CN" altLang="en-US" sz="2400" b="1">
                <a:latin typeface="Times New Roman" panose="02020603050405020304" pitchFamily="18" charset="0"/>
              </a:rPr>
              <a:t>从＋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Z</a:t>
            </a:r>
            <a:r>
              <a:rPr lang="zh-CN" altLang="en-US" sz="2400" b="1">
                <a:latin typeface="Times New Roman" panose="02020603050405020304" pitchFamily="18" charset="0"/>
              </a:rPr>
              <a:t>跃变为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－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Z </a:t>
            </a: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低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sym typeface="+mn-ea"/>
              </a:rPr>
              <a:t>电平状态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  <a:r>
              <a:rPr lang="zh-CN" altLang="en-US" sz="2400" b="1" baseline="-25000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       积分电路正向积分，</a:t>
            </a:r>
            <a:r>
              <a:rPr lang="en-US" altLang="zh-CN" sz="2400" b="1" i="1">
                <a:latin typeface="Times New Roman" panose="02020603050405020304" pitchFamily="18" charset="0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</a:rPr>
              <a:t>↑→ 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O</a:t>
            </a:r>
            <a:r>
              <a:rPr lang="en-US" altLang="zh-CN" sz="2400" b="1">
                <a:latin typeface="Times New Roman" panose="02020603050405020304" pitchFamily="18" charset="0"/>
              </a:rPr>
              <a:t>↑</a:t>
            </a:r>
            <a:r>
              <a:rPr lang="zh-CN" altLang="en-US" sz="2400" b="1">
                <a:latin typeface="Times New Roman" panose="02020603050405020304" pitchFamily="18" charset="0"/>
              </a:rPr>
              <a:t>， 一旦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O </a:t>
            </a:r>
            <a:r>
              <a:rPr lang="zh-CN" altLang="en-US" sz="2400" b="1">
                <a:latin typeface="Times New Roman" panose="02020603050405020304" pitchFamily="18" charset="0"/>
              </a:rPr>
              <a:t>过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＋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T </a:t>
            </a:r>
            <a:r>
              <a:rPr lang="zh-CN" altLang="en-US" sz="2400" b="1">
                <a:latin typeface="Times New Roman" panose="02020603050405020304" pitchFamily="18" charset="0"/>
              </a:rPr>
              <a:t>， 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O1</a:t>
            </a:r>
            <a:r>
              <a:rPr lang="zh-CN" altLang="en-US" sz="2400" b="1">
                <a:latin typeface="Times New Roman" panose="02020603050405020304" pitchFamily="18" charset="0"/>
              </a:rPr>
              <a:t>从 －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Z</a:t>
            </a:r>
            <a:r>
              <a:rPr lang="zh-CN" altLang="en-US" sz="2400" b="1">
                <a:latin typeface="Times New Roman" panose="02020603050405020304" pitchFamily="18" charset="0"/>
              </a:rPr>
              <a:t>跃变为＋</a:t>
            </a:r>
            <a:r>
              <a:rPr lang="en-US" altLang="zh-CN" sz="2400" b="1" i="1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Z 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返回</a:t>
            </a:r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sym typeface="+mn-ea"/>
              </a:rPr>
              <a:t>高电平状态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      </a:t>
            </a:r>
            <a:r>
              <a:rPr lang="zh-CN" altLang="en-US" sz="2400" b="1">
                <a:latin typeface="Times New Roman" panose="02020603050405020304" pitchFamily="18" charset="0"/>
              </a:rPr>
              <a:t>重复上述过程，产生周期性的变化，即振荡。</a:t>
            </a:r>
            <a:r>
              <a:rPr lang="zh-CN" altLang="en-US" sz="2400" b="1" baseline="-25000">
                <a:latin typeface="Times New Roman" panose="02020603050405020304" pitchFamily="18" charset="0"/>
              </a:rPr>
              <a:t> </a:t>
            </a:r>
            <a:endParaRPr lang="zh-CN" altLang="en-US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51208" name="Rectangle 8"/>
          <p:cNvSpPr>
            <a:spLocks noGrp="1" noChangeArrowheads="1"/>
          </p:cNvSpPr>
          <p:nvPr>
            <p:ph type="title"/>
          </p:nvPr>
        </p:nvSpPr>
        <p:spPr>
          <a:xfrm>
            <a:off x="468630" y="619443"/>
            <a:ext cx="4679950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三角波发生电路的振荡原理</a:t>
            </a:r>
            <a:endParaRPr kumimoji="1" lang="zh-CN" altLang="en-US" sz="2800" b="1" dirty="0">
              <a:solidFill>
                <a:srgbClr val="FF66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09600" y="1112838"/>
          <a:ext cx="43434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Photo Editor 照片" r:id="rId6" imgW="15211425" imgH="7972425" progId="MSPhotoEd.3">
                  <p:embed/>
                </p:oleObj>
              </mc:Choice>
              <mc:Fallback>
                <p:oleObj name="Photo Editor 照片" r:id="rId6" imgW="15211425" imgH="797242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12838"/>
                        <a:ext cx="434340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819400" y="1189038"/>
            <a:ext cx="0" cy="2448000"/>
          </a:xfrm>
          <a:prstGeom prst="line">
            <a:avLst/>
          </a:prstGeom>
          <a:noFill/>
          <a:ln w="9525">
            <a:solidFill>
              <a:srgbClr val="FF3300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utoUpdateAnimBg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125220"/>
            <a:ext cx="4699635" cy="259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93103"/>
            <a:ext cx="3121025" cy="533400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3.波形分析</a:t>
            </a:r>
            <a:endParaRPr kumimoji="1" lang="zh-CN" altLang="en-US" sz="2800" u="sng" dirty="0" smtClean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39813"/>
            <a:ext cx="287178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5292090" y="4551998"/>
          <a:ext cx="3124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3" imgW="1727200" imgH="431800" progId="Equation.3">
                  <p:embed/>
                </p:oleObj>
              </mc:Choice>
              <mc:Fallback>
                <p:oleObj name="Equation" r:id="rId3" imgW="1727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90" y="4551998"/>
                        <a:ext cx="3124200" cy="781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5638800" y="5660708"/>
          <a:ext cx="1676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774065" imgH="431800" progId="Equation.3">
                  <p:embed/>
                </p:oleObj>
              </mc:Choice>
              <mc:Fallback>
                <p:oleObj name="Equation" r:id="rId5" imgW="774065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660708"/>
                        <a:ext cx="1676400" cy="933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1267460" y="3933190"/>
          <a:ext cx="2962275" cy="258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Photo Editor 照片" r:id="rId7" imgW="9496425" imgH="8258175" progId="MSPhotoEd.3">
                  <p:embed/>
                </p:oleObj>
              </mc:Choice>
              <mc:Fallback>
                <p:oleObj name="Photo Editor 照片" r:id="rId7" imgW="9496425" imgH="8258175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460" y="3933190"/>
                        <a:ext cx="2962275" cy="258000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5" name="Group 11"/>
          <p:cNvGrpSpPr/>
          <p:nvPr/>
        </p:nvGrpSpPr>
        <p:grpSpPr bwMode="auto">
          <a:xfrm>
            <a:off x="6273800" y="2474913"/>
            <a:ext cx="1155700" cy="398463"/>
            <a:chOff x="3808" y="1480"/>
            <a:chExt cx="728" cy="251"/>
          </a:xfrm>
        </p:grpSpPr>
        <p:sp>
          <p:nvSpPr>
            <p:cNvPr id="52236" name="Line 12"/>
            <p:cNvSpPr>
              <a:spLocks noChangeShapeType="1"/>
            </p:cNvSpPr>
            <p:nvPr/>
          </p:nvSpPr>
          <p:spPr bwMode="auto">
            <a:xfrm>
              <a:off x="3808" y="1616"/>
              <a:ext cx="182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 flipH="1">
              <a:off x="4309" y="1616"/>
              <a:ext cx="22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3969" y="1480"/>
              <a:ext cx="40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T/2</a:t>
              </a:r>
              <a:endParaRPr kumimoji="1" lang="en-US" altLang="zh-CN" sz="2000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5292090" y="116681"/>
          <a:ext cx="3520440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9" imgW="1968500" imgH="431800" progId="Equation.3">
                  <p:embed/>
                </p:oleObj>
              </mc:Choice>
              <mc:Fallback>
                <p:oleObj name="Equation" r:id="rId9" imgW="1968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90" y="116681"/>
                        <a:ext cx="3520440" cy="7734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3012" name="文本框 43011"/>
          <p:cNvSpPr txBox="1"/>
          <p:nvPr/>
        </p:nvSpPr>
        <p:spPr>
          <a:xfrm>
            <a:off x="612775" y="1305560"/>
            <a:ext cx="760476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为了获得锯齿波，应改变积分器的充放电时间常数。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251" name="对象 53250"/>
          <p:cNvGraphicFramePr/>
          <p:nvPr/>
        </p:nvGraphicFramePr>
        <p:xfrm>
          <a:off x="1925320" y="1773238"/>
          <a:ext cx="49530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17287875" imgH="7915275" progId="MSPhotoEd.3">
                  <p:embed/>
                </p:oleObj>
              </mc:Choice>
              <mc:Fallback>
                <p:oleObj name="" r:id="rId1" imgW="17287875" imgH="7915275" progId="MSPhotoEd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5320" y="1773238"/>
                        <a:ext cx="4953000" cy="226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0" name="Rectangle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250825" y="908050"/>
            <a:ext cx="47879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四、锯齿波发生电路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04365" y="4221480"/>
            <a:ext cx="5029200" cy="2353945"/>
            <a:chOff x="2999" y="6648"/>
            <a:chExt cx="7920" cy="3707"/>
          </a:xfrm>
        </p:grpSpPr>
        <p:pic>
          <p:nvPicPr>
            <p:cNvPr id="53253" name="图片 53252" descr="Dz080310"/>
            <p:cNvPicPr>
              <a:picLocks noChangeAspect="1"/>
            </p:cNvPicPr>
            <p:nvPr/>
          </p:nvPicPr>
          <p:blipFill>
            <a:blip r:embed="rId4"/>
            <a:srcRect b="63130"/>
            <a:stretch>
              <a:fillRect/>
            </a:stretch>
          </p:blipFill>
          <p:spPr>
            <a:xfrm>
              <a:off x="2999" y="7101"/>
              <a:ext cx="7920" cy="32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下箭头 2"/>
            <p:cNvSpPr/>
            <p:nvPr/>
          </p:nvSpPr>
          <p:spPr>
            <a:xfrm>
              <a:off x="6633" y="6648"/>
              <a:ext cx="453" cy="454"/>
            </a:xfrm>
            <a:prstGeom prst="downArrow">
              <a:avLst/>
            </a:prstGeom>
            <a:solidFill>
              <a:srgbClr val="66FFFF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985838" y="4889500"/>
            <a:ext cx="76787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在电扰动下，对于某一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特定频率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的信号形成正反馈：</a:t>
            </a:r>
            <a:endParaRPr kumimoji="1" lang="zh-CN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3048000" y="5337175"/>
          <a:ext cx="259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公式" r:id="rId1" imgW="1320165" imgH="241300" progId="Equation.3">
                  <p:embed/>
                </p:oleObj>
              </mc:Choice>
              <mc:Fallback>
                <p:oleObj name="公式" r:id="rId1" imgW="1320165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7175"/>
                        <a:ext cx="259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681355" y="5803900"/>
            <a:ext cx="7889875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由于半导体器件的非线性特性及供电电源的限制，最终达到动态平衡，稳定在一定的幅值。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4858703" y="2926080"/>
          <a:ext cx="2286000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Photo Editor 照片" r:id="rId3" imgW="8201025" imgH="5648325" progId="MSPhotoEd.3">
                  <p:embed/>
                </p:oleObj>
              </mc:Choice>
              <mc:Fallback>
                <p:oleObj name="Photo Editor 照片" r:id="rId3" imgW="8201025" imgH="5648325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703" y="2926080"/>
                        <a:ext cx="2286000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586105" y="1268095"/>
            <a:ext cx="7743825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        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正弦波振荡电路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是在</a:t>
            </a:r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  <a:sym typeface="+mn-ea"/>
              </a:rPr>
              <a:t>没有外加输入信号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的情况下，依靠电路</a:t>
            </a:r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  <a:sym typeface="+mn-ea"/>
              </a:rPr>
              <a:t>自激振荡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而产生</a:t>
            </a:r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  <a:sym typeface="+mn-ea"/>
              </a:rPr>
              <a:t>某一特定频率正弦波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输出电压的电路，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它是在放大电路的基础上加上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正反馈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而形成的。</a:t>
            </a:r>
            <a:endParaRPr kumimoji="1" lang="zh-CN" altLang="en-US" sz="2400" b="1">
              <a:solidFill>
                <a:schemeClr val="tx2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" name="Text Box 8">
            <a:hlinkClick r:id="rId6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5605" y="693420"/>
            <a:ext cx="597027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一、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正弦波振荡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电路中的正反馈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90955" y="2926080"/>
            <a:ext cx="3124200" cy="1612900"/>
            <a:chOff x="2033" y="5060"/>
            <a:chExt cx="4920" cy="2540"/>
          </a:xfrm>
        </p:grpSpPr>
        <p:graphicFrame>
          <p:nvGraphicFramePr>
            <p:cNvPr id="80903" name="Object 7"/>
            <p:cNvGraphicFramePr>
              <a:graphicFrameLocks noChangeAspect="1"/>
            </p:cNvGraphicFramePr>
            <p:nvPr/>
          </p:nvGraphicFramePr>
          <p:xfrm>
            <a:off x="2033" y="5060"/>
            <a:ext cx="4920" cy="2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Photo Editor 照片" r:id="rId8" imgW="10944225" imgH="5648325" progId="MSPhotoEd.3">
                    <p:embed/>
                  </p:oleObj>
                </mc:Choice>
                <mc:Fallback>
                  <p:oleObj name="Photo Editor 照片" r:id="rId8" imgW="10944225" imgH="5648325" progId="MSPhotoEd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3" y="5060"/>
                          <a:ext cx="4920" cy="2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" name="图片 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2693" y="5631"/>
              <a:ext cx="355" cy="34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3434" y="5854"/>
              <a:ext cx="355" cy="340"/>
            </a:xfrm>
            <a:prstGeom prst="rect">
              <a:avLst/>
            </a:prstGeom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utoUpdateAnimBg="0" build="p"/>
      <p:bldP spid="80902" grpId="0" autoUpdateAnimBg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5" name="图片 53254" descr="Dz080310"/>
          <p:cNvPicPr>
            <a:picLocks noChangeAspect="1"/>
          </p:cNvPicPr>
          <p:nvPr/>
        </p:nvPicPr>
        <p:blipFill>
          <a:blip r:embed="rId1"/>
          <a:srcRect l="10272" t="42212" r="25522" b="3888"/>
          <a:stretch>
            <a:fillRect/>
          </a:stretch>
        </p:blipFill>
        <p:spPr>
          <a:xfrm>
            <a:off x="5652135" y="836295"/>
            <a:ext cx="2757805" cy="2579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11810" y="2997200"/>
            <a:ext cx="529907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设二极管导通时的等效电阻忽略不计，电位器的滑动端移到最上端。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28040" y="3974465"/>
            <a:ext cx="8031480" cy="1329690"/>
            <a:chOff x="1304" y="6146"/>
            <a:chExt cx="12648" cy="2094"/>
          </a:xfrm>
        </p:grpSpPr>
        <p:sp>
          <p:nvSpPr>
            <p:cNvPr id="3" name="文本框 2"/>
            <p:cNvSpPr txBox="1"/>
            <p:nvPr>
              <p:custDataLst>
                <p:tags r:id="rId2"/>
              </p:custDataLst>
            </p:nvPr>
          </p:nvSpPr>
          <p:spPr>
            <a:xfrm>
              <a:off x="1304" y="6146"/>
              <a:ext cx="12648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 fontAlgn="auto">
                <a:lnSpc>
                  <a:spcPct val="120000"/>
                </a:lnSpc>
              </a:pP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400" b="1" baseline="-250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O1 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 +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400" b="1" baseline="-250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 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400" b="1" baseline="-250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导通，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400" b="1" baseline="-250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截止，输出电压的表达式为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对象 10"/>
            <p:cNvGraphicFramePr/>
            <p:nvPr>
              <p:custDataLst>
                <p:tags r:id="rId3"/>
              </p:custDataLst>
            </p:nvPr>
          </p:nvGraphicFramePr>
          <p:xfrm>
            <a:off x="2442" y="6986"/>
            <a:ext cx="5726" cy="1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4" imgW="2032000" imgH="444500" progId="Equation.3">
                    <p:embed/>
                  </p:oleObj>
                </mc:Choice>
                <mc:Fallback>
                  <p:oleObj name="" r:id="rId4" imgW="2032000" imgH="44450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42" y="6986"/>
                          <a:ext cx="5726" cy="1254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8900" y="7213"/>
              <a:ext cx="4483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u</a:t>
              </a:r>
              <a:r>
                <a:rPr lang="en-US" altLang="zh-CN" sz="2400" b="1" baseline="-25000"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 </a:t>
              </a:r>
              <a:r>
                <a:rPr lang="zh-CN" altLang="en-US" sz="2400" b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随时间线性下降</a:t>
              </a:r>
              <a:endParaRPr lang="zh-CN" altLang="en-US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28040" y="5372100"/>
            <a:ext cx="8030845" cy="1299845"/>
            <a:chOff x="1304" y="8121"/>
            <a:chExt cx="12647" cy="2047"/>
          </a:xfrm>
        </p:grpSpPr>
        <p:sp>
          <p:nvSpPr>
            <p:cNvPr id="15" name="文本框 14"/>
            <p:cNvSpPr txBox="1"/>
            <p:nvPr>
              <p:custDataLst>
                <p:tags r:id="rId7"/>
              </p:custDataLst>
            </p:nvPr>
          </p:nvSpPr>
          <p:spPr>
            <a:xfrm>
              <a:off x="1304" y="8121"/>
              <a:ext cx="12539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 fontAlgn="auto">
                <a:lnSpc>
                  <a:spcPct val="120000"/>
                </a:lnSpc>
              </a:pP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400" b="1" baseline="-250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O1 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 -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400" b="1" baseline="-250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 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400" b="1" baseline="-250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导通，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400" b="1" baseline="-2500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截止，输出电压的表达式为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" name="对象 15"/>
            <p:cNvGraphicFramePr/>
            <p:nvPr>
              <p:custDataLst>
                <p:tags r:id="rId8"/>
              </p:custDataLst>
            </p:nvPr>
          </p:nvGraphicFramePr>
          <p:xfrm>
            <a:off x="2410" y="8914"/>
            <a:ext cx="6728" cy="1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9" imgW="2387600" imgH="444500" progId="Equation.3">
                    <p:embed/>
                  </p:oleObj>
                </mc:Choice>
                <mc:Fallback>
                  <p:oleObj name="" r:id="rId9" imgW="2387600" imgH="44450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10" y="8914"/>
                          <a:ext cx="6728" cy="1254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/>
            <p:cNvSpPr txBox="1"/>
            <p:nvPr>
              <p:custDataLst>
                <p:tags r:id="rId11"/>
              </p:custDataLst>
            </p:nvPr>
          </p:nvSpPr>
          <p:spPr>
            <a:xfrm>
              <a:off x="9468" y="9156"/>
              <a:ext cx="4483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400" b="1" baseline="-25000"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 </a:t>
              </a:r>
              <a:r>
                <a:rPr lang="zh-CN" altLang="en-US" sz="2400" b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随时间线性上升</a:t>
              </a:r>
              <a:endParaRPr lang="zh-CN" altLang="en-US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639820" y="1455420"/>
            <a:ext cx="215900" cy="144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257" name="线形标注 2 53256"/>
          <p:cNvSpPr/>
          <p:nvPr>
            <p:custDataLst>
              <p:tags r:id="rId12"/>
            </p:custDataLst>
          </p:nvPr>
        </p:nvSpPr>
        <p:spPr>
          <a:xfrm>
            <a:off x="7234555" y="2060893"/>
            <a:ext cx="769938" cy="419100"/>
          </a:xfrm>
          <a:prstGeom prst="borderCallout2">
            <a:avLst>
              <a:gd name="adj1" fmla="val 27273"/>
              <a:gd name="adj2" fmla="val -9898"/>
              <a:gd name="adj3" fmla="val 27273"/>
              <a:gd name="adj4" fmla="val -40412"/>
              <a:gd name="adj5" fmla="val -52273"/>
              <a:gd name="adj6" fmla="val -71958"/>
            </a:avLst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≈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4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9750" y="915035"/>
            <a:ext cx="5029200" cy="2066290"/>
            <a:chOff x="850" y="1441"/>
            <a:chExt cx="7920" cy="3254"/>
          </a:xfrm>
        </p:grpSpPr>
        <p:grpSp>
          <p:nvGrpSpPr>
            <p:cNvPr id="9" name="组合 8"/>
            <p:cNvGrpSpPr/>
            <p:nvPr/>
          </p:nvGrpSpPr>
          <p:grpSpPr>
            <a:xfrm>
              <a:off x="850" y="1441"/>
              <a:ext cx="7920" cy="3254"/>
              <a:chOff x="850" y="1441"/>
              <a:chExt cx="7920" cy="3254"/>
            </a:xfrm>
          </p:grpSpPr>
          <p:pic>
            <p:nvPicPr>
              <p:cNvPr id="53253" name="图片 53252" descr="Dz080310"/>
              <p:cNvPicPr>
                <a:picLocks noChangeAspect="1"/>
              </p:cNvPicPr>
              <p:nvPr/>
            </p:nvPicPr>
            <p:blipFill>
              <a:blip r:embed="rId1"/>
              <a:srcRect b="63130"/>
              <a:stretch>
                <a:fillRect/>
              </a:stretch>
            </p:blipFill>
            <p:spPr>
              <a:xfrm>
                <a:off x="850" y="1441"/>
                <a:ext cx="7920" cy="325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H="1">
                <a:off x="5726" y="2225"/>
                <a:ext cx="397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14"/>
              <a:srcRect r="14085" b="-5978"/>
              <a:stretch>
                <a:fillRect/>
              </a:stretch>
            </p:blipFill>
            <p:spPr>
              <a:xfrm rot="10800000">
                <a:off x="5732" y="2269"/>
                <a:ext cx="732" cy="390"/>
              </a:xfrm>
              <a:prstGeom prst="rect">
                <a:avLst/>
              </a:prstGeom>
            </p:spPr>
          </p:pic>
        </p:grpSp>
        <p:sp>
          <p:nvSpPr>
            <p:cNvPr id="7" name="椭圆 6"/>
            <p:cNvSpPr/>
            <p:nvPr/>
          </p:nvSpPr>
          <p:spPr>
            <a:xfrm>
              <a:off x="6063" y="2150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3255" name="图片 53254" descr="Dz080310"/>
          <p:cNvPicPr>
            <a:picLocks noChangeAspect="1"/>
          </p:cNvPicPr>
          <p:nvPr/>
        </p:nvPicPr>
        <p:blipFill>
          <a:blip r:embed="rId1"/>
          <a:srcRect l="10272" t="42212" r="25522" b="3888"/>
          <a:stretch>
            <a:fillRect/>
          </a:stretch>
        </p:blipFill>
        <p:spPr>
          <a:xfrm>
            <a:off x="5652135" y="836295"/>
            <a:ext cx="2757805" cy="2579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40385" y="3020695"/>
            <a:ext cx="527304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根据三角波发生电路振荡周期的计算方法，可得出下降时间和上升时间</a:t>
            </a:r>
            <a:endParaRPr 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899795" y="3986530"/>
          <a:ext cx="3117850" cy="90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1536700" imgH="444500" progId="Equation.3">
                  <p:embed/>
                </p:oleObj>
              </mc:Choice>
              <mc:Fallback>
                <p:oleObj name="" r:id="rId2" imgW="1536700" imgH="4445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795" y="3986530"/>
                        <a:ext cx="3117850" cy="90043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4572000" y="3986530"/>
          <a:ext cx="4392295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4" imgW="2108200" imgH="444500" progId="Equation.3">
                  <p:embed/>
                </p:oleObj>
              </mc:Choice>
              <mc:Fallback>
                <p:oleObj name="" r:id="rId4" imgW="2108200" imgH="4445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3986530"/>
                        <a:ext cx="4392295" cy="92456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67995" y="4868545"/>
            <a:ext cx="5691505" cy="788670"/>
            <a:chOff x="737" y="8006"/>
            <a:chExt cx="8963" cy="1242"/>
          </a:xfrm>
        </p:grpSpPr>
        <p:graphicFrame>
          <p:nvGraphicFramePr>
            <p:cNvPr id="52230" name="对象 52229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5614" y="8006"/>
            <a:ext cx="4086" cy="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" r:id="rId7" imgW="1459865" imgH="444500" progId="Equation.3">
                    <p:embed/>
                  </p:oleObj>
                </mc:Choice>
                <mc:Fallback>
                  <p:oleObj name="" r:id="rId7" imgW="1459865" imgH="444500" progId="Equation.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14" y="8006"/>
                          <a:ext cx="4086" cy="1242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4"/>
            <p:cNvSpPr txBox="1"/>
            <p:nvPr>
              <p:custDataLst>
                <p:tags r:id="rId9"/>
              </p:custDataLst>
            </p:nvPr>
          </p:nvSpPr>
          <p:spPr>
            <a:xfrm>
              <a:off x="737" y="8118"/>
              <a:ext cx="5004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 fontAlgn="auto"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锯齿波的振荡周期为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0385" y="5760720"/>
            <a:ext cx="5187950" cy="788670"/>
            <a:chOff x="851" y="9072"/>
            <a:chExt cx="8170" cy="1242"/>
          </a:xfrm>
        </p:grpSpPr>
        <p:sp>
          <p:nvSpPr>
            <p:cNvPr id="16" name="文本框 15"/>
            <p:cNvSpPr txBox="1"/>
            <p:nvPr>
              <p:custDataLst>
                <p:tags r:id="rId10"/>
              </p:custDataLst>
            </p:nvPr>
          </p:nvSpPr>
          <p:spPr>
            <a:xfrm>
              <a:off x="851" y="9252"/>
              <a:ext cx="5004" cy="8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 fontAlgn="auto"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400" b="1" baseline="-25000"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O1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的占空比为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5609" y="9072"/>
            <a:ext cx="3413" cy="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12" imgW="1219200" imgH="444500" progId="Equation.3">
                    <p:embed/>
                  </p:oleObj>
                </mc:Choice>
                <mc:Fallback>
                  <p:oleObj name="" r:id="rId12" imgW="1219200" imgH="444500" progId="Equation.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09" y="9072"/>
                          <a:ext cx="3413" cy="1242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539750" y="915035"/>
            <a:ext cx="5029200" cy="2066290"/>
            <a:chOff x="850" y="1441"/>
            <a:chExt cx="7920" cy="3254"/>
          </a:xfrm>
        </p:grpSpPr>
        <p:grpSp>
          <p:nvGrpSpPr>
            <p:cNvPr id="9" name="组合 8"/>
            <p:cNvGrpSpPr/>
            <p:nvPr/>
          </p:nvGrpSpPr>
          <p:grpSpPr>
            <a:xfrm>
              <a:off x="850" y="1441"/>
              <a:ext cx="7920" cy="3254"/>
              <a:chOff x="850" y="1441"/>
              <a:chExt cx="7920" cy="3254"/>
            </a:xfrm>
          </p:grpSpPr>
          <p:pic>
            <p:nvPicPr>
              <p:cNvPr id="53253" name="图片 53252" descr="Dz080310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1"/>
              <a:srcRect b="63130"/>
              <a:stretch>
                <a:fillRect/>
              </a:stretch>
            </p:blipFill>
            <p:spPr>
              <a:xfrm>
                <a:off x="850" y="1441"/>
                <a:ext cx="7920" cy="325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10" name="直接箭头连接符 9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5726" y="2225"/>
                <a:ext cx="397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17"/>
              <a:srcRect r="14085" b="-5978"/>
              <a:stretch>
                <a:fillRect/>
              </a:stretch>
            </p:blipFill>
            <p:spPr>
              <a:xfrm rot="10800000">
                <a:off x="5732" y="2269"/>
                <a:ext cx="732" cy="390"/>
              </a:xfrm>
              <a:prstGeom prst="rect">
                <a:avLst/>
              </a:prstGeom>
            </p:spPr>
          </p:pic>
        </p:grpSp>
        <p:sp>
          <p:nvSpPr>
            <p:cNvPr id="19" name="椭圆 18"/>
            <p:cNvSpPr/>
            <p:nvPr>
              <p:custDataLst>
                <p:tags r:id="rId18"/>
              </p:custDataLst>
            </p:nvPr>
          </p:nvSpPr>
          <p:spPr>
            <a:xfrm>
              <a:off x="6063" y="2150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695325" y="4364355"/>
            <a:ext cx="7991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</a:t>
            </a:r>
            <a:r>
              <a:rPr lang="zh-CN" altLang="en-US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 </a:t>
            </a:r>
            <a:r>
              <a:rPr lang="zh-CN" altLang="en-US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的阻值改变锯齿波的幅值；</a:t>
            </a:r>
            <a:endParaRPr lang="zh-CN" altLang="en-US" sz="2400" b="1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调整</a:t>
            </a:r>
            <a:r>
              <a:rPr lang="en-US" altLang="zh-CN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b="1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 </a:t>
            </a:r>
            <a:r>
              <a:rPr lang="zh-CN" altLang="en-US" sz="2400" b="1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b="1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 </a:t>
            </a:r>
            <a:r>
              <a:rPr lang="zh-CN" altLang="en-US" sz="2400" b="1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的阻值以及</a:t>
            </a:r>
            <a:r>
              <a:rPr lang="en-US" altLang="zh-CN" sz="2400" b="1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的容量改变振荡周期</a:t>
            </a:r>
            <a:r>
              <a:rPr lang="zh-CN" altLang="en-US" sz="2400" b="1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400" b="1"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调整电位器滑动端的位置，改变</a:t>
            </a:r>
            <a:r>
              <a:rPr lang="en-US" altLang="zh-CN" sz="2400" b="1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O1 </a:t>
            </a:r>
            <a:r>
              <a:rPr lang="zh-CN" altLang="en-US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的占空比，以及锯齿波上升和下降的斜率。</a:t>
            </a:r>
            <a:endParaRPr lang="zh-CN" altLang="en-US" sz="2400" b="1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3255" name="图片 53254" descr="Dz0803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0272" t="42212" r="25522" b="3888"/>
          <a:stretch>
            <a:fillRect/>
          </a:stretch>
        </p:blipFill>
        <p:spPr>
          <a:xfrm>
            <a:off x="5652135" y="836295"/>
            <a:ext cx="2757805" cy="257937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2230" name="对象 5222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187383" y="3469164"/>
          <a:ext cx="2483485" cy="76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5" imgW="1397000" imgH="431800" progId="Equation.3">
                  <p:embed/>
                </p:oleObj>
              </mc:Choice>
              <mc:Fallback>
                <p:oleObj name="" r:id="rId5" imgW="1397000" imgH="4318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7383" y="3469164"/>
                        <a:ext cx="2483485" cy="76644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056630" y="3469164"/>
          <a:ext cx="2077085" cy="76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8" imgW="1168400" imgH="431800" progId="Equation.3">
                  <p:embed/>
                </p:oleObj>
              </mc:Choice>
              <mc:Fallback>
                <p:oleObj name="" r:id="rId8" imgW="1168400" imgH="4318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56630" y="3469164"/>
                        <a:ext cx="2077085" cy="76644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827405" y="3420587"/>
          <a:ext cx="2057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1" imgW="1028065" imgH="431800" progId="Equation.3">
                  <p:embed/>
                </p:oleObj>
              </mc:Choice>
              <mc:Fallback>
                <p:oleObj name="Equation" r:id="rId11" imgW="1028065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5" y="3420587"/>
                        <a:ext cx="2057400" cy="863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39750" y="915035"/>
            <a:ext cx="5029200" cy="2066290"/>
            <a:chOff x="850" y="1441"/>
            <a:chExt cx="7920" cy="3254"/>
          </a:xfrm>
        </p:grpSpPr>
        <p:grpSp>
          <p:nvGrpSpPr>
            <p:cNvPr id="9" name="组合 8"/>
            <p:cNvGrpSpPr/>
            <p:nvPr/>
          </p:nvGrpSpPr>
          <p:grpSpPr>
            <a:xfrm>
              <a:off x="850" y="1441"/>
              <a:ext cx="7920" cy="3254"/>
              <a:chOff x="850" y="1441"/>
              <a:chExt cx="7920" cy="3254"/>
            </a:xfrm>
          </p:grpSpPr>
          <p:pic>
            <p:nvPicPr>
              <p:cNvPr id="53253" name="图片 53252" descr="Dz080310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"/>
              <a:srcRect b="63130"/>
              <a:stretch>
                <a:fillRect/>
              </a:stretch>
            </p:blipFill>
            <p:spPr>
              <a:xfrm>
                <a:off x="850" y="1441"/>
                <a:ext cx="7920" cy="325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6" name="直接箭头连接符 5"/>
              <p:cNvCxnSpPr/>
              <p:nvPr>
                <p:custDataLst>
                  <p:tags r:id="rId14"/>
                </p:custDataLst>
              </p:nvPr>
            </p:nvCxnSpPr>
            <p:spPr>
              <a:xfrm flipH="1">
                <a:off x="5726" y="2225"/>
                <a:ext cx="397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16"/>
              <a:srcRect r="14085" b="-5978"/>
              <a:stretch>
                <a:fillRect/>
              </a:stretch>
            </p:blipFill>
            <p:spPr>
              <a:xfrm rot="10800000">
                <a:off x="5732" y="2269"/>
                <a:ext cx="732" cy="390"/>
              </a:xfrm>
              <a:prstGeom prst="rect">
                <a:avLst/>
              </a:prstGeom>
            </p:spPr>
          </p:pic>
        </p:grpSp>
        <p:sp>
          <p:nvSpPr>
            <p:cNvPr id="7" name="椭圆 6"/>
            <p:cNvSpPr/>
            <p:nvPr>
              <p:custDataLst>
                <p:tags r:id="rId17"/>
              </p:custDataLst>
            </p:nvPr>
          </p:nvSpPr>
          <p:spPr>
            <a:xfrm>
              <a:off x="6063" y="2150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78" y="2781300"/>
            <a:ext cx="7772400" cy="609600"/>
          </a:xfrm>
        </p:spPr>
        <p:txBody>
          <a:bodyPr anchor="ctr"/>
          <a:lstStyle/>
          <a:p>
            <a:pPr algn="ctr">
              <a:buClrTx/>
              <a:buSzTx/>
              <a:buFontTx/>
            </a:pPr>
            <a:r>
              <a:rPr lang="zh-CN" altLang="en-US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§</a:t>
            </a:r>
            <a:r>
              <a:rPr lang="zh-CN" altLang="en-US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7.4 </a:t>
            </a:r>
            <a:r>
              <a:rPr lang="zh-CN" altLang="en-US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波形变换电路</a:t>
            </a:r>
            <a:endParaRPr lang="zh-CN" altLang="en-US" sz="4000" b="1" dirty="0" smtClean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0975" y="1052195"/>
            <a:ext cx="1814195" cy="3636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波形变换电路</a:t>
            </a:r>
            <a:r>
              <a:rPr lang="en-US" altLang="zh-CN" sz="2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功能：将一种形状的波形变换成另一种形状的波形，以适应各种不同的要求。   </a:t>
            </a:r>
            <a:endParaRPr lang="en-US" altLang="zh-CN" sz="2400" b="1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99">
                  <a:alpha val="100000"/>
                </a:srgbClr>
              </a:clrFrom>
              <a:clrTo>
                <a:srgbClr val="FFFF99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8660" y="692785"/>
            <a:ext cx="6955790" cy="58705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88315" y="766445"/>
            <a:ext cx="7864475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</a:pPr>
            <a:r>
              <a:rPr 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三角波变锯齿波</a:t>
            </a:r>
            <a:endParaRPr 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其放大倍数在三角波上升的半个周期内为 +1，而在三角形下降的半个周期内为 -1。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4276" name="图片 54275" descr="Dz0803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50845" y="2348865"/>
            <a:ext cx="2939415" cy="3471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8315" y="961390"/>
            <a:ext cx="8232140" cy="18046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三角波变正弦波</a:t>
            </a:r>
            <a:endParaRPr 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滤波法</a:t>
            </a:r>
            <a:r>
              <a:rPr 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三角波用傅立叶级数展开，除基波外，还含有3次、5次……谐波。将此三角波输入至低通或带通滤波电路，可得到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频率的正弦信号。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5303" name="Picture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190" y="3072130"/>
            <a:ext cx="3393440" cy="270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54710" y="3926840"/>
            <a:ext cx="397573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88315" y="3143885"/>
            <a:ext cx="4210050" cy="2716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折线法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三角波和正弦波，顶部和底部差别明显，其它相差不大。将三角波的幅度分段，输入某电路，使电路对各段的放大倍数逐段衰减，便可得到正弦波。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4660" y="765175"/>
            <a:ext cx="8232140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整流电路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将正负交变的电压转换成单极性电压。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半波整流和全波整流两种。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09445" y="2461260"/>
            <a:ext cx="5825490" cy="2218690"/>
            <a:chOff x="3007" y="3876"/>
            <a:chExt cx="9174" cy="3494"/>
          </a:xfrm>
        </p:grpSpPr>
        <p:grpSp>
          <p:nvGrpSpPr>
            <p:cNvPr id="8" name="组合 7"/>
            <p:cNvGrpSpPr/>
            <p:nvPr/>
          </p:nvGrpSpPr>
          <p:grpSpPr>
            <a:xfrm>
              <a:off x="4593" y="3876"/>
              <a:ext cx="7588" cy="3495"/>
              <a:chOff x="4932" y="3085"/>
              <a:chExt cx="7588" cy="3495"/>
            </a:xfrm>
          </p:grpSpPr>
          <p:graphicFrame>
            <p:nvGraphicFramePr>
              <p:cNvPr id="21511" name="对象 21510"/>
              <p:cNvGraphicFramePr/>
              <p:nvPr>
                <p:custDataLst>
                  <p:tags r:id="rId1"/>
                </p:custDataLst>
              </p:nvPr>
            </p:nvGraphicFramePr>
            <p:xfrm>
              <a:off x="8561" y="4153"/>
              <a:ext cx="1429" cy="1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2" imgW="23660100" imgH="4314825" progId="MSPhotoEd.3">
                      <p:embed/>
                    </p:oleObj>
                  </mc:Choice>
                  <mc:Fallback>
                    <p:oleObj name="" r:id="rId2" imgW="23660100" imgH="4314825" progId="MSPhotoEd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3"/>
                          <a:srcRect l="45859" t="52402" r="42676" b="-7205"/>
                          <a:stretch>
                            <a:fillRect/>
                          </a:stretch>
                        </p:blipFill>
                        <p:spPr>
                          <a:xfrm>
                            <a:off x="8561" y="4153"/>
                            <a:ext cx="1429" cy="11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17" name="线形标注 1 21516"/>
              <p:cNvSpPr/>
              <p:nvPr>
                <p:custDataLst>
                  <p:tags r:id="rId4"/>
                </p:custDataLst>
              </p:nvPr>
            </p:nvSpPr>
            <p:spPr>
              <a:xfrm>
                <a:off x="10262" y="3085"/>
                <a:ext cx="2258" cy="841"/>
              </a:xfrm>
              <a:prstGeom prst="borderCallout1">
                <a:avLst>
                  <a:gd name="adj1" fmla="val 79250"/>
                  <a:gd name="adj2" fmla="val -708"/>
                  <a:gd name="adj3" fmla="val 159274"/>
                  <a:gd name="adj4" fmla="val -12004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ctr" anchorCtr="0">
                <a:spAutoFit/>
              </a:bodyPr>
              <a:p>
                <a:pPr indent="0" algn="l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半波整流</a:t>
                </a:r>
                <a:endPara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1518" name="线形标注 1 21517"/>
              <p:cNvSpPr/>
              <p:nvPr>
                <p:custDataLst>
                  <p:tags r:id="rId5"/>
                </p:custDataLst>
              </p:nvPr>
            </p:nvSpPr>
            <p:spPr>
              <a:xfrm>
                <a:off x="9468" y="5740"/>
                <a:ext cx="2568" cy="841"/>
              </a:xfrm>
              <a:prstGeom prst="borderCallout1">
                <a:avLst>
                  <a:gd name="adj1" fmla="val -59"/>
                  <a:gd name="adj2" fmla="val 38200"/>
                  <a:gd name="adj3" fmla="val -74732"/>
                  <a:gd name="adj4" fmla="val 18302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ctr" anchorCtr="0">
                <a:spAutoFit/>
              </a:bodyPr>
              <a:p>
                <a:pPr indent="0" algn="l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全波整流</a:t>
                </a:r>
                <a:endPara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5146" y="3926"/>
                <a:ext cx="2942" cy="1701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4932" y="4216"/>
                <a:ext cx="306" cy="1164"/>
              </a:xfrm>
              <a:prstGeom prst="rect">
                <a:avLst/>
              </a:prstGeom>
            </p:spPr>
          </p:pic>
        </p:grpSp>
        <p:graphicFrame>
          <p:nvGraphicFramePr>
            <p:cNvPr id="11" name="对象 10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3007" y="5119"/>
            <a:ext cx="954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1" imgW="23660100" imgH="4314825" progId="MSPhotoEd.3">
                    <p:embed/>
                  </p:oleObj>
                </mc:Choice>
                <mc:Fallback>
                  <p:oleObj name="" r:id="rId11" imgW="23660100" imgH="4314825" progId="MSPhotoEd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3"/>
                        <a:srcRect l="5000" t="50000" r="86250"/>
                        <a:stretch>
                          <a:fillRect/>
                        </a:stretch>
                      </p:blipFill>
                      <p:spPr>
                        <a:xfrm>
                          <a:off x="3007" y="5119"/>
                          <a:ext cx="954" cy="9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300798" y="3258503"/>
          <a:ext cx="32004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1" imgW="1600200" imgH="533400" progId="Equation.3">
                  <p:embed/>
                </p:oleObj>
              </mc:Choice>
              <mc:Fallback>
                <p:oleObj name="Equation" r:id="rId1" imgW="16002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798" y="3258503"/>
                        <a:ext cx="3200400" cy="1063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24" name="Group 4"/>
          <p:cNvGrpSpPr/>
          <p:nvPr/>
        </p:nvGrpSpPr>
        <p:grpSpPr bwMode="auto">
          <a:xfrm>
            <a:off x="3854450" y="1417003"/>
            <a:ext cx="3962400" cy="1468438"/>
            <a:chOff x="2448" y="768"/>
            <a:chExt cx="2496" cy="925"/>
          </a:xfrm>
        </p:grpSpPr>
        <p:sp>
          <p:nvSpPr>
            <p:cNvPr id="81925" name="Text Box 5"/>
            <p:cNvSpPr txBox="1">
              <a:spLocks noChangeArrowheads="1"/>
            </p:cNvSpPr>
            <p:nvPr/>
          </p:nvSpPr>
          <p:spPr bwMode="auto">
            <a:xfrm>
              <a:off x="2448" y="768"/>
              <a:ext cx="24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一旦产生稳定的振荡，则电路的输出量</a:t>
              </a:r>
              <a:r>
                <a:rPr kumimoji="1" lang="zh-CN" altLang="en-US" sz="2400" b="1">
                  <a:solidFill>
                    <a:srgbClr val="1D41D5"/>
                  </a:solidFill>
                  <a:latin typeface="Times New Roman" panose="02020603050405020304" pitchFamily="18" charset="0"/>
                </a:rPr>
                <a:t>自维持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，即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26" name="Object 6"/>
            <p:cNvGraphicFramePr>
              <a:graphicFrameLocks noChangeAspect="1"/>
            </p:cNvGraphicFramePr>
            <p:nvPr/>
          </p:nvGraphicFramePr>
          <p:xfrm>
            <a:off x="3168" y="1389"/>
            <a:ext cx="9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3" imgW="736600" imgH="241300" progId="Equation.3">
                    <p:embed/>
                  </p:oleObj>
                </mc:Choice>
                <mc:Fallback>
                  <p:oleObj name="Equation" r:id="rId3" imgW="736600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389"/>
                          <a:ext cx="928" cy="30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27" name="Group 7"/>
          <p:cNvGrpSpPr/>
          <p:nvPr/>
        </p:nvGrpSpPr>
        <p:grpSpPr bwMode="auto">
          <a:xfrm>
            <a:off x="4564698" y="3334703"/>
            <a:ext cx="2895600" cy="914400"/>
            <a:chOff x="2832" y="2064"/>
            <a:chExt cx="1824" cy="576"/>
          </a:xfrm>
        </p:grpSpPr>
        <p:grpSp>
          <p:nvGrpSpPr>
            <p:cNvPr id="81928" name="Group 8"/>
            <p:cNvGrpSpPr/>
            <p:nvPr/>
          </p:nvGrpSpPr>
          <p:grpSpPr bwMode="auto">
            <a:xfrm>
              <a:off x="2832" y="2064"/>
              <a:ext cx="1824" cy="288"/>
              <a:chOff x="2832" y="1968"/>
              <a:chExt cx="1824" cy="288"/>
            </a:xfrm>
          </p:grpSpPr>
          <p:sp>
            <p:nvSpPr>
              <p:cNvPr id="81929" name="Line 9"/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30" name="Text Box 10"/>
              <p:cNvSpPr txBox="1">
                <a:spLocks noChangeArrowheads="1"/>
              </p:cNvSpPr>
              <p:nvPr/>
            </p:nvSpPr>
            <p:spPr bwMode="auto">
              <a:xfrm>
                <a:off x="3264" y="1968"/>
                <a:ext cx="1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幅值平衡条件</a:t>
                </a:r>
                <a:endParaRPr kumimoji="1" lang="zh-CN" altLang="en-US" sz="24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1931" name="Group 11"/>
            <p:cNvGrpSpPr/>
            <p:nvPr/>
          </p:nvGrpSpPr>
          <p:grpSpPr bwMode="auto">
            <a:xfrm>
              <a:off x="2832" y="2352"/>
              <a:ext cx="1824" cy="288"/>
              <a:chOff x="2832" y="2256"/>
              <a:chExt cx="1824" cy="288"/>
            </a:xfrm>
          </p:grpSpPr>
          <p:sp>
            <p:nvSpPr>
              <p:cNvPr id="81932" name="Line 12"/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33" name="Text Box 13"/>
              <p:cNvSpPr txBox="1">
                <a:spLocks noChangeArrowheads="1"/>
              </p:cNvSpPr>
              <p:nvPr/>
            </p:nvSpPr>
            <p:spPr bwMode="auto">
              <a:xfrm>
                <a:off x="3264" y="2256"/>
                <a:ext cx="1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相位平衡条件</a:t>
                </a:r>
                <a:endParaRPr kumimoji="1" lang="zh-CN" altLang="en-US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934" name="Group 14"/>
          <p:cNvGrpSpPr/>
          <p:nvPr/>
        </p:nvGrpSpPr>
        <p:grpSpPr bwMode="auto">
          <a:xfrm>
            <a:off x="2926715" y="4680268"/>
            <a:ext cx="2616200" cy="557212"/>
            <a:chOff x="1728" y="2688"/>
            <a:chExt cx="1648" cy="351"/>
          </a:xfrm>
        </p:grpSpPr>
        <p:graphicFrame>
          <p:nvGraphicFramePr>
            <p:cNvPr id="81935" name="Object 15"/>
            <p:cNvGraphicFramePr>
              <a:graphicFrameLocks noChangeAspect="1"/>
            </p:cNvGraphicFramePr>
            <p:nvPr/>
          </p:nvGraphicFramePr>
          <p:xfrm>
            <a:off x="2736" y="2688"/>
            <a:ext cx="64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5" imgW="508000" imgH="279400" progId="Equation.3">
                    <p:embed/>
                  </p:oleObj>
                </mc:Choice>
                <mc:Fallback>
                  <p:oleObj name="Equation" r:id="rId5" imgW="508000" imgH="2794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688"/>
                          <a:ext cx="640" cy="35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6" name="Text Box 16"/>
            <p:cNvSpPr txBox="1">
              <a:spLocks noChangeArrowheads="1"/>
            </p:cNvSpPr>
            <p:nvPr/>
          </p:nvSpPr>
          <p:spPr bwMode="auto">
            <a:xfrm>
              <a:off x="1728" y="2691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起振条件：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467360" y="5462270"/>
            <a:ext cx="823341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要产生正弦波振荡，必须有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满足相位条件的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，且在合闸通电时对于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f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0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信号有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从小到大直至稳幅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的过程，即满足</a:t>
            </a:r>
            <a:r>
              <a:rPr kumimoji="1" lang="zh-CN" altLang="en-US" sz="2400" b="1">
                <a:highlight>
                  <a:srgbClr val="FFFF00"/>
                </a:highlight>
                <a:latin typeface="Times New Roman" panose="02020603050405020304" pitchFamily="18" charset="0"/>
              </a:rPr>
              <a:t>起振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条件。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81938" name="Object 18"/>
          <p:cNvGraphicFramePr>
            <a:graphicFrameLocks noChangeAspect="1"/>
          </p:cNvGraphicFramePr>
          <p:nvPr/>
        </p:nvGraphicFramePr>
        <p:xfrm>
          <a:off x="1187450" y="1340803"/>
          <a:ext cx="25908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Photo Editor 照片" r:id="rId7" imgW="8201025" imgH="5648325" progId="MSPhotoEd.3">
                  <p:embed/>
                </p:oleObj>
              </mc:Choice>
              <mc:Fallback>
                <p:oleObj name="Photo Editor 照片" r:id="rId7" imgW="8201025" imgH="5648325" progId="MSPhotoEd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40803"/>
                        <a:ext cx="2590800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>
            <a:hlinkClick r:id="rId9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5605" y="693420"/>
            <a:ext cx="597027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二、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正弦波振荡的条件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32270" y="4145280"/>
            <a:ext cx="1968500" cy="652145"/>
            <a:chOff x="10602" y="6528"/>
            <a:chExt cx="3100" cy="1027"/>
          </a:xfrm>
        </p:grpSpPr>
        <p:sp>
          <p:nvSpPr>
            <p:cNvPr id="82954" name="AutoShape 10"/>
            <p:cNvSpPr/>
            <p:nvPr>
              <p:custDataLst>
                <p:tags r:id="rId11"/>
              </p:custDataLst>
            </p:nvPr>
          </p:nvSpPr>
          <p:spPr bwMode="auto">
            <a:xfrm>
              <a:off x="10602" y="6807"/>
              <a:ext cx="3100" cy="748"/>
            </a:xfrm>
            <a:prstGeom prst="borderCallout1">
              <a:avLst>
                <a:gd name="adj1" fmla="val 26755"/>
                <a:gd name="adj2" fmla="val -2307"/>
                <a:gd name="adj3" fmla="val 82620"/>
                <a:gd name="adj4" fmla="val -100354"/>
              </a:avLst>
            </a:prstGeom>
            <a:noFill/>
            <a:ln w="19050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pPr algn="ctr"/>
              <a:r>
                <a:rPr lang="zh-CN" altLang="en-US" sz="2000" b="1"/>
                <a:t>通常</a:t>
              </a:r>
              <a:r>
                <a:rPr lang="en-US" altLang="zh-CN" sz="2000" b="1"/>
                <a:t> 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 sz="2000" b="1"/>
                <a:t>非线性</a:t>
              </a:r>
              <a:endParaRPr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838" y="6528"/>
              <a:ext cx="602" cy="3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.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7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39750" y="908050"/>
            <a:ext cx="8077200" cy="638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pPr algn="l"/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起振与稳幅</a:t>
            </a:r>
            <a:r>
              <a:rPr lang="zh-CN" altLang="en-US" sz="2400">
                <a:latin typeface="宋体" panose="02010600030101010101" pitchFamily="2" charset="-122"/>
              </a:rPr>
              <a:t>：</a:t>
            </a:r>
            <a:r>
              <a:rPr lang="zh-CN" altLang="en-US" sz="2400" b="1">
                <a:latin typeface="宋体" panose="02010600030101010101" pitchFamily="2" charset="-122"/>
              </a:rPr>
              <a:t>输出电压从幅值很小、含有丰富频率，到仅有一种频率且幅值由小逐渐增大直至稳幅。</a:t>
            </a:r>
            <a:endParaRPr lang="zh-CN" altLang="en-US" sz="28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29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5" t="24730" r="41411" b="27597"/>
          <a:stretch>
            <a:fillRect/>
          </a:stretch>
        </p:blipFill>
        <p:spPr>
          <a:xfrm>
            <a:off x="1476375" y="1773238"/>
            <a:ext cx="6337300" cy="4752975"/>
          </a:xfrm>
          <a:noFill/>
        </p:spPr>
      </p:pic>
      <p:sp>
        <p:nvSpPr>
          <p:cNvPr id="82954" name="AutoShape 10"/>
          <p:cNvSpPr/>
          <p:nvPr/>
        </p:nvSpPr>
        <p:spPr bwMode="auto">
          <a:xfrm>
            <a:off x="2124075" y="2378075"/>
            <a:ext cx="1651000" cy="474663"/>
          </a:xfrm>
          <a:prstGeom prst="borderCallout1">
            <a:avLst>
              <a:gd name="adj1" fmla="val 24079"/>
              <a:gd name="adj2" fmla="val 104616"/>
              <a:gd name="adj3" fmla="val 145486"/>
              <a:gd name="adj4" fmla="val 143944"/>
            </a:avLst>
          </a:prstGeom>
          <a:noFill/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/>
              <a:t>很多种频率</a:t>
            </a:r>
            <a:endParaRPr lang="zh-CN" altLang="en-US" sz="20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829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2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6" t="24771" r="41411" b="27928"/>
          <a:stretch>
            <a:fillRect/>
          </a:stretch>
        </p:blipFill>
        <p:spPr>
          <a:xfrm>
            <a:off x="1476375" y="1484313"/>
            <a:ext cx="6034088" cy="4525962"/>
          </a:xfrm>
          <a:noFill/>
        </p:spPr>
      </p:pic>
      <p:sp>
        <p:nvSpPr>
          <p:cNvPr id="119815" name="AutoShape 7"/>
          <p:cNvSpPr/>
          <p:nvPr/>
        </p:nvSpPr>
        <p:spPr bwMode="auto">
          <a:xfrm>
            <a:off x="2124075" y="1989138"/>
            <a:ext cx="1579563" cy="690562"/>
          </a:xfrm>
          <a:prstGeom prst="borderCallout1">
            <a:avLst>
              <a:gd name="adj1" fmla="val 16551"/>
              <a:gd name="adj2" fmla="val 104824"/>
              <a:gd name="adj3" fmla="val 107815"/>
              <a:gd name="adj4" fmla="val 153870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/>
              <a:t>频率逐渐变为单一</a:t>
            </a:r>
            <a:endParaRPr lang="zh-CN" altLang="en-US" sz="20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198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6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1" t="24820" r="41411" b="27567"/>
          <a:stretch>
            <a:fillRect/>
          </a:stretch>
        </p:blipFill>
        <p:spPr>
          <a:xfrm>
            <a:off x="1547813" y="1341438"/>
            <a:ext cx="6034087" cy="4525962"/>
          </a:xfrm>
          <a:noFill/>
        </p:spPr>
      </p:pic>
      <p:sp>
        <p:nvSpPr>
          <p:cNvPr id="120840" name="AutoShape 8"/>
          <p:cNvSpPr/>
          <p:nvPr/>
        </p:nvSpPr>
        <p:spPr bwMode="auto">
          <a:xfrm>
            <a:off x="2051050" y="1874838"/>
            <a:ext cx="1939925" cy="474662"/>
          </a:xfrm>
          <a:prstGeom prst="borderCallout1">
            <a:avLst>
              <a:gd name="adj1" fmla="val 24079"/>
              <a:gd name="adj2" fmla="val 103926"/>
              <a:gd name="adj3" fmla="val 130102"/>
              <a:gd name="adj4" fmla="val 126269"/>
            </a:avLst>
          </a:prstGeom>
          <a:noFill/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/>
              <a:t>振幅越来越大</a:t>
            </a:r>
            <a:endParaRPr lang="zh-CN" altLang="en-US" sz="20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0840" grpId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commondata" val="eyJoZGlkIjoiNDJmYmUwMzRkNWQ5OTE5MTY2OTJiYzViYTRjN2U2YjQifQ==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5299</Words>
  <Application>WPS 演示</Application>
  <PresentationFormat>全屏显示(4:3)</PresentationFormat>
  <Paragraphs>579</Paragraphs>
  <Slides>57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135</vt:i4>
      </vt:variant>
      <vt:variant>
        <vt:lpstr>幻灯片标题</vt:lpstr>
      </vt:variant>
      <vt:variant>
        <vt:i4>57</vt:i4>
      </vt:variant>
    </vt:vector>
  </HeadingPairs>
  <TitlesOfParts>
    <vt:vector size="208" baseType="lpstr">
      <vt:lpstr>Arial</vt:lpstr>
      <vt:lpstr>宋体</vt:lpstr>
      <vt:lpstr>Wingdings</vt:lpstr>
      <vt:lpstr>Calibri</vt:lpstr>
      <vt:lpstr>Times New Roman</vt:lpstr>
      <vt:lpstr>华文楷体</vt:lpstr>
      <vt:lpstr>黑体</vt:lpstr>
      <vt:lpstr>华文行楷</vt:lpstr>
      <vt:lpstr>楷体</vt:lpstr>
      <vt:lpstr>微软雅黑</vt:lpstr>
      <vt:lpstr>Arial Unicode MS</vt:lpstr>
      <vt:lpstr>等线</vt:lpstr>
      <vt:lpstr>Monotype Sorts</vt:lpstr>
      <vt:lpstr>Wingdings</vt:lpstr>
      <vt:lpstr>Symbol</vt:lpstr>
      <vt:lpstr>默认设计模板</vt:lpstr>
      <vt:lpstr>Equation.3</vt:lpstr>
      <vt:lpstr>Visio.Drawing.5</vt:lpstr>
      <vt:lpstr>MSPhotoEd.3</vt:lpstr>
      <vt:lpstr>Equation.3</vt:lpstr>
      <vt:lpstr>Equation.3</vt:lpstr>
      <vt:lpstr>Equation.3</vt:lpstr>
      <vt:lpstr>Equation.3</vt:lpstr>
      <vt:lpstr>Equation.3</vt:lpstr>
      <vt:lpstr>Equation.KSEE3</vt:lpstr>
      <vt:lpstr>MSPhotoEd.3</vt:lpstr>
      <vt:lpstr>Equation.3</vt:lpstr>
      <vt:lpstr>Equation.3</vt:lpstr>
      <vt:lpstr>Visio.Drawing.5</vt:lpstr>
      <vt:lpstr>Equation.3</vt:lpstr>
      <vt:lpstr>MSPhotoEd.3</vt:lpstr>
      <vt:lpstr>Equation.3</vt:lpstr>
      <vt:lpstr>Equation.3</vt:lpstr>
      <vt:lpstr>Equation.3</vt:lpstr>
      <vt:lpstr>Equation.3</vt:lpstr>
      <vt:lpstr>MSPhotoEd.3</vt:lpstr>
      <vt:lpstr>Equation.3</vt:lpstr>
      <vt:lpstr>MSPhotoEd.3</vt:lpstr>
      <vt:lpstr>MSPhotoEd.3</vt:lpstr>
      <vt:lpstr>MSPhotoEd.3</vt:lpstr>
      <vt:lpstr>Equation.3</vt:lpstr>
      <vt:lpstr>Equation.3</vt:lpstr>
      <vt:lpstr>MSPhotoEd.3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MSPhotoEd.3</vt:lpstr>
      <vt:lpstr>MSPhotoEd.3</vt:lpstr>
      <vt:lpstr>MSPhotoEd.3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MSPhotoEd.3</vt:lpstr>
      <vt:lpstr>MSPhotoEd.3</vt:lpstr>
      <vt:lpstr>MSPhotoEd.3</vt:lpstr>
      <vt:lpstr>MSPhotoEd.3</vt:lpstr>
      <vt:lpstr>MSPhotoEd.3</vt:lpstr>
      <vt:lpstr>MSPhotoEd.3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MSPhotoEd.3</vt:lpstr>
      <vt:lpstr>Equation.3</vt:lpstr>
      <vt:lpstr>MSPhotoEd.3</vt:lpstr>
      <vt:lpstr>MSPhotoEd.3</vt:lpstr>
      <vt:lpstr>Equation.3</vt:lpstr>
      <vt:lpstr>Equation.3</vt:lpstr>
      <vt:lpstr>Equation.3</vt:lpstr>
      <vt:lpstr>MSPhotoEd.3</vt:lpstr>
      <vt:lpstr>MSPhotoEd.3</vt:lpstr>
      <vt:lpstr>MSPhotoEd.3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MSPhotoEd.3</vt:lpstr>
      <vt:lpstr>Equation.3</vt:lpstr>
      <vt:lpstr>Equation.3</vt:lpstr>
      <vt:lpstr>Equation.3</vt:lpstr>
      <vt:lpstr>MSPhotoEd.3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第七章  波形发生和变换电路</vt:lpstr>
      <vt:lpstr>PowerPoint 演示文稿</vt:lpstr>
      <vt:lpstr>PowerPoint 演示文稿</vt:lpstr>
      <vt:lpstr>§7.1 正弦波振荡电路</vt:lpstr>
      <vt:lpstr>PowerPoint 演示文稿</vt:lpstr>
      <vt:lpstr>PowerPoint 演示文稿</vt:lpstr>
      <vt:lpstr>起振与稳幅：输出电压从幅值很小、含有丰富频率，到仅有一种频率且幅值由小逐渐增大直至稳幅。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RC 串并联选频网络的频率响应</vt:lpstr>
      <vt:lpstr>PowerPoint 演示文稿</vt:lpstr>
      <vt:lpstr>PowerPoint 演示文稿</vt:lpstr>
      <vt:lpstr>PowerPoint 演示文稿</vt:lpstr>
      <vt:lpstr>PowerPoint 演示文稿</vt:lpstr>
      <vt:lpstr>§7.2  电压比较器</vt:lpstr>
      <vt:lpstr>一、概述</vt:lpstr>
      <vt:lpstr>3.几种常用的电压比较器</vt:lpstr>
      <vt:lpstr>4.集成运放的非线性工作区</vt:lpstr>
      <vt:lpstr>PowerPoint 演示文稿</vt:lpstr>
      <vt:lpstr>二、单限比较器</vt:lpstr>
      <vt:lpstr>输出限幅电路     为适应负载对电压幅值的要求，输出端加限幅电路。</vt:lpstr>
      <vt:lpstr>PowerPoint 演示文稿</vt:lpstr>
      <vt:lpstr>2.一般单限比较器</vt:lpstr>
      <vt:lpstr>PowerPoint 演示文稿</vt:lpstr>
      <vt:lpstr>三、滞回比较器</vt:lpstr>
      <vt:lpstr>工作原理及电压传输特性</vt:lpstr>
      <vt:lpstr>PowerPoint 演示文稿</vt:lpstr>
      <vt:lpstr>PowerPoint 演示文稿</vt:lpstr>
      <vt:lpstr>四、窗口比较器</vt:lpstr>
      <vt:lpstr>PowerPoint 演示文稿</vt:lpstr>
      <vt:lpstr>PowerPoint 演示文稿</vt:lpstr>
      <vt:lpstr>PowerPoint 演示文稿</vt:lpstr>
      <vt:lpstr>§7.3  非正弦波发生电路</vt:lpstr>
      <vt:lpstr>一、常见的非正弦波</vt:lpstr>
      <vt:lpstr>二、矩形波发生电路</vt:lpstr>
      <vt:lpstr>2.电路组成</vt:lpstr>
      <vt:lpstr>3.工作原理</vt:lpstr>
      <vt:lpstr>4.波形分析</vt:lpstr>
      <vt:lpstr>PowerPoint 演示文稿</vt:lpstr>
      <vt:lpstr>PowerPoint 演示文稿</vt:lpstr>
      <vt:lpstr>三、三角波发生电路</vt:lpstr>
      <vt:lpstr>2.工作原理</vt:lpstr>
      <vt:lpstr>三角波发生电路的振荡原理</vt:lpstr>
      <vt:lpstr>3.波形分析</vt:lpstr>
      <vt:lpstr>PowerPoint 演示文稿</vt:lpstr>
      <vt:lpstr>PowerPoint 演示文稿</vt:lpstr>
      <vt:lpstr>PowerPoint 演示文稿</vt:lpstr>
      <vt:lpstr>PowerPoint 演示文稿</vt:lpstr>
      <vt:lpstr>§7.4 波形变换电路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dc:subject>QQ:591881218</dc:subject>
  <cp:lastModifiedBy>chen</cp:lastModifiedBy>
  <cp:revision>299</cp:revision>
  <dcterms:created xsi:type="dcterms:W3CDTF">2007-07-18T09:03:00Z</dcterms:created>
  <dcterms:modified xsi:type="dcterms:W3CDTF">2023-11-27T14:53:48Z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8C94EED1FB7246D682BA4F3603E98C8B_12</vt:lpwstr>
  </property>
  <property fmtid="{D5CDD505-2E9C-101B-9397-08002B2CF9AE}" pid="3" name="KSOProductBuildVer">
    <vt:lpwstr>2052-12.1.0.15712</vt:lpwstr>
  </property>
</Properties>
</file>