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40"/>
  </p:handoutMasterIdLst>
  <p:sldIdLst>
    <p:sldId id="407" r:id="rId3"/>
    <p:sldId id="370" r:id="rId4"/>
    <p:sldId id="406" r:id="rId5"/>
    <p:sldId id="408" r:id="rId6"/>
    <p:sldId id="372" r:id="rId8"/>
    <p:sldId id="373" r:id="rId9"/>
    <p:sldId id="409" r:id="rId10"/>
    <p:sldId id="375" r:id="rId11"/>
    <p:sldId id="413" r:id="rId12"/>
    <p:sldId id="377" r:id="rId13"/>
    <p:sldId id="378" r:id="rId14"/>
    <p:sldId id="379" r:id="rId15"/>
    <p:sldId id="380" r:id="rId16"/>
    <p:sldId id="381" r:id="rId17"/>
    <p:sldId id="445" r:id="rId18"/>
    <p:sldId id="446" r:id="rId19"/>
    <p:sldId id="444" r:id="rId20"/>
    <p:sldId id="384" r:id="rId21"/>
    <p:sldId id="385" r:id="rId22"/>
    <p:sldId id="410" r:id="rId23"/>
    <p:sldId id="387" r:id="rId24"/>
    <p:sldId id="388" r:id="rId25"/>
    <p:sldId id="447" r:id="rId26"/>
    <p:sldId id="390" r:id="rId27"/>
    <p:sldId id="448" r:id="rId28"/>
    <p:sldId id="392" r:id="rId29"/>
    <p:sldId id="411" r:id="rId30"/>
    <p:sldId id="395" r:id="rId31"/>
    <p:sldId id="396" r:id="rId32"/>
    <p:sldId id="397" r:id="rId33"/>
    <p:sldId id="398" r:id="rId34"/>
    <p:sldId id="399" r:id="rId35"/>
    <p:sldId id="450" r:id="rId36"/>
    <p:sldId id="451" r:id="rId37"/>
    <p:sldId id="403" r:id="rId38"/>
    <p:sldId id="412" r:id="rId39"/>
  </p:sldIdLst>
  <p:sldSz cx="9144000" cy="6858000" type="screen4x3"/>
  <p:notesSz cx="6858000" cy="9144000"/>
  <p:custDataLst>
    <p:tags r:id="rId4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4" userDrawn="1">
          <p15:clr>
            <a:srgbClr val="A4A3A4"/>
          </p15:clr>
        </p15:guide>
        <p15:guide id="2" pos="27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day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3D"/>
    <a:srgbClr val="0000FF"/>
    <a:srgbClr val="FFFF99"/>
    <a:srgbClr val="A50021"/>
    <a:srgbClr val="333399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533" autoAdjust="0"/>
  </p:normalViewPr>
  <p:slideViewPr>
    <p:cSldViewPr showGuides="1">
      <p:cViewPr varScale="1">
        <p:scale>
          <a:sx n="81" d="100"/>
          <a:sy n="81" d="100"/>
        </p:scale>
        <p:origin x="96" y="126"/>
      </p:cViewPr>
      <p:guideLst>
        <p:guide orient="horz" pos="2254"/>
        <p:guide pos="27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gs" Target="tags/tag88.xml"/><Relationship Id="rId44" Type="http://schemas.openxmlformats.org/officeDocument/2006/relationships/commentAuthors" Target="commentAuthors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40.png"/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3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png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49.png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png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7.vml.rels><?xml version="1.0" encoding="UTF-8" standalone="yes"?>
<Relationships xmlns="http://schemas.openxmlformats.org/package/2006/relationships"><Relationship Id="rId4" Type="http://schemas.openxmlformats.org/officeDocument/2006/relationships/image" Target="../media/image66.wmf"/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7" Type="http://schemas.openxmlformats.org/officeDocument/2006/relationships/image" Target="../media/image11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drawings/_rels/vmlDrawing20.vml.rels><?xml version="1.0" encoding="UTF-8" standalone="yes"?>
<Relationships xmlns="http://schemas.openxmlformats.org/package/2006/relationships"><Relationship Id="rId5" Type="http://schemas.openxmlformats.org/officeDocument/2006/relationships/image" Target="../media/image75.wmf"/><Relationship Id="rId4" Type="http://schemas.openxmlformats.org/officeDocument/2006/relationships/image" Target="../media/image74.wmf"/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1.vml.rels><?xml version="1.0" encoding="UTF-8" standalone="yes"?>
<Relationships xmlns="http://schemas.openxmlformats.org/package/2006/relationships"><Relationship Id="rId5" Type="http://schemas.openxmlformats.org/officeDocument/2006/relationships/image" Target="../media/image81.png"/><Relationship Id="rId4" Type="http://schemas.openxmlformats.org/officeDocument/2006/relationships/image" Target="../media/image80.wmf"/><Relationship Id="rId3" Type="http://schemas.openxmlformats.org/officeDocument/2006/relationships/image" Target="../media/image79.wmf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drawings/_rels/vmlDrawing22.vml.rels><?xml version="1.0" encoding="UTF-8" standalone="yes"?>
<Relationships xmlns="http://schemas.openxmlformats.org/package/2006/relationships"><Relationship Id="rId7" Type="http://schemas.openxmlformats.org/officeDocument/2006/relationships/image" Target="../media/image89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6.png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7" Type="http://schemas.openxmlformats.org/officeDocument/2006/relationships/image" Target="../media/image38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png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44.png"/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4A99BA-DC60-4616-B2F8-7EE55CE4188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1F6C999-94FD-44C2-9954-35C40E5F70E8}" type="slidenum">
              <a:rPr lang="en-US" altLang="zh-CN"/>
            </a:fld>
            <a:endParaRPr lang="en-US" altLang="zh-CN"/>
          </a:p>
        </p:txBody>
      </p:sp>
      <p:sp>
        <p:nvSpPr>
          <p:cNvPr id="79874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1F6C999-94FD-44C2-9954-35C40E5F70E8}" type="slidenum">
              <a:rPr lang="en-US" altLang="zh-CN"/>
            </a:fld>
            <a:endParaRPr lang="en-US" altLang="zh-CN"/>
          </a:p>
        </p:txBody>
      </p:sp>
      <p:sp>
        <p:nvSpPr>
          <p:cNvPr id="79874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1F6C999-94FD-44C2-9954-35C40E5F70E8}" type="slidenum">
              <a:rPr lang="en-US" altLang="zh-CN"/>
            </a:fld>
            <a:endParaRPr lang="en-US" altLang="zh-CN"/>
          </a:p>
        </p:txBody>
      </p:sp>
      <p:sp>
        <p:nvSpPr>
          <p:cNvPr id="79874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稳压二极管工作在的反向击穿特性区时，其两端电压几乎不变，而电流急剧变化，稳压管稳压时，其电流范围在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b="1" baseline="-250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min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和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b="1" baseline="-25000" dirty="0"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max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之间。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1F6C999-94FD-44C2-9954-35C40E5F70E8}" type="slidenum">
              <a:rPr lang="en-US" altLang="zh-CN"/>
            </a:fld>
            <a:endParaRPr lang="en-US" altLang="zh-CN"/>
          </a:p>
        </p:txBody>
      </p:sp>
      <p:sp>
        <p:nvSpPr>
          <p:cNvPr id="79874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4ED55E7-AD2F-4E77-989E-102F34485CEC}" type="slidenum">
              <a:rPr lang="en-US" altLang="zh-CN"/>
            </a:fld>
            <a:endParaRPr lang="en-US" altLang="zh-CN"/>
          </a:p>
        </p:txBody>
      </p:sp>
      <p:sp>
        <p:nvSpPr>
          <p:cNvPr id="27650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36CBE6-6959-4104-B39B-064D949AA3C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A5C308-CEFF-4BF5-9276-73C591754C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9EE4A0-C379-46D8-98B5-158209891A1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816C17B-8CD5-4DC9-8C1C-B695181908A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526078-934E-49CC-B3F1-26E58924704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003E52-C101-4170-BC08-2D6974EDF5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70E31B-F7CC-492D-99F6-75A7659E5FB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D87A97-DC0B-4603-809E-746596FC9A5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7E2BA-CC56-4253-920E-13460B9C3FA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C6D5B8-B2C1-42D8-B20F-C6668E2534E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07C20C-55A7-4867-B51A-937F2417537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34E327-FBDF-4B98-895A-30447813926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tags" Target="../tags/tag5.xml"/><Relationship Id="rId16" Type="http://schemas.openxmlformats.org/officeDocument/2006/relationships/tags" Target="../tags/tag4.xml"/><Relationship Id="rId15" Type="http://schemas.openxmlformats.org/officeDocument/2006/relationships/tags" Target="../tags/tag3.xml"/><Relationship Id="rId14" Type="http://schemas.openxmlformats.org/officeDocument/2006/relationships/tags" Target="../tags/tag2.xml"/><Relationship Id="rId13" Type="http://schemas.openxmlformats.org/officeDocument/2006/relationships/tags" Target="../tags/tag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40080"/>
            <a:ext cx="822960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23DF0F4C-3B8A-4D73-8FB9-FDA8EF3AB167}" type="slidenum">
              <a:rPr lang="en-US" altLang="zh-CN"/>
            </a:fld>
            <a:endParaRPr lang="en-US" altLang="zh-CN"/>
          </a:p>
        </p:txBody>
      </p:sp>
      <p:cxnSp>
        <p:nvCxnSpPr>
          <p:cNvPr id="7" name="直接连接符 6"/>
          <p:cNvCxnSpPr/>
          <p:nvPr userDrawn="1">
            <p:custDataLst>
              <p:tags r:id="rId13"/>
            </p:custDataLst>
          </p:nvPr>
        </p:nvCxnSpPr>
        <p:spPr>
          <a:xfrm>
            <a:off x="32" y="600976"/>
            <a:ext cx="9144000" cy="1588"/>
          </a:xfrm>
          <a:prstGeom prst="line">
            <a:avLst/>
          </a:prstGeom>
          <a:ln w="19050">
            <a:gradFill flip="none" rotWithShape="1">
              <a:gsLst>
                <a:gs pos="0">
                  <a:srgbClr val="0000FF"/>
                </a:gs>
                <a:gs pos="39999">
                  <a:srgbClr val="85C2FF"/>
                </a:gs>
                <a:gs pos="70000">
                  <a:srgbClr val="C4D6EB"/>
                </a:gs>
                <a:gs pos="100000">
                  <a:srgbClr val="FFEBFA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xtBox 7"/>
          <p:cNvSpPr txBox="1">
            <a:spLocks noChangeArrowheads="1"/>
          </p:cNvSpPr>
          <p:nvPr userDrawn="1">
            <p:custDataLst>
              <p:tags r:id="rId14"/>
            </p:custDataLst>
          </p:nvPr>
        </p:nvSpPr>
        <p:spPr bwMode="auto">
          <a:xfrm>
            <a:off x="2628265" y="90805"/>
            <a:ext cx="392811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kumimoji="0" lang="zh-CN" altLang="en-US" sz="1800" dirty="0" smtClean="0">
                <a:solidFill>
                  <a:prstClr val="black"/>
                </a:solidFill>
                <a:latin typeface="Calibri" panose="020F0502020204030204" pitchFamily="34" charset="0"/>
              </a:rPr>
              <a:t>第八章</a:t>
            </a:r>
            <a:r>
              <a:rPr kumimoji="0" lang="en-US" altLang="zh-CN" sz="1800" dirty="0" smtClean="0">
                <a:solidFill>
                  <a:prstClr val="black"/>
                </a:solidFill>
                <a:latin typeface="Calibri" panose="020F0502020204030204" pitchFamily="34" charset="0"/>
              </a:rPr>
              <a:t>  </a:t>
            </a:r>
            <a:r>
              <a:rPr kumimoji="0" lang="zh-CN" altLang="en-US" sz="1800" dirty="0" smtClean="0">
                <a:solidFill>
                  <a:prstClr val="black"/>
                </a:solidFill>
                <a:latin typeface="Calibri" panose="020F0502020204030204" pitchFamily="34" charset="0"/>
              </a:rPr>
              <a:t>直流电源</a:t>
            </a:r>
            <a:r>
              <a:rPr kumimoji="0" lang="zh-CN" altLang="en-US" sz="1800" dirty="0" smtClean="0">
                <a:solidFill>
                  <a:prstClr val="black"/>
                </a:solidFill>
                <a:latin typeface="Calibri" panose="020F0502020204030204" pitchFamily="34" charset="0"/>
              </a:rPr>
              <a:t>电路</a:t>
            </a:r>
            <a:endParaRPr kumimoji="0" lang="en-US" altLang="zh-CN" sz="1800" dirty="0">
              <a:solidFill>
                <a:prstClr val="black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直接连接符 8"/>
          <p:cNvCxnSpPr/>
          <p:nvPr userDrawn="1">
            <p:custDataLst>
              <p:tags r:id="rId15"/>
            </p:custDataLst>
          </p:nvPr>
        </p:nvCxnSpPr>
        <p:spPr>
          <a:xfrm>
            <a:off x="-32" y="500042"/>
            <a:ext cx="9144064" cy="1588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/>
                </a:gs>
                <a:gs pos="25000">
                  <a:srgbClr val="21D6E0"/>
                </a:gs>
                <a:gs pos="75000">
                  <a:srgbClr val="0087E6"/>
                </a:gs>
                <a:gs pos="100000">
                  <a:srgbClr val="005CBF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7"/>
          <p:cNvSpPr txBox="1">
            <a:spLocks noChangeArrowheads="1"/>
          </p:cNvSpPr>
          <p:nvPr userDrawn="1">
            <p:custDataLst>
              <p:tags r:id="rId16"/>
            </p:custDataLst>
          </p:nvPr>
        </p:nvSpPr>
        <p:spPr bwMode="auto">
          <a:xfrm>
            <a:off x="7237095" y="90805"/>
            <a:ext cx="1785938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  <a:scene3d>
              <a:camera prst="orthographicFront"/>
              <a:lightRig rig="threePt" dir="t"/>
            </a:scene3d>
          </a:bodyPr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kumimoji="0" lang="zh-CN" altLang="en-US" sz="1800" b="1">
                <a:solidFill>
                  <a:srgbClr val="4F81BD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</a:rPr>
              <a:t>低频模拟电路</a:t>
            </a:r>
            <a:endParaRPr kumimoji="0" lang="zh-CN" altLang="en-US" sz="1800" b="1">
              <a:solidFill>
                <a:srgbClr val="4F81BD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23563" name="图片 11" descr="西北大学图标2.JPG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0" y="0"/>
            <a:ext cx="1390650" cy="45878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26.xml"/><Relationship Id="rId1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image" Target="../media/image15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6.png"/><Relationship Id="rId14" Type="http://schemas.openxmlformats.org/officeDocument/2006/relationships/notesSlide" Target="../notesSlides/notesSlide6.xml"/><Relationship Id="rId13" Type="http://schemas.openxmlformats.org/officeDocument/2006/relationships/vmlDrawing" Target="../drawings/vmlDrawing3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6.wmf"/><Relationship Id="rId10" Type="http://schemas.openxmlformats.org/officeDocument/2006/relationships/oleObject" Target="../embeddings/oleObject24.bin"/><Relationship Id="rId1" Type="http://schemas.openxmlformats.org/officeDocument/2006/relationships/oleObject" Target="../embeddings/oleObject20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tags" Target="../tags/tag36.xml"/><Relationship Id="rId7" Type="http://schemas.openxmlformats.org/officeDocument/2006/relationships/image" Target="../media/image18.wmf"/><Relationship Id="rId6" Type="http://schemas.openxmlformats.org/officeDocument/2006/relationships/oleObject" Target="../embeddings/oleObject27.bin"/><Relationship Id="rId5" Type="http://schemas.openxmlformats.org/officeDocument/2006/relationships/tags" Target="../tags/tag35.xml"/><Relationship Id="rId4" Type="http://schemas.openxmlformats.org/officeDocument/2006/relationships/image" Target="../media/image17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16.wmf"/><Relationship Id="rId13" Type="http://schemas.openxmlformats.org/officeDocument/2006/relationships/notesSlide" Target="../notesSlides/notesSlide7.xml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25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tags" Target="../tags/tag40.xml"/><Relationship Id="rId7" Type="http://schemas.openxmlformats.org/officeDocument/2006/relationships/image" Target="../media/image21.png"/><Relationship Id="rId6" Type="http://schemas.openxmlformats.org/officeDocument/2006/relationships/oleObject" Target="../embeddings/oleObject29.bin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slide" Target="slide6.xml"/><Relationship Id="rId23" Type="http://schemas.openxmlformats.org/officeDocument/2006/relationships/notesSlide" Target="../notesSlides/notesSlide8.xml"/><Relationship Id="rId22" Type="http://schemas.openxmlformats.org/officeDocument/2006/relationships/vmlDrawing" Target="../drawings/vmlDrawing5.v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48.xml"/><Relationship Id="rId2" Type="http://schemas.openxmlformats.org/officeDocument/2006/relationships/image" Target="../media/image20.png"/><Relationship Id="rId19" Type="http://schemas.openxmlformats.org/officeDocument/2006/relationships/tags" Target="../tags/tag47.xml"/><Relationship Id="rId18" Type="http://schemas.openxmlformats.org/officeDocument/2006/relationships/tags" Target="../tags/tag46.xml"/><Relationship Id="rId17" Type="http://schemas.openxmlformats.org/officeDocument/2006/relationships/tags" Target="../tags/tag45.xml"/><Relationship Id="rId16" Type="http://schemas.openxmlformats.org/officeDocument/2006/relationships/tags" Target="../tags/tag44.xml"/><Relationship Id="rId15" Type="http://schemas.openxmlformats.org/officeDocument/2006/relationships/image" Target="../media/image25.png"/><Relationship Id="rId14" Type="http://schemas.openxmlformats.org/officeDocument/2006/relationships/tags" Target="../tags/tag43.xml"/><Relationship Id="rId13" Type="http://schemas.openxmlformats.org/officeDocument/2006/relationships/image" Target="../media/image24.png"/><Relationship Id="rId12" Type="http://schemas.openxmlformats.org/officeDocument/2006/relationships/tags" Target="../tags/tag42.xml"/><Relationship Id="rId11" Type="http://schemas.openxmlformats.org/officeDocument/2006/relationships/image" Target="../media/image23.png"/><Relationship Id="rId10" Type="http://schemas.openxmlformats.org/officeDocument/2006/relationships/tags" Target="../tags/tag41.xml"/><Relationship Id="rId1" Type="http://schemas.openxmlformats.org/officeDocument/2006/relationships/tags" Target="../tags/tag37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image" Target="../media/image28.wmf"/><Relationship Id="rId7" Type="http://schemas.openxmlformats.org/officeDocument/2006/relationships/oleObject" Target="../embeddings/oleObject32.bin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image" Target="../media/image27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26.wmf"/><Relationship Id="rId11" Type="http://schemas.openxmlformats.org/officeDocument/2006/relationships/vmlDrawing" Target="../drawings/vmlDrawing6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30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0.png"/><Relationship Id="rId7" Type="http://schemas.openxmlformats.org/officeDocument/2006/relationships/tags" Target="../tags/tag52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29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33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.bin"/><Relationship Id="rId8" Type="http://schemas.openxmlformats.org/officeDocument/2006/relationships/image" Target="../media/image35.wmf"/><Relationship Id="rId7" Type="http://schemas.openxmlformats.org/officeDocument/2006/relationships/oleObject" Target="../embeddings/oleObject39.bin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37.bin"/><Relationship Id="rId20" Type="http://schemas.openxmlformats.org/officeDocument/2006/relationships/notesSlide" Target="../notesSlides/notesSlide9.xml"/><Relationship Id="rId2" Type="http://schemas.openxmlformats.org/officeDocument/2006/relationships/image" Target="../media/image32.png"/><Relationship Id="rId19" Type="http://schemas.openxmlformats.org/officeDocument/2006/relationships/vmlDrawing" Target="../drawings/vmlDrawing8.v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54.xml"/><Relationship Id="rId16" Type="http://schemas.openxmlformats.org/officeDocument/2006/relationships/slide" Target="slide6.xml"/><Relationship Id="rId15" Type="http://schemas.openxmlformats.org/officeDocument/2006/relationships/tags" Target="../tags/tag53.xml"/><Relationship Id="rId14" Type="http://schemas.openxmlformats.org/officeDocument/2006/relationships/image" Target="../media/image38.wmf"/><Relationship Id="rId13" Type="http://schemas.openxmlformats.org/officeDocument/2006/relationships/oleObject" Target="../embeddings/oleObject42.bin"/><Relationship Id="rId12" Type="http://schemas.openxmlformats.org/officeDocument/2006/relationships/image" Target="../media/image37.wmf"/><Relationship Id="rId11" Type="http://schemas.openxmlformats.org/officeDocument/2006/relationships/oleObject" Target="../embeddings/oleObject41.bin"/><Relationship Id="rId10" Type="http://schemas.openxmlformats.org/officeDocument/2006/relationships/image" Target="../media/image36.wmf"/><Relationship Id="rId1" Type="http://schemas.openxmlformats.org/officeDocument/2006/relationships/oleObject" Target="../embeddings/oleObject36.bin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image" Target="../media/image39.png"/><Relationship Id="rId1" Type="http://schemas.openxmlformats.org/officeDocument/2006/relationships/tags" Target="../tags/tag55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wmf"/><Relationship Id="rId8" Type="http://schemas.openxmlformats.org/officeDocument/2006/relationships/oleObject" Target="../embeddings/oleObject46.bin"/><Relationship Id="rId7" Type="http://schemas.openxmlformats.org/officeDocument/2006/relationships/image" Target="../media/image42.wmf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44.bin"/><Relationship Id="rId3" Type="http://schemas.openxmlformats.org/officeDocument/2006/relationships/image" Target="../media/image40.png"/><Relationship Id="rId2" Type="http://schemas.openxmlformats.org/officeDocument/2006/relationships/oleObject" Target="../embeddings/oleObject43.bin"/><Relationship Id="rId17" Type="http://schemas.openxmlformats.org/officeDocument/2006/relationships/vmlDrawing" Target="../drawings/vmlDrawing9.v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45.png"/><Relationship Id="rId14" Type="http://schemas.openxmlformats.org/officeDocument/2006/relationships/tags" Target="../tags/tag61.xml"/><Relationship Id="rId13" Type="http://schemas.openxmlformats.org/officeDocument/2006/relationships/tags" Target="../tags/tag60.xml"/><Relationship Id="rId12" Type="http://schemas.openxmlformats.org/officeDocument/2006/relationships/tags" Target="../tags/tag59.xml"/><Relationship Id="rId11" Type="http://schemas.openxmlformats.org/officeDocument/2006/relationships/image" Target="../media/image44.png"/><Relationship Id="rId10" Type="http://schemas.openxmlformats.org/officeDocument/2006/relationships/oleObject" Target="../embeddings/oleObject47.bin"/><Relationship Id="rId1" Type="http://schemas.openxmlformats.org/officeDocument/2006/relationships/tags" Target="../tags/tag58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image" Target="../media/image48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47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32.png"/><Relationship Id="rId13" Type="http://schemas.openxmlformats.org/officeDocument/2006/relationships/vmlDrawing" Target="../drawings/vmlDrawing10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40.png"/><Relationship Id="rId10" Type="http://schemas.openxmlformats.org/officeDocument/2006/relationships/oleObject" Target="../embeddings/oleObject52.bin"/><Relationship Id="rId1" Type="http://schemas.openxmlformats.org/officeDocument/2006/relationships/oleObject" Target="../embeddings/oleObject48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9.png"/><Relationship Id="rId1" Type="http://schemas.openxmlformats.org/officeDocument/2006/relationships/oleObject" Target="../embeddings/oleObject53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3.png"/><Relationship Id="rId8" Type="http://schemas.openxmlformats.org/officeDocument/2006/relationships/image" Target="../media/image52.wmf"/><Relationship Id="rId7" Type="http://schemas.openxmlformats.org/officeDocument/2006/relationships/oleObject" Target="../embeddings/oleObject57.bin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6.bin"/><Relationship Id="rId4" Type="http://schemas.openxmlformats.org/officeDocument/2006/relationships/oleObject" Target="../embeddings/oleObject55.bin"/><Relationship Id="rId3" Type="http://schemas.openxmlformats.org/officeDocument/2006/relationships/image" Target="../media/image49.png"/><Relationship Id="rId2" Type="http://schemas.openxmlformats.org/officeDocument/2006/relationships/oleObject" Target="../embeddings/oleObject54.bin"/><Relationship Id="rId13" Type="http://schemas.openxmlformats.org/officeDocument/2006/relationships/notesSlide" Target="../notesSlides/notesSlide11.xml"/><Relationship Id="rId12" Type="http://schemas.openxmlformats.org/officeDocument/2006/relationships/vmlDrawing" Target="../drawings/vmlDrawing12.v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64.xml"/><Relationship Id="rId1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3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5.xml"/><Relationship Id="rId4" Type="http://schemas.openxmlformats.org/officeDocument/2006/relationships/image" Target="../media/image55.w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54.png"/><Relationship Id="rId1" Type="http://schemas.openxmlformats.org/officeDocument/2006/relationships/oleObject" Target="../embeddings/oleObject58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4.v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66.xml"/><Relationship Id="rId6" Type="http://schemas.openxmlformats.org/officeDocument/2006/relationships/image" Target="../media/image58.png"/><Relationship Id="rId5" Type="http://schemas.openxmlformats.org/officeDocument/2006/relationships/oleObject" Target="../embeddings/oleObject62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61.bin"/><Relationship Id="rId2" Type="http://schemas.openxmlformats.org/officeDocument/2006/relationships/image" Target="../media/image56.wmf"/><Relationship Id="rId10" Type="http://schemas.openxmlformats.org/officeDocument/2006/relationships/notesSlide" Target="../notesSlides/notesSlide13.xml"/><Relationship Id="rId1" Type="http://schemas.openxmlformats.org/officeDocument/2006/relationships/oleObject" Target="../embeddings/oleObject60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slide" Target="slide6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5.v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70.xml"/><Relationship Id="rId6" Type="http://schemas.openxmlformats.org/officeDocument/2006/relationships/slide" Target="slide6.xml"/><Relationship Id="rId5" Type="http://schemas.openxmlformats.org/officeDocument/2006/relationships/tags" Target="../tags/tag69.xml"/><Relationship Id="rId4" Type="http://schemas.openxmlformats.org/officeDocument/2006/relationships/image" Target="../media/image60.wmf"/><Relationship Id="rId3" Type="http://schemas.openxmlformats.org/officeDocument/2006/relationships/oleObject" Target="../embeddings/oleObject63.bin"/><Relationship Id="rId2" Type="http://schemas.openxmlformats.org/officeDocument/2006/relationships/tags" Target="../tags/tag68.xml"/><Relationship Id="rId1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2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61.wmf"/><Relationship Id="rId1" Type="http://schemas.openxmlformats.org/officeDocument/2006/relationships/oleObject" Target="../embeddings/oleObject64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9.bin"/><Relationship Id="rId8" Type="http://schemas.openxmlformats.org/officeDocument/2006/relationships/tags" Target="../tags/tag72.xml"/><Relationship Id="rId7" Type="http://schemas.openxmlformats.org/officeDocument/2006/relationships/image" Target="../media/image65.wmf"/><Relationship Id="rId6" Type="http://schemas.openxmlformats.org/officeDocument/2006/relationships/oleObject" Target="../embeddings/oleObject68.bin"/><Relationship Id="rId5" Type="http://schemas.openxmlformats.org/officeDocument/2006/relationships/tags" Target="../tags/tag71.xml"/><Relationship Id="rId4" Type="http://schemas.openxmlformats.org/officeDocument/2006/relationships/image" Target="../media/image64.wmf"/><Relationship Id="rId3" Type="http://schemas.openxmlformats.org/officeDocument/2006/relationships/oleObject" Target="../embeddings/oleObject67.bin"/><Relationship Id="rId2" Type="http://schemas.openxmlformats.org/officeDocument/2006/relationships/image" Target="../media/image63.wmf"/><Relationship Id="rId12" Type="http://schemas.openxmlformats.org/officeDocument/2006/relationships/vmlDrawing" Target="../drawings/vmlDrawing1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6.wmf"/><Relationship Id="rId1" Type="http://schemas.openxmlformats.org/officeDocument/2006/relationships/oleObject" Target="../embeddings/oleObject66.bin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8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3.wmf"/><Relationship Id="rId4" Type="http://schemas.openxmlformats.org/officeDocument/2006/relationships/oleObject" Target="../embeddings/oleObject71.bin"/><Relationship Id="rId3" Type="http://schemas.openxmlformats.org/officeDocument/2006/relationships/tags" Target="../tags/tag73.xml"/><Relationship Id="rId2" Type="http://schemas.openxmlformats.org/officeDocument/2006/relationships/image" Target="../media/image67.wmf"/><Relationship Id="rId1" Type="http://schemas.openxmlformats.org/officeDocument/2006/relationships/oleObject" Target="../embeddings/oleObject70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9.png"/><Relationship Id="rId8" Type="http://schemas.openxmlformats.org/officeDocument/2006/relationships/oleObject" Target="../embeddings/oleObject73.bin"/><Relationship Id="rId7" Type="http://schemas.openxmlformats.org/officeDocument/2006/relationships/tags" Target="../tags/tag77.xml"/><Relationship Id="rId6" Type="http://schemas.openxmlformats.org/officeDocument/2006/relationships/image" Target="../media/image68.png"/><Relationship Id="rId5" Type="http://schemas.openxmlformats.org/officeDocument/2006/relationships/oleObject" Target="../embeddings/oleObject72.bin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8" Type="http://schemas.openxmlformats.org/officeDocument/2006/relationships/notesSlide" Target="../notesSlides/notesSlide15.xml"/><Relationship Id="rId17" Type="http://schemas.openxmlformats.org/officeDocument/2006/relationships/vmlDrawing" Target="../drawings/vmlDrawing19.v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81.xml"/><Relationship Id="rId14" Type="http://schemas.openxmlformats.org/officeDocument/2006/relationships/image" Target="../media/image70.png"/><Relationship Id="rId13" Type="http://schemas.openxmlformats.org/officeDocument/2006/relationships/oleObject" Target="../embeddings/oleObject74.bin"/><Relationship Id="rId12" Type="http://schemas.openxmlformats.org/officeDocument/2006/relationships/tags" Target="../tags/tag80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slide" Target="slide6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image" Target="../media/image74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76.bin"/><Relationship Id="rId2" Type="http://schemas.openxmlformats.org/officeDocument/2006/relationships/image" Target="../media/image71.wmf"/><Relationship Id="rId16" Type="http://schemas.openxmlformats.org/officeDocument/2006/relationships/vmlDrawing" Target="../drawings/vmlDrawing20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76.png"/><Relationship Id="rId13" Type="http://schemas.openxmlformats.org/officeDocument/2006/relationships/tags" Target="../tags/tag84.xml"/><Relationship Id="rId12" Type="http://schemas.openxmlformats.org/officeDocument/2006/relationships/image" Target="../media/image75.wmf"/><Relationship Id="rId11" Type="http://schemas.openxmlformats.org/officeDocument/2006/relationships/oleObject" Target="../embeddings/oleObject79.bin"/><Relationship Id="rId10" Type="http://schemas.openxmlformats.org/officeDocument/2006/relationships/tags" Target="../tags/tag83.xml"/><Relationship Id="rId1" Type="http://schemas.openxmlformats.org/officeDocument/2006/relationships/oleObject" Target="../embeddings/oleObject75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image" Target="../media/image80.wmf"/><Relationship Id="rId7" Type="http://schemas.openxmlformats.org/officeDocument/2006/relationships/oleObject" Target="../embeddings/oleObject83.bin"/><Relationship Id="rId6" Type="http://schemas.openxmlformats.org/officeDocument/2006/relationships/image" Target="../media/image79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78.png"/><Relationship Id="rId3" Type="http://schemas.openxmlformats.org/officeDocument/2006/relationships/oleObject" Target="../embeddings/oleObject81.bin"/><Relationship Id="rId2" Type="http://schemas.openxmlformats.org/officeDocument/2006/relationships/image" Target="../media/image77.png"/><Relationship Id="rId16" Type="http://schemas.openxmlformats.org/officeDocument/2006/relationships/notesSlide" Target="../notesSlides/notesSlide16.xml"/><Relationship Id="rId15" Type="http://schemas.openxmlformats.org/officeDocument/2006/relationships/vmlDrawing" Target="../drawings/vmlDrawing21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82.png"/><Relationship Id="rId12" Type="http://schemas.openxmlformats.org/officeDocument/2006/relationships/tags" Target="../tags/tag86.xml"/><Relationship Id="rId11" Type="http://schemas.openxmlformats.org/officeDocument/2006/relationships/image" Target="../media/image81.png"/><Relationship Id="rId10" Type="http://schemas.openxmlformats.org/officeDocument/2006/relationships/oleObject" Target="../embeddings/oleObject84.bin"/><Relationship Id="rId1" Type="http://schemas.openxmlformats.org/officeDocument/2006/relationships/oleObject" Target="../embeddings/oleObject80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9.bin"/><Relationship Id="rId8" Type="http://schemas.openxmlformats.org/officeDocument/2006/relationships/image" Target="../media/image86.wmf"/><Relationship Id="rId7" Type="http://schemas.openxmlformats.org/officeDocument/2006/relationships/oleObject" Target="../embeddings/oleObject88.bin"/><Relationship Id="rId6" Type="http://schemas.openxmlformats.org/officeDocument/2006/relationships/image" Target="../media/image85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84.wmf"/><Relationship Id="rId3" Type="http://schemas.openxmlformats.org/officeDocument/2006/relationships/oleObject" Target="../embeddings/oleObject86.bin"/><Relationship Id="rId2" Type="http://schemas.openxmlformats.org/officeDocument/2006/relationships/image" Target="../media/image83.wmf"/><Relationship Id="rId16" Type="http://schemas.openxmlformats.org/officeDocument/2006/relationships/vmlDrawing" Target="../drawings/vmlDrawing22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89.wmf"/><Relationship Id="rId13" Type="http://schemas.openxmlformats.org/officeDocument/2006/relationships/oleObject" Target="../embeddings/oleObject91.bin"/><Relationship Id="rId12" Type="http://schemas.openxmlformats.org/officeDocument/2006/relationships/image" Target="../media/image88.wmf"/><Relationship Id="rId11" Type="http://schemas.openxmlformats.org/officeDocument/2006/relationships/oleObject" Target="../embeddings/oleObject90.bin"/><Relationship Id="rId10" Type="http://schemas.openxmlformats.org/officeDocument/2006/relationships/image" Target="../media/image87.wmf"/><Relationship Id="rId1" Type="http://schemas.openxmlformats.org/officeDocument/2006/relationships/oleObject" Target="../embeddings/oleObject8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8" Type="http://schemas.openxmlformats.org/officeDocument/2006/relationships/tags" Target="../tags/tag10.xml"/><Relationship Id="rId7" Type="http://schemas.openxmlformats.org/officeDocument/2006/relationships/oleObject" Target="../embeddings/oleObject3.bin"/><Relationship Id="rId6" Type="http://schemas.openxmlformats.org/officeDocument/2006/relationships/tags" Target="../tags/tag9.xml"/><Relationship Id="rId5" Type="http://schemas.openxmlformats.org/officeDocument/2006/relationships/oleObject" Target="../embeddings/oleObject2.bin"/><Relationship Id="rId4" Type="http://schemas.openxmlformats.org/officeDocument/2006/relationships/tags" Target="../tags/tag8.xml"/><Relationship Id="rId3" Type="http://schemas.openxmlformats.org/officeDocument/2006/relationships/image" Target="../media/image2.png"/><Relationship Id="rId24" Type="http://schemas.openxmlformats.org/officeDocument/2006/relationships/notesSlide" Target="../notesSlides/notesSlide2.xml"/><Relationship Id="rId23" Type="http://schemas.openxmlformats.org/officeDocument/2006/relationships/vmlDrawing" Target="../drawings/vmlDrawing1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3.png"/><Relationship Id="rId20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oleObject" Target="../embeddings/oleObject5.bin"/><Relationship Id="rId10" Type="http://schemas.openxmlformats.org/officeDocument/2006/relationships/tags" Target="../tags/tag11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slide" Target="slide1.xml"/><Relationship Id="rId1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image" Target="../media/image4.png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4" Type="http://schemas.openxmlformats.org/officeDocument/2006/relationships/notesSlide" Target="../notesSlides/notesSlide4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31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slide" Target="slide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6.png"/><Relationship Id="rId3" Type="http://schemas.openxmlformats.org/officeDocument/2006/relationships/oleObject" Target="../embeddings/oleObject8.bin"/><Relationship Id="rId27" Type="http://schemas.openxmlformats.org/officeDocument/2006/relationships/notesSlide" Target="../notesSlides/notesSlide5.xml"/><Relationship Id="rId26" Type="http://schemas.openxmlformats.org/officeDocument/2006/relationships/vmlDrawing" Target="../drawings/vmlDrawing2.vml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12.wmf"/><Relationship Id="rId23" Type="http://schemas.openxmlformats.org/officeDocument/2006/relationships/oleObject" Target="../embeddings/oleObject19.bin"/><Relationship Id="rId22" Type="http://schemas.openxmlformats.org/officeDocument/2006/relationships/tags" Target="../tags/tag33.xml"/><Relationship Id="rId21" Type="http://schemas.openxmlformats.org/officeDocument/2006/relationships/slide" Target="slide6.xml"/><Relationship Id="rId20" Type="http://schemas.openxmlformats.org/officeDocument/2006/relationships/tags" Target="../tags/tag32.xml"/><Relationship Id="rId2" Type="http://schemas.openxmlformats.org/officeDocument/2006/relationships/image" Target="../media/image5.png"/><Relationship Id="rId19" Type="http://schemas.openxmlformats.org/officeDocument/2006/relationships/oleObject" Target="../embeddings/oleObject18.bin"/><Relationship Id="rId18" Type="http://schemas.openxmlformats.org/officeDocument/2006/relationships/oleObject" Target="../embeddings/oleObject17.bin"/><Relationship Id="rId17" Type="http://schemas.openxmlformats.org/officeDocument/2006/relationships/image" Target="../media/image11.wmf"/><Relationship Id="rId16" Type="http://schemas.openxmlformats.org/officeDocument/2006/relationships/oleObject" Target="../embeddings/oleObject16.bin"/><Relationship Id="rId15" Type="http://schemas.openxmlformats.org/officeDocument/2006/relationships/image" Target="../media/image10.wmf"/><Relationship Id="rId14" Type="http://schemas.openxmlformats.org/officeDocument/2006/relationships/oleObject" Target="../embeddings/oleObject15.bin"/><Relationship Id="rId13" Type="http://schemas.openxmlformats.org/officeDocument/2006/relationships/oleObject" Target="../embeddings/oleObject14.bin"/><Relationship Id="rId12" Type="http://schemas.openxmlformats.org/officeDocument/2006/relationships/oleObject" Target="../embeddings/oleObject13.bin"/><Relationship Id="rId11" Type="http://schemas.openxmlformats.org/officeDocument/2006/relationships/oleObject" Target="../embeddings/oleObject12.bin"/><Relationship Id="rId10" Type="http://schemas.openxmlformats.org/officeDocument/2006/relationships/image" Target="../media/image9.wmf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989138"/>
            <a:ext cx="8229600" cy="711200"/>
          </a:xfrm>
        </p:spPr>
        <p:txBody>
          <a:bodyPr/>
          <a:lstStyle/>
          <a:p>
            <a:pPr algn="ctr">
              <a:buClrTx/>
              <a:buSzTx/>
              <a:buFontTx/>
            </a:pPr>
            <a:r>
              <a:rPr lang="zh-CN" altLang="en-US" sz="4000" b="1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第八章  </a:t>
            </a:r>
            <a:r>
              <a:rPr lang="zh-CN" altLang="en-US" sz="4000" b="1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直流电源电路</a:t>
            </a:r>
            <a:endParaRPr lang="zh-CN" altLang="en-US" sz="4000" b="1" dirty="0" smtClean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692" name="Rectangle 4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2412683" y="2934653"/>
            <a:ext cx="411543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defTabSz="914400">
              <a:buClrTx/>
              <a:buSzTx/>
              <a:buFontTx/>
            </a:pPr>
            <a:r>
              <a:rPr lang="zh-CN" altLang="en-US" sz="3200" b="1" dirty="0" smtClean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§</a:t>
            </a:r>
            <a:r>
              <a:rPr lang="en-US" altLang="zh-CN" sz="3200" b="1" dirty="0" smtClean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8</a:t>
            </a:r>
            <a:r>
              <a:rPr lang="zh-CN" altLang="en-US" sz="3200" b="1" dirty="0" smtClean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.1  </a:t>
            </a:r>
            <a:r>
              <a:rPr lang="zh-CN" altLang="en-US" sz="3200" b="1" dirty="0" smtClean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直流电源的组成</a:t>
            </a:r>
            <a:endParaRPr lang="zh-CN" altLang="en-US" sz="3200" b="1" dirty="0" smtClean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114693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411095" y="3645853"/>
            <a:ext cx="3455988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defTabSz="914400">
              <a:buClrTx/>
              <a:buSzTx/>
              <a:buFontTx/>
            </a:pPr>
            <a:r>
              <a:rPr lang="zh-CN" altLang="en-US" sz="3200" b="1" dirty="0" smtClean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§</a:t>
            </a:r>
            <a:r>
              <a:rPr lang="en-US" altLang="zh-CN" sz="3200" b="1" dirty="0" smtClean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8</a:t>
            </a:r>
            <a:r>
              <a:rPr lang="zh-CN" altLang="en-US" sz="3200" b="1" dirty="0" smtClean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.2  </a:t>
            </a:r>
            <a:r>
              <a:rPr lang="zh-CN" altLang="en-US" sz="3200" b="1" dirty="0" smtClean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整流电路</a:t>
            </a:r>
            <a:endParaRPr lang="zh-CN" altLang="en-US" sz="3200" b="1" dirty="0" smtClean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114694" name="Rectangle 6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2411095" y="4293870"/>
            <a:ext cx="376936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defTabSz="914400">
              <a:buClrTx/>
              <a:buSzTx/>
              <a:buFontTx/>
            </a:pPr>
            <a:r>
              <a:rPr lang="zh-CN" altLang="en-US" sz="3200" b="1" dirty="0" smtClean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§</a:t>
            </a:r>
            <a:r>
              <a:rPr lang="en-US" altLang="zh-CN" sz="3200" b="1" dirty="0" smtClean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8</a:t>
            </a:r>
            <a:r>
              <a:rPr lang="zh-CN" altLang="en-US" sz="3200" b="1" dirty="0" smtClean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.3  </a:t>
            </a:r>
            <a:r>
              <a:rPr lang="zh-CN" altLang="en-US" sz="3200" b="1" dirty="0" smtClean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滤波电路</a:t>
            </a:r>
            <a:endParaRPr lang="zh-CN" altLang="en-US" sz="3200" b="1" dirty="0" smtClean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114696" name="Rectangle 8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2411095" y="4941253"/>
            <a:ext cx="352742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defTabSz="914400">
              <a:buClrTx/>
              <a:buSzTx/>
              <a:buFontTx/>
            </a:pPr>
            <a:r>
              <a:rPr lang="zh-CN" altLang="en-US" sz="3200" b="1" dirty="0" smtClean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§</a:t>
            </a:r>
            <a:r>
              <a:rPr lang="en-US" altLang="zh-CN" sz="3200" b="1" dirty="0" smtClean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8</a:t>
            </a:r>
            <a:r>
              <a:rPr lang="zh-CN" altLang="en-US" sz="3200" b="1" dirty="0" smtClean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.4  </a:t>
            </a:r>
            <a:r>
              <a:rPr lang="zh-CN" altLang="en-US" sz="3200" b="1" dirty="0" smtClean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稳压电路</a:t>
            </a:r>
            <a:endParaRPr lang="zh-CN" altLang="en-US" sz="3200" b="1" dirty="0" smtClean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EE89-5C0B-48B2-8145-EEB0BFC232FD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24579" name="对象 24578"/>
          <p:cNvGraphicFramePr/>
          <p:nvPr/>
        </p:nvGraphicFramePr>
        <p:xfrm>
          <a:off x="1069975" y="1826578"/>
          <a:ext cx="2971800" cy="292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12172950" imgH="11982450" progId="MSPhotoEd.3">
                  <p:embed/>
                </p:oleObj>
              </mc:Choice>
              <mc:Fallback>
                <p:oleObj name="" r:id="rId1" imgW="12172950" imgH="11982450" progId="MSPhotoEd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9975" y="1826578"/>
                        <a:ext cx="2971800" cy="2925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直接连接符 24579"/>
          <p:cNvSpPr/>
          <p:nvPr/>
        </p:nvSpPr>
        <p:spPr>
          <a:xfrm flipV="1">
            <a:off x="1530350" y="3655378"/>
            <a:ext cx="22098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4581" name="对象 24580"/>
          <p:cNvGraphicFramePr/>
          <p:nvPr/>
        </p:nvGraphicFramePr>
        <p:xfrm>
          <a:off x="4496753" y="2055813"/>
          <a:ext cx="411924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3" imgW="2057400" imgH="393700" progId="Equation.3">
                  <p:embed/>
                </p:oleObj>
              </mc:Choice>
              <mc:Fallback>
                <p:oleObj name="" r:id="rId3" imgW="2057400" imgH="3937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6753" y="2055813"/>
                        <a:ext cx="4119245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对象 24585"/>
          <p:cNvGraphicFramePr/>
          <p:nvPr/>
        </p:nvGraphicFramePr>
        <p:xfrm>
          <a:off x="4498023" y="3138170"/>
          <a:ext cx="282130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5" imgW="1524000" imgH="431800" progId="Equation.3">
                  <p:embed/>
                </p:oleObj>
              </mc:Choice>
              <mc:Fallback>
                <p:oleObj name="" r:id="rId5" imgW="1524000" imgH="4318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98023" y="3138170"/>
                        <a:ext cx="2821305" cy="8001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4418965" y="4395470"/>
            <a:ext cx="3990975" cy="1500982"/>
            <a:chOff x="6959" y="7261"/>
            <a:chExt cx="6285" cy="2364"/>
          </a:xfrm>
        </p:grpSpPr>
        <p:graphicFrame>
          <p:nvGraphicFramePr>
            <p:cNvPr id="24582" name="对象 24581"/>
            <p:cNvGraphicFramePr/>
            <p:nvPr/>
          </p:nvGraphicFramePr>
          <p:xfrm>
            <a:off x="7067" y="8271"/>
            <a:ext cx="4597" cy="1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7" imgW="1548765" imgH="457200" progId="Equation.3">
                    <p:embed/>
                  </p:oleObj>
                </mc:Choice>
                <mc:Fallback>
                  <p:oleObj name="" r:id="rId7" imgW="1548765" imgH="4572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067" y="8271"/>
                          <a:ext cx="4597" cy="1354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rgbClr val="FF00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文本框 3"/>
            <p:cNvSpPr txBox="1"/>
            <p:nvPr/>
          </p:nvSpPr>
          <p:spPr>
            <a:xfrm>
              <a:off x="6959" y="7261"/>
              <a:ext cx="6285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负载电流的平均值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kumimoji="1"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2400" b="1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I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O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(AV) </a:t>
              </a:r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为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95605" y="836930"/>
            <a:ext cx="8488680" cy="1050925"/>
            <a:chOff x="623" y="1883"/>
            <a:chExt cx="13368" cy="1655"/>
          </a:xfrm>
        </p:grpSpPr>
        <p:sp>
          <p:nvSpPr>
            <p:cNvPr id="24578" name="标题 24577"/>
            <p:cNvSpPr>
              <a:spLocks noGrp="1"/>
            </p:cNvSpPr>
            <p:nvPr/>
          </p:nvSpPr>
          <p:spPr>
            <a:xfrm>
              <a:off x="623" y="1883"/>
              <a:ext cx="13368" cy="16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>
              <a:lvl1pPr marL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4400" b="0" i="0" u="none" kern="1200" baseline="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2. 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U</a:t>
              </a:r>
              <a:r>
                <a:rPr lang="en-US" altLang="zh-CN" sz="2800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O(AV) </a:t>
              </a:r>
              <a:r>
                <a:rPr lang="zh-CN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和 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O(</a:t>
              </a:r>
              <a:r>
                <a:rPr lang="en-US" altLang="zh-CN" sz="2800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AV) </a:t>
              </a:r>
              <a:r>
                <a:rPr lang="zh-CN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的估算</a:t>
              </a:r>
              <a:br>
                <a:rPr lang="zh-CN" altLang="en-US" sz="2400" b="1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</a:br>
              <a:r>
                <a: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已知变压器副边电压有效值为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</a:t>
              </a:r>
              <a:r>
                <a:rPr lang="en-US" altLang="zh-CN" sz="24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，则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u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O </a:t>
              </a:r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的平均值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U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O(AV) </a:t>
              </a:r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为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endParaRPr lang="en-US" altLang="zh-CN" sz="24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781" y="2392"/>
              <a:ext cx="5839" cy="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aphicFrame>
        <p:nvGraphicFramePr>
          <p:cNvPr id="23556" name="对象 23555"/>
          <p:cNvGraphicFramePr/>
          <p:nvPr>
            <p:custDataLst>
              <p:tags r:id="rId9"/>
            </p:custDataLst>
          </p:nvPr>
        </p:nvGraphicFramePr>
        <p:xfrm>
          <a:off x="1185545" y="5251450"/>
          <a:ext cx="2900680" cy="1402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0" imgW="10896600" imgH="5867400" progId="MSPhotoEd.3">
                  <p:embed/>
                </p:oleObj>
              </mc:Choice>
              <mc:Fallback>
                <p:oleObj name="" r:id="rId10" imgW="10896600" imgH="5867400" progId="MSPhotoEd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85545" y="5251450"/>
                        <a:ext cx="2900680" cy="14027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EE89-5C0B-48B2-8145-EEB0BFC232F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4588" name="文本框 24587"/>
          <p:cNvSpPr txBox="1"/>
          <p:nvPr/>
        </p:nvSpPr>
        <p:spPr>
          <a:xfrm>
            <a:off x="613410" y="708025"/>
            <a:ext cx="3101975" cy="6508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buClrTx/>
              <a:buSzTx/>
              <a:buFontTx/>
            </a:pPr>
            <a:r>
              <a:rPr kumimoji="1" lang="zh-CN" altLang="en-US" sz="2800" b="1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3.</a:t>
            </a:r>
            <a:r>
              <a:rPr kumimoji="1" lang="en-US" altLang="zh-CN" sz="2800" b="1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二极管的选择</a:t>
            </a:r>
            <a:endParaRPr kumimoji="1" lang="zh-CN" altLang="en-US" sz="2800" b="1" u="sng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3556" name="对象 23555"/>
          <p:cNvGraphicFramePr/>
          <p:nvPr/>
        </p:nvGraphicFramePr>
        <p:xfrm>
          <a:off x="1115695" y="1558767"/>
          <a:ext cx="3581400" cy="1929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10896600" imgH="5867400" progId="MSPhotoEd.3">
                  <p:embed/>
                </p:oleObj>
              </mc:Choice>
              <mc:Fallback>
                <p:oleObj name="" r:id="rId1" imgW="10896600" imgH="5867400" progId="MSPhotoEd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15695" y="1558767"/>
                        <a:ext cx="3581400" cy="19291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4932045" y="838200"/>
            <a:ext cx="3848735" cy="1440180"/>
            <a:chOff x="7767" y="1885"/>
            <a:chExt cx="6061" cy="2268"/>
          </a:xfrm>
        </p:grpSpPr>
        <p:graphicFrame>
          <p:nvGraphicFramePr>
            <p:cNvPr id="24583" name="对象 24582"/>
            <p:cNvGraphicFramePr/>
            <p:nvPr/>
          </p:nvGraphicFramePr>
          <p:xfrm>
            <a:off x="8073" y="2820"/>
            <a:ext cx="4522" cy="1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3" imgW="1459865" imgH="431800" progId="Equation.3">
                    <p:embed/>
                  </p:oleObj>
                </mc:Choice>
                <mc:Fallback>
                  <p:oleObj name="" r:id="rId3" imgW="1459865" imgH="4318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073" y="2820"/>
                          <a:ext cx="4522" cy="1333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rgbClr val="FF00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文本框 3"/>
            <p:cNvSpPr txBox="1"/>
            <p:nvPr>
              <p:custDataLst>
                <p:tags r:id="rId5"/>
              </p:custDataLst>
            </p:nvPr>
          </p:nvSpPr>
          <p:spPr>
            <a:xfrm>
              <a:off x="7767" y="1885"/>
              <a:ext cx="6061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二极管的正向平均电流为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15535" y="2709545"/>
            <a:ext cx="4228465" cy="1119505"/>
            <a:chOff x="7741" y="4606"/>
            <a:chExt cx="6659" cy="1763"/>
          </a:xfrm>
        </p:grpSpPr>
        <p:graphicFrame>
          <p:nvGraphicFramePr>
            <p:cNvPr id="24584" name="对象 24583"/>
            <p:cNvGraphicFramePr/>
            <p:nvPr/>
          </p:nvGraphicFramePr>
          <p:xfrm>
            <a:off x="8144" y="5629"/>
            <a:ext cx="2607" cy="7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6" imgW="889000" imgH="254000" progId="Equation.3">
                    <p:embed/>
                  </p:oleObj>
                </mc:Choice>
                <mc:Fallback>
                  <p:oleObj name="" r:id="rId6" imgW="889000" imgH="25400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8144" y="5629"/>
                          <a:ext cx="2607" cy="740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rgbClr val="FF00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文本框 4"/>
            <p:cNvSpPr txBox="1"/>
            <p:nvPr>
              <p:custDataLst>
                <p:tags r:id="rId8"/>
              </p:custDataLst>
            </p:nvPr>
          </p:nvSpPr>
          <p:spPr>
            <a:xfrm>
              <a:off x="7741" y="4606"/>
              <a:ext cx="66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二极管承受的最大反向电压为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84530" y="3994150"/>
            <a:ext cx="8120380" cy="2673985"/>
            <a:chOff x="1417" y="6629"/>
            <a:chExt cx="12084" cy="4211"/>
          </a:xfrm>
        </p:grpSpPr>
        <p:grpSp>
          <p:nvGrpSpPr>
            <p:cNvPr id="7" name="组合 6"/>
            <p:cNvGrpSpPr/>
            <p:nvPr/>
          </p:nvGrpSpPr>
          <p:grpSpPr>
            <a:xfrm>
              <a:off x="1417" y="6629"/>
              <a:ext cx="12084" cy="3291"/>
              <a:chOff x="1304" y="6968"/>
              <a:chExt cx="12084" cy="3291"/>
            </a:xfrm>
          </p:grpSpPr>
          <p:graphicFrame>
            <p:nvGraphicFramePr>
              <p:cNvPr id="24585" name="对象 24584"/>
              <p:cNvGraphicFramePr/>
              <p:nvPr/>
            </p:nvGraphicFramePr>
            <p:xfrm>
              <a:off x="4704" y="8006"/>
              <a:ext cx="3733" cy="2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7" name="" r:id="rId9" imgW="1219200" imgH="736600" progId="Equation.3">
                      <p:embed/>
                    </p:oleObj>
                  </mc:Choice>
                  <mc:Fallback>
                    <p:oleObj name="" r:id="rId9" imgW="1219200" imgH="736600" progId="Equation.3">
                      <p:embed/>
                      <p:pic>
                        <p:nvPicPr>
                          <p:cNvPr id="0" name="图片 3096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704" y="8006"/>
                            <a:ext cx="3733" cy="2253"/>
                          </a:xfrm>
                          <a:prstGeom prst="rect">
                            <a:avLst/>
                          </a:prstGeom>
                          <a:noFill/>
                          <a:ln w="9525" cap="flat" cmpd="sng">
                            <a:solidFill>
                              <a:srgbClr val="FF0000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587" name="文本框 24586"/>
              <p:cNvSpPr txBox="1"/>
              <p:nvPr/>
            </p:nvSpPr>
            <p:spPr>
              <a:xfrm>
                <a:off x="1304" y="6968"/>
                <a:ext cx="12084" cy="153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p>
                <a:pPr indent="0" fontAlgn="auto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考虑到电网电压波动范围为</a:t>
                </a:r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±10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％，二极管的极限参数应满足： </a:t>
                </a:r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491" y="10115"/>
              <a:ext cx="1143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I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</a:t>
              </a:r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为最大整流平均电流，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U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RM</a:t>
              </a:r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为最高反向工作电压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EE89-5C0B-48B2-8145-EEB0BFC232F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58190" y="1343025"/>
            <a:ext cx="2696210" cy="650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  <a:buClrTx/>
              <a:buSzTx/>
              <a:buFontTx/>
            </a:pPr>
            <a:r>
              <a:rPr kumimoji="1" lang="zh-CN" altLang="en-US" sz="2800" b="1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1. 工作原理</a:t>
            </a:r>
            <a:endParaRPr kumimoji="1" lang="zh-CN" altLang="en-US" sz="2800" b="1" u="sng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" name="图片 3" descr="图片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29310" y="1988820"/>
            <a:ext cx="3889375" cy="2731135"/>
          </a:xfrm>
          <a:prstGeom prst="rect">
            <a:avLst/>
          </a:prstGeom>
        </p:spPr>
      </p:pic>
      <p:sp>
        <p:nvSpPr>
          <p:cNvPr id="6" name="Text Box 8">
            <a:hlinkClick r:id="rId3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95605" y="693420"/>
            <a:ext cx="541782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algn="l" eaLnBrk="0" hangingPunct="0">
              <a:spcBef>
                <a:spcPct val="50000"/>
              </a:spcBef>
              <a:buClrTx/>
              <a:buSzTx/>
              <a:buFontTx/>
            </a:pPr>
            <a:r>
              <a:rPr kumimoji="1" lang="zh-CN" altLang="en-US" sz="32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三、单相全波整流电路</a:t>
            </a:r>
            <a:endParaRPr kumimoji="1" lang="zh-CN" altLang="en-US" sz="3200" dirty="0" smtClea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654675" y="914400"/>
            <a:ext cx="3242310" cy="5410200"/>
            <a:chOff x="8905" y="1440"/>
            <a:chExt cx="5106" cy="8520"/>
          </a:xfrm>
        </p:grpSpPr>
        <p:graphicFrame>
          <p:nvGraphicFramePr>
            <p:cNvPr id="53249" name="对象 5134"/>
            <p:cNvGraphicFramePr/>
            <p:nvPr>
              <p:custDataLst>
                <p:tags r:id="rId5"/>
              </p:custDataLst>
            </p:nvPr>
          </p:nvGraphicFramePr>
          <p:xfrm>
            <a:off x="8905" y="1440"/>
            <a:ext cx="5107" cy="8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6" imgW="2536825" imgH="4231640" progId="Paint.Picture">
                    <p:embed/>
                  </p:oleObj>
                </mc:Choice>
                <mc:Fallback>
                  <p:oleObj name="" r:id="rId6" imgW="2536825" imgH="4231640" progId="Paint.Picture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8905" y="1440"/>
                          <a:ext cx="5107" cy="85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9" name="图片 8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9"/>
            <a:stretch>
              <a:fillRect/>
            </a:stretch>
          </p:blipFill>
          <p:spPr>
            <a:xfrm>
              <a:off x="9284" y="1627"/>
              <a:ext cx="382" cy="334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1"/>
            <a:stretch>
              <a:fillRect/>
            </a:stretch>
          </p:blipFill>
          <p:spPr>
            <a:xfrm>
              <a:off x="9269" y="6573"/>
              <a:ext cx="384" cy="341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3"/>
            <a:stretch>
              <a:fillRect/>
            </a:stretch>
          </p:blipFill>
          <p:spPr>
            <a:xfrm>
              <a:off x="9169" y="8008"/>
              <a:ext cx="497" cy="36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12387" y="2083"/>
              <a:ext cx="336" cy="315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12416" y="3644"/>
              <a:ext cx="336" cy="315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12980" y="4564"/>
              <a:ext cx="336" cy="315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12983" y="5668"/>
              <a:ext cx="336" cy="315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12840" y="7162"/>
              <a:ext cx="336" cy="315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12983" y="8993"/>
              <a:ext cx="336" cy="315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/>
        </p:nvSpPr>
        <p:spPr>
          <a:xfrm>
            <a:off x="252730" y="4582160"/>
            <a:ext cx="5706745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的正半周，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导通，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400" b="1" baseline="-25000"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截止，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51460" y="5159375"/>
            <a:ext cx="56222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的负半周，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400" b="1" baseline="-25000"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导通，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400" b="1" baseline="-25000"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截止，</a:t>
            </a:r>
            <a:r>
              <a:rPr lang="zh-CN" altLang="en-US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 -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EE89-5C0B-48B2-8145-EEB0BFC232FD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24581" name="对象 24580"/>
          <p:cNvGraphicFramePr/>
          <p:nvPr/>
        </p:nvGraphicFramePr>
        <p:xfrm>
          <a:off x="2042160" y="2245043"/>
          <a:ext cx="396494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1981200" imgH="393700" progId="Equation.3">
                  <p:embed/>
                </p:oleObj>
              </mc:Choice>
              <mc:Fallback>
                <p:oleObj name="" r:id="rId1" imgW="1981200" imgH="3937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42160" y="2245043"/>
                        <a:ext cx="396494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对象 24585"/>
          <p:cNvGraphicFramePr/>
          <p:nvPr/>
        </p:nvGraphicFramePr>
        <p:xfrm>
          <a:off x="2422526" y="3213100"/>
          <a:ext cx="28448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" imgW="1536700" imgH="431800" progId="Equation.3">
                  <p:embed/>
                </p:oleObj>
              </mc:Choice>
              <mc:Fallback>
                <p:oleObj name="" r:id="rId3" imgW="1536700" imgH="4318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2526" y="3213100"/>
                        <a:ext cx="2844800" cy="8001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395605" y="1195705"/>
            <a:ext cx="8369300" cy="1050925"/>
            <a:chOff x="623" y="1883"/>
            <a:chExt cx="13180" cy="1655"/>
          </a:xfrm>
        </p:grpSpPr>
        <p:sp>
          <p:nvSpPr>
            <p:cNvPr id="4" name="标题 24577"/>
            <p:cNvSpPr>
              <a:spLocks noGrp="1"/>
            </p:cNvSpPr>
            <p:nvPr>
              <p:custDataLst>
                <p:tags r:id="rId5"/>
              </p:custDataLst>
            </p:nvPr>
          </p:nvSpPr>
          <p:spPr>
            <a:xfrm>
              <a:off x="623" y="1883"/>
              <a:ext cx="13180" cy="165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>
              <a:lvl1pPr marL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4400" b="0" i="0" u="none" kern="1200" baseline="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50000"/>
                </a:lnSpc>
              </a:pPr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2. 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U</a:t>
              </a:r>
              <a:r>
                <a:rPr lang="en-US" altLang="zh-CN" sz="2800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O(AV) </a:t>
              </a:r>
              <a:r>
                <a:rPr lang="zh-CN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和 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I</a:t>
              </a:r>
              <a:r>
                <a:rPr lang="en-US" altLang="zh-CN" sz="2800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O(AV) </a:t>
              </a:r>
              <a:r>
                <a:rPr lang="zh-CN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的估算</a:t>
              </a:r>
              <a:br>
                <a:rPr lang="zh-CN" altLang="en-US" sz="2400" b="1">
                  <a:solidFill>
                    <a:srgbClr val="0070C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</a:br>
              <a:r>
                <a: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</a:t>
              </a:r>
              <a:r>
                <a:rPr lang="zh-CN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已知变压器副边电压有效值为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</a:t>
              </a:r>
              <a:r>
                <a:rPr lang="en-US" altLang="zh-CN" sz="24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，则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u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O </a:t>
              </a:r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的平均值</a:t>
              </a:r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U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O(AV)</a:t>
              </a:r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为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>
                <a:lnSpc>
                  <a:spcPct val="150000"/>
                </a:lnSpc>
              </a:pPr>
              <a:endParaRPr lang="en-US" altLang="zh-CN" sz="24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5" name="直接连接符 4"/>
            <p:cNvCxnSpPr/>
            <p:nvPr>
              <p:custDataLst>
                <p:tags r:id="rId6"/>
              </p:custDataLst>
            </p:nvPr>
          </p:nvCxnSpPr>
          <p:spPr>
            <a:xfrm flipV="1">
              <a:off x="781" y="2412"/>
              <a:ext cx="5896" cy="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760095" y="4293235"/>
            <a:ext cx="4549775" cy="1437640"/>
            <a:chOff x="1197" y="6761"/>
            <a:chExt cx="7165" cy="2264"/>
          </a:xfrm>
        </p:grpSpPr>
        <p:graphicFrame>
          <p:nvGraphicFramePr>
            <p:cNvPr id="24582" name="对象 24581"/>
            <p:cNvGraphicFramePr/>
            <p:nvPr/>
          </p:nvGraphicFramePr>
          <p:xfrm>
            <a:off x="3988" y="7668"/>
            <a:ext cx="4374" cy="1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7" imgW="1473200" imgH="457200" progId="Equation.3">
                    <p:embed/>
                  </p:oleObj>
                </mc:Choice>
                <mc:Fallback>
                  <p:oleObj name="" r:id="rId7" imgW="1473200" imgH="4572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988" y="7668"/>
                          <a:ext cx="4374" cy="1357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rgbClr val="FF00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文本框 7"/>
            <p:cNvSpPr txBox="1"/>
            <p:nvPr>
              <p:custDataLst>
                <p:tags r:id="rId9"/>
              </p:custDataLst>
            </p:nvPr>
          </p:nvSpPr>
          <p:spPr>
            <a:xfrm>
              <a:off x="1197" y="6761"/>
              <a:ext cx="533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负载电流的平均值为</a:t>
              </a:r>
              <a:endPara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EE89-5C0B-48B2-8145-EEB0BFC232FD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24583" name="对象 24582"/>
          <p:cNvGraphicFramePr/>
          <p:nvPr/>
        </p:nvGraphicFramePr>
        <p:xfrm>
          <a:off x="5244783" y="1926750"/>
          <a:ext cx="2773045" cy="846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1409700" imgH="431800" progId="Equation.3">
                  <p:embed/>
                </p:oleObj>
              </mc:Choice>
              <mc:Fallback>
                <p:oleObj name="" r:id="rId1" imgW="1409700" imgH="4318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44783" y="1926750"/>
                        <a:ext cx="2773045" cy="846455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对象 24583"/>
          <p:cNvGraphicFramePr/>
          <p:nvPr/>
        </p:nvGraphicFramePr>
        <p:xfrm>
          <a:off x="5242878" y="3065463"/>
          <a:ext cx="182054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3" imgW="977900" imgH="254000" progId="Equation.3">
                  <p:embed/>
                </p:oleObj>
              </mc:Choice>
              <mc:Fallback>
                <p:oleObj name="" r:id="rId3" imgW="977900" imgH="2540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42878" y="3065463"/>
                        <a:ext cx="1820545" cy="4699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899160" y="4036060"/>
            <a:ext cx="7451090" cy="2466975"/>
            <a:chOff x="1416" y="6356"/>
            <a:chExt cx="11734" cy="3885"/>
          </a:xfrm>
        </p:grpSpPr>
        <p:graphicFrame>
          <p:nvGraphicFramePr>
            <p:cNvPr id="24585" name="对象 24584"/>
            <p:cNvGraphicFramePr/>
            <p:nvPr/>
          </p:nvGraphicFramePr>
          <p:xfrm>
            <a:off x="5437" y="7989"/>
            <a:ext cx="3733" cy="2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7" name="" r:id="rId5" imgW="1219200" imgH="736600" progId="Equation.3">
                    <p:embed/>
                  </p:oleObj>
                </mc:Choice>
                <mc:Fallback>
                  <p:oleObj name="" r:id="rId5" imgW="1219200" imgH="7366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437" y="7989"/>
                          <a:ext cx="3733" cy="2253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rgbClr val="FF00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7" name="文本框 24586"/>
            <p:cNvSpPr txBox="1"/>
            <p:nvPr/>
          </p:nvSpPr>
          <p:spPr>
            <a:xfrm>
              <a:off x="1416" y="6356"/>
              <a:ext cx="11735" cy="15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 indent="0" fontAlgn="auto">
                <a:lnSpc>
                  <a:spcPct val="120000"/>
                </a:lnSpc>
                <a:spcBef>
                  <a:spcPts val="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考虑到电网电压波动范围为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±10</a:t>
              </a:r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％，二极管的极限参数应满足： 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588" name="文本框 24587"/>
          <p:cNvSpPr txBox="1"/>
          <p:nvPr/>
        </p:nvSpPr>
        <p:spPr>
          <a:xfrm>
            <a:off x="756920" y="779780"/>
            <a:ext cx="3048000" cy="650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l">
              <a:lnSpc>
                <a:spcPct val="130000"/>
              </a:lnSpc>
              <a:spcBef>
                <a:spcPts val="0"/>
              </a:spcBef>
              <a:buClrTx/>
              <a:buSzTx/>
              <a:buFontTx/>
            </a:pPr>
            <a:r>
              <a:rPr kumimoji="1" lang="zh-CN" altLang="en-US" sz="2800" b="1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3.</a:t>
            </a:r>
            <a:r>
              <a:rPr kumimoji="1" lang="en-US" altLang="zh-CN" sz="2800" b="1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二极管的选择</a:t>
            </a:r>
            <a:endParaRPr kumimoji="1" lang="zh-CN" altLang="en-US" sz="2800" b="1" u="sng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图片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259840" y="1413510"/>
            <a:ext cx="3889375" cy="2731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684213" y="2060575"/>
          <a:ext cx="4572000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Photo Editor 照片" r:id="rId1" imgW="27060525" imgH="6496050" progId="MSPhotoEd.3">
                  <p:embed/>
                </p:oleObj>
              </mc:Choice>
              <mc:Fallback>
                <p:oleObj name="Photo Editor 照片" r:id="rId1" imgW="27060525" imgH="6496050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6249" b="18764"/>
                      <a:stretch>
                        <a:fillRect/>
                      </a:stretch>
                    </p:blipFill>
                    <p:spPr bwMode="auto">
                      <a:xfrm>
                        <a:off x="684213" y="2060575"/>
                        <a:ext cx="4572000" cy="166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0000"/>
                                </a:gs>
                                <a:gs pos="100000">
                                  <a:srgbClr val="FFFFFF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58825" y="4262438"/>
            <a:ext cx="44958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0000"/>
                    </a:gs>
                    <a:gs pos="100000">
                      <a:srgbClr val="FF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kumimoji="1" lang="zh-CN" altLang="zh-CN" sz="2400" b="1">
                <a:latin typeface="Times New Roman" panose="02020603050405020304" pitchFamily="18" charset="0"/>
              </a:rPr>
              <a:t>的正半周</a:t>
            </a:r>
            <a:endParaRPr kumimoji="1" lang="zh-CN" altLang="zh-CN" sz="2400" b="1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zh-CN" altLang="zh-CN" sz="2400" b="1">
                <a:latin typeface="Times New Roman" panose="02020603050405020304" pitchFamily="18" charset="0"/>
              </a:rPr>
              <a:t>   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A→D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→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L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→D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3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→B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O</a:t>
            </a:r>
            <a:r>
              <a:rPr kumimoji="1" lang="en-US" altLang="zh-CN" sz="2400" b="1">
                <a:latin typeface="Times New Roman" panose="02020603050405020304" pitchFamily="18" charset="0"/>
              </a:rPr>
              <a:t>=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2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758825" y="5172393"/>
            <a:ext cx="5334000" cy="97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0000"/>
                    </a:gs>
                    <a:gs pos="100000">
                      <a:srgbClr val="FFFF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kumimoji="1" lang="zh-CN" altLang="zh-CN" sz="2400" b="1">
                <a:latin typeface="Times New Roman" panose="02020603050405020304" pitchFamily="18" charset="0"/>
              </a:rPr>
              <a:t>的负半周</a:t>
            </a:r>
            <a:endParaRPr kumimoji="1" lang="zh-CN" altLang="zh-CN" sz="2400" b="1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400" b="1">
                <a:latin typeface="Times New Roman" panose="02020603050405020304" pitchFamily="18" charset="0"/>
              </a:rPr>
              <a:t>   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B →D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→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L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→D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4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→ A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O</a:t>
            </a:r>
            <a:r>
              <a:rPr kumimoji="1" lang="en-US" altLang="zh-CN" sz="2400" b="1">
                <a:latin typeface="Times New Roman" panose="02020603050405020304" pitchFamily="18" charset="0"/>
              </a:rPr>
              <a:t>= -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2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grpSp>
        <p:nvGrpSpPr>
          <p:cNvPr id="26631" name="Group 7"/>
          <p:cNvGrpSpPr/>
          <p:nvPr/>
        </p:nvGrpSpPr>
        <p:grpSpPr bwMode="auto">
          <a:xfrm>
            <a:off x="1901825" y="2295525"/>
            <a:ext cx="228600" cy="1114425"/>
            <a:chOff x="1200" y="768"/>
            <a:chExt cx="144" cy="702"/>
          </a:xfrm>
        </p:grpSpPr>
        <p:graphicFrame>
          <p:nvGraphicFramePr>
            <p:cNvPr id="26632" name="Object 8"/>
            <p:cNvGraphicFramePr>
              <a:graphicFrameLocks noChangeAspect="1"/>
            </p:cNvGraphicFramePr>
            <p:nvPr/>
          </p:nvGraphicFramePr>
          <p:xfrm>
            <a:off x="1200" y="768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Equation" r:id="rId3" imgW="139700" imgH="139700" progId="Equation.3">
                    <p:embed/>
                  </p:oleObj>
                </mc:Choice>
                <mc:Fallback>
                  <p:oleObj name="Equation" r:id="rId3" imgW="139700" imgH="1397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768"/>
                          <a:ext cx="144" cy="144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3" name="Object 9"/>
            <p:cNvGraphicFramePr>
              <a:graphicFrameLocks noChangeAspect="1"/>
            </p:cNvGraphicFramePr>
            <p:nvPr/>
          </p:nvGraphicFramePr>
          <p:xfrm>
            <a:off x="1200" y="1392"/>
            <a:ext cx="131" cy="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Equation" r:id="rId5" imgW="126365" imgH="76200" progId="Equation.3">
                    <p:embed/>
                  </p:oleObj>
                </mc:Choice>
                <mc:Fallback>
                  <p:oleObj name="Equation" r:id="rId5" imgW="126365" imgH="762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392"/>
                          <a:ext cx="131" cy="78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34" name="Group 10"/>
          <p:cNvGrpSpPr/>
          <p:nvPr/>
        </p:nvGrpSpPr>
        <p:grpSpPr bwMode="auto">
          <a:xfrm>
            <a:off x="1787525" y="2047876"/>
            <a:ext cx="249238" cy="1660524"/>
            <a:chOff x="1128" y="612"/>
            <a:chExt cx="157" cy="1046"/>
          </a:xfrm>
        </p:grpSpPr>
        <p:graphicFrame>
          <p:nvGraphicFramePr>
            <p:cNvPr id="26635" name="Object 11"/>
            <p:cNvGraphicFramePr>
              <a:graphicFrameLocks noChangeAspect="1"/>
            </p:cNvGraphicFramePr>
            <p:nvPr/>
          </p:nvGraphicFramePr>
          <p:xfrm>
            <a:off x="1128" y="1514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Equation" r:id="rId7" imgW="139700" imgH="139700" progId="Equation.3">
                    <p:embed/>
                  </p:oleObj>
                </mc:Choice>
                <mc:Fallback>
                  <p:oleObj name="Equation" r:id="rId7" imgW="139700" imgH="1397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8" y="1514"/>
                          <a:ext cx="144" cy="144"/>
                        </a:xfrm>
                        <a:prstGeom prst="rect">
                          <a:avLst/>
                        </a:prstGeom>
                        <a:solidFill>
                          <a:srgbClr val="0000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6" name="Object 12"/>
            <p:cNvGraphicFramePr>
              <a:graphicFrameLocks noChangeAspect="1"/>
            </p:cNvGraphicFramePr>
            <p:nvPr/>
          </p:nvGraphicFramePr>
          <p:xfrm>
            <a:off x="1153" y="612"/>
            <a:ext cx="132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Equation" r:id="rId9" imgW="127000" imgH="101600" progId="Equation.3">
                    <p:embed/>
                  </p:oleObj>
                </mc:Choice>
                <mc:Fallback>
                  <p:oleObj name="Equation" r:id="rId9" imgW="127000" imgH="101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3" y="612"/>
                          <a:ext cx="132" cy="104"/>
                        </a:xfrm>
                        <a:prstGeom prst="rect">
                          <a:avLst/>
                        </a:prstGeom>
                        <a:solidFill>
                          <a:srgbClr val="0000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39" name="Object 15"/>
          <p:cNvGraphicFramePr>
            <a:graphicFrameLocks noChangeAspect="1"/>
          </p:cNvGraphicFramePr>
          <p:nvPr/>
        </p:nvGraphicFramePr>
        <p:xfrm>
          <a:off x="5653088" y="1484313"/>
          <a:ext cx="2181225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VISIO" r:id="rId11" imgW="1384300" imgH="2132965" progId="Visio.Drawing.5">
                  <p:embed/>
                </p:oleObj>
              </mc:Choice>
              <mc:Fallback>
                <p:oleObj name="VISIO" r:id="rId11" imgW="1384300" imgH="2132965" progId="Visio.Drawing.5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088" y="1484313"/>
                        <a:ext cx="2181225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Object 16"/>
          <p:cNvGraphicFramePr>
            <a:graphicFrameLocks noChangeAspect="1"/>
          </p:cNvGraphicFramePr>
          <p:nvPr/>
        </p:nvGraphicFramePr>
        <p:xfrm>
          <a:off x="6427788" y="3875723"/>
          <a:ext cx="59372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VISIO" r:id="rId13" imgW="384175" imgH="565150" progId="Visio.Drawing.5">
                  <p:embed/>
                </p:oleObj>
              </mc:Choice>
              <mc:Fallback>
                <p:oleObj name="VISIO" r:id="rId13" imgW="384175" imgH="565150" progId="Visio.Drawing.5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7788" y="3875723"/>
                        <a:ext cx="593725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4860925" y="2420938"/>
            <a:ext cx="0" cy="215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5" name="Line 21"/>
          <p:cNvSpPr>
            <a:spLocks noChangeShapeType="1"/>
          </p:cNvSpPr>
          <p:nvPr/>
        </p:nvSpPr>
        <p:spPr bwMode="auto">
          <a:xfrm>
            <a:off x="4860925" y="2779713"/>
            <a:ext cx="0" cy="28892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4" name="标题 28673"/>
          <p:cNvSpPr>
            <a:spLocks noGrp="1"/>
          </p:cNvSpPr>
          <p:nvPr>
            <p:custDataLst>
              <p:tags r:id="rId15"/>
            </p:custDataLst>
          </p:nvPr>
        </p:nvSpPr>
        <p:spPr>
          <a:xfrm>
            <a:off x="650875" y="1301750"/>
            <a:ext cx="2720975" cy="381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  <a:buClrTx/>
              <a:buSzTx/>
              <a:buFontTx/>
            </a:pPr>
            <a:r>
              <a:rPr kumimoji="1" lang="zh-CN" altLang="en-US" sz="2800" b="1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1. 工作原理</a:t>
            </a:r>
            <a:endParaRPr kumimoji="1" lang="zh-CN" altLang="en-US" sz="2800" b="1" u="sng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9" name="Text Box 8">
            <a:hlinkClick r:id="rId16" action="ppaction://hlinksldjump"/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395605" y="693420"/>
            <a:ext cx="597027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algn="l" eaLnBrk="0" hangingPunct="0">
              <a:spcBef>
                <a:spcPct val="50000"/>
              </a:spcBef>
              <a:buClrTx/>
              <a:buSzTx/>
              <a:buFontTx/>
            </a:pPr>
            <a:r>
              <a:rPr kumimoji="1" lang="zh-CN" altLang="en-US" sz="32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四、单相桥式整流电路</a:t>
            </a:r>
            <a:endParaRPr kumimoji="1" lang="zh-CN" altLang="en-US" sz="3200" dirty="0" smtClea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utoUpdateAnimBg="0" build="p"/>
      <p:bldP spid="26629" grpId="0" autoUpdateAnimBg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1822450" y="3716655"/>
            <a:ext cx="4671060" cy="2557780"/>
            <a:chOff x="3005" y="5853"/>
            <a:chExt cx="7356" cy="4028"/>
          </a:xfrm>
        </p:grpSpPr>
        <p:pic>
          <p:nvPicPr>
            <p:cNvPr id="3" name="图片 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rcRect l="53478"/>
            <a:stretch>
              <a:fillRect/>
            </a:stretch>
          </p:blipFill>
          <p:spPr>
            <a:xfrm>
              <a:off x="3005" y="5853"/>
              <a:ext cx="7356" cy="4029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7087" y="9256"/>
              <a:ext cx="213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 b="1"/>
                <a:t>简化画法</a:t>
              </a:r>
              <a:endParaRPr lang="zh-CN" altLang="en-US" sz="1600" b="1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835785" y="836930"/>
            <a:ext cx="5308600" cy="2557780"/>
            <a:chOff x="2891" y="1318"/>
            <a:chExt cx="8360" cy="4028"/>
          </a:xfrm>
        </p:grpSpPr>
        <p:pic>
          <p:nvPicPr>
            <p:cNvPr id="2" name="图片 1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"/>
            <a:srcRect r="47128"/>
            <a:stretch>
              <a:fillRect/>
            </a:stretch>
          </p:blipFill>
          <p:spPr>
            <a:xfrm>
              <a:off x="2891" y="1318"/>
              <a:ext cx="8360" cy="4029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>
              <p:custDataLst>
                <p:tags r:id="rId4"/>
              </p:custDataLst>
            </p:nvPr>
          </p:nvSpPr>
          <p:spPr>
            <a:xfrm>
              <a:off x="7043" y="4764"/>
              <a:ext cx="213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600" b="1"/>
                <a:t>习惯画法</a:t>
              </a:r>
              <a:endParaRPr lang="zh-CN" altLang="en-US" sz="1600" b="1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对象 14"/>
          <p:cNvGraphicFramePr/>
          <p:nvPr>
            <p:custDataLst>
              <p:tags r:id="rId1"/>
            </p:custDataLst>
          </p:nvPr>
        </p:nvGraphicFramePr>
        <p:xfrm>
          <a:off x="5508625" y="1268413"/>
          <a:ext cx="3235325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2" imgW="11687175" imgH="17335500" progId="MSPhotoEd.3">
                  <p:embed/>
                </p:oleObj>
              </mc:Choice>
              <mc:Fallback>
                <p:oleObj name="" r:id="rId2" imgW="11687175" imgH="17335500" progId="MSPhotoEd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08625" y="1268413"/>
                        <a:ext cx="3235325" cy="510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838200" y="3187700"/>
          <a:ext cx="3862388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4" imgW="1943100" imgH="393700" progId="Equation.3">
                  <p:embed/>
                </p:oleObj>
              </mc:Choice>
              <mc:Fallback>
                <p:oleObj name="Equation" r:id="rId4" imgW="19431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187700"/>
                        <a:ext cx="3862388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1206818" y="5298916"/>
          <a:ext cx="2767965" cy="859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公式" r:id="rId6" imgW="1473200" imgH="457200" progId="Equation.3">
                  <p:embed/>
                </p:oleObj>
              </mc:Choice>
              <mc:Fallback>
                <p:oleObj name="公式" r:id="rId6" imgW="14732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818" y="5298916"/>
                        <a:ext cx="2767965" cy="85915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1219200" y="4245610"/>
          <a:ext cx="2819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8" imgW="1536700" imgH="431800" progId="Equation.3">
                  <p:embed/>
                </p:oleObj>
              </mc:Choice>
              <mc:Fallback>
                <p:oleObj name="Equation" r:id="rId8" imgW="15367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245610"/>
                        <a:ext cx="2819400" cy="7921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755650" y="1557338"/>
          <a:ext cx="4114800" cy="152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Photo Editor 照片" r:id="rId10" imgW="14144625" imgH="5229225" progId="MSPhotoEd.3">
                  <p:embed/>
                </p:oleObj>
              </mc:Choice>
              <mc:Fallback>
                <p:oleObj name="Photo Editor 照片" r:id="rId10" imgW="14144625" imgH="5229225" progId="MSPhotoEd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557338"/>
                        <a:ext cx="4114800" cy="152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6051868" y="4445000"/>
            <a:ext cx="2556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395605" y="908050"/>
            <a:ext cx="5501640" cy="408305"/>
            <a:chOff x="623" y="1430"/>
            <a:chExt cx="8664" cy="643"/>
          </a:xfrm>
        </p:grpSpPr>
        <p:sp>
          <p:nvSpPr>
            <p:cNvPr id="7" name="标题 28673"/>
            <p:cNvSpPr>
              <a:spLocks noGrp="1"/>
            </p:cNvSpPr>
            <p:nvPr>
              <p:custDataLst>
                <p:tags r:id="rId12"/>
              </p:custDataLst>
            </p:nvPr>
          </p:nvSpPr>
          <p:spPr>
            <a:xfrm>
              <a:off x="623" y="1430"/>
              <a:ext cx="8664" cy="58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>
              <a:lvl1pPr marL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4400" b="0" i="0" u="none" kern="1200" baseline="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30000"/>
                </a:lnSpc>
                <a:buClrTx/>
                <a:buSzTx/>
                <a:buFontTx/>
              </a:pPr>
              <a:r>
                <a:rPr kumimoji="1" lang="zh-CN" altLang="en-US" sz="28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2. 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U</a:t>
              </a:r>
              <a:r>
                <a:rPr lang="en-US" altLang="zh-CN" sz="2800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O(AV) </a:t>
              </a:r>
              <a:r>
                <a:rPr lang="zh-CN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和 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I</a:t>
              </a:r>
              <a:r>
                <a:rPr lang="en-US" altLang="zh-CN" sz="2800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O(AV) </a:t>
              </a:r>
              <a:r>
                <a:rPr kumimoji="1" lang="zh-CN" altLang="en-US" sz="28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的估算</a:t>
              </a:r>
              <a:endParaRPr kumimoji="1"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连接符 5"/>
            <p:cNvCxnSpPr/>
            <p:nvPr>
              <p:custDataLst>
                <p:tags r:id="rId13"/>
              </p:custDataLst>
            </p:nvPr>
          </p:nvCxnSpPr>
          <p:spPr>
            <a:xfrm flipV="1">
              <a:off x="781" y="2073"/>
              <a:ext cx="5896" cy="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pic>
        <p:nvPicPr>
          <p:cNvPr id="10" name="图片 9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rcRect r="23823" b="-23560"/>
          <a:stretch>
            <a:fillRect/>
          </a:stretch>
        </p:blipFill>
        <p:spPr>
          <a:xfrm>
            <a:off x="4990465" y="1767205"/>
            <a:ext cx="174625" cy="149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EE89-5C0B-48B2-8145-EEB0BFC232FD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29698" name="对象 29697"/>
          <p:cNvGraphicFramePr/>
          <p:nvPr/>
        </p:nvGraphicFramePr>
        <p:xfrm>
          <a:off x="346075" y="1327150"/>
          <a:ext cx="4752975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7060525" imgH="6496050" progId="MSPhotoEd.3">
                  <p:embed/>
                </p:oleObj>
              </mc:Choice>
              <mc:Fallback>
                <p:oleObj name="" r:id="rId1" imgW="27060525" imgH="6496050" progId="MSPhotoEd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rcRect l="-1152" r="46722" b="13557"/>
                      <a:stretch>
                        <a:fillRect/>
                      </a:stretch>
                    </p:blipFill>
                    <p:spPr>
                      <a:xfrm>
                        <a:off x="346075" y="1327150"/>
                        <a:ext cx="4752975" cy="181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9" name="标题 29698"/>
          <p:cNvSpPr>
            <a:spLocks noGrp="1"/>
          </p:cNvSpPr>
          <p:nvPr/>
        </p:nvSpPr>
        <p:spPr>
          <a:xfrm>
            <a:off x="250825" y="836613"/>
            <a:ext cx="3600450" cy="3635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  <a:buClrTx/>
              <a:buSzTx/>
              <a:buFontTx/>
            </a:pPr>
            <a:r>
              <a:rPr kumimoji="1" lang="zh-CN" altLang="en-US" sz="2800" b="1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3. 二极管的选择</a:t>
            </a:r>
            <a:endParaRPr kumimoji="1" lang="zh-CN" altLang="en-US" sz="2800" b="1" u="sng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9701" name="对象 29700"/>
          <p:cNvGraphicFramePr/>
          <p:nvPr/>
        </p:nvGraphicFramePr>
        <p:xfrm>
          <a:off x="3706813" y="3355499"/>
          <a:ext cx="1676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901065" imgH="254000" progId="Equation.3">
                  <p:embed/>
                </p:oleObj>
              </mc:Choice>
              <mc:Fallback>
                <p:oleObj name="" r:id="rId3" imgW="901065" imgH="2540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6813" y="3355499"/>
                        <a:ext cx="1676400" cy="4699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对象 29701"/>
          <p:cNvGraphicFramePr/>
          <p:nvPr/>
        </p:nvGraphicFramePr>
        <p:xfrm>
          <a:off x="504667" y="3140551"/>
          <a:ext cx="2945130" cy="899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5" imgW="1498600" imgH="457200" progId="Equation.3">
                  <p:embed/>
                </p:oleObj>
              </mc:Choice>
              <mc:Fallback>
                <p:oleObj name="" r:id="rId5" imgW="1498600" imgH="4572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4667" y="3140551"/>
                        <a:ext cx="2945130" cy="899795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564515" y="4159885"/>
            <a:ext cx="5506720" cy="2422525"/>
            <a:chOff x="889" y="6551"/>
            <a:chExt cx="8672" cy="3815"/>
          </a:xfrm>
        </p:grpSpPr>
        <p:graphicFrame>
          <p:nvGraphicFramePr>
            <p:cNvPr id="29703" name="对象 29702"/>
            <p:cNvGraphicFramePr/>
            <p:nvPr/>
          </p:nvGraphicFramePr>
          <p:xfrm>
            <a:off x="1568" y="7986"/>
            <a:ext cx="3865" cy="2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7" imgW="1193165" imgH="711200" progId="Equation.3">
                    <p:embed/>
                  </p:oleObj>
                </mc:Choice>
                <mc:Fallback>
                  <p:oleObj name="" r:id="rId7" imgW="1193165" imgH="7112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568" y="7986"/>
                          <a:ext cx="3865" cy="2302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rgbClr val="FF00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4" name="文本框 29703"/>
            <p:cNvSpPr txBox="1"/>
            <p:nvPr/>
          </p:nvSpPr>
          <p:spPr>
            <a:xfrm>
              <a:off x="889" y="6551"/>
              <a:ext cx="8672" cy="13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考虑到电网电压波动范围为</a:t>
              </a:r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±10</a:t>
              </a:r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％，二极管的极限参数应满足： 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05" name="线形标注 1 29704"/>
            <p:cNvSpPr/>
            <p:nvPr/>
          </p:nvSpPr>
          <p:spPr>
            <a:xfrm>
              <a:off x="6110" y="7918"/>
              <a:ext cx="2375" cy="2448"/>
            </a:xfrm>
            <a:prstGeom prst="borderCallout1">
              <a:avLst>
                <a:gd name="adj1" fmla="val 7356"/>
                <a:gd name="adj2" fmla="val -5051"/>
                <a:gd name="adj3" fmla="val 44435"/>
                <a:gd name="adj4" fmla="val -28949"/>
              </a:avLst>
            </a:prstGeom>
            <a:solidFill>
              <a:srgbClr val="FFFFCC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/>
              <a:r>
                <a:rPr lang="zh-CN" altLang="en-US" sz="2400" b="1" dirty="0">
                  <a:latin typeface="Times New Roman" panose="02020603050405020304" pitchFamily="18" charset="0"/>
                </a:rPr>
                <a:t>与半波整流电路对二极管的要求相同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4" name="对象 3"/>
          <p:cNvGraphicFramePr/>
          <p:nvPr>
            <p:custDataLst>
              <p:tags r:id="rId9"/>
            </p:custDataLst>
          </p:nvPr>
        </p:nvGraphicFramePr>
        <p:xfrm>
          <a:off x="5508625" y="1268413"/>
          <a:ext cx="3235325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0" imgW="11687175" imgH="17335500" progId="MSPhotoEd.3">
                  <p:embed/>
                </p:oleObj>
              </mc:Choice>
              <mc:Fallback>
                <p:oleObj name="" r:id="rId10" imgW="11687175" imgH="17335500" progId="MSPhotoEd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08625" y="1268413"/>
                        <a:ext cx="3235325" cy="510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EE89-5C0B-48B2-8145-EEB0BFC232F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5299" name="文本框 22532"/>
          <p:cNvSpPr txBox="1"/>
          <p:nvPr>
            <p:custDataLst>
              <p:tags r:id="rId1"/>
            </p:custDataLst>
          </p:nvPr>
        </p:nvSpPr>
        <p:spPr>
          <a:xfrm>
            <a:off x="755650" y="1052195"/>
            <a:ext cx="7850505" cy="2675890"/>
          </a:xfrm>
          <a:prstGeom prst="rect">
            <a:avLst/>
          </a:prstGeom>
          <a:noFill/>
          <a:ln w="12700">
            <a:noFill/>
          </a:ln>
        </p:spPr>
        <p:txBody>
          <a:bodyPr wrap="square" anchor="t" anchorCtr="0">
            <a:spAutoFit/>
          </a:bodyPr>
          <a:p>
            <a:pPr indent="0" eaLnBrk="0" fontAlgn="auto" hangingPunct="0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单相桥式整流电路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变压器中只有交流电流流过，而半波和全波整流电路中均有直流分量流过。所以单相桥式整流电路的变压器效率较高，在同样的功率容量条件下，体积可以小一些。单相桥式整流电路的总体性能优于单相半波和全波整流电路，故广泛应用于直流电源之中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297" name="文本占位符 22530"/>
          <p:cNvSpPr>
            <a:spLocks noGrp="1"/>
          </p:cNvSpPr>
          <p:nvPr/>
        </p:nvSpPr>
        <p:spPr>
          <a:xfrm>
            <a:off x="828040" y="3429000"/>
            <a:ext cx="7858760" cy="2971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l"/>
              <a:defRPr sz="3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Tx/>
              <a:buChar char="–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Tx/>
              <a:buChar char="•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Tx/>
              <a:buChar char="–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Tx/>
              <a:buChar char="•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Tx/>
              <a:buChar char="•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Tx/>
              <a:buChar char="•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Tx/>
              <a:buChar char="•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Tx/>
              <a:buChar char="•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注意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：整流电路中的二极管是作为开关运用的。整流电路既有交流量，又有直流量，通常：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输入（交流）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—用有效值或最大值；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输出（交直流）—用平均值；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整流管正向电流—用平均值；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整流管反向电压—用最大值。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0380" y="767080"/>
            <a:ext cx="8102600" cy="575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【教学内容】</a:t>
            </a:r>
            <a:endParaRPr kumimoji="0" lang="zh-CN" altLang="en-US" sz="2400" b="1" i="0" u="none" strike="noStrike" kern="1200" cap="none" spc="0" normalizeH="0" baseline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（1）直流电源电路的基本概念；</a:t>
            </a: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（2）半波和全波整流电路的构成、工作原理及分析计算；</a:t>
            </a: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（3）滤波电路的构成、工作原理及分析计算；</a:t>
            </a: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（4）稳压电路的构成、工作原理及分析计算；</a:t>
            </a:r>
            <a:endParaRPr kumimoji="0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1" indent="0" algn="l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【重点】</a:t>
            </a:r>
            <a:endParaRPr kumimoji="0" lang="zh-CN" altLang="en-US" sz="2400" b="1" i="0" u="none" strike="noStrike" kern="1200" cap="none" spc="0" normalizeH="0" baseline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en-US" sz="24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sz="24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桥式全波整流电路、电容滤波电路、稳压管稳压电路的分析计算。</a:t>
            </a:r>
            <a:endParaRPr sz="2400" b="1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marR="0" lvl="1" indent="0" algn="l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【难点】</a:t>
            </a:r>
            <a:endParaRPr kumimoji="0" lang="zh-CN" altLang="en-US" sz="2400" b="1" i="0" u="none" strike="noStrike" kern="1200" cap="none" spc="0" normalizeH="0" baseline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en-US" sz="24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sz="24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电容滤波电路的工作原理。</a:t>
            </a:r>
            <a:endParaRPr sz="2400" b="1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452320" y="6529334"/>
            <a:ext cx="1684752" cy="328666"/>
          </a:xfrm>
        </p:spPr>
        <p:txBody>
          <a:bodyPr/>
          <a:lstStyle/>
          <a:p>
            <a:fld id="{58C8EE89-5C0B-48B2-8145-EEB0BFC232F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561908"/>
            <a:ext cx="7772400" cy="914400"/>
          </a:xfrm>
        </p:spPr>
        <p:txBody>
          <a:bodyPr anchor="ctr"/>
          <a:lstStyle/>
          <a:p>
            <a:pPr algn="ctr">
              <a:buClrTx/>
              <a:buSzTx/>
              <a:buFontTx/>
            </a:pPr>
            <a:r>
              <a:rPr lang="zh-CN" altLang="en-US" sz="4000" b="1" dirty="0" smtClean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§</a:t>
            </a:r>
            <a:r>
              <a:rPr lang="zh-CN" altLang="en-US" sz="4000" b="1" dirty="0" smtClean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8.3 滤波电路</a:t>
            </a:r>
            <a:endParaRPr lang="zh-CN" altLang="en-US" sz="4000" b="1" dirty="0" smtClean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EE89-5C0B-48B2-8145-EEB0BFC232F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53440" y="1628775"/>
            <a:ext cx="7699375" cy="1420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fontAlgn="auto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滤波电路是将整流电路输出的脉动直流电中的交流成分滤除，保留直流成分。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利用电抗性元件对交、直流阻抗的不同，实现滤波。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3440" y="3422650"/>
            <a:ext cx="7599680" cy="1863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fontAlgn="auto">
              <a:lnSpc>
                <a:spcPct val="120000"/>
              </a:lnSpc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电容滤波：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电容器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对直流开路，对交流阻抗小，所以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应该并联在负载两端，使电路输出交流成分小，直流成分比较大。经过滤波电路后，减小了电路的脉动系数，改善了直流电压的质量。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EE89-5C0B-48B2-8145-EEB0BFC232F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0722" name="标题 30721"/>
          <p:cNvSpPr>
            <a:spLocks noGrp="1"/>
          </p:cNvSpPr>
          <p:nvPr/>
        </p:nvSpPr>
        <p:spPr>
          <a:xfrm>
            <a:off x="612458" y="766128"/>
            <a:ext cx="4713287" cy="5762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eaLnBrk="0" hangingPunct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</a:pPr>
            <a:r>
              <a:rPr kumimoji="1" lang="zh-CN" altLang="en-US" sz="32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电容滤波电路</a:t>
            </a:r>
            <a:endParaRPr kumimoji="1" lang="zh-CN" altLang="en-US" sz="3200" dirty="0" smtClea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graphicFrame>
        <p:nvGraphicFramePr>
          <p:cNvPr id="30723" name="对象 30722"/>
          <p:cNvGraphicFramePr>
            <a:graphicFrameLocks noChangeAspect="1"/>
          </p:cNvGraphicFramePr>
          <p:nvPr/>
        </p:nvGraphicFramePr>
        <p:xfrm>
          <a:off x="1403350" y="3277235"/>
          <a:ext cx="5619750" cy="184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15078075" imgH="18897600" progId="MSPhotoEd.3">
                  <p:embed/>
                </p:oleObj>
              </mc:Choice>
              <mc:Fallback>
                <p:oleObj name="" r:id="rId1" imgW="15078075" imgH="18897600" progId="MSPhotoEd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rcRect b="73750"/>
                      <a:stretch>
                        <a:fillRect/>
                      </a:stretch>
                    </p:blipFill>
                    <p:spPr>
                      <a:xfrm>
                        <a:off x="1403350" y="3277235"/>
                        <a:ext cx="5619750" cy="184912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972185" y="1990725"/>
            <a:ext cx="7658100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单相桥式电容滤波整流电路，在负载电阻上并联了一个滤波电容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1550" y="1270635"/>
            <a:ext cx="2632710" cy="6508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lnSpc>
                <a:spcPct val="130000"/>
              </a:lnSpc>
              <a:spcBef>
                <a:spcPct val="50000"/>
              </a:spcBef>
              <a:buClrTx/>
              <a:buSzTx/>
              <a:buFontTx/>
            </a:pPr>
            <a:r>
              <a:rPr kumimoji="1" lang="zh-CN" altLang="en-US" sz="2800" b="1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1. 电路结构</a:t>
            </a:r>
            <a:endParaRPr kumimoji="1" lang="zh-CN" altLang="en-US" sz="2800" b="1" u="sng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730" y="4580890"/>
            <a:ext cx="4351655" cy="1757045"/>
          </a:xfrm>
          <a:prstGeom prst="rect">
            <a:avLst/>
          </a:prstGeom>
        </p:spPr>
      </p:pic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323533" y="1557655"/>
          <a:ext cx="4178300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Photo Editor 照片" r:id="rId2" imgW="15078075" imgH="18897600" progId="MSPhotoEd.3">
                  <p:embed/>
                </p:oleObj>
              </mc:Choice>
              <mc:Fallback>
                <p:oleObj name="Photo Editor 照片" r:id="rId2" imgW="15078075" imgH="18897600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73750"/>
                      <a:stretch>
                        <a:fillRect/>
                      </a:stretch>
                    </p:blipFill>
                    <p:spPr bwMode="auto">
                      <a:xfrm>
                        <a:off x="323533" y="1557655"/>
                        <a:ext cx="4178300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0000"/>
                                </a:gs>
                                <a:gs pos="100000">
                                  <a:srgbClr val="FFFFFF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4651375" y="1711325"/>
          <a:ext cx="4038600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Photo Editor 照片" r:id="rId4" imgW="15078075" imgH="18897600" progId="MSPhotoEd.3">
                  <p:embed/>
                </p:oleObj>
              </mc:Choice>
              <mc:Fallback>
                <p:oleObj name="Photo Editor 照片" r:id="rId4" imgW="15078075" imgH="18897600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31874" b="38126"/>
                      <a:stretch>
                        <a:fillRect/>
                      </a:stretch>
                    </p:blipFill>
                    <p:spPr bwMode="auto">
                      <a:xfrm>
                        <a:off x="4651375" y="1711325"/>
                        <a:ext cx="4038600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0000"/>
                                </a:gs>
                                <a:gs pos="100000">
                                  <a:srgbClr val="FFFFFF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324962" y="3208020"/>
          <a:ext cx="817499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公式" r:id="rId5" imgW="4191000" imgH="254000" progId="Equation.3">
                  <p:embed/>
                </p:oleObj>
              </mc:Choice>
              <mc:Fallback>
                <p:oleObj name="公式" r:id="rId5" imgW="4191000" imgH="25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62" y="3208020"/>
                        <a:ext cx="817499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387350" y="3711258"/>
          <a:ext cx="84804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公式" r:id="rId7" imgW="4394200" imgH="254000" progId="Equation.3">
                  <p:embed/>
                </p:oleObj>
              </mc:Choice>
              <mc:Fallback>
                <p:oleObj name="公式" r:id="rId7" imgW="4394200" imgH="254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" y="3711258"/>
                        <a:ext cx="8480425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29" name="Group 9"/>
          <p:cNvGrpSpPr/>
          <p:nvPr/>
        </p:nvGrpSpPr>
        <p:grpSpPr bwMode="auto">
          <a:xfrm>
            <a:off x="4643755" y="1229844"/>
            <a:ext cx="1127760" cy="798981"/>
            <a:chOff x="2640" y="894"/>
            <a:chExt cx="636" cy="582"/>
          </a:xfrm>
        </p:grpSpPr>
        <p:sp>
          <p:nvSpPr>
            <p:cNvPr id="30730" name="AutoShape 10"/>
            <p:cNvSpPr/>
            <p:nvPr/>
          </p:nvSpPr>
          <p:spPr bwMode="auto">
            <a:xfrm>
              <a:off x="2640" y="894"/>
              <a:ext cx="444" cy="290"/>
            </a:xfrm>
            <a:prstGeom prst="borderCallout1">
              <a:avLst>
                <a:gd name="adj1" fmla="val 100876"/>
                <a:gd name="adj2" fmla="val 83153"/>
                <a:gd name="adj3" fmla="val 262097"/>
                <a:gd name="adj4" fmla="val 112916"/>
              </a:avLst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充电</a:t>
              </a:r>
              <a:endPara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31" name="Line 11"/>
            <p:cNvSpPr>
              <a:spLocks noChangeShapeType="1"/>
            </p:cNvSpPr>
            <p:nvPr/>
          </p:nvSpPr>
          <p:spPr bwMode="auto">
            <a:xfrm flipH="1" flipV="1">
              <a:off x="3070" y="1165"/>
              <a:ext cx="206" cy="31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732" name="Group 12"/>
          <p:cNvGrpSpPr/>
          <p:nvPr/>
        </p:nvGrpSpPr>
        <p:grpSpPr bwMode="auto">
          <a:xfrm>
            <a:off x="6067425" y="681038"/>
            <a:ext cx="2327275" cy="1519238"/>
            <a:chOff x="3916" y="1"/>
            <a:chExt cx="1466" cy="957"/>
          </a:xfrm>
        </p:grpSpPr>
        <p:sp>
          <p:nvSpPr>
            <p:cNvPr id="30733" name="Line 13"/>
            <p:cNvSpPr>
              <a:spLocks noChangeShapeType="1"/>
            </p:cNvSpPr>
            <p:nvPr/>
          </p:nvSpPr>
          <p:spPr bwMode="auto">
            <a:xfrm flipV="1">
              <a:off x="3916" y="192"/>
              <a:ext cx="122" cy="76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4" name="AutoShape 14"/>
            <p:cNvSpPr/>
            <p:nvPr/>
          </p:nvSpPr>
          <p:spPr bwMode="auto">
            <a:xfrm>
              <a:off x="4080" y="1"/>
              <a:ext cx="1302" cy="445"/>
            </a:xfrm>
            <a:prstGeom prst="borderCallout1">
              <a:avLst>
                <a:gd name="adj1" fmla="val 16069"/>
                <a:gd name="adj2" fmla="val -3685"/>
                <a:gd name="adj3" fmla="val 182606"/>
                <a:gd name="adj4" fmla="val -23625"/>
              </a:avLst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放电速度与正弦</a:t>
              </a:r>
              <a:endPara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kumimoji="1" lang="zh-CN" altLang="en-US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波下降速度相似</a:t>
              </a:r>
              <a:endPara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0735" name="AutoShape 15"/>
          <p:cNvSpPr/>
          <p:nvPr/>
        </p:nvSpPr>
        <p:spPr bwMode="auto">
          <a:xfrm>
            <a:off x="6784975" y="1521460"/>
            <a:ext cx="2070100" cy="398779"/>
          </a:xfrm>
          <a:prstGeom prst="borderCallout1">
            <a:avLst>
              <a:gd name="adj1" fmla="val 28125"/>
              <a:gd name="adj2" fmla="val -3681"/>
              <a:gd name="adj3" fmla="val 192656"/>
              <a:gd name="adj4" fmla="val -15490"/>
            </a:avLst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按指数规律下降</a:t>
            </a: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0741" name="Picture 21"/>
          <p:cNvPicPr>
            <a:picLocks noGrp="1" noChangeAspect="1" noChangeArrowheads="1"/>
          </p:cNvPicPr>
          <p:nvPr>
            <p:ph idx="1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1155" y="4605655"/>
            <a:ext cx="4178300" cy="1714500"/>
          </a:xfrm>
          <a:noFill/>
        </p:spPr>
      </p:pic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4705985" y="5000625"/>
            <a:ext cx="3781425" cy="1364615"/>
          </a:xfrm>
          <a:prstGeom prst="rect">
            <a:avLst/>
          </a:prstGeom>
          <a:solidFill>
            <a:srgbClr val="FFFFCC"/>
          </a:solidFill>
          <a:ln w="9525">
            <a:solidFill>
              <a:srgbClr val="A5002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C </a:t>
            </a:r>
            <a:r>
              <a:rPr kumimoji="1" lang="zh-CN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越大， </a:t>
            </a: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sz="2400" b="1" baseline="-2500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kumimoji="1" lang="zh-CN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越大，</a:t>
            </a:r>
            <a:r>
              <a:rPr kumimoji="1" lang="en-US" altLang="zh-CN" sz="2400" b="1" i="1">
                <a:solidFill>
                  <a:schemeClr val="tx2"/>
                </a:solidFill>
                <a:latin typeface="Times New Roman" panose="02020603050405020304" pitchFamily="18" charset="0"/>
              </a:rPr>
              <a:t>τ</a:t>
            </a:r>
            <a:r>
              <a:rPr kumimoji="1" lang="zh-CN" altLang="en-US" sz="2400" b="1">
                <a:solidFill>
                  <a:schemeClr val="tx2"/>
                </a:solidFill>
                <a:latin typeface="Times New Roman" panose="02020603050405020304" pitchFamily="18" charset="0"/>
              </a:rPr>
              <a:t>越大，</a:t>
            </a:r>
            <a:r>
              <a:rPr kumimoji="1" lang="zh-CN" altLang="zh-CN" sz="2400" b="1">
                <a:solidFill>
                  <a:schemeClr val="tx2"/>
                </a:solidFill>
                <a:latin typeface="Times New Roman" panose="02020603050405020304" pitchFamily="18" charset="0"/>
              </a:rPr>
              <a:t>放电越慢，曲线越平滑，脉动越小。</a:t>
            </a:r>
            <a:endParaRPr kumimoji="1" lang="zh-CN" alt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826453" y="6309678"/>
            <a:ext cx="30241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考虑整流电路的内阻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10"/>
            </p:custDataLst>
          </p:nvPr>
        </p:nvSpPr>
        <p:spPr>
          <a:xfrm>
            <a:off x="252730" y="620395"/>
            <a:ext cx="2632710" cy="6508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lnSpc>
                <a:spcPct val="130000"/>
              </a:lnSpc>
              <a:spcBef>
                <a:spcPct val="50000"/>
              </a:spcBef>
              <a:buClrTx/>
              <a:buSzTx/>
              <a:buFontTx/>
            </a:pPr>
            <a:r>
              <a:rPr kumimoji="1" lang="zh-CN" altLang="en-US" sz="2800" b="1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2. 滤波原理</a:t>
            </a:r>
            <a:endParaRPr kumimoji="1" lang="zh-CN" altLang="en-US" sz="2800" b="1" u="sng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30736" name="文本框 30735"/>
          <p:cNvSpPr txBox="1"/>
          <p:nvPr/>
        </p:nvSpPr>
        <p:spPr>
          <a:xfrm>
            <a:off x="1765300" y="4077335"/>
            <a:ext cx="5922645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滤波后，输出电压平均值增大，脉动变小。</a:t>
            </a:r>
            <a:endParaRPr lang="zh-CN" altLang="en-US" sz="2400" b="1" dirty="0">
              <a:solidFill>
                <a:srgbClr val="A5002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5" grpId="0" animBg="1" autoUpdateAnimBg="0"/>
      <p:bldP spid="30742" grpId="0" animBg="1"/>
      <p:bldP spid="30743" grpId="0"/>
      <p:bldP spid="307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EE89-5C0B-48B2-8145-EEB0BFC232F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0483" name="内容占位符 20482"/>
          <p:cNvSpPr>
            <a:spLocks noGrp="1"/>
          </p:cNvSpPr>
          <p:nvPr/>
        </p:nvSpPr>
        <p:spPr>
          <a:xfrm>
            <a:off x="550545" y="1155065"/>
            <a:ext cx="8073390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2075" tIns="46038" rIns="92075" bIns="46038" anchor="t" anchorCtr="0"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u"/>
              <a:defRPr sz="2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Monotype Sorts" pitchFamily="2" charset="2"/>
              <a:buChar char="F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Tx/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Tx/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Tx/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Tx/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00000"/>
              <a:buFontTx/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若电路处于正半周，二极管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baseline="-16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、D</a:t>
            </a:r>
            <a:r>
              <a:rPr lang="en-US" altLang="zh-CN" sz="2400" b="1" baseline="-16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导通，变压器次端电压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给电容器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充电。此时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相当于并联在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上，所以输出波形同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是正弦波。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当</a:t>
            </a: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到达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90°时，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开始下降。先假设二极管截止，电容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就要以指数规律向负载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L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放电。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在刚过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90°时，正弦曲线下降的速率很慢。所以刚过90°时二极管仍然导通。在超过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90°后的某个点，正弦曲线下降的速率越来越快，当刚超过指数曲线起始放电速率时，二极管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截止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892493" y="1389063"/>
          <a:ext cx="3429000" cy="304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Photo Editor 照片" r:id="rId1" imgW="12458700" imgH="11925300" progId="MSPhotoEd.3">
                  <p:embed/>
                </p:oleObj>
              </mc:Choice>
              <mc:Fallback>
                <p:oleObj name="Photo Editor 照片" r:id="rId1" imgW="12458700" imgH="11925300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7373"/>
                      <a:stretch>
                        <a:fillRect/>
                      </a:stretch>
                    </p:blipFill>
                    <p:spPr bwMode="auto">
                      <a:xfrm>
                        <a:off x="892493" y="1389063"/>
                        <a:ext cx="3429000" cy="304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FF0000"/>
                                </a:gs>
                                <a:gs pos="100000">
                                  <a:srgbClr val="FFFFFF"/>
                                </a:gs>
                              </a:gsLst>
                              <a:lin ang="27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AutoShape 4"/>
          <p:cNvSpPr/>
          <p:nvPr/>
        </p:nvSpPr>
        <p:spPr bwMode="auto">
          <a:xfrm>
            <a:off x="435610" y="4665980"/>
            <a:ext cx="1077595" cy="434975"/>
          </a:xfrm>
          <a:prstGeom prst="borderCallout1">
            <a:avLst>
              <a:gd name="adj1" fmla="val 23301"/>
              <a:gd name="adj2" fmla="val 107069"/>
              <a:gd name="adj3" fmla="val -46278"/>
              <a:gd name="adj4" fmla="val 112222"/>
            </a:avLst>
          </a:prstGeom>
          <a:solidFill>
            <a:srgbClr val="FFFFCC"/>
          </a:solidFill>
          <a:ln w="1905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导通角</a:t>
            </a:r>
            <a:endParaRPr kumimoji="1" lang="zh-CN" altLang="en-US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2627313" y="4652328"/>
          <a:ext cx="4419600" cy="149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2324100" imgH="787400" progId="Equation.3">
                  <p:embed/>
                </p:oleObj>
              </mc:Choice>
              <mc:Fallback>
                <p:oleObj name="Equation" r:id="rId3" imgW="2324100" imgH="787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652328"/>
                        <a:ext cx="4419600" cy="14938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4837113" y="1846263"/>
            <a:ext cx="3911600" cy="2017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indent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无滤波电容时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θ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＝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。</a:t>
            </a:r>
            <a:endParaRPr kumimoji="1" lang="zh-CN" altLang="en-US" sz="2400" b="1">
              <a:latin typeface="Times New Roman" panose="02020603050405020304" pitchFamily="18" charset="0"/>
            </a:endParaRPr>
          </a:p>
          <a:p>
            <a:pPr marL="0" indent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zh-CN" altLang="en-US" sz="2400" b="1">
                <a:latin typeface="Times New Roman" panose="02020603050405020304" pitchFamily="18" charset="0"/>
              </a:rPr>
              <a:t>    有滤波电容时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θ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&lt; 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，且二极管平均电流增大，故其峰值很大！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484313" y="6324283"/>
            <a:ext cx="5791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i="1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 </a:t>
            </a:r>
            <a:r>
              <a:rPr lang="zh-CN" altLang="en-US" sz="2400" b="1">
                <a:solidFill>
                  <a:srgbClr val="A50021"/>
                </a:solidFill>
              </a:rPr>
              <a:t>小到一定程度，难于选择二极管！</a:t>
            </a:r>
            <a:endParaRPr lang="zh-CN" altLang="en-US" sz="2400" b="1">
              <a:solidFill>
                <a:srgbClr val="A50021"/>
              </a:solidFill>
            </a:endParaRPr>
          </a:p>
        </p:txBody>
      </p:sp>
      <p:sp>
        <p:nvSpPr>
          <p:cNvPr id="4" name="标题 31745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394970" y="693420"/>
            <a:ext cx="349504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  <a:buClrTx/>
              <a:buSzTx/>
              <a:buFontTx/>
            </a:pPr>
            <a:r>
              <a:rPr kumimoji="1" lang="zh-CN" altLang="en-US" sz="2800" b="1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3. 二极管的导通角</a:t>
            </a:r>
            <a:endParaRPr kumimoji="1" lang="zh-CN" altLang="en-US" sz="2800" b="1" u="sng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7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nimBg="1" autoUpdateAnimBg="0"/>
      <p:bldP spid="31750" grpId="0" autoUpdateAnimBg="0" build="p"/>
      <p:bldP spid="31751" grpId="0" autoUpdateAnimBg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EE89-5C0B-48B2-8145-EEB0BFC232FD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32770" name="对象 32769"/>
          <p:cNvGraphicFramePr>
            <a:graphicFrameLocks noChangeAspect="1"/>
          </p:cNvGraphicFramePr>
          <p:nvPr/>
        </p:nvGraphicFramePr>
        <p:xfrm>
          <a:off x="3995420" y="3424555"/>
          <a:ext cx="4767580" cy="792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2374265" imgH="393700" progId="Equation.3">
                  <p:embed/>
                </p:oleObj>
              </mc:Choice>
              <mc:Fallback>
                <p:oleObj name="" r:id="rId1" imgW="2374265" imgH="3937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95420" y="3424555"/>
                        <a:ext cx="4767580" cy="79248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对象 32770"/>
          <p:cNvGraphicFramePr>
            <a:graphicFrameLocks noChangeAspect="1"/>
          </p:cNvGraphicFramePr>
          <p:nvPr/>
        </p:nvGraphicFramePr>
        <p:xfrm>
          <a:off x="3995420" y="4508500"/>
          <a:ext cx="3610109" cy="49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1752600" imgH="241300" progId="Equation.3">
                  <p:embed/>
                </p:oleObj>
              </mc:Choice>
              <mc:Fallback>
                <p:oleObj name="" r:id="rId3" imgW="1752600" imgH="2413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95420" y="4508500"/>
                        <a:ext cx="3610109" cy="495935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对象 32773"/>
          <p:cNvGraphicFramePr/>
          <p:nvPr/>
        </p:nvGraphicFramePr>
        <p:xfrm>
          <a:off x="612140" y="1555750"/>
          <a:ext cx="4392613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5" imgW="13801725" imgH="5476875" progId="MSPhotoEd.3">
                  <p:embed/>
                </p:oleObj>
              </mc:Choice>
              <mc:Fallback>
                <p:oleObj name="" r:id="rId5" imgW="13801725" imgH="5476875" progId="MSPhotoEd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2140" y="1555750"/>
                        <a:ext cx="4392613" cy="174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537845" y="4939665"/>
            <a:ext cx="7691755" cy="1415415"/>
            <a:chOff x="847" y="7779"/>
            <a:chExt cx="12113" cy="2229"/>
          </a:xfrm>
        </p:grpSpPr>
        <p:sp>
          <p:nvSpPr>
            <p:cNvPr id="32772" name="文本框 32771"/>
            <p:cNvSpPr txBox="1"/>
            <p:nvPr/>
          </p:nvSpPr>
          <p:spPr>
            <a:xfrm>
              <a:off x="1320" y="8701"/>
              <a:ext cx="11640" cy="130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indent="0"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zh-CN" altLang="en-US" sz="2400" b="1" dirty="0">
                  <a:solidFill>
                    <a:srgbClr val="A500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简单易行，</a:t>
              </a:r>
              <a:r>
                <a:rPr lang="en-US" altLang="zh-CN" sz="2400" b="1" i="1">
                  <a:solidFill>
                    <a:srgbClr val="A500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sz="2400" b="1" baseline="-25000">
                  <a:solidFill>
                    <a:srgbClr val="A500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O(AV) </a:t>
              </a:r>
              <a:r>
                <a:rPr lang="zh-CN" altLang="en-US" sz="2400" b="1" dirty="0">
                  <a:solidFill>
                    <a:srgbClr val="A500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高，</a:t>
              </a:r>
              <a:r>
                <a:rPr lang="en-US" altLang="zh-CN" sz="2400" b="1" i="1">
                  <a:solidFill>
                    <a:srgbClr val="A500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 </a:t>
              </a:r>
              <a:r>
                <a:rPr lang="zh-CN" altLang="zh-CN" sz="2400" b="1" dirty="0">
                  <a:solidFill>
                    <a:srgbClr val="A500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足够大时</a:t>
              </a:r>
              <a:r>
                <a:rPr lang="zh-CN" altLang="en-US" sz="2400" b="1" dirty="0">
                  <a:solidFill>
                    <a:srgbClr val="A500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交流分量较小；不适于大电流负载。</a:t>
              </a:r>
              <a:endParaRPr lang="zh-CN" altLang="en-US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775" name="文本框 32774"/>
            <p:cNvSpPr txBox="1"/>
            <p:nvPr/>
          </p:nvSpPr>
          <p:spPr>
            <a:xfrm>
              <a:off x="847" y="7779"/>
              <a:ext cx="3548" cy="8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0">
              <a:spAutoFit/>
            </a:bodyPr>
            <a:p>
              <a:pPr indent="0"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800" b="1" u="sng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5. </a:t>
              </a:r>
              <a:r>
                <a:rPr lang="zh-CN" altLang="en-US" sz="2800" b="1" u="sng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优缺点</a:t>
              </a:r>
              <a:endParaRPr lang="zh-CN" altLang="en-US" sz="2800" b="1" u="sng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436235" y="1411605"/>
            <a:ext cx="3766820" cy="1863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2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电容滤波的计算比较麻烦，因为决定输出电压的因素较多。工程上一般常采用以下近似估算法：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43865" y="833755"/>
            <a:ext cx="5212080" cy="457200"/>
            <a:chOff x="699" y="1313"/>
            <a:chExt cx="8208" cy="720"/>
          </a:xfrm>
        </p:grpSpPr>
        <p:sp>
          <p:nvSpPr>
            <p:cNvPr id="32773" name="标题 32772"/>
            <p:cNvSpPr>
              <a:spLocks noGrp="1"/>
            </p:cNvSpPr>
            <p:nvPr/>
          </p:nvSpPr>
          <p:spPr>
            <a:xfrm>
              <a:off x="699" y="1313"/>
              <a:ext cx="8208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lstStyle>
              <a:lvl1pPr marL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4400" b="0" i="0" u="none" kern="1200" baseline="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4. 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电容的选择及</a:t>
              </a:r>
              <a:r>
                <a:rPr lang="en-US" altLang="zh-CN" sz="2800" b="1" i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U</a:t>
              </a:r>
              <a:r>
                <a:rPr lang="en-US" altLang="zh-CN" sz="2800" b="1" baseline="-2500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O(AV)</a:t>
              </a:r>
              <a:r>
                <a:rPr lang="zh-CN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的估算</a:t>
              </a:r>
              <a:endPara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连接符 5"/>
            <p:cNvCxnSpPr/>
            <p:nvPr>
              <p:custDataLst>
                <p:tags r:id="rId7"/>
              </p:custDataLst>
            </p:nvPr>
          </p:nvCxnSpPr>
          <p:spPr>
            <a:xfrm flipV="1">
              <a:off x="821" y="1980"/>
              <a:ext cx="7540" cy="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2458" y="1557338"/>
            <a:ext cx="7772400" cy="914400"/>
          </a:xfrm>
        </p:spPr>
        <p:txBody>
          <a:bodyPr anchor="ctr"/>
          <a:lstStyle/>
          <a:p>
            <a:pPr algn="ctr">
              <a:buClrTx/>
              <a:buSzTx/>
              <a:buFontTx/>
            </a:pPr>
            <a:r>
              <a:rPr lang="zh-CN" altLang="en-US" sz="4000" b="1" dirty="0" smtClean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§</a:t>
            </a:r>
            <a:r>
              <a:rPr lang="zh-CN" altLang="en-US" sz="4000" b="1" dirty="0" smtClean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8.4 </a:t>
            </a:r>
            <a:r>
              <a:rPr lang="zh-CN" altLang="en-US" sz="4000" b="1" dirty="0" smtClean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稳压电路</a:t>
            </a:r>
            <a:endParaRPr lang="zh-CN" altLang="en-US" sz="4000" b="1" dirty="0" smtClean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78856" name="Text Box 8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2696845" y="3521075"/>
            <a:ext cx="524002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  <a:buClrTx/>
              <a:buSzTx/>
              <a:buFontTx/>
            </a:pPr>
            <a:r>
              <a:rPr kumimoji="1" lang="zh-CN" altLang="en-US" sz="32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二、稳压管稳压电路</a:t>
            </a:r>
            <a:endParaRPr kumimoji="1" lang="zh-CN" altLang="en-US" sz="3200" dirty="0" smtClea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Text Box 8">
            <a:hlinkClick r:id="rId1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696845" y="2781300"/>
            <a:ext cx="458660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algn="l" eaLnBrk="0" hangingPunct="0">
              <a:spcBef>
                <a:spcPct val="50000"/>
              </a:spcBef>
              <a:buClrTx/>
              <a:buSzTx/>
              <a:buFontTx/>
            </a:pPr>
            <a:r>
              <a:rPr kumimoji="1" lang="zh-CN" altLang="en-US" sz="32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一、稳压电路概述</a:t>
            </a:r>
            <a:endParaRPr kumimoji="1" lang="zh-CN" altLang="en-US" sz="3200" dirty="0" smtClea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EE89-5C0B-48B2-8145-EEB0BFC232F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85800" y="1185545"/>
            <a:ext cx="5078730" cy="7613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>
              <a:lnSpc>
                <a:spcPct val="130000"/>
              </a:lnSpc>
              <a:buClrTx/>
              <a:buSzTx/>
              <a:buFontTx/>
            </a:pPr>
            <a:r>
              <a:rPr kumimoji="1" lang="zh-CN" altLang="en-US" sz="2800" b="1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1. 引起输出电压不稳定的原因</a:t>
            </a:r>
            <a:endParaRPr kumimoji="1" lang="zh-CN" altLang="en-US" sz="2800" b="1" u="sng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050" name="文本框 2049"/>
          <p:cNvSpPr txBox="1"/>
          <p:nvPr/>
        </p:nvSpPr>
        <p:spPr>
          <a:xfrm>
            <a:off x="685800" y="1844040"/>
            <a:ext cx="8051800" cy="1420495"/>
          </a:xfrm>
          <a:prstGeom prst="rect">
            <a:avLst/>
          </a:prstGeom>
          <a:noFill/>
          <a:ln w="12700">
            <a:noFill/>
          </a:ln>
        </p:spPr>
        <p:txBody>
          <a:bodyPr wrap="square" anchor="t" anchorCtr="0">
            <a:spAutoFit/>
          </a:bodyPr>
          <a:p>
            <a:pPr indent="0" fontAlgn="auto">
              <a:lnSpc>
                <a:spcPct val="1200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稳压电路使输出电压更加稳定，引起其变化的原因是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负载电流的变化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输入电压的变化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负载电流的变化会在整流电源的内阻上产生电压降，从而使输出电压发生变化。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 descr="图片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2030" y="4004310"/>
            <a:ext cx="4744085" cy="2587625"/>
          </a:xfrm>
          <a:prstGeom prst="rect">
            <a:avLst/>
          </a:prstGeom>
        </p:spPr>
      </p:pic>
      <p:grpSp>
        <p:nvGrpSpPr>
          <p:cNvPr id="2078" name="组合 2077"/>
          <p:cNvGrpSpPr/>
          <p:nvPr/>
        </p:nvGrpSpPr>
        <p:grpSpPr>
          <a:xfrm>
            <a:off x="2487295" y="3286125"/>
            <a:ext cx="2839674" cy="488845"/>
            <a:chOff x="336" y="1491"/>
            <a:chExt cx="1883" cy="328"/>
          </a:xfrm>
        </p:grpSpPr>
        <p:graphicFrame>
          <p:nvGraphicFramePr>
            <p:cNvPr id="80904" name="对象 2053"/>
            <p:cNvGraphicFramePr/>
            <p:nvPr>
              <p:custDataLst>
                <p:tags r:id="rId2"/>
              </p:custDataLst>
            </p:nvPr>
          </p:nvGraphicFramePr>
          <p:xfrm>
            <a:off x="920" y="1496"/>
            <a:ext cx="1299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3" imgW="850900" imgH="228600" progId="Equation.3">
                    <p:embed/>
                  </p:oleObj>
                </mc:Choice>
                <mc:Fallback>
                  <p:oleObj name="" r:id="rId3" imgW="850900" imgH="2286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20" y="1496"/>
                          <a:ext cx="1299" cy="3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05" name="文本框 2075"/>
            <p:cNvSpPr txBox="1"/>
            <p:nvPr>
              <p:custDataLst>
                <p:tags r:id="rId5"/>
              </p:custDataLst>
            </p:nvPr>
          </p:nvSpPr>
          <p:spPr>
            <a:xfrm>
              <a:off x="336" y="1491"/>
              <a:ext cx="312" cy="309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Times New Roman" panose="02020603050405020304" pitchFamily="18" charset="0"/>
                </a:rPr>
                <a:t>即</a:t>
              </a:r>
              <a:endParaRPr lang="zh-CN" altLang="en-US" sz="24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3" name="Text Box 8">
            <a:hlinkClick r:id="rId6" action="ppaction://hlinksldjump"/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95605" y="693420"/>
            <a:ext cx="597027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algn="l" eaLnBrk="0" hangingPunct="0">
              <a:spcBef>
                <a:spcPct val="50000"/>
              </a:spcBef>
              <a:buClrTx/>
              <a:buSzTx/>
              <a:buFontTx/>
            </a:pPr>
            <a:r>
              <a:rPr kumimoji="1" lang="zh-CN" altLang="en-US" sz="32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一、稳压电路概述</a:t>
            </a:r>
            <a:endParaRPr kumimoji="1" lang="zh-CN" altLang="en-US" sz="3200" dirty="0" smtClea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EE89-5C0B-48B2-8145-EEB0BFC232F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67360" y="908685"/>
            <a:ext cx="5078730" cy="7613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>
              <a:lnSpc>
                <a:spcPct val="130000"/>
              </a:lnSpc>
              <a:buClrTx/>
              <a:buSzTx/>
              <a:buFontTx/>
            </a:pPr>
            <a:r>
              <a:rPr kumimoji="1" lang="zh-CN" altLang="en-US" sz="2800" b="1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2. 稳压电路的技术指标</a:t>
            </a:r>
            <a:endParaRPr kumimoji="1" lang="zh-CN" altLang="en-US" sz="2800" b="1" u="sng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3" name="对象 2053"/>
          <p:cNvGraphicFramePr/>
          <p:nvPr/>
        </p:nvGraphicFramePr>
        <p:xfrm>
          <a:off x="3131820" y="1825625"/>
          <a:ext cx="1786890" cy="481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850900" imgH="228600" progId="Equation.3">
                  <p:embed/>
                </p:oleObj>
              </mc:Choice>
              <mc:Fallback>
                <p:oleObj name="" r:id="rId1" imgW="850900" imgH="2286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31820" y="1825625"/>
                        <a:ext cx="1786890" cy="481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331595" y="2462530"/>
            <a:ext cx="5876290" cy="534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引起的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可用下式表示：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2068" name="对象 2067"/>
          <p:cNvGraphicFramePr>
            <a:graphicFrameLocks noChangeAspect="1"/>
          </p:cNvGraphicFramePr>
          <p:nvPr/>
        </p:nvGraphicFramePr>
        <p:xfrm>
          <a:off x="1043305" y="3284855"/>
          <a:ext cx="6331585" cy="969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2819400" imgH="431800" progId="Equation.3">
                  <p:embed/>
                </p:oleObj>
              </mc:Choice>
              <mc:Fallback>
                <p:oleObj name="" r:id="rId3" imgW="2819400" imgH="4318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3305" y="3284855"/>
                        <a:ext cx="6331585" cy="9696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331595" y="4436745"/>
            <a:ext cx="2508250" cy="9772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l" fontAlgn="auto">
              <a:lnSpc>
                <a:spcPct val="120000"/>
              </a:lnSpc>
            </a:pP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4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：稳压系数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0" algn="l" fontAlgn="auto">
              <a:lnSpc>
                <a:spcPct val="120000"/>
              </a:lnSpc>
            </a:pP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4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：输出电阻</a:t>
            </a:r>
            <a:endParaRPr lang="en-US" altLang="zh-CN" sz="2400" b="1" baseline="-25000" dirty="0" err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452320" y="6529334"/>
            <a:ext cx="1684752" cy="328666"/>
          </a:xfrm>
        </p:spPr>
        <p:txBody>
          <a:bodyPr/>
          <a:lstStyle/>
          <a:p>
            <a:fld id="{58C8EE89-5C0B-48B2-8145-EEB0BFC232F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500380" y="767080"/>
            <a:ext cx="8102600" cy="321119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【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能力培养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】</a:t>
            </a:r>
            <a:endParaRPr kumimoji="0" lang="zh-CN" altLang="en-US" sz="2400" b="1" i="0" u="none" strike="noStrike" kern="1200" cap="none" spc="0" normalizeH="0" baseline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sz="24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（1）能够对半波、全波、桥式全波整流电路、电容滤波电路、稳压管稳压电路进行分析计算；</a:t>
            </a:r>
            <a:endParaRPr sz="2400" b="1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sz="24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（2）能够描述稳压电路的构成、工作原理及进行参数计算；</a:t>
            </a:r>
            <a:endParaRPr sz="2400" b="1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sz="2400" b="1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（3）能够描述串联型稳压电路的构成、工作原理及进行参数计算。</a:t>
            </a:r>
            <a:endParaRPr sz="2400" b="1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EE89-5C0B-48B2-8145-EEB0BFC232FD}" type="slidenum">
              <a:rPr lang="zh-CN" altLang="en-US" smtClean="0"/>
            </a:fld>
            <a:endParaRPr lang="zh-CN" altLang="en-US" dirty="0"/>
          </a:p>
        </p:txBody>
      </p:sp>
      <p:graphicFrame>
        <p:nvGraphicFramePr>
          <p:cNvPr id="2068" name="对象 2067"/>
          <p:cNvGraphicFramePr/>
          <p:nvPr/>
        </p:nvGraphicFramePr>
        <p:xfrm>
          <a:off x="1874838" y="920909"/>
          <a:ext cx="5475605" cy="83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2819400" imgH="431800" progId="Equation.3">
                  <p:embed/>
                </p:oleObj>
              </mc:Choice>
              <mc:Fallback>
                <p:oleObj name="" r:id="rId1" imgW="2819400" imgH="4318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74838" y="920909"/>
                        <a:ext cx="5475605" cy="8394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4" name="文本框 2051"/>
          <p:cNvSpPr txBox="1"/>
          <p:nvPr/>
        </p:nvSpPr>
        <p:spPr>
          <a:xfrm>
            <a:off x="973773" y="1851661"/>
            <a:ext cx="3124200" cy="4603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indent="0" algn="l" fontAlgn="auto"/>
            <a:r>
              <a:rPr lang="zh-CN" altLang="en-US" sz="2400" b="1" dirty="0">
                <a:solidFill>
                  <a:srgbClr val="FF6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FF6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FF6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）稳压系数</a:t>
            </a:r>
            <a:r>
              <a:rPr lang="en-US" altLang="zh-CN" sz="2400" b="1" dirty="0">
                <a:solidFill>
                  <a:srgbClr val="FF6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err="1">
                <a:solidFill>
                  <a:srgbClr val="FF6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-25000" dirty="0" err="1">
                <a:solidFill>
                  <a:srgbClr val="FF6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zh-CN" sz="2400" b="1" baseline="-25000" dirty="0" err="1">
              <a:solidFill>
                <a:srgbClr val="FF663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174365" y="2447925"/>
          <a:ext cx="287655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1409700" imgH="508000" progId="Equation.KSEE3">
                  <p:embed/>
                </p:oleObj>
              </mc:Choice>
              <mc:Fallback>
                <p:oleObj name="" r:id="rId3" imgW="1409700" imgH="508000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4365" y="2447925"/>
                        <a:ext cx="2876550" cy="993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694180" y="3435985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/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有时稳压系数也用下式定义</a:t>
            </a:r>
            <a:endParaRPr lang="zh-CN" altLang="en-US" sz="2400" b="1" dirty="0"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2915920" y="3963670"/>
          <a:ext cx="2144395" cy="989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6" imgW="1054100" imgH="508000" progId="Equation.KSEE3">
                  <p:embed/>
                </p:oleObj>
              </mc:Choice>
              <mc:Fallback>
                <p:oleObj name="" r:id="rId6" imgW="1054100" imgH="508000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15920" y="3963670"/>
                        <a:ext cx="2144395" cy="989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01700" y="5020310"/>
            <a:ext cx="7617460" cy="13493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fontAlgn="auto"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稳压系数为在负载电流不变时，输出电压相对变化量与输入电压变化量之比。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0" fontAlgn="auto"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表明电网电压波动时电路的稳压性能。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fontAlgn="auto"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47111" name="Object 7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5076191" y="4042886"/>
          <a:ext cx="1948815" cy="86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9" imgW="965200" imgH="431800" progId="Equation.3">
                  <p:embed/>
                </p:oleObj>
              </mc:Choice>
              <mc:Fallback>
                <p:oleObj name="Equation" r:id="rId9" imgW="9652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191" y="4042886"/>
                        <a:ext cx="1948815" cy="86804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EE89-5C0B-48B2-8145-EEB0BFC232F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1924" name="文本框 2051"/>
          <p:cNvSpPr txBox="1"/>
          <p:nvPr/>
        </p:nvSpPr>
        <p:spPr>
          <a:xfrm>
            <a:off x="1045528" y="1923416"/>
            <a:ext cx="3124200" cy="46037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indent="0" algn="l" fontAlgn="auto"/>
            <a:r>
              <a:rPr lang="zh-CN" altLang="en-US" sz="2400" b="1" dirty="0">
                <a:solidFill>
                  <a:srgbClr val="FF6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FF6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FF6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）输出电阻</a:t>
            </a:r>
            <a:r>
              <a:rPr lang="en-US" altLang="zh-CN" sz="2400" b="1" dirty="0">
                <a:solidFill>
                  <a:srgbClr val="FF6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err="1">
                <a:solidFill>
                  <a:srgbClr val="FF6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 err="1">
                <a:solidFill>
                  <a:srgbClr val="FF66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altLang="zh-CN" sz="2400" b="1" baseline="-25000" dirty="0" err="1">
              <a:solidFill>
                <a:srgbClr val="FF663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273425" y="2524125"/>
          <a:ext cx="1896745" cy="932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" imgW="990600" imgH="508000" progId="Equation.KSEE3">
                  <p:embed/>
                </p:oleObj>
              </mc:Choice>
              <mc:Fallback>
                <p:oleObj name="" r:id="rId1" imgW="990600" imgH="508000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73425" y="2524125"/>
                        <a:ext cx="1896745" cy="932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108710" y="3648075"/>
            <a:ext cx="7424420" cy="13493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fontAlgn="auto"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输出电阻为在电网电压不变时，负载变化引起的输出电压的变化量与输出电流的变化量之比。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0" fontAlgn="auto"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表明负载电流变化时电路的稳压性能。   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2068" name="对象 2067"/>
          <p:cNvGraphicFramePr/>
          <p:nvPr>
            <p:custDataLst>
              <p:tags r:id="rId3"/>
            </p:custDataLst>
          </p:nvPr>
        </p:nvGraphicFramePr>
        <p:xfrm>
          <a:off x="1874838" y="920909"/>
          <a:ext cx="5475605" cy="83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4" imgW="2819400" imgH="431800" progId="Equation.3">
                  <p:embed/>
                </p:oleObj>
              </mc:Choice>
              <mc:Fallback>
                <p:oleObj name="" r:id="rId4" imgW="2819400" imgH="4318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74838" y="920909"/>
                        <a:ext cx="5475605" cy="8394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EE89-5C0B-48B2-8145-EEB0BFC232F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26770" y="1268730"/>
            <a:ext cx="6341745" cy="7613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>
              <a:lnSpc>
                <a:spcPct val="130000"/>
              </a:lnSpc>
              <a:buClrTx/>
              <a:buSzTx/>
              <a:buFontTx/>
            </a:pPr>
            <a:r>
              <a:rPr kumimoji="1" lang="zh-CN" altLang="en-US" sz="2800" b="1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1. 稳压管的伏安特性和主要参数</a:t>
            </a:r>
            <a:endParaRPr kumimoji="1" lang="zh-CN" altLang="en-US" sz="2800" b="1" u="sng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050" name="文本框 2049"/>
          <p:cNvSpPr txBox="1"/>
          <p:nvPr/>
        </p:nvSpPr>
        <p:spPr>
          <a:xfrm>
            <a:off x="2339975" y="-1431925"/>
            <a:ext cx="6071235" cy="534035"/>
          </a:xfrm>
          <a:prstGeom prst="rect">
            <a:avLst/>
          </a:prstGeom>
          <a:noFill/>
          <a:ln w="12700">
            <a:noFill/>
          </a:ln>
        </p:spPr>
        <p:txBody>
          <a:bodyPr wrap="square" anchor="t" anchorCtr="0">
            <a:spAutoFit/>
          </a:bodyPr>
          <a:p>
            <a:pPr indent="0" fontAlgn="auto">
              <a:lnSpc>
                <a:spcPct val="1200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8">
            <a:hlinkClick r:id="rId1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5605" y="693420"/>
            <a:ext cx="597027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algn="l" eaLnBrk="0" hangingPunct="0">
              <a:spcBef>
                <a:spcPct val="50000"/>
              </a:spcBef>
              <a:buClrTx/>
              <a:buSzTx/>
              <a:buFontTx/>
            </a:pPr>
            <a:r>
              <a:rPr kumimoji="1" lang="zh-CN" altLang="en-US" sz="32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二、稳压管稳压电路</a:t>
            </a:r>
            <a:endParaRPr kumimoji="1" lang="zh-CN" altLang="en-US" sz="3200" dirty="0" smtClea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92150" y="4757103"/>
            <a:ext cx="80772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kumimoji="1" lang="zh-CN" altLang="en-US" sz="2400" b="1">
                <a:solidFill>
                  <a:srgbClr val="A50021"/>
                </a:solidFill>
                <a:latin typeface="Times New Roman" panose="02020603050405020304" pitchFamily="18" charset="0"/>
              </a:rPr>
              <a:t>稳定电压 </a:t>
            </a:r>
            <a:r>
              <a:rPr kumimoji="1" lang="en-US" altLang="zh-CN" sz="2400" b="1" i="1">
                <a:solidFill>
                  <a:srgbClr val="A50021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solidFill>
                  <a:srgbClr val="A50021"/>
                </a:solidFill>
                <a:latin typeface="Times New Roman" panose="02020603050405020304" pitchFamily="18" charset="0"/>
              </a:rPr>
              <a:t>Z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：稳压管的击穿电压</a:t>
            </a:r>
            <a:endParaRPr kumimoji="1" lang="zh-CN" altLang="en-US" sz="2400" b="1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kumimoji="1" lang="zh-CN" altLang="en-US" sz="2400" b="1">
                <a:solidFill>
                  <a:srgbClr val="A50021"/>
                </a:solidFill>
                <a:latin typeface="Times New Roman" panose="02020603050405020304" pitchFamily="18" charset="0"/>
              </a:rPr>
              <a:t>稳定电流 </a:t>
            </a:r>
            <a:r>
              <a:rPr kumimoji="1" lang="en-US" altLang="zh-CN" sz="2400" b="1" i="1">
                <a:solidFill>
                  <a:srgbClr val="A50021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25000">
                <a:solidFill>
                  <a:srgbClr val="A50021"/>
                </a:solidFill>
                <a:latin typeface="Times New Roman" panose="02020603050405020304" pitchFamily="18" charset="0"/>
              </a:rPr>
              <a:t>Z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：使稳压管工作在稳压状态的最小电流</a:t>
            </a:r>
            <a:endParaRPr kumimoji="1" lang="zh-CN" altLang="en-US" sz="2400" b="1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kumimoji="1" lang="zh-CN" altLang="en-US" sz="2400" b="1">
                <a:solidFill>
                  <a:srgbClr val="A50021"/>
                </a:solidFill>
                <a:latin typeface="Times New Roman" panose="02020603050405020304" pitchFamily="18" charset="0"/>
              </a:rPr>
              <a:t>最大耗散功率 </a:t>
            </a:r>
            <a:r>
              <a:rPr kumimoji="1" lang="en-US" altLang="zh-CN" sz="2400" b="1" i="1">
                <a:solidFill>
                  <a:srgbClr val="A5002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 baseline="-25000">
                <a:solidFill>
                  <a:srgbClr val="A50021"/>
                </a:solidFill>
                <a:latin typeface="Times New Roman" panose="02020603050405020304" pitchFamily="18" charset="0"/>
              </a:rPr>
              <a:t>ZM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：允许的最大功率，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ZM</a:t>
            </a:r>
            <a:r>
              <a:rPr kumimoji="1" lang="en-US" altLang="zh-CN" sz="2400" b="1">
                <a:latin typeface="Times New Roman" panose="02020603050405020304" pitchFamily="18" charset="0"/>
              </a:rPr>
              <a:t>=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ZM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Z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kumimoji="1" lang="zh-CN" altLang="en-US" sz="2400" b="1">
                <a:solidFill>
                  <a:srgbClr val="A50021"/>
                </a:solidFill>
                <a:latin typeface="Times New Roman" panose="02020603050405020304" pitchFamily="18" charset="0"/>
              </a:rPr>
              <a:t>动态电阻 </a:t>
            </a:r>
            <a:r>
              <a:rPr kumimoji="1" lang="en-US" altLang="zh-CN" sz="2400" b="1" i="1">
                <a:solidFill>
                  <a:srgbClr val="A50021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sz="2400" b="1" baseline="-25000">
                <a:solidFill>
                  <a:srgbClr val="A50021"/>
                </a:solidFill>
                <a:latin typeface="Times New Roman" panose="02020603050405020304" pitchFamily="18" charset="0"/>
              </a:rPr>
              <a:t>z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：工作在稳压状态时，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z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＝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/ 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kumimoji="1"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en-US" altLang="zh-CN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5"/>
          <p:cNvGrpSpPr/>
          <p:nvPr/>
        </p:nvGrpSpPr>
        <p:grpSpPr bwMode="auto">
          <a:xfrm>
            <a:off x="1547495" y="1980248"/>
            <a:ext cx="5486400" cy="2533650"/>
            <a:chOff x="1056" y="1104"/>
            <a:chExt cx="3456" cy="1596"/>
          </a:xfrm>
        </p:grpSpPr>
        <p:graphicFrame>
          <p:nvGraphicFramePr>
            <p:cNvPr id="19" name="Object 6"/>
            <p:cNvGraphicFramePr>
              <a:graphicFrameLocks noChangeAspect="1"/>
            </p:cNvGraphicFramePr>
            <p:nvPr>
              <p:custDataLst>
                <p:tags r:id="rId4"/>
              </p:custDataLst>
            </p:nvPr>
          </p:nvGraphicFramePr>
          <p:xfrm>
            <a:off x="2976" y="1248"/>
            <a:ext cx="912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" name="Photo Editor 照片" r:id="rId5" imgW="5876925" imgH="2447925" progId="MSPhotoEd.3">
                    <p:embed/>
                  </p:oleObj>
                </mc:Choice>
                <mc:Fallback>
                  <p:oleObj name="Photo Editor 照片" r:id="rId5" imgW="5876925" imgH="2447925" progId="MSPhotoEd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248"/>
                          <a:ext cx="912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7"/>
            <p:cNvGraphicFramePr>
              <a:graphicFrameLocks noChangeAspect="1"/>
            </p:cNvGraphicFramePr>
            <p:nvPr>
              <p:custDataLst>
                <p:tags r:id="rId7"/>
              </p:custDataLst>
            </p:nvPr>
          </p:nvGraphicFramePr>
          <p:xfrm>
            <a:off x="1056" y="1200"/>
            <a:ext cx="1584" cy="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Photo Editor 照片" r:id="rId8" imgW="10906125" imgH="10334625" progId="MSPhotoEd.3">
                    <p:embed/>
                  </p:oleObj>
                </mc:Choice>
                <mc:Fallback>
                  <p:oleObj name="Photo Editor 照片" r:id="rId8" imgW="10906125" imgH="10334625" progId="MSPhotoEd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200"/>
                          <a:ext cx="1584" cy="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 Box 8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104" y="1152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A50021"/>
                  </a:solidFill>
                  <a:latin typeface="Times New Roman" panose="02020603050405020304" pitchFamily="18" charset="0"/>
                </a:rPr>
                <a:t>伏安特性</a:t>
              </a:r>
              <a:endParaRPr kumimoji="1" lang="zh-CN" altLang="en-US" sz="2400" b="1">
                <a:solidFill>
                  <a:srgbClr val="A5002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Text Box 9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688" y="1104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A50021"/>
                  </a:solidFill>
                  <a:latin typeface="Times New Roman" panose="02020603050405020304" pitchFamily="18" charset="0"/>
                </a:rPr>
                <a:t>符号</a:t>
              </a:r>
              <a:endParaRPr kumimoji="1" lang="zh-CN" altLang="en-US" sz="2400" b="1">
                <a:solidFill>
                  <a:srgbClr val="A5002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5" name="Object 10"/>
            <p:cNvGraphicFramePr>
              <a:graphicFrameLocks noChangeAspect="1"/>
            </p:cNvGraphicFramePr>
            <p:nvPr>
              <p:custDataLst>
                <p:tags r:id="rId12"/>
              </p:custDataLst>
            </p:nvPr>
          </p:nvGraphicFramePr>
          <p:xfrm>
            <a:off x="2880" y="1872"/>
            <a:ext cx="1632" cy="7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" name="Photo Editor 照片" r:id="rId13" imgW="9344025" imgH="4543425" progId="MSPhotoEd.3">
                    <p:embed/>
                  </p:oleObj>
                </mc:Choice>
                <mc:Fallback>
                  <p:oleObj name="Photo Editor 照片" r:id="rId13" imgW="9344025" imgH="4543425" progId="MSPhotoEd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872"/>
                          <a:ext cx="1632" cy="7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Text Box 11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688" y="1728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A50021"/>
                  </a:solidFill>
                  <a:latin typeface="Times New Roman" panose="02020603050405020304" pitchFamily="18" charset="0"/>
                </a:rPr>
                <a:t>等效电路</a:t>
              </a:r>
              <a:endParaRPr kumimoji="1" lang="zh-CN" altLang="en-US" sz="2400" b="1">
                <a:solidFill>
                  <a:srgbClr val="A50021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autoUpdateAnimBg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6545263" y="1782763"/>
          <a:ext cx="16002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公式" r:id="rId1" imgW="850265" imgH="482600" progId="Equation.3">
                  <p:embed/>
                </p:oleObj>
              </mc:Choice>
              <mc:Fallback>
                <p:oleObj name="公式" r:id="rId1" imgW="850265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5263" y="1782763"/>
                        <a:ext cx="1600200" cy="90646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732473" y="3230721"/>
          <a:ext cx="8120380" cy="487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公式" r:id="rId3" imgW="4203065" imgH="254000" progId="Equation.3">
                  <p:embed/>
                </p:oleObj>
              </mc:Choice>
              <mc:Fallback>
                <p:oleObj name="公式" r:id="rId3" imgW="4203065" imgH="25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473" y="3230721"/>
                        <a:ext cx="8120380" cy="48704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82233" y="3787775"/>
          <a:ext cx="895921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4508500" imgH="228600" progId="Equation.3">
                  <p:embed/>
                </p:oleObj>
              </mc:Choice>
              <mc:Fallback>
                <p:oleObj name="Equation" r:id="rId5" imgW="45085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3" y="3787775"/>
                        <a:ext cx="8959215" cy="4540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1135063" y="5660073"/>
          <a:ext cx="6637337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公式" r:id="rId7" imgW="3340100" imgH="508000" progId="Equation.3">
                  <p:embed/>
                </p:oleObj>
              </mc:Choice>
              <mc:Fallback>
                <p:oleObj name="公式" r:id="rId7" imgW="3340100" imgH="508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5660073"/>
                        <a:ext cx="6637337" cy="10096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46081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179388" y="693103"/>
            <a:ext cx="60960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  <a:buClrTx/>
              <a:buSzTx/>
              <a:buFontTx/>
            </a:pPr>
            <a:r>
              <a:rPr kumimoji="1" lang="zh-CN" altLang="en-US" sz="2800" b="1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2. 稳压管稳压电路的工作原理</a:t>
            </a:r>
            <a:endParaRPr kumimoji="1" lang="zh-CN" altLang="en-US" sz="2800" b="1" u="sng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330802" y="4383405"/>
          <a:ext cx="498792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公式" r:id="rId11" imgW="2425700" imgH="533400" progId="Equation.3">
                  <p:embed/>
                </p:oleObj>
              </mc:Choice>
              <mc:Fallback>
                <p:oleObj name="公式" r:id="rId11" imgW="2425700" imgH="533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802" y="4383405"/>
                        <a:ext cx="4987925" cy="1092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99160" y="1269365"/>
            <a:ext cx="5049520" cy="1932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5148263" y="1268413"/>
          <a:ext cx="2971800" cy="164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Photo Editor 照片" r:id="rId1" imgW="9848850" imgH="4972050" progId="MSPhotoEd.3">
                  <p:embed/>
                </p:oleObj>
              </mc:Choice>
              <mc:Fallback>
                <p:oleObj name="Photo Editor 照片" r:id="rId1" imgW="9848850" imgH="4972050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5319" b="-4126"/>
                      <a:stretch>
                        <a:fillRect/>
                      </a:stretch>
                    </p:blipFill>
                    <p:spPr bwMode="auto">
                      <a:xfrm>
                        <a:off x="5148263" y="1268413"/>
                        <a:ext cx="2971800" cy="16430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424180" y="2868930"/>
            <a:ext cx="6737350" cy="142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）输出电压    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O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＝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Z</a:t>
            </a:r>
            <a:endParaRPr kumimoji="1" lang="en-US" altLang="zh-CN" sz="2400" b="1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</a:t>
            </a:r>
            <a:r>
              <a:rPr kumimoji="1" lang="zh-CN" altLang="zh-CN" sz="2400" b="1">
                <a:latin typeface="Times New Roman" panose="02020603050405020304" pitchFamily="18" charset="0"/>
              </a:rPr>
              <a:t>输出电流     </a:t>
            </a:r>
            <a:r>
              <a:rPr kumimoji="1" lang="en-US" altLang="zh-CN" sz="2400" b="1">
                <a:latin typeface="Times New Roman" panose="02020603050405020304" pitchFamily="18" charset="0"/>
                <a:sym typeface="+mn-ea"/>
              </a:rPr>
              <a:t>| </a:t>
            </a:r>
            <a:r>
              <a:rPr kumimoji="1" lang="en-US" altLang="zh-CN" sz="2400" b="1" i="1">
                <a:latin typeface="Times New Roman" panose="02020603050405020304" pitchFamily="18" charset="0"/>
                <a:sym typeface="+mn-ea"/>
              </a:rPr>
              <a:t>I</a:t>
            </a:r>
            <a:r>
              <a:rPr kumimoji="1" lang="en-US" altLang="zh-CN" sz="2400" b="1" baseline="-25000">
                <a:latin typeface="Times New Roman" panose="02020603050405020304" pitchFamily="18" charset="0"/>
                <a:sym typeface="+mn-ea"/>
              </a:rPr>
              <a:t>Zmax</a:t>
            </a:r>
            <a:r>
              <a:rPr kumimoji="1" lang="zh-CN" altLang="en-US" sz="2400" b="1">
                <a:latin typeface="Times New Roman" panose="02020603050405020304" pitchFamily="18" charset="0"/>
                <a:sym typeface="+mn-ea"/>
              </a:rPr>
              <a:t>－ </a:t>
            </a:r>
            <a:r>
              <a:rPr kumimoji="1" lang="en-US" altLang="zh-CN" sz="2400" b="1" i="1">
                <a:latin typeface="Times New Roman" panose="02020603050405020304" pitchFamily="18" charset="0"/>
                <a:sym typeface="+mn-ea"/>
              </a:rPr>
              <a:t>I</a:t>
            </a:r>
            <a:r>
              <a:rPr kumimoji="1" lang="en-US" altLang="zh-CN" sz="2400" b="1" baseline="-25000">
                <a:latin typeface="Times New Roman" panose="02020603050405020304" pitchFamily="18" charset="0"/>
                <a:sym typeface="+mn-ea"/>
              </a:rPr>
              <a:t>Zmin</a:t>
            </a:r>
            <a:r>
              <a:rPr kumimoji="1" lang="en-US" altLang="zh-CN" sz="2400" b="1">
                <a:latin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  <a:sym typeface="+mn-ea"/>
              </a:rPr>
              <a:t>| </a:t>
            </a:r>
            <a:r>
              <a:rPr kumimoji="1" lang="en-US" altLang="zh-CN" sz="2400" b="1">
                <a:latin typeface="Times New Roman" panose="02020603050405020304" pitchFamily="18" charset="0"/>
                <a:sym typeface="+mn-ea"/>
              </a:rPr>
              <a:t>≥ </a:t>
            </a:r>
            <a:r>
              <a:rPr kumimoji="1" lang="en-US" altLang="zh-CN" sz="2400" b="1">
                <a:latin typeface="Times New Roman" panose="02020603050405020304" pitchFamily="18" charset="0"/>
                <a:sym typeface="+mn-ea"/>
              </a:rPr>
              <a:t>|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I 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Lmax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－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I</a:t>
            </a:r>
            <a:r>
              <a:rPr kumimoji="1" lang="zh-CN" altLang="en-US" sz="2400" b="1" baseline="-25000">
                <a:latin typeface="Times New Roman" panose="02020603050405020304" pitchFamily="18" charset="0"/>
              </a:rPr>
              <a:t>Lmin </a:t>
            </a:r>
            <a:r>
              <a:rPr kumimoji="1" lang="en-US" altLang="zh-CN" sz="2400" b="1">
                <a:latin typeface="Times New Roman" panose="02020603050405020304" pitchFamily="18" charset="0"/>
                <a:sym typeface="+mn-ea"/>
              </a:rPr>
              <a:t>|</a:t>
            </a:r>
            <a:endParaRPr kumimoji="1" lang="en-US" altLang="zh-CN" sz="2400" b="1" baseline="-250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</a:t>
            </a:r>
            <a:r>
              <a:rPr kumimoji="1" lang="zh-CN" altLang="zh-CN" sz="2400" b="1">
                <a:latin typeface="Times New Roman" panose="02020603050405020304" pitchFamily="18" charset="0"/>
              </a:rPr>
              <a:t>稳压系数</a:t>
            </a:r>
            <a:endParaRPr kumimoji="1" lang="zh-CN" altLang="en-US" sz="2400" b="1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2862263" y="1268413"/>
          <a:ext cx="1981200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Photo Editor 照片" r:id="rId3" imgW="10163175" imgH="8677275" progId="MSPhotoEd.3">
                  <p:embed/>
                </p:oleObj>
              </mc:Choice>
              <mc:Fallback>
                <p:oleObj name="Photo Editor 照片" r:id="rId3" imgW="10163175" imgH="8677275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3" y="1268413"/>
                        <a:ext cx="1981200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2722563" y="3859213"/>
          <a:ext cx="576580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2857500" imgH="431800" progId="Equation.3">
                  <p:embed/>
                </p:oleObj>
              </mc:Choice>
              <mc:Fallback>
                <p:oleObj name="Equation" r:id="rId5" imgW="28575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63" y="3859213"/>
                        <a:ext cx="5765800" cy="8683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423863" y="47736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</a:rPr>
              <a:t>4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）输出电阻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47113" name="Object 9"/>
          <p:cNvGraphicFramePr>
            <a:graphicFrameLocks noChangeAspect="1"/>
          </p:cNvGraphicFramePr>
          <p:nvPr/>
        </p:nvGraphicFramePr>
        <p:xfrm>
          <a:off x="2709863" y="4773613"/>
          <a:ext cx="20574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公式" r:id="rId7" imgW="990600" imgH="228600" progId="Equation.3">
                  <p:embed/>
                </p:oleObj>
              </mc:Choice>
              <mc:Fallback>
                <p:oleObj name="公式" r:id="rId7" imgW="9906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3" y="4773613"/>
                        <a:ext cx="2057400" cy="4746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513715" y="5831840"/>
            <a:ext cx="8312150" cy="82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CC0066"/>
                </a:solidFill>
                <a:latin typeface="Times New Roman" panose="02020603050405020304" pitchFamily="18" charset="0"/>
              </a:rPr>
              <a:t>     </a:t>
            </a:r>
            <a:r>
              <a:rPr kumimoji="1" lang="zh-CN" altLang="en-US" sz="2400" b="1">
                <a:solidFill>
                  <a:srgbClr val="A50021"/>
                </a:solidFill>
                <a:latin typeface="Times New Roman" panose="02020603050405020304" pitchFamily="18" charset="0"/>
              </a:rPr>
              <a:t>简单易行，稳压性能好。适用于输出电压固定、输出电流变化范围较小的场合。</a:t>
            </a:r>
            <a:endParaRPr kumimoji="1" lang="zh-CN" altLang="en-US" sz="2400" b="1">
              <a:solidFill>
                <a:srgbClr val="A5002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179388" y="5302568"/>
            <a:ext cx="21336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sz="2800" b="1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4. 特点</a:t>
            </a:r>
            <a:endParaRPr kumimoji="1" lang="zh-CN" altLang="en-US" sz="2800" b="1" u="sng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8" name="标题 46081"/>
          <p:cNvSpPr>
            <a:spLocks noGrp="1"/>
          </p:cNvSpPr>
          <p:nvPr>
            <p:custDataLst>
              <p:tags r:id="rId9"/>
            </p:custDataLst>
          </p:nvPr>
        </p:nvSpPr>
        <p:spPr>
          <a:xfrm>
            <a:off x="179388" y="693103"/>
            <a:ext cx="60960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  <a:buClrTx/>
              <a:buSzTx/>
              <a:buFontTx/>
            </a:pPr>
            <a:r>
              <a:rPr kumimoji="1" lang="zh-CN" altLang="en-US" sz="2800" b="1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3. 稳压管稳压电路的主要指标</a:t>
            </a:r>
            <a:endParaRPr kumimoji="1" lang="zh-CN" altLang="en-US" sz="2800" b="1" u="sng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05180" y="1268730"/>
            <a:ext cx="1828800" cy="1657350"/>
            <a:chOff x="1268" y="1998"/>
            <a:chExt cx="2880" cy="2610"/>
          </a:xfrm>
        </p:grpSpPr>
        <p:graphicFrame>
          <p:nvGraphicFramePr>
            <p:cNvPr id="47107" name="Object 3"/>
            <p:cNvGraphicFramePr>
              <a:graphicFrameLocks noChangeAspect="1"/>
            </p:cNvGraphicFramePr>
            <p:nvPr/>
          </p:nvGraphicFramePr>
          <p:xfrm>
            <a:off x="1268" y="1998"/>
            <a:ext cx="2880" cy="26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" name="Photo Editor 照片" r:id="rId10" imgW="17706975" imgH="6686550" progId="MSPhotoEd.3">
                    <p:embed/>
                  </p:oleObj>
                </mc:Choice>
                <mc:Fallback>
                  <p:oleObj name="Photo Editor 照片" r:id="rId10" imgW="17706975" imgH="6686550" progId="MSPhotoEd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62634" r="-1384" b="6966"/>
                        <a:stretch>
                          <a:fillRect/>
                        </a:stretch>
                      </p:blipFill>
                      <p:spPr bwMode="auto">
                        <a:xfrm>
                          <a:off x="1268" y="1998"/>
                          <a:ext cx="2880" cy="26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6" name="图片 5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13"/>
            <a:stretch>
              <a:fillRect/>
            </a:stretch>
          </p:blipFill>
          <p:spPr>
            <a:xfrm>
              <a:off x="2933" y="2678"/>
              <a:ext cx="260" cy="348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7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autoUpdateAnimBg="0" build="p"/>
      <p:bldP spid="47112" grpId="0" autoUpdateAnimBg="0" build="p"/>
      <p:bldP spid="47114" grpId="0" autoUpdateAnimBg="0" build="p"/>
      <p:bldP spid="47115" grpId="0" autoUpdateAnimBg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EE89-5C0B-48B2-8145-EEB0BFC232F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7114" name="文本框 47113"/>
          <p:cNvSpPr txBox="1"/>
          <p:nvPr/>
        </p:nvSpPr>
        <p:spPr>
          <a:xfrm>
            <a:off x="728980" y="1096010"/>
            <a:ext cx="806069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限流电阻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的作用：将稳压二极管电流的变化转换为电压的变化，从而起到调节作用。保证稳压管既稳压又不损坏。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15" name="文本框 47114"/>
          <p:cNvSpPr txBox="1"/>
          <p:nvPr/>
        </p:nvSpPr>
        <p:spPr>
          <a:xfrm>
            <a:off x="500380" y="495300"/>
            <a:ext cx="3665855" cy="6508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lnSpc>
                <a:spcPct val="130000"/>
              </a:lnSpc>
              <a:spcBef>
                <a:spcPct val="20000"/>
              </a:spcBef>
              <a:buClrTx/>
              <a:buSzTx/>
              <a:buFontTx/>
            </a:pPr>
            <a:r>
              <a:rPr kumimoji="1" lang="zh-CN" altLang="en-US" sz="2800" b="1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5. 限流电阻的选择</a:t>
            </a:r>
            <a:endParaRPr kumimoji="1" lang="zh-CN" altLang="en-US" sz="2800" b="1" u="sng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8133" name="对象 48132"/>
          <p:cNvGraphicFramePr/>
          <p:nvPr/>
        </p:nvGraphicFramePr>
        <p:xfrm>
          <a:off x="2757171" y="1917700"/>
          <a:ext cx="376301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" imgW="1765300" imgH="241300" progId="Equation.3">
                  <p:embed/>
                </p:oleObj>
              </mc:Choice>
              <mc:Fallback>
                <p:oleObj name="" r:id="rId1" imgW="1765300" imgH="2413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57171" y="1917700"/>
                        <a:ext cx="3763010" cy="511175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对象 48133"/>
          <p:cNvGraphicFramePr/>
          <p:nvPr/>
        </p:nvGraphicFramePr>
        <p:xfrm>
          <a:off x="1477010" y="3044190"/>
          <a:ext cx="3884930" cy="792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3" imgW="1981200" imgH="405765" progId="Equation.3">
                  <p:embed/>
                </p:oleObj>
              </mc:Choice>
              <mc:Fallback>
                <p:oleObj name="" r:id="rId3" imgW="1981200" imgH="405765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7010" y="3044190"/>
                        <a:ext cx="3884930" cy="79248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5" name="文本框 48134"/>
          <p:cNvSpPr txBox="1"/>
          <p:nvPr/>
        </p:nvSpPr>
        <p:spPr>
          <a:xfrm>
            <a:off x="866775" y="2522855"/>
            <a:ext cx="762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电网电压最低且负载电流最大时，稳压管的电流最小。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8136" name="对象 48135"/>
          <p:cNvGraphicFramePr/>
          <p:nvPr/>
        </p:nvGraphicFramePr>
        <p:xfrm>
          <a:off x="5553075" y="3043397"/>
          <a:ext cx="1917700" cy="86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5" imgW="977900" imgH="444500" progId="Equation.3">
                  <p:embed/>
                </p:oleObj>
              </mc:Choice>
              <mc:Fallback>
                <p:oleObj name="" r:id="rId5" imgW="977900" imgH="4445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53075" y="3043397"/>
                        <a:ext cx="1917700" cy="86868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7" name="文本框 48136"/>
          <p:cNvSpPr txBox="1"/>
          <p:nvPr/>
        </p:nvSpPr>
        <p:spPr>
          <a:xfrm>
            <a:off x="866775" y="4037965"/>
            <a:ext cx="762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电网电压最高且负载电流最小时，稳压管的电流最大。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8138" name="对象 48137"/>
          <p:cNvGraphicFramePr/>
          <p:nvPr/>
        </p:nvGraphicFramePr>
        <p:xfrm>
          <a:off x="1388428" y="4487545"/>
          <a:ext cx="4084320" cy="792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7" imgW="2082800" imgH="405765" progId="Equation.3">
                  <p:embed/>
                </p:oleObj>
              </mc:Choice>
              <mc:Fallback>
                <p:oleObj name="" r:id="rId7" imgW="2082800" imgH="405765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88428" y="4487545"/>
                        <a:ext cx="4084320" cy="79248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9" name="对象 48138"/>
          <p:cNvGraphicFramePr/>
          <p:nvPr/>
        </p:nvGraphicFramePr>
        <p:xfrm>
          <a:off x="5604193" y="4486751"/>
          <a:ext cx="2018665" cy="86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9" imgW="1028700" imgH="444500" progId="Equation.3">
                  <p:embed/>
                </p:oleObj>
              </mc:Choice>
              <mc:Fallback>
                <p:oleObj name="" r:id="rId9" imgW="1028700" imgH="4445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04193" y="4486751"/>
                        <a:ext cx="2018665" cy="86868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对象 47110"/>
          <p:cNvGraphicFramePr/>
          <p:nvPr/>
        </p:nvGraphicFramePr>
        <p:xfrm>
          <a:off x="755333" y="5517039"/>
          <a:ext cx="1615440" cy="89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1" imgW="800100" imgH="444500" progId="Equation.3">
                  <p:embed/>
                </p:oleObj>
              </mc:Choice>
              <mc:Fallback>
                <p:oleObj name="" r:id="rId11" imgW="800100" imgH="4445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5333" y="5517039"/>
                        <a:ext cx="1615440" cy="89408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3" name="对象 47112"/>
          <p:cNvGraphicFramePr/>
          <p:nvPr/>
        </p:nvGraphicFramePr>
        <p:xfrm>
          <a:off x="2555876" y="5732622"/>
          <a:ext cx="1609725" cy="475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3" imgW="774065" imgH="228600" progId="Equation.3">
                  <p:embed/>
                </p:oleObj>
              </mc:Choice>
              <mc:Fallback>
                <p:oleObj name="" r:id="rId13" imgW="774065" imgH="2286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55876" y="5732622"/>
                        <a:ext cx="1609725" cy="475615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211955" y="5431790"/>
            <a:ext cx="493141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当其余参数确定的情况下，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越大，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baseline="-250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越小，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越接近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在允许范围内，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的取值应当偏大些。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5" grpId="0"/>
      <p:bldP spid="48137" grpId="0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" name="内容占位符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476375" y="1776095"/>
            <a:ext cx="6072505" cy="20637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作 业</a:t>
            </a:r>
            <a:endParaRPr lang="zh-CN" altLang="en-US" sz="28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（第四版）课后习题：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10.7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10.1</a:t>
            </a:r>
            <a:r>
              <a:rPr 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endParaRPr 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633663"/>
            <a:ext cx="7772400" cy="914400"/>
          </a:xfrm>
        </p:spPr>
        <p:txBody>
          <a:bodyPr anchor="ctr"/>
          <a:lstStyle/>
          <a:p>
            <a:pPr algn="ctr">
              <a:buClrTx/>
              <a:buSzTx/>
              <a:buFontTx/>
            </a:pPr>
            <a:r>
              <a:rPr lang="zh-CN" altLang="en-US" sz="4000" b="1" dirty="0" smtClean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§</a:t>
            </a:r>
            <a:r>
              <a:rPr lang="en-US" altLang="zh-CN" sz="4000" b="1" dirty="0" smtClean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8</a:t>
            </a:r>
            <a:r>
              <a:rPr lang="zh-CN" altLang="en-US" sz="4000" b="1" dirty="0" smtClean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.1  </a:t>
            </a:r>
            <a:r>
              <a:rPr lang="zh-CN" altLang="en-US" sz="4000" b="1" dirty="0" smtClean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直流电源的组成</a:t>
            </a:r>
            <a:endParaRPr lang="zh-CN" altLang="en-US" sz="4000" b="1" dirty="0" smtClean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EE89-5C0B-48B2-8145-EEB0BFC232F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1506" name="标题 21505"/>
          <p:cNvSpPr>
            <a:spLocks noGrp="1"/>
          </p:cNvSpPr>
          <p:nvPr/>
        </p:nvSpPr>
        <p:spPr>
          <a:xfrm>
            <a:off x="539750" y="1051878"/>
            <a:ext cx="5976938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30000"/>
              </a:lnSpc>
              <a:buClrTx/>
              <a:buSzTx/>
              <a:buFontTx/>
            </a:pPr>
            <a:r>
              <a:rPr kumimoji="1" lang="zh-CN" altLang="en-US" sz="2800" u="sng" dirty="0" smtClean="0">
                <a:solidFill>
                  <a:srgbClr val="0000FF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直流电源的组成及各部分的作用</a:t>
            </a:r>
            <a:endParaRPr kumimoji="1" lang="zh-CN" altLang="en-US" sz="2800" u="sng" dirty="0" smtClean="0">
              <a:solidFill>
                <a:srgbClr val="0000FF"/>
              </a:solidFill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219200" y="3429000"/>
          <a:ext cx="533400" cy="824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Photo Editor 照片" r:id="rId2" imgW="23660100" imgH="4314825" progId="MSPhotoEd.3">
                  <p:embed/>
                </p:oleObj>
              </mc:Choice>
              <mc:Fallback>
                <p:oleObj name="Photo Editor 照片" r:id="rId2" imgW="23660100" imgH="4314825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000" t="50000" r="86250"/>
                      <a:stretch>
                        <a:fillRect/>
                      </a:stretch>
                    </p:blipFill>
                    <p:spPr bwMode="auto">
                      <a:xfrm>
                        <a:off x="1219200" y="3429000"/>
                        <a:ext cx="533400" cy="8248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743200" y="3554730"/>
          <a:ext cx="5334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Photo Editor 照片" r:id="rId5" imgW="23660100" imgH="4314825" progId="MSPhotoEd.3">
                  <p:embed/>
                </p:oleObj>
              </mc:Choice>
              <mc:Fallback>
                <p:oleObj name="Photo Editor 照片" r:id="rId5" imgW="23660100" imgH="4314825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5000" t="50000" r="86250"/>
                      <a:stretch>
                        <a:fillRect/>
                      </a:stretch>
                    </p:blipFill>
                    <p:spPr bwMode="auto">
                      <a:xfrm>
                        <a:off x="2743200" y="3554730"/>
                        <a:ext cx="5334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7772400" y="3554730"/>
          <a:ext cx="6096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Photo Editor 照片" r:id="rId7" imgW="23660100" imgH="4314825" progId="MSPhotoEd.3">
                  <p:embed/>
                </p:oleObj>
              </mc:Choice>
              <mc:Fallback>
                <p:oleObj name="Photo Editor 照片" r:id="rId7" imgW="23660100" imgH="4314825" progId="MSPhotoEd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91251" t="48000" b="17714"/>
                      <a:stretch>
                        <a:fillRect/>
                      </a:stretch>
                    </p:blipFill>
                    <p:spPr bwMode="auto">
                      <a:xfrm>
                        <a:off x="7772400" y="3554730"/>
                        <a:ext cx="6096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5943600" y="3630930"/>
          <a:ext cx="7620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Photo Editor 照片" r:id="rId9" imgW="23660100" imgH="4314825" progId="MSPhotoEd.3">
                  <p:embed/>
                </p:oleObj>
              </mc:Choice>
              <mc:Fallback>
                <p:oleObj name="Photo Editor 照片" r:id="rId9" imgW="23660100" imgH="4314825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6666" t="52222" r="23016" b="21667"/>
                      <a:stretch>
                        <a:fillRect/>
                      </a:stretch>
                    </p:blipFill>
                    <p:spPr bwMode="auto">
                      <a:xfrm>
                        <a:off x="5943600" y="3630930"/>
                        <a:ext cx="7620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4419600" y="3554730"/>
          <a:ext cx="6858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Photo Editor 照片" r:id="rId11" imgW="23660100" imgH="4314825" progId="MSPhotoEd.3">
                  <p:embed/>
                </p:oleObj>
              </mc:Choice>
              <mc:Fallback>
                <p:oleObj name="Photo Editor 照片" r:id="rId11" imgW="23660100" imgH="4314825" progId="MSPhotoEd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5859" t="52402" r="42676" b="-7205"/>
                      <a:stretch>
                        <a:fillRect/>
                      </a:stretch>
                    </p:blipFill>
                    <p:spPr bwMode="auto">
                      <a:xfrm>
                        <a:off x="4419600" y="3554730"/>
                        <a:ext cx="6858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8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371600" y="4164330"/>
            <a:ext cx="1524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r>
              <a:rPr kumimoji="1" lang="zh-CN" altLang="en-US" sz="2000" b="1">
                <a:solidFill>
                  <a:srgbClr val="A50021"/>
                </a:solidFill>
                <a:latin typeface="Times New Roman" panose="02020603050405020304" pitchFamily="18" charset="0"/>
              </a:rPr>
              <a:t>改变电压值通常为降压</a:t>
            </a:r>
            <a:endParaRPr kumimoji="1" lang="zh-CN" altLang="en-US" sz="2400" b="1">
              <a:solidFill>
                <a:srgbClr val="A5002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200400" y="4164330"/>
            <a:ext cx="1295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000" b="1">
                <a:solidFill>
                  <a:srgbClr val="A50021"/>
                </a:solidFill>
                <a:latin typeface="Times New Roman" panose="02020603050405020304" pitchFamily="18" charset="0"/>
              </a:rPr>
              <a:t>交流变脉动的直流</a:t>
            </a:r>
            <a:endParaRPr kumimoji="1" lang="zh-CN" altLang="en-US" sz="2400" b="1">
              <a:solidFill>
                <a:srgbClr val="A5002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876800" y="4316730"/>
            <a:ext cx="1219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000" b="1">
                <a:solidFill>
                  <a:srgbClr val="A50021"/>
                </a:solidFill>
                <a:latin typeface="Times New Roman" panose="02020603050405020304" pitchFamily="18" charset="0"/>
              </a:rPr>
              <a:t>减小脉动</a:t>
            </a:r>
            <a:endParaRPr kumimoji="1" lang="zh-CN" altLang="en-US" sz="2400" b="1">
              <a:solidFill>
                <a:srgbClr val="A5002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172200" y="4088130"/>
            <a:ext cx="259080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marL="0" indent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sz="2000" b="1">
                <a:solidFill>
                  <a:srgbClr val="A50021"/>
                </a:solidFill>
                <a:latin typeface="Times New Roman" panose="02020603050405020304" pitchFamily="18" charset="0"/>
              </a:rPr>
              <a:t>1) </a:t>
            </a:r>
            <a:r>
              <a:rPr kumimoji="1" lang="zh-CN" altLang="en-US" sz="2000" b="1">
                <a:solidFill>
                  <a:srgbClr val="A50021"/>
                </a:solidFill>
                <a:latin typeface="Times New Roman" panose="02020603050405020304" pitchFamily="18" charset="0"/>
              </a:rPr>
              <a:t>负载变化输出电压基本不变；</a:t>
            </a:r>
            <a:endParaRPr kumimoji="1" lang="zh-CN" altLang="en-US" sz="2000" b="1">
              <a:solidFill>
                <a:srgbClr val="A50021"/>
              </a:solidFill>
              <a:latin typeface="Times New Roman" panose="02020603050405020304" pitchFamily="18" charset="0"/>
            </a:endParaRPr>
          </a:p>
          <a:p>
            <a:pPr marL="0" indent="0" eaLnBrk="1" latinLnBrk="0" hangingPunct="1"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sz="2000" b="1">
                <a:solidFill>
                  <a:srgbClr val="A50021"/>
                </a:solidFill>
                <a:latin typeface="Times New Roman" panose="02020603050405020304" pitchFamily="18" charset="0"/>
              </a:rPr>
              <a:t>2) </a:t>
            </a:r>
            <a:r>
              <a:rPr kumimoji="1" lang="zh-CN" altLang="en-US" sz="2000" b="1">
                <a:solidFill>
                  <a:srgbClr val="A50021"/>
                </a:solidFill>
                <a:latin typeface="Times New Roman" panose="02020603050405020304" pitchFamily="18" charset="0"/>
              </a:rPr>
              <a:t>电网电压变化输出电压基本不变。</a:t>
            </a:r>
            <a:endParaRPr kumimoji="1" lang="zh-CN" altLang="en-US" sz="2000" b="1">
              <a:solidFill>
                <a:srgbClr val="A5002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" name="Text Box 12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33400" y="1730375"/>
            <a:ext cx="8001000" cy="82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直流电源是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能量转换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系统，将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220V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（</a:t>
            </a:r>
            <a:r>
              <a:rPr kumimoji="1" lang="zh-CN" altLang="zh-CN" sz="2400" b="1">
                <a:latin typeface="Times New Roman" panose="02020603050405020304" pitchFamily="18" charset="0"/>
              </a:rPr>
              <a:t>或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zh-CN" altLang="zh-CN" sz="2400" b="1">
                <a:latin typeface="Times New Roman" panose="02020603050405020304" pitchFamily="18" charset="0"/>
              </a:rPr>
              <a:t>380</a:t>
            </a:r>
            <a:r>
              <a:rPr kumimoji="1" lang="en-US" altLang="zh-CN" sz="2400" b="1">
                <a:latin typeface="Times New Roman" panose="02020603050405020304" pitchFamily="18" charset="0"/>
              </a:rPr>
              <a:t>V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</a:t>
            </a:r>
            <a:r>
              <a:rPr kumimoji="1" lang="en-US" altLang="zh-CN" sz="2400" b="1">
                <a:latin typeface="Times New Roman" panose="02020603050405020304" pitchFamily="18" charset="0"/>
              </a:rPr>
              <a:t>50Hz </a:t>
            </a:r>
            <a:r>
              <a:rPr kumimoji="1" lang="zh-CN" altLang="zh-CN" sz="2400" b="1">
                <a:latin typeface="Times New Roman" panose="02020603050405020304" pitchFamily="18" charset="0"/>
              </a:rPr>
              <a:t>的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交流电转换为直流电。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27" name="AutoShape 13"/>
          <p:cNvSpPr/>
          <p:nvPr>
            <p:custDataLst>
              <p:tags r:id="rId17"/>
            </p:custDataLst>
          </p:nvPr>
        </p:nvSpPr>
        <p:spPr bwMode="auto">
          <a:xfrm>
            <a:off x="1371600" y="5005705"/>
            <a:ext cx="1433513" cy="415925"/>
          </a:xfrm>
          <a:prstGeom prst="borderCallout1">
            <a:avLst>
              <a:gd name="adj1" fmla="val 27481"/>
              <a:gd name="adj2" fmla="val 105315"/>
              <a:gd name="adj3" fmla="val -315269"/>
              <a:gd name="adj4" fmla="val 210190"/>
            </a:avLst>
          </a:prstGeom>
          <a:noFill/>
          <a:ln w="1905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p>
            <a:pPr algn="ctr"/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半波整流</a:t>
            </a:r>
            <a:endParaRPr kumimoji="1" lang="zh-CN" altLang="en-US" sz="20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AutoShape 14"/>
          <p:cNvSpPr/>
          <p:nvPr>
            <p:custDataLst>
              <p:tags r:id="rId18"/>
            </p:custDataLst>
          </p:nvPr>
        </p:nvSpPr>
        <p:spPr bwMode="auto">
          <a:xfrm>
            <a:off x="3200400" y="5005705"/>
            <a:ext cx="1285875" cy="415925"/>
          </a:xfrm>
          <a:prstGeom prst="borderCallout1">
            <a:avLst>
              <a:gd name="adj1" fmla="val 27481"/>
              <a:gd name="adj2" fmla="val 105926"/>
              <a:gd name="adj3" fmla="val -227481"/>
              <a:gd name="adj4" fmla="val 126296"/>
            </a:avLst>
          </a:prstGeom>
          <a:noFill/>
          <a:ln w="19050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p>
            <a:pPr algn="ctr"/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全波整流</a:t>
            </a:r>
            <a:endParaRPr kumimoji="1" lang="zh-CN" altLang="en-US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9" name="Object 16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304800" y="2716530"/>
          <a:ext cx="82296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Photo Editor 照片" r:id="rId20" imgW="23250525" imgH="2333625" progId="MSPhotoEd.3">
                  <p:embed/>
                </p:oleObj>
              </mc:Choice>
              <mc:Fallback>
                <p:oleObj name="Photo Editor 照片" r:id="rId20" imgW="23250525" imgH="2333625" progId="MSPhotoEd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716530"/>
                        <a:ext cx="82296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 build="p"/>
      <p:bldP spid="23" grpId="0" autoUpdateAnimBg="0" build="p"/>
      <p:bldP spid="24" grpId="0" autoUpdateAnimBg="0" build="p"/>
      <p:bldP spid="25" grpId="0" autoUpdateAnimBg="0" build="p"/>
      <p:bldP spid="26" grpId="0" autoUpdateAnimBg="0" build="p"/>
      <p:bldP spid="27" grpId="0" animBg="1" autoUpdateAnimBg="0"/>
      <p:bldP spid="28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452320" y="7533904"/>
            <a:ext cx="1684752" cy="328666"/>
          </a:xfrm>
        </p:spPr>
        <p:txBody>
          <a:bodyPr/>
          <a:lstStyle/>
          <a:p>
            <a:fld id="{58C8EE89-5C0B-48B2-8145-EEB0BFC232F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39750" y="1630045"/>
            <a:ext cx="7817485" cy="40976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变压器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是改变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220V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工频交流电的电压，一般进行降压；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整流电路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是将</a:t>
            </a:r>
            <a:r>
              <a:rPr 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降压后的交流电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转为具有直流电成分的脉动直流电；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滤波电路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是将脉动直流电中的交流成分滤除，保留直流成分。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稳压电路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对整流后的直流电压采用负反馈技术进一步稳定直流电压，使其在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负载变化、电网电压变化时输出直流电压基本不变。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557338"/>
            <a:ext cx="7772400" cy="914400"/>
          </a:xfrm>
        </p:spPr>
        <p:txBody>
          <a:bodyPr anchor="ctr"/>
          <a:lstStyle/>
          <a:p>
            <a:pPr algn="ctr">
              <a:buClrTx/>
              <a:buSzTx/>
              <a:buFontTx/>
            </a:pPr>
            <a:r>
              <a:rPr lang="zh-CN" altLang="en-US" sz="4000" b="1" dirty="0" smtClean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</a:rPr>
              <a:t>§</a:t>
            </a:r>
            <a:r>
              <a:rPr lang="zh-CN" altLang="en-US" sz="4000" b="1" dirty="0" smtClean="0">
                <a:solidFill>
                  <a:srgbClr val="333399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华文楷体" panose="02010600040101010101" pitchFamily="2" charset="-122"/>
                <a:sym typeface="+mn-ea"/>
              </a:rPr>
              <a:t>8.2 整流电路</a:t>
            </a:r>
            <a:endParaRPr lang="zh-CN" altLang="en-US" sz="4000" b="1" dirty="0" smtClean="0">
              <a:solidFill>
                <a:srgbClr val="333399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华文楷体" panose="02010600040101010101" pitchFamily="2" charset="-122"/>
            </a:endParaRPr>
          </a:p>
        </p:txBody>
      </p:sp>
      <p:sp>
        <p:nvSpPr>
          <p:cNvPr id="78856" name="Text Box 8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1979295" y="3549015"/>
            <a:ext cx="524002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  <a:buClrTx/>
              <a:buSzTx/>
              <a:buFontTx/>
            </a:pPr>
            <a:r>
              <a:rPr kumimoji="1" lang="zh-CN" altLang="en-US" sz="32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二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、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单相半波整流电路</a:t>
            </a:r>
            <a:endParaRPr kumimoji="1" lang="zh-CN" altLang="en-US" sz="3200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78857" name="Text Box 9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979295" y="4316730"/>
            <a:ext cx="55372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  <a:buClrTx/>
              <a:buSzTx/>
              <a:buFontTx/>
            </a:pPr>
            <a:r>
              <a:rPr kumimoji="1"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三、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单相全波整流电路</a:t>
            </a:r>
            <a:endParaRPr kumimoji="1" lang="zh-CN" altLang="en-US" sz="3200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2" name="Text Box 8">
            <a:hlinkClick r:id="rId1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79295" y="2781300"/>
            <a:ext cx="597027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algn="l" eaLnBrk="0" hangingPunct="0">
              <a:spcBef>
                <a:spcPct val="50000"/>
              </a:spcBef>
              <a:buClrTx/>
              <a:buSzTx/>
              <a:buFontTx/>
            </a:pPr>
            <a:r>
              <a:rPr kumimoji="1" lang="zh-CN" altLang="en-US" sz="32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一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、对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整流电路要研究的问题</a:t>
            </a:r>
            <a:endParaRPr kumimoji="1" lang="zh-CN" altLang="en-US" sz="3200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3" name="Text Box 8">
            <a:hlinkClick r:id="rId1" action="ppaction://hlinksldjump"/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979295" y="5084445"/>
            <a:ext cx="597027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algn="l" eaLnBrk="0" hangingPunct="0">
              <a:spcBef>
                <a:spcPct val="50000"/>
              </a:spcBef>
              <a:buClrTx/>
              <a:buSzTx/>
              <a:buFontTx/>
            </a:pPr>
            <a:r>
              <a:rPr kumimoji="1" lang="zh-CN" altLang="en-US" sz="32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四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、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单相桥式整流电路</a:t>
            </a:r>
            <a:endParaRPr kumimoji="1" lang="zh-CN" altLang="en-US" sz="3200" dirty="0" smtClean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8EE89-5C0B-48B2-8145-EEB0BFC232FD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Text Box 8">
            <a:hlinkClick r:id="rId1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5605" y="693420"/>
            <a:ext cx="597027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algn="l" eaLnBrk="0" hangingPunct="0">
              <a:spcBef>
                <a:spcPct val="50000"/>
              </a:spcBef>
              <a:buClrTx/>
              <a:buSzTx/>
              <a:buFontTx/>
            </a:pPr>
            <a:r>
              <a:rPr kumimoji="1" lang="zh-CN" altLang="en-US" sz="32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一、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对</a:t>
            </a:r>
            <a:r>
              <a:rPr kumimoji="1"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整流电路要研究的问题</a:t>
            </a:r>
            <a:endParaRPr kumimoji="1" lang="zh-CN" altLang="en-US" sz="3200" dirty="0" smtClea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70560" y="1270000"/>
            <a:ext cx="8387080" cy="2478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marL="0" indent="0" eaLnBrk="1" latinLnBrk="0" hangingPunct="1">
              <a:lnSpc>
                <a:spcPct val="110000"/>
              </a:lnSpc>
              <a:spcBef>
                <a:spcPts val="600"/>
              </a:spcBef>
            </a:pPr>
            <a:r>
              <a:rPr kumimoji="1" lang="zh-CN" altLang="en-US" sz="2800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1.电路的工作原理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：二极管工作状态、波形的分析</a:t>
            </a:r>
            <a:endParaRPr kumimoji="1"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latinLnBrk="0" hangingPunct="1">
              <a:lnSpc>
                <a:spcPct val="110000"/>
              </a:lnSpc>
              <a:spcBef>
                <a:spcPts val="600"/>
              </a:spcBef>
            </a:pPr>
            <a:r>
              <a:rPr kumimoji="1" lang="zh-CN" altLang="en-US" sz="2800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2.输出电压和输出电流平均值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：输出脉动直流电压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O(AV)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和电流平均值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</a:t>
            </a:r>
            <a:r>
              <a:rPr lang="en-US" altLang="zh-CN" sz="2400" b="1" baseline="-25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(AV) 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的求解方法</a:t>
            </a:r>
            <a:endParaRPr kumimoji="1"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latinLnBrk="0" hangingPunct="1">
              <a:lnSpc>
                <a:spcPct val="110000"/>
              </a:lnSpc>
              <a:spcBef>
                <a:spcPts val="600"/>
              </a:spcBef>
            </a:pPr>
            <a:r>
              <a:rPr kumimoji="1" lang="zh-CN" altLang="en-US" sz="2800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rPr>
              <a:t>3.整流二极管的选择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：二极管承受的最大整流平均电流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和最高反向工作电压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RM </a:t>
            </a:r>
            <a:r>
              <a:rPr kumimoji="1"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的分析</a:t>
            </a:r>
            <a:endParaRPr kumimoji="1"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1355" y="3718560"/>
            <a:ext cx="7926070" cy="82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A50021"/>
                </a:solidFill>
                <a:latin typeface="Times New Roman" panose="02020603050405020304" pitchFamily="18" charset="0"/>
              </a:rPr>
              <a:t>    </a:t>
            </a:r>
            <a:r>
              <a:rPr kumimoji="1" lang="zh-CN" altLang="en-US" sz="2400" b="1">
                <a:solidFill>
                  <a:srgbClr val="A50021"/>
                </a:solidFill>
                <a:latin typeface="Times New Roman" panose="02020603050405020304" pitchFamily="18" charset="0"/>
              </a:rPr>
              <a:t>为分析问题简单起见，设二极管为理想二极管，变压器内阻为</a:t>
            </a:r>
            <a:r>
              <a:rPr kumimoji="1" lang="en-US" altLang="zh-CN" sz="2400" b="1">
                <a:solidFill>
                  <a:srgbClr val="A50021"/>
                </a:solidFill>
                <a:latin typeface="Times New Roman" panose="02020603050405020304" pitchFamily="18" charset="0"/>
              </a:rPr>
              <a:t> 0</a:t>
            </a:r>
            <a:r>
              <a:rPr kumimoji="1" lang="zh-CN" altLang="en-US" sz="2400" b="1">
                <a:solidFill>
                  <a:srgbClr val="A50021"/>
                </a:solidFill>
                <a:latin typeface="Times New Roman" panose="02020603050405020304" pitchFamily="18" charset="0"/>
              </a:rPr>
              <a:t>。</a:t>
            </a:r>
            <a:endParaRPr kumimoji="1" lang="zh-CN" altLang="en-US" sz="2400" b="1">
              <a:solidFill>
                <a:srgbClr val="A5002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57580" y="4580255"/>
            <a:ext cx="4264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整流二极管的伏安特性：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pic>
        <p:nvPicPr>
          <p:cNvPr id="22534" name="Picture 6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06" b="9911"/>
          <a:stretch>
            <a:fillRect/>
          </a:stretch>
        </p:blipFill>
        <p:spPr bwMode="auto">
          <a:xfrm>
            <a:off x="4859020" y="4293235"/>
            <a:ext cx="2819400" cy="243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535" name="Group 7"/>
          <p:cNvGrpSpPr/>
          <p:nvPr/>
        </p:nvGrpSpPr>
        <p:grpSpPr bwMode="auto">
          <a:xfrm>
            <a:off x="5124133" y="4598035"/>
            <a:ext cx="1219200" cy="1766888"/>
            <a:chOff x="2951" y="2496"/>
            <a:chExt cx="768" cy="1113"/>
          </a:xfrm>
        </p:grpSpPr>
        <p:sp>
          <p:nvSpPr>
            <p:cNvPr id="22536" name="Line 8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2951" y="3609"/>
              <a:ext cx="76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22537" name="Line 9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V="1">
              <a:off x="3717" y="2496"/>
              <a:ext cx="0" cy="110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2538" name="Group 10"/>
          <p:cNvGrpSpPr/>
          <p:nvPr/>
        </p:nvGrpSpPr>
        <p:grpSpPr bwMode="auto">
          <a:xfrm>
            <a:off x="4135120" y="4275773"/>
            <a:ext cx="4914900" cy="931862"/>
            <a:chOff x="2328" y="2341"/>
            <a:chExt cx="3096" cy="587"/>
          </a:xfrm>
        </p:grpSpPr>
        <p:sp>
          <p:nvSpPr>
            <p:cNvPr id="22539" name="AutoShape 11"/>
            <p:cNvSpPr/>
            <p:nvPr>
              <p:custDataLst>
                <p:tags r:id="rId10"/>
              </p:custDataLst>
            </p:nvPr>
          </p:nvSpPr>
          <p:spPr bwMode="auto">
            <a:xfrm>
              <a:off x="4601" y="2655"/>
              <a:ext cx="823" cy="273"/>
            </a:xfrm>
            <a:prstGeom prst="borderCallout1">
              <a:avLst>
                <a:gd name="adj1" fmla="val 26375"/>
                <a:gd name="adj2" fmla="val -5833"/>
                <a:gd name="adj3" fmla="val 153481"/>
                <a:gd name="adj4" fmla="val -47995"/>
              </a:avLst>
            </a:prstGeom>
            <a:noFill/>
            <a:ln w="19050">
              <a:solidFill>
                <a:srgbClr val="FF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pPr algn="ctr"/>
              <a:r>
                <a:rPr kumimoji="1" lang="zh-CN" altLang="en-US" sz="2000" b="1">
                  <a:latin typeface="Times New Roman" panose="02020603050405020304" pitchFamily="18" charset="0"/>
                </a:rPr>
                <a:t>实际特性</a:t>
              </a:r>
              <a:endParaRPr kumimoji="1"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22540" name="AutoShape 12"/>
            <p:cNvSpPr/>
            <p:nvPr>
              <p:custDataLst>
                <p:tags r:id="rId11"/>
              </p:custDataLst>
            </p:nvPr>
          </p:nvSpPr>
          <p:spPr bwMode="auto">
            <a:xfrm>
              <a:off x="2328" y="2341"/>
              <a:ext cx="991" cy="269"/>
            </a:xfrm>
            <a:prstGeom prst="borderCallout1">
              <a:avLst>
                <a:gd name="adj1" fmla="val 26764"/>
                <a:gd name="adj2" fmla="val 104468"/>
                <a:gd name="adj3" fmla="val 159481"/>
                <a:gd name="adj4" fmla="val 131097"/>
              </a:avLst>
            </a:prstGeom>
            <a:noFill/>
            <a:ln w="19050">
              <a:solidFill>
                <a:srgbClr val="FF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pPr algn="ctr"/>
              <a:r>
                <a:rPr kumimoji="1" lang="zh-CN" altLang="en-US" sz="2000" b="1">
                  <a:latin typeface="Times New Roman" panose="02020603050405020304" pitchFamily="18" charset="0"/>
                </a:rPr>
                <a:t>理想化特性</a:t>
              </a:r>
              <a:endParaRPr kumimoji="1" lang="zh-CN" altLang="en-US" sz="20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22541" name="Text Box 1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70560" y="5011738"/>
            <a:ext cx="3455988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理想二极管的正向导通电压为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，即正向电阻为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；反向电流为</a:t>
            </a: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，即反向电阻为无穷大。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 build="p"/>
      <p:bldP spid="8" grpId="0" autoUpdateAnimBg="0" build="p"/>
      <p:bldP spid="22533" grpId="0" autoUpdateAnimBg="0" build="p"/>
      <p:bldP spid="22541" grpId="0" autoUpdateAnimBg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838200" y="2286000"/>
          <a:ext cx="3581400" cy="19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Photo Editor 照片" r:id="rId1" imgW="10896600" imgH="5867400" progId="MSPhotoEd.3">
                  <p:embed/>
                </p:oleObj>
              </mc:Choice>
              <mc:Fallback>
                <p:oleObj name="Photo Editor 照片" r:id="rId1" imgW="10896600" imgH="5867400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86000"/>
                        <a:ext cx="3581400" cy="192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914400" y="4800600"/>
            <a:ext cx="7315200" cy="53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2 </a:t>
            </a:r>
            <a:r>
              <a:rPr kumimoji="1" lang="zh-CN" altLang="zh-CN" sz="2400" b="1">
                <a:latin typeface="Times New Roman" panose="02020603050405020304" pitchFamily="18" charset="0"/>
              </a:rPr>
              <a:t>的正半周，</a:t>
            </a:r>
            <a:r>
              <a:rPr kumimoji="1" lang="en-US" altLang="zh-CN" sz="2400" b="1">
                <a:latin typeface="Times New Roman" panose="02020603050405020304" pitchFamily="18" charset="0"/>
              </a:rPr>
              <a:t>D</a:t>
            </a:r>
            <a:r>
              <a:rPr kumimoji="1" lang="zh-CN" altLang="zh-CN" sz="2400" b="1">
                <a:latin typeface="Times New Roman" panose="02020603050405020304" pitchFamily="18" charset="0"/>
              </a:rPr>
              <a:t>导通，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A→D→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L</a:t>
            </a:r>
            <a:r>
              <a:rPr kumimoji="1" lang="en-US" altLang="zh-CN" sz="2400" b="1">
                <a:latin typeface="Times New Roman" panose="02020603050405020304" pitchFamily="18" charset="0"/>
              </a:rPr>
              <a:t>→B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O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=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。 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4859338" y="1484313"/>
          <a:ext cx="3276600" cy="322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Photo Editor 照片" r:id="rId3" imgW="12172950" imgH="11982450" progId="MSPhotoEd.3">
                  <p:embed/>
                </p:oleObj>
              </mc:Choice>
              <mc:Fallback>
                <p:oleObj name="Photo Editor 照片" r:id="rId3" imgW="12172950" imgH="11982450" progId="MSPhotoEd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484313"/>
                        <a:ext cx="3276600" cy="322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59" name="Group 7"/>
          <p:cNvGrpSpPr/>
          <p:nvPr/>
        </p:nvGrpSpPr>
        <p:grpSpPr bwMode="auto">
          <a:xfrm>
            <a:off x="2209800" y="2209800"/>
            <a:ext cx="228600" cy="2081213"/>
            <a:chOff x="1392" y="1296"/>
            <a:chExt cx="144" cy="1311"/>
          </a:xfrm>
        </p:grpSpPr>
        <p:graphicFrame>
          <p:nvGraphicFramePr>
            <p:cNvPr id="23560" name="Object 8"/>
            <p:cNvGraphicFramePr>
              <a:graphicFrameLocks noChangeAspect="1"/>
            </p:cNvGraphicFramePr>
            <p:nvPr/>
          </p:nvGraphicFramePr>
          <p:xfrm>
            <a:off x="1392" y="1296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Equation" r:id="rId5" imgW="139700" imgH="139700" progId="Equation.3">
                    <p:embed/>
                  </p:oleObj>
                </mc:Choice>
                <mc:Fallback>
                  <p:oleObj name="Equation" r:id="rId5" imgW="139700" imgH="1397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296"/>
                          <a:ext cx="144" cy="144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1" name="Object 9"/>
            <p:cNvGraphicFramePr>
              <a:graphicFrameLocks noChangeAspect="1"/>
            </p:cNvGraphicFramePr>
            <p:nvPr/>
          </p:nvGraphicFramePr>
          <p:xfrm>
            <a:off x="1398" y="2528"/>
            <a:ext cx="131" cy="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Equation" r:id="rId7" imgW="126365" imgH="76200" progId="Equation.3">
                    <p:embed/>
                  </p:oleObj>
                </mc:Choice>
                <mc:Fallback>
                  <p:oleObj name="Equation" r:id="rId7" imgW="126365" imgH="762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8" y="2528"/>
                          <a:ext cx="131" cy="79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62" name="Group 10"/>
          <p:cNvGrpSpPr/>
          <p:nvPr/>
        </p:nvGrpSpPr>
        <p:grpSpPr bwMode="auto">
          <a:xfrm>
            <a:off x="2362200" y="2743200"/>
            <a:ext cx="228600" cy="1143000"/>
            <a:chOff x="1488" y="1632"/>
            <a:chExt cx="144" cy="720"/>
          </a:xfrm>
        </p:grpSpPr>
        <p:graphicFrame>
          <p:nvGraphicFramePr>
            <p:cNvPr id="23563" name="Object 11"/>
            <p:cNvGraphicFramePr>
              <a:graphicFrameLocks noChangeAspect="1"/>
            </p:cNvGraphicFramePr>
            <p:nvPr/>
          </p:nvGraphicFramePr>
          <p:xfrm>
            <a:off x="1488" y="2208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Equation" r:id="rId9" imgW="139700" imgH="139700" progId="Equation.3">
                    <p:embed/>
                  </p:oleObj>
                </mc:Choice>
                <mc:Fallback>
                  <p:oleObj name="Equation" r:id="rId9" imgW="139700" imgH="1397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208"/>
                          <a:ext cx="144" cy="144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4" name="Object 12"/>
            <p:cNvGraphicFramePr>
              <a:graphicFrameLocks noChangeAspect="1"/>
            </p:cNvGraphicFramePr>
            <p:nvPr/>
          </p:nvGraphicFramePr>
          <p:xfrm>
            <a:off x="1488" y="1632"/>
            <a:ext cx="131" cy="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Equation" r:id="rId11" imgW="126365" imgH="76200" progId="Equation.3">
                    <p:embed/>
                  </p:oleObj>
                </mc:Choice>
                <mc:Fallback>
                  <p:oleObj name="Equation" r:id="rId11" imgW="126365" imgH="762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632"/>
                          <a:ext cx="131" cy="79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565" name="Group 13"/>
          <p:cNvGrpSpPr/>
          <p:nvPr/>
        </p:nvGrpSpPr>
        <p:grpSpPr bwMode="auto">
          <a:xfrm>
            <a:off x="2743200" y="2057400"/>
            <a:ext cx="838200" cy="457200"/>
            <a:chOff x="1728" y="1200"/>
            <a:chExt cx="528" cy="288"/>
          </a:xfrm>
        </p:grpSpPr>
        <p:graphicFrame>
          <p:nvGraphicFramePr>
            <p:cNvPr id="23566" name="Object 14"/>
            <p:cNvGraphicFramePr>
              <a:graphicFrameLocks noChangeAspect="1"/>
            </p:cNvGraphicFramePr>
            <p:nvPr/>
          </p:nvGraphicFramePr>
          <p:xfrm>
            <a:off x="1728" y="1392"/>
            <a:ext cx="131" cy="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Equation" r:id="rId12" imgW="126365" imgH="76200" progId="Equation.3">
                    <p:embed/>
                  </p:oleObj>
                </mc:Choice>
                <mc:Fallback>
                  <p:oleObj name="Equation" r:id="rId12" imgW="126365" imgH="762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392"/>
                          <a:ext cx="131" cy="79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7" name="Object 15"/>
            <p:cNvGraphicFramePr>
              <a:graphicFrameLocks noChangeAspect="1"/>
            </p:cNvGraphicFramePr>
            <p:nvPr/>
          </p:nvGraphicFramePr>
          <p:xfrm>
            <a:off x="2112" y="1344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Equation" r:id="rId13" imgW="139700" imgH="139700" progId="Equation.3">
                    <p:embed/>
                  </p:oleObj>
                </mc:Choice>
                <mc:Fallback>
                  <p:oleObj name="Equation" r:id="rId13" imgW="139700" imgH="1397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344"/>
                          <a:ext cx="144" cy="144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8" name="Object 16"/>
            <p:cNvGraphicFramePr>
              <a:graphicFrameLocks noChangeAspect="1"/>
            </p:cNvGraphicFramePr>
            <p:nvPr/>
          </p:nvGraphicFramePr>
          <p:xfrm>
            <a:off x="1920" y="1200"/>
            <a:ext cx="162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Equation" r:id="rId14" imgW="165100" imgH="215900" progId="Equation.3">
                    <p:embed/>
                  </p:oleObj>
                </mc:Choice>
                <mc:Fallback>
                  <p:oleObj name="Equation" r:id="rId14" imgW="165100" imgH="2159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200"/>
                          <a:ext cx="162" cy="212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69" name="Freeform 17"/>
          <p:cNvSpPr/>
          <p:nvPr/>
        </p:nvSpPr>
        <p:spPr bwMode="auto">
          <a:xfrm>
            <a:off x="2667000" y="2743200"/>
            <a:ext cx="1066800" cy="1066800"/>
          </a:xfrm>
          <a:custGeom>
            <a:avLst/>
            <a:gdLst>
              <a:gd name="T0" fmla="*/ 0 w 672"/>
              <a:gd name="T1" fmla="*/ 0 h 624"/>
              <a:gd name="T2" fmla="*/ 576 w 672"/>
              <a:gd name="T3" fmla="*/ 96 h 624"/>
              <a:gd name="T4" fmla="*/ 576 w 672"/>
              <a:gd name="T5" fmla="*/ 528 h 624"/>
              <a:gd name="T6" fmla="*/ 48 w 672"/>
              <a:gd name="T7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624">
                <a:moveTo>
                  <a:pt x="0" y="0"/>
                </a:moveTo>
                <a:cubicBezTo>
                  <a:pt x="240" y="4"/>
                  <a:pt x="480" y="8"/>
                  <a:pt x="576" y="96"/>
                </a:cubicBezTo>
                <a:cubicBezTo>
                  <a:pt x="672" y="184"/>
                  <a:pt x="664" y="440"/>
                  <a:pt x="576" y="528"/>
                </a:cubicBezTo>
                <a:cubicBezTo>
                  <a:pt x="488" y="616"/>
                  <a:pt x="144" y="608"/>
                  <a:pt x="48" y="624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914400" y="5405755"/>
            <a:ext cx="8001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2 </a:t>
            </a:r>
            <a:r>
              <a:rPr kumimoji="1" lang="zh-CN" altLang="zh-CN" sz="2400" b="1">
                <a:latin typeface="Times New Roman" panose="02020603050405020304" pitchFamily="18" charset="0"/>
              </a:rPr>
              <a:t>的负半周，</a:t>
            </a:r>
            <a:r>
              <a:rPr kumimoji="1" lang="en-US" altLang="zh-CN" sz="2400" b="1">
                <a:latin typeface="Times New Roman" panose="02020603050405020304" pitchFamily="18" charset="0"/>
              </a:rPr>
              <a:t>D</a:t>
            </a:r>
            <a:r>
              <a:rPr kumimoji="1" lang="zh-CN" altLang="zh-CN" sz="2400" b="1">
                <a:latin typeface="Times New Roman" panose="02020603050405020304" pitchFamily="18" charset="0"/>
              </a:rPr>
              <a:t>截止，承受反向电压，为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；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baseline="-2500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O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= 0</a:t>
            </a:r>
            <a:r>
              <a:rPr kumimoji="1" lang="zh-CN" altLang="zh-CN" sz="2400" b="1">
                <a:latin typeface="Times New Roman" panose="02020603050405020304" pitchFamily="18" charset="0"/>
              </a:rPr>
              <a:t>。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grpSp>
        <p:nvGrpSpPr>
          <p:cNvPr id="23571" name="Group 19"/>
          <p:cNvGrpSpPr/>
          <p:nvPr/>
        </p:nvGrpSpPr>
        <p:grpSpPr bwMode="auto">
          <a:xfrm>
            <a:off x="4495800" y="2492375"/>
            <a:ext cx="257175" cy="1585913"/>
            <a:chOff x="2832" y="1570"/>
            <a:chExt cx="162" cy="999"/>
          </a:xfrm>
        </p:grpSpPr>
        <p:graphicFrame>
          <p:nvGraphicFramePr>
            <p:cNvPr id="23572" name="Object 20"/>
            <p:cNvGraphicFramePr>
              <a:graphicFrameLocks noChangeAspect="1"/>
            </p:cNvGraphicFramePr>
            <p:nvPr/>
          </p:nvGraphicFramePr>
          <p:xfrm>
            <a:off x="2832" y="1962"/>
            <a:ext cx="162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Equation" r:id="rId16" imgW="165100" imgH="228600" progId="Equation.3">
                    <p:embed/>
                  </p:oleObj>
                </mc:Choice>
                <mc:Fallback>
                  <p:oleObj name="Equation" r:id="rId16" imgW="165100" imgH="2286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962"/>
                          <a:ext cx="162" cy="225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573" name="Group 21"/>
            <p:cNvGrpSpPr/>
            <p:nvPr/>
          </p:nvGrpSpPr>
          <p:grpSpPr bwMode="auto">
            <a:xfrm>
              <a:off x="2835" y="1570"/>
              <a:ext cx="136" cy="999"/>
              <a:chOff x="1392" y="1296"/>
              <a:chExt cx="144" cy="1311"/>
            </a:xfrm>
          </p:grpSpPr>
          <p:graphicFrame>
            <p:nvGraphicFramePr>
              <p:cNvPr id="23574" name="Object 22"/>
              <p:cNvGraphicFramePr>
                <a:graphicFrameLocks noChangeAspect="1"/>
              </p:cNvGraphicFramePr>
              <p:nvPr/>
            </p:nvGraphicFramePr>
            <p:xfrm>
              <a:off x="1392" y="1296"/>
              <a:ext cx="14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" name="Equation" r:id="rId18" imgW="139700" imgH="139700" progId="Equation.3">
                      <p:embed/>
                    </p:oleObj>
                  </mc:Choice>
                  <mc:Fallback>
                    <p:oleObj name="Equation" r:id="rId18" imgW="139700" imgH="139700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2" y="1296"/>
                            <a:ext cx="144" cy="144"/>
                          </a:xfrm>
                          <a:prstGeom prst="rect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75" name="Object 23"/>
              <p:cNvGraphicFramePr>
                <a:graphicFrameLocks noChangeAspect="1"/>
              </p:cNvGraphicFramePr>
              <p:nvPr/>
            </p:nvGraphicFramePr>
            <p:xfrm>
              <a:off x="1398" y="2528"/>
              <a:ext cx="131" cy="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" name="Equation" r:id="rId19" imgW="126365" imgH="76200" progId="Equation.3">
                      <p:embed/>
                    </p:oleObj>
                  </mc:Choice>
                  <mc:Fallback>
                    <p:oleObj name="Equation" r:id="rId19" imgW="126365" imgH="7620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8" y="2528"/>
                            <a:ext cx="131" cy="79"/>
                          </a:xfrm>
                          <a:prstGeom prst="rect">
                            <a:avLst/>
                          </a:prstGeom>
                          <a:solidFill>
                            <a:srgbClr val="FF0000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4" name="文本框 13"/>
          <p:cNvSpPr txBox="1"/>
          <p:nvPr>
            <p:custDataLst>
              <p:tags r:id="rId20"/>
            </p:custDataLst>
          </p:nvPr>
        </p:nvSpPr>
        <p:spPr>
          <a:xfrm>
            <a:off x="973455" y="1271270"/>
            <a:ext cx="2546985" cy="650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  <a:buClrTx/>
              <a:buSzTx/>
              <a:buFontTx/>
            </a:pPr>
            <a:r>
              <a:rPr kumimoji="1" lang="zh-CN" altLang="en-US" sz="2800" b="1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1.</a:t>
            </a:r>
            <a:r>
              <a:rPr kumimoji="1" lang="en-US" altLang="zh-CN" sz="2800" b="1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zh-CN" altLang="en-US" sz="2800" b="1" u="sng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工作原理</a:t>
            </a:r>
            <a:endParaRPr kumimoji="1" lang="zh-CN" altLang="en-US" sz="2800" b="1" u="sng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5" name="Text Box 8">
            <a:hlinkClick r:id="rId21" action="ppaction://hlinksldjump"/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5605" y="693420"/>
            <a:ext cx="597027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algn="l" eaLnBrk="0" hangingPunct="0">
              <a:spcBef>
                <a:spcPct val="50000"/>
              </a:spcBef>
              <a:buClrTx/>
              <a:buSzTx/>
              <a:buFontTx/>
            </a:pPr>
            <a:r>
              <a:rPr kumimoji="1" lang="zh-CN" altLang="en-US" sz="3200" dirty="0" smtClean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二、单相半波整流电路</a:t>
            </a:r>
            <a:endParaRPr kumimoji="1" lang="zh-CN" altLang="en-US" sz="3200" dirty="0" smtClean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19" name="Object 12"/>
          <p:cNvGraphicFramePr>
            <a:graphicFrameLocks noChangeAspect="1"/>
          </p:cNvGraphicFramePr>
          <p:nvPr/>
        </p:nvGraphicFramePr>
        <p:xfrm>
          <a:off x="4283710" y="2821623"/>
          <a:ext cx="209550" cy="292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Equation" r:id="rId23" imgW="127000" imgH="177165" progId="Equation.3">
                  <p:embed/>
                </p:oleObj>
              </mc:Choice>
              <mc:Fallback>
                <p:oleObj name="Equation" r:id="rId23" imgW="127000" imgH="17716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710" y="2821623"/>
                        <a:ext cx="209550" cy="29273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utoUpdateAnimBg="0" build="p"/>
      <p:bldP spid="23570" grpId="0" autoUpdateAnimBg="0" build="p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commondata" val="eyJoZGlkIjoiNDJmYmUwMzRkNWQ5OTE5MTY2OTJiYzViYTRjN2U2YjQifQ==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3345</Words>
  <Application>WPS 演示</Application>
  <PresentationFormat>全屏显示(4:3)</PresentationFormat>
  <Paragraphs>319</Paragraphs>
  <Slides>36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91</vt:i4>
      </vt:variant>
      <vt:variant>
        <vt:lpstr>幻灯片标题</vt:lpstr>
      </vt:variant>
      <vt:variant>
        <vt:i4>36</vt:i4>
      </vt:variant>
    </vt:vector>
  </HeadingPairs>
  <TitlesOfParts>
    <vt:vector size="141" baseType="lpstr">
      <vt:lpstr>Arial</vt:lpstr>
      <vt:lpstr>宋体</vt:lpstr>
      <vt:lpstr>Wingdings</vt:lpstr>
      <vt:lpstr>Calibri</vt:lpstr>
      <vt:lpstr>Times New Roman</vt:lpstr>
      <vt:lpstr>华文楷体</vt:lpstr>
      <vt:lpstr>黑体</vt:lpstr>
      <vt:lpstr>Wingdings</vt:lpstr>
      <vt:lpstr>微软雅黑</vt:lpstr>
      <vt:lpstr>Arial Unicode MS</vt:lpstr>
      <vt:lpstr>Monotype Sorts</vt:lpstr>
      <vt:lpstr>Symbol</vt:lpstr>
      <vt:lpstr>等线</vt:lpstr>
      <vt:lpstr>默认设计模板</vt:lpstr>
      <vt:lpstr>MSPhotoEd.3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MSPhotoEd.3</vt:lpstr>
      <vt:lpstr>MSPhotoEd.3</vt:lpstr>
      <vt:lpstr>Equation.3</vt:lpstr>
      <vt:lpstr>Equation.3</vt:lpstr>
      <vt:lpstr>Equation.3</vt:lpstr>
      <vt:lpstr>MSPhotoEd.3</vt:lpstr>
      <vt:lpstr>MSPhotoEd.3</vt:lpstr>
      <vt:lpstr>Equation.3</vt:lpstr>
      <vt:lpstr>Equation.3</vt:lpstr>
      <vt:lpstr>Equation.3</vt:lpstr>
      <vt:lpstr>Paint.Picture</vt:lpstr>
      <vt:lpstr>MSPhotoEd.3</vt:lpstr>
      <vt:lpstr>Equation.3</vt:lpstr>
      <vt:lpstr>Equation.3</vt:lpstr>
      <vt:lpstr>Equation.3</vt:lpstr>
      <vt:lpstr>Equation.3</vt:lpstr>
      <vt:lpstr>Equation.3</vt:lpstr>
      <vt:lpstr>Equation.3</vt:lpstr>
      <vt:lpstr>MSPhotoEd.3</vt:lpstr>
      <vt:lpstr>Equation.3</vt:lpstr>
      <vt:lpstr>Equation.3</vt:lpstr>
      <vt:lpstr>Equation.3</vt:lpstr>
      <vt:lpstr>MSPhotoEd.3</vt:lpstr>
      <vt:lpstr>Equation.3</vt:lpstr>
      <vt:lpstr>Visio.Drawing.5</vt:lpstr>
      <vt:lpstr>Visio.Drawing.5</vt:lpstr>
      <vt:lpstr>MSPhotoEd.3</vt:lpstr>
      <vt:lpstr>Equation.3</vt:lpstr>
      <vt:lpstr>Equation.3</vt:lpstr>
      <vt:lpstr>Equation.3</vt:lpstr>
      <vt:lpstr>MSPhotoEd.3</vt:lpstr>
      <vt:lpstr>MSPhotoEd.3</vt:lpstr>
      <vt:lpstr>Equation.3</vt:lpstr>
      <vt:lpstr>MSPhotoEd.3</vt:lpstr>
      <vt:lpstr>Equation.3</vt:lpstr>
      <vt:lpstr>Equation.3</vt:lpstr>
      <vt:lpstr>MSPhotoEd.3</vt:lpstr>
      <vt:lpstr>MSPhotoEd.3</vt:lpstr>
      <vt:lpstr>MSPhotoEd.3</vt:lpstr>
      <vt:lpstr>MSPhotoEd.3</vt:lpstr>
      <vt:lpstr>Equation.3</vt:lpstr>
      <vt:lpstr>Equation.3</vt:lpstr>
      <vt:lpstr>MSPhotoEd.3</vt:lpstr>
      <vt:lpstr>Equation.3</vt:lpstr>
      <vt:lpstr>MSPhotoEd.3</vt:lpstr>
      <vt:lpstr>Equation.3</vt:lpstr>
      <vt:lpstr>Equation.3</vt:lpstr>
      <vt:lpstr>MSPhotoEd.3</vt:lpstr>
      <vt:lpstr>Equation.3</vt:lpstr>
      <vt:lpstr>Equation.3</vt:lpstr>
      <vt:lpstr>Equation.3</vt:lpstr>
      <vt:lpstr>Equation.3</vt:lpstr>
      <vt:lpstr>Equation.KSEE3</vt:lpstr>
      <vt:lpstr>Equation.KSEE3</vt:lpstr>
      <vt:lpstr>Equation.3</vt:lpstr>
      <vt:lpstr>MSPhotoEd.3</vt:lpstr>
      <vt:lpstr>Equation.KSEE3</vt:lpstr>
      <vt:lpstr>Equation.3</vt:lpstr>
      <vt:lpstr>MSPhotoEd.3</vt:lpstr>
      <vt:lpstr>MSPhotoEd.3</vt:lpstr>
      <vt:lpstr>MSPhotoEd.3</vt:lpstr>
      <vt:lpstr>Equation.3</vt:lpstr>
      <vt:lpstr>Equation.3</vt:lpstr>
      <vt:lpstr>Equation.3</vt:lpstr>
      <vt:lpstr>Equation.3</vt:lpstr>
      <vt:lpstr>Equation.3</vt:lpstr>
      <vt:lpstr>MSPhotoEd.3</vt:lpstr>
      <vt:lpstr>MSPhotoEd.3</vt:lpstr>
      <vt:lpstr>MSPhotoEd.3</vt:lpstr>
      <vt:lpstr>Equation.3</vt:lpstr>
      <vt:lpstr>Equation.3</vt:lpstr>
      <vt:lpstr>MSPhotoEd.3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第八章  直流电源电路</vt:lpstr>
      <vt:lpstr>PowerPoint 演示文稿</vt:lpstr>
      <vt:lpstr>PowerPoint 演示文稿</vt:lpstr>
      <vt:lpstr>§8.1  直流电源的组成</vt:lpstr>
      <vt:lpstr>PowerPoint 演示文稿</vt:lpstr>
      <vt:lpstr>PowerPoint 演示文稿</vt:lpstr>
      <vt:lpstr>§8.2 整流电路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§8.3 滤波电路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§8.4 稳压电路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tsinghua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模拟电子技术基础</dc:title>
  <dc:creator>hua</dc:creator>
  <dc:subject>QQ:591881218</dc:subject>
  <cp:lastModifiedBy>chen</cp:lastModifiedBy>
  <cp:revision>243</cp:revision>
  <dcterms:created xsi:type="dcterms:W3CDTF">2007-07-18T09:03:00Z</dcterms:created>
  <dcterms:modified xsi:type="dcterms:W3CDTF">2023-11-30T13:51:12Z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7AE8373EF5944EFEAB7FCEA381D979A5_12</vt:lpwstr>
  </property>
  <property fmtid="{D5CDD505-2E9C-101B-9397-08002B2CF9AE}" pid="3" name="KSOProductBuildVer">
    <vt:lpwstr>2052-12.1.0.15712</vt:lpwstr>
  </property>
</Properties>
</file>