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76" r:id="rId4"/>
    <p:sldId id="277" r:id="rId5"/>
    <p:sldId id="278" r:id="rId6"/>
    <p:sldId id="280" r:id="rId7"/>
    <p:sldId id="281" r:id="rId8"/>
    <p:sldId id="283" r:id="rId9"/>
    <p:sldId id="282" r:id="rId10"/>
    <p:sldId id="284" r:id="rId11"/>
    <p:sldId id="273" r:id="rId12"/>
    <p:sldId id="275" r:id="rId13"/>
    <p:sldId id="285" r:id="rId14"/>
    <p:sldId id="286" r:id="rId15"/>
    <p:sldId id="288" r:id="rId16"/>
    <p:sldId id="289" r:id="rId17"/>
    <p:sldId id="287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007"/>
    <a:srgbClr val="FEA006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5811" autoAdjust="0"/>
  </p:normalViewPr>
  <p:slideViewPr>
    <p:cSldViewPr snapToGrid="0">
      <p:cViewPr varScale="1">
        <p:scale>
          <a:sx n="120" d="100"/>
          <a:sy n="120" d="100"/>
        </p:scale>
        <p:origin x="96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2023/4/18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75201" y="2282496"/>
            <a:ext cx="4952568" cy="97687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小谷记账簿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软件设计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286703" y="4249498"/>
            <a:ext cx="279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00AF92"/>
                </a:solidFill>
                <a:latin typeface="微软雅黑" pitchFamily="34" charset="-122"/>
                <a:ea typeface="微软雅黑" pitchFamily="34" charset="-122"/>
              </a:rPr>
              <a:t>讲师：武晟然   </a:t>
            </a:r>
            <a:endParaRPr lang="en-US" altLang="zh-CN" sz="2400" dirty="0">
              <a:solidFill>
                <a:srgbClr val="00AF9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A7D96D-5C04-B345-CB13-4A97B17197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3" y="345010"/>
            <a:ext cx="1699565" cy="1699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05319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退出功能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914684" cy="2015673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在主菜单页面，选择“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”可以退出软件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页面将做确认退出的对话提醒：如果输入“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”则退出，输入“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”则返回主菜单页面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77" y="2189876"/>
            <a:ext cx="54006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9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526" y="42040"/>
            <a:ext cx="3533446" cy="367854"/>
          </a:xfrm>
        </p:spPr>
        <p:txBody>
          <a:bodyPr/>
          <a:lstStyle/>
          <a:p>
            <a:r>
              <a:rPr lang="zh-CN" altLang="en-US" sz="2400" spc="300"/>
              <a:t>流程图</a:t>
            </a:r>
            <a:r>
              <a:rPr lang="en-US" altLang="zh-CN" sz="2400" spc="300"/>
              <a:t>—— </a:t>
            </a:r>
            <a:r>
              <a:rPr lang="zh-CN" altLang="en-US" sz="2400" spc="300"/>
              <a:t>主流程</a:t>
            </a: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021838" y="534386"/>
            <a:ext cx="270000" cy="27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流程图: 决策 7"/>
          <p:cNvSpPr/>
          <p:nvPr/>
        </p:nvSpPr>
        <p:spPr>
          <a:xfrm>
            <a:off x="3566528" y="1634456"/>
            <a:ext cx="1180623" cy="422463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循环是否退出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3405348" y="103001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1. </a:t>
            </a:r>
            <a:r>
              <a:rPr lang="zh-CN" altLang="en-US" sz="1350"/>
              <a:t>加载数据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3405348" y="2264974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2. </a:t>
            </a:r>
            <a:r>
              <a:rPr lang="zh-CN" altLang="en-US" sz="1350"/>
              <a:t>显示主菜单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3405348" y="2864066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3. </a:t>
            </a:r>
            <a:r>
              <a:rPr lang="zh-CN" altLang="en-US" sz="1350"/>
              <a:t>读取键盘选择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1403127" y="382576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记账操作</a:t>
            </a:r>
          </a:p>
        </p:txBody>
      </p:sp>
      <p:sp>
        <p:nvSpPr>
          <p:cNvPr id="13" name="流程图: 可选过程 12"/>
          <p:cNvSpPr/>
          <p:nvPr/>
        </p:nvSpPr>
        <p:spPr>
          <a:xfrm>
            <a:off x="3405348" y="382576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查询操作</a:t>
            </a:r>
          </a:p>
        </p:txBody>
      </p:sp>
      <p:sp>
        <p:nvSpPr>
          <p:cNvPr id="14" name="流程图: 可选过程 13"/>
          <p:cNvSpPr/>
          <p:nvPr/>
        </p:nvSpPr>
        <p:spPr>
          <a:xfrm>
            <a:off x="5444359" y="382576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确认是否退出（更改</a:t>
            </a:r>
            <a:r>
              <a:rPr lang="en-US" altLang="zh-CN" sz="1350"/>
              <a:t>quit</a:t>
            </a:r>
            <a:r>
              <a:rPr lang="zh-CN" altLang="en-US" sz="1350"/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616371" y="1709100"/>
            <a:ext cx="270000" cy="270000"/>
            <a:chOff x="3979794" y="4491529"/>
            <a:chExt cx="270000" cy="270000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3979794" y="4491529"/>
              <a:ext cx="270000" cy="27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027814" y="453954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4156838" y="3284479"/>
            <a:ext cx="0" cy="5412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2" idx="0"/>
          </p:cNvCxnSpPr>
          <p:nvPr/>
        </p:nvCxnSpPr>
        <p:spPr>
          <a:xfrm rot="5400000">
            <a:off x="2885088" y="2554010"/>
            <a:ext cx="541282" cy="200222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2"/>
            <a:endCxn id="14" idx="0"/>
          </p:cNvCxnSpPr>
          <p:nvPr/>
        </p:nvCxnSpPr>
        <p:spPr>
          <a:xfrm rot="16200000" flipH="1">
            <a:off x="4905703" y="2535614"/>
            <a:ext cx="541282" cy="20390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42401" y="353973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05348" y="3550239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59165" y="3569397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03913" y="530760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开始</a:t>
            </a:r>
          </a:p>
        </p:txBody>
      </p:sp>
      <p:sp>
        <p:nvSpPr>
          <p:cNvPr id="32" name="矩形 31"/>
          <p:cNvSpPr/>
          <p:nvPr/>
        </p:nvSpPr>
        <p:spPr>
          <a:xfrm>
            <a:off x="6886371" y="1723371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结束</a:t>
            </a:r>
          </a:p>
        </p:txBody>
      </p:sp>
      <p:cxnSp>
        <p:nvCxnSpPr>
          <p:cNvPr id="34" name="直接箭头连接符 33"/>
          <p:cNvCxnSpPr>
            <a:stCxn id="13" idx="2"/>
          </p:cNvCxnSpPr>
          <p:nvPr/>
        </p:nvCxnSpPr>
        <p:spPr>
          <a:xfrm flipH="1">
            <a:off x="4156838" y="4246174"/>
            <a:ext cx="1" cy="5431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06108" y="1860149"/>
            <a:ext cx="931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quit = false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24414" y="1583150"/>
            <a:ext cx="872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quit = true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直接箭头连接符 37"/>
          <p:cNvCxnSpPr>
            <a:stCxn id="8" idx="3"/>
            <a:endCxn id="17" idx="2"/>
          </p:cNvCxnSpPr>
          <p:nvPr/>
        </p:nvCxnSpPr>
        <p:spPr>
          <a:xfrm flipV="1">
            <a:off x="4747151" y="1844100"/>
            <a:ext cx="186922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2" idx="2"/>
          </p:cNvCxnSpPr>
          <p:nvPr/>
        </p:nvCxnSpPr>
        <p:spPr>
          <a:xfrm rot="16200000" flipH="1">
            <a:off x="2897638" y="3503154"/>
            <a:ext cx="516180" cy="2002220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2"/>
          </p:cNvCxnSpPr>
          <p:nvPr/>
        </p:nvCxnSpPr>
        <p:spPr>
          <a:xfrm rot="5400000">
            <a:off x="4918254" y="3484758"/>
            <a:ext cx="516180" cy="2039012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8" idx="1"/>
          </p:cNvCxnSpPr>
          <p:nvPr/>
        </p:nvCxnSpPr>
        <p:spPr>
          <a:xfrm rot="16200000" flipV="1">
            <a:off x="2661441" y="2750776"/>
            <a:ext cx="2400487" cy="590312"/>
          </a:xfrm>
          <a:prstGeom prst="bentConnector4">
            <a:avLst>
              <a:gd name="adj1" fmla="val -22703"/>
              <a:gd name="adj2" fmla="val 569599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4"/>
            <a:endCxn id="9" idx="0"/>
          </p:cNvCxnSpPr>
          <p:nvPr/>
        </p:nvCxnSpPr>
        <p:spPr>
          <a:xfrm>
            <a:off x="4156838" y="804386"/>
            <a:ext cx="1" cy="225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9" idx="2"/>
            <a:endCxn id="8" idx="0"/>
          </p:cNvCxnSpPr>
          <p:nvPr/>
        </p:nvCxnSpPr>
        <p:spPr>
          <a:xfrm>
            <a:off x="4156839" y="1450424"/>
            <a:ext cx="1" cy="184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8" idx="2"/>
            <a:endCxn id="10" idx="0"/>
          </p:cNvCxnSpPr>
          <p:nvPr/>
        </p:nvCxnSpPr>
        <p:spPr>
          <a:xfrm flipH="1">
            <a:off x="4156839" y="2056919"/>
            <a:ext cx="1" cy="2080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0" idx="2"/>
            <a:endCxn id="11" idx="0"/>
          </p:cNvCxnSpPr>
          <p:nvPr/>
        </p:nvCxnSpPr>
        <p:spPr>
          <a:xfrm>
            <a:off x="4156839" y="2685387"/>
            <a:ext cx="0" cy="178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9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526" y="42040"/>
            <a:ext cx="3533446" cy="367854"/>
          </a:xfrm>
        </p:spPr>
        <p:txBody>
          <a:bodyPr/>
          <a:lstStyle/>
          <a:p>
            <a:r>
              <a:rPr lang="zh-CN" altLang="en-US" sz="2400" spc="300"/>
              <a:t>流程图</a:t>
            </a:r>
            <a:r>
              <a:rPr lang="en-US" altLang="zh-CN" sz="2400" spc="300"/>
              <a:t>—— </a:t>
            </a:r>
            <a:r>
              <a:rPr lang="zh-CN" altLang="en-US" sz="2400" spc="300"/>
              <a:t>记账操作</a:t>
            </a: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021838" y="534386"/>
            <a:ext cx="270000" cy="27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流程图: 可选过程 8"/>
          <p:cNvSpPr/>
          <p:nvPr/>
        </p:nvSpPr>
        <p:spPr>
          <a:xfrm>
            <a:off x="3405348" y="103001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显示记账菜单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3405348" y="1634396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读取键盘选择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1403127" y="247315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键盘输入</a:t>
            </a:r>
            <a:endParaRPr lang="en-US" altLang="zh-CN" sz="1350"/>
          </a:p>
          <a:p>
            <a:pPr algn="ctr"/>
            <a:r>
              <a:rPr lang="zh-CN" altLang="en-US" sz="1350"/>
              <a:t>收入金额</a:t>
            </a:r>
          </a:p>
        </p:txBody>
      </p:sp>
      <p:cxnSp>
        <p:nvCxnSpPr>
          <p:cNvPr id="21" name="直接箭头连接符 20"/>
          <p:cNvCxnSpPr>
            <a:stCxn id="11" idx="2"/>
            <a:endCxn id="40" idx="0"/>
          </p:cNvCxnSpPr>
          <p:nvPr/>
        </p:nvCxnSpPr>
        <p:spPr>
          <a:xfrm flipH="1">
            <a:off x="4156838" y="2054809"/>
            <a:ext cx="1" cy="4183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2" idx="0"/>
          </p:cNvCxnSpPr>
          <p:nvPr/>
        </p:nvCxnSpPr>
        <p:spPr>
          <a:xfrm rot="5400000">
            <a:off x="2946556" y="1262872"/>
            <a:ext cx="418346" cy="2002221"/>
          </a:xfrm>
          <a:prstGeom prst="bentConnector3">
            <a:avLst>
              <a:gd name="adj1" fmla="val 37856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2"/>
            <a:endCxn id="37" idx="0"/>
          </p:cNvCxnSpPr>
          <p:nvPr/>
        </p:nvCxnSpPr>
        <p:spPr>
          <a:xfrm rot="16200000" flipH="1">
            <a:off x="4962341" y="1249307"/>
            <a:ext cx="418346" cy="2029350"/>
          </a:xfrm>
          <a:prstGeom prst="bentConnector3">
            <a:avLst>
              <a:gd name="adj1" fmla="val 37857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42401" y="218394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05348" y="2225979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59165" y="2213607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03913" y="530760"/>
            <a:ext cx="169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开始（主菜单选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</p:txBody>
      </p:sp>
      <p:cxnSp>
        <p:nvCxnSpPr>
          <p:cNvPr id="57" name="直接箭头连接符 56"/>
          <p:cNvCxnSpPr>
            <a:stCxn id="4" idx="4"/>
            <a:endCxn id="9" idx="0"/>
          </p:cNvCxnSpPr>
          <p:nvPr/>
        </p:nvCxnSpPr>
        <p:spPr>
          <a:xfrm>
            <a:off x="4156838" y="804386"/>
            <a:ext cx="1" cy="225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9" idx="2"/>
            <a:endCxn id="11" idx="0"/>
          </p:cNvCxnSpPr>
          <p:nvPr/>
        </p:nvCxnSpPr>
        <p:spPr>
          <a:xfrm>
            <a:off x="4156839" y="1450424"/>
            <a:ext cx="0" cy="183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流程图: 可选过程 36"/>
          <p:cNvSpPr/>
          <p:nvPr/>
        </p:nvSpPr>
        <p:spPr>
          <a:xfrm>
            <a:off x="5434698" y="247315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直接退出</a:t>
            </a:r>
            <a:endParaRPr lang="en-US" altLang="zh-CN" sz="1350"/>
          </a:p>
        </p:txBody>
      </p:sp>
      <p:sp>
        <p:nvSpPr>
          <p:cNvPr id="39" name="流程图: 可选过程 38"/>
          <p:cNvSpPr/>
          <p:nvPr/>
        </p:nvSpPr>
        <p:spPr>
          <a:xfrm>
            <a:off x="1403126" y="315840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键盘输入备注</a:t>
            </a:r>
          </a:p>
        </p:txBody>
      </p:sp>
      <p:sp>
        <p:nvSpPr>
          <p:cNvPr id="40" name="流程图: 可选过程 39"/>
          <p:cNvSpPr/>
          <p:nvPr/>
        </p:nvSpPr>
        <p:spPr>
          <a:xfrm>
            <a:off x="3405347" y="247315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键盘输入</a:t>
            </a:r>
            <a:endParaRPr lang="en-US" altLang="zh-CN" sz="1350"/>
          </a:p>
          <a:p>
            <a:pPr algn="ctr"/>
            <a:r>
              <a:rPr lang="zh-CN" altLang="en-US" sz="1350"/>
              <a:t>支出金额</a:t>
            </a:r>
          </a:p>
        </p:txBody>
      </p:sp>
      <p:sp>
        <p:nvSpPr>
          <p:cNvPr id="41" name="流程图: 可选过程 40"/>
          <p:cNvSpPr/>
          <p:nvPr/>
        </p:nvSpPr>
        <p:spPr>
          <a:xfrm>
            <a:off x="3405346" y="315840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键盘输入备注</a:t>
            </a:r>
          </a:p>
        </p:txBody>
      </p:sp>
      <p:sp>
        <p:nvSpPr>
          <p:cNvPr id="42" name="流程图: 可选过程 41"/>
          <p:cNvSpPr/>
          <p:nvPr/>
        </p:nvSpPr>
        <p:spPr>
          <a:xfrm>
            <a:off x="1408386" y="376273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保存账目信息</a:t>
            </a:r>
          </a:p>
        </p:txBody>
      </p:sp>
      <p:sp>
        <p:nvSpPr>
          <p:cNvPr id="43" name="流程图: 可选过程 42"/>
          <p:cNvSpPr/>
          <p:nvPr/>
        </p:nvSpPr>
        <p:spPr>
          <a:xfrm>
            <a:off x="3405345" y="376273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保存账目信息</a:t>
            </a:r>
          </a:p>
        </p:txBody>
      </p:sp>
      <p:cxnSp>
        <p:nvCxnSpPr>
          <p:cNvPr id="44" name="直接箭头连接符 43"/>
          <p:cNvCxnSpPr>
            <a:stCxn id="12" idx="2"/>
            <a:endCxn id="39" idx="0"/>
          </p:cNvCxnSpPr>
          <p:nvPr/>
        </p:nvCxnSpPr>
        <p:spPr>
          <a:xfrm flipH="1">
            <a:off x="2154617" y="2977632"/>
            <a:ext cx="1" cy="180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2"/>
            <a:endCxn id="42" idx="0"/>
          </p:cNvCxnSpPr>
          <p:nvPr/>
        </p:nvCxnSpPr>
        <p:spPr>
          <a:xfrm>
            <a:off x="2154617" y="3578814"/>
            <a:ext cx="5260" cy="1839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2"/>
            <a:endCxn id="41" idx="0"/>
          </p:cNvCxnSpPr>
          <p:nvPr/>
        </p:nvCxnSpPr>
        <p:spPr>
          <a:xfrm flipH="1">
            <a:off x="4156837" y="2977632"/>
            <a:ext cx="1" cy="180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2"/>
            <a:endCxn id="43" idx="0"/>
          </p:cNvCxnSpPr>
          <p:nvPr/>
        </p:nvCxnSpPr>
        <p:spPr>
          <a:xfrm flipH="1">
            <a:off x="4156836" y="3578814"/>
            <a:ext cx="1" cy="1839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021835" y="4546893"/>
            <a:ext cx="270000" cy="270000"/>
            <a:chOff x="3979794" y="4491529"/>
            <a:chExt cx="270000" cy="270000"/>
          </a:xfrm>
        </p:grpSpPr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3979794" y="4491529"/>
              <a:ext cx="270000" cy="27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4027814" y="453954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5" name="矩形 64"/>
          <p:cNvSpPr/>
          <p:nvPr/>
        </p:nvSpPr>
        <p:spPr>
          <a:xfrm>
            <a:off x="4333875" y="4550654"/>
            <a:ext cx="170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结束（返回主菜单）</a:t>
            </a:r>
          </a:p>
        </p:txBody>
      </p:sp>
      <p:cxnSp>
        <p:nvCxnSpPr>
          <p:cNvPr id="52" name="直接箭头连接符 51"/>
          <p:cNvCxnSpPr>
            <a:stCxn id="43" idx="2"/>
            <a:endCxn id="62" idx="0"/>
          </p:cNvCxnSpPr>
          <p:nvPr/>
        </p:nvCxnSpPr>
        <p:spPr>
          <a:xfrm flipH="1">
            <a:off x="4156835" y="4183144"/>
            <a:ext cx="1" cy="3637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2" idx="2"/>
            <a:endCxn id="62" idx="0"/>
          </p:cNvCxnSpPr>
          <p:nvPr/>
        </p:nvCxnSpPr>
        <p:spPr>
          <a:xfrm rot="16200000" flipH="1">
            <a:off x="2976482" y="3366539"/>
            <a:ext cx="363749" cy="1996958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37" idx="2"/>
            <a:endCxn id="62" idx="0"/>
          </p:cNvCxnSpPr>
          <p:nvPr/>
        </p:nvCxnSpPr>
        <p:spPr>
          <a:xfrm rot="5400000">
            <a:off x="4386882" y="2747585"/>
            <a:ext cx="1569261" cy="2029354"/>
          </a:xfrm>
          <a:prstGeom prst="bentConnector3">
            <a:avLst>
              <a:gd name="adj1" fmla="val 88479"/>
            </a:avLst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3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526" y="42040"/>
            <a:ext cx="3533446" cy="367854"/>
          </a:xfrm>
        </p:spPr>
        <p:txBody>
          <a:bodyPr/>
          <a:lstStyle/>
          <a:p>
            <a:r>
              <a:rPr lang="zh-CN" altLang="en-US" sz="2400" spc="300"/>
              <a:t>流程图</a:t>
            </a:r>
            <a:r>
              <a:rPr lang="en-US" altLang="zh-CN" sz="2400" spc="300"/>
              <a:t>—— </a:t>
            </a:r>
            <a:r>
              <a:rPr lang="zh-CN" altLang="en-US" sz="2400" spc="300"/>
              <a:t>查询操作</a:t>
            </a: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4379178" y="597446"/>
            <a:ext cx="270000" cy="27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流程图: 可选过程 8"/>
          <p:cNvSpPr/>
          <p:nvPr/>
        </p:nvSpPr>
        <p:spPr>
          <a:xfrm>
            <a:off x="3762688" y="109307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显示查询菜单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3762688" y="1781536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读取键盘选择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2864017" y="270437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遍历收入账目</a:t>
            </a:r>
          </a:p>
        </p:txBody>
      </p:sp>
      <p:cxnSp>
        <p:nvCxnSpPr>
          <p:cNvPr id="23" name="肘形连接符 22"/>
          <p:cNvCxnSpPr>
            <a:endCxn id="12" idx="0"/>
          </p:cNvCxnSpPr>
          <p:nvPr/>
        </p:nvCxnSpPr>
        <p:spPr>
          <a:xfrm rot="5400000">
            <a:off x="3855671" y="2045867"/>
            <a:ext cx="418346" cy="898671"/>
          </a:xfrm>
          <a:prstGeom prst="bentConnector3">
            <a:avLst>
              <a:gd name="adj1" fmla="val 3254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37" idx="0"/>
          </p:cNvCxnSpPr>
          <p:nvPr/>
        </p:nvCxnSpPr>
        <p:spPr>
          <a:xfrm rot="16200000" flipH="1">
            <a:off x="5787376" y="1012832"/>
            <a:ext cx="418346" cy="2964740"/>
          </a:xfrm>
          <a:prstGeom prst="bentConnector3">
            <a:avLst>
              <a:gd name="adj1" fmla="val 31785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03291" y="245720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82158" y="2457199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1895" y="2444827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1253" y="593820"/>
            <a:ext cx="169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开始（主菜单选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</p:txBody>
      </p:sp>
      <p:cxnSp>
        <p:nvCxnSpPr>
          <p:cNvPr id="57" name="直接箭头连接符 56"/>
          <p:cNvCxnSpPr>
            <a:stCxn id="4" idx="4"/>
            <a:endCxn id="9" idx="0"/>
          </p:cNvCxnSpPr>
          <p:nvPr/>
        </p:nvCxnSpPr>
        <p:spPr>
          <a:xfrm>
            <a:off x="4514178" y="867446"/>
            <a:ext cx="1" cy="225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9" idx="2"/>
            <a:endCxn id="11" idx="0"/>
          </p:cNvCxnSpPr>
          <p:nvPr/>
        </p:nvCxnSpPr>
        <p:spPr>
          <a:xfrm>
            <a:off x="4514179" y="1513484"/>
            <a:ext cx="0" cy="2680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流程图: 可选过程 36"/>
          <p:cNvSpPr/>
          <p:nvPr/>
        </p:nvSpPr>
        <p:spPr>
          <a:xfrm>
            <a:off x="6727428" y="270437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直接退出</a:t>
            </a:r>
            <a:endParaRPr lang="en-US" altLang="zh-CN" sz="1350"/>
          </a:p>
        </p:txBody>
      </p:sp>
      <p:sp>
        <p:nvSpPr>
          <p:cNvPr id="39" name="流程图: 可选过程 38"/>
          <p:cNvSpPr/>
          <p:nvPr/>
        </p:nvSpPr>
        <p:spPr>
          <a:xfrm>
            <a:off x="2864016" y="338962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统计总收入</a:t>
            </a:r>
          </a:p>
        </p:txBody>
      </p:sp>
      <p:sp>
        <p:nvSpPr>
          <p:cNvPr id="40" name="流程图: 可选过程 39"/>
          <p:cNvSpPr/>
          <p:nvPr/>
        </p:nvSpPr>
        <p:spPr>
          <a:xfrm>
            <a:off x="4782157" y="2704375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遍历支出账目</a:t>
            </a:r>
          </a:p>
        </p:txBody>
      </p:sp>
      <p:sp>
        <p:nvSpPr>
          <p:cNvPr id="41" name="流程图: 可选过程 40"/>
          <p:cNvSpPr/>
          <p:nvPr/>
        </p:nvSpPr>
        <p:spPr>
          <a:xfrm>
            <a:off x="4782156" y="3389621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统计总支出</a:t>
            </a:r>
          </a:p>
        </p:txBody>
      </p:sp>
      <p:cxnSp>
        <p:nvCxnSpPr>
          <p:cNvPr id="44" name="直接箭头连接符 43"/>
          <p:cNvCxnSpPr>
            <a:stCxn id="12" idx="2"/>
            <a:endCxn id="39" idx="0"/>
          </p:cNvCxnSpPr>
          <p:nvPr/>
        </p:nvCxnSpPr>
        <p:spPr>
          <a:xfrm flipH="1">
            <a:off x="3615507" y="3208852"/>
            <a:ext cx="1" cy="180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2"/>
            <a:endCxn id="41" idx="0"/>
          </p:cNvCxnSpPr>
          <p:nvPr/>
        </p:nvCxnSpPr>
        <p:spPr>
          <a:xfrm flipH="1">
            <a:off x="5533647" y="3208852"/>
            <a:ext cx="1" cy="180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4379175" y="4315673"/>
            <a:ext cx="270000" cy="270000"/>
            <a:chOff x="3979794" y="4491529"/>
            <a:chExt cx="270000" cy="270000"/>
          </a:xfrm>
        </p:grpSpPr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3979794" y="4491529"/>
              <a:ext cx="270000" cy="27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4027814" y="453954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5" name="矩形 64"/>
          <p:cNvSpPr/>
          <p:nvPr/>
        </p:nvSpPr>
        <p:spPr>
          <a:xfrm>
            <a:off x="4691215" y="4319434"/>
            <a:ext cx="170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结束（返回主菜单）</a:t>
            </a:r>
          </a:p>
        </p:txBody>
      </p:sp>
      <p:cxnSp>
        <p:nvCxnSpPr>
          <p:cNvPr id="67" name="肘形连接符 66"/>
          <p:cNvCxnSpPr>
            <a:stCxn id="35" idx="2"/>
            <a:endCxn id="62" idx="0"/>
          </p:cNvCxnSpPr>
          <p:nvPr/>
        </p:nvCxnSpPr>
        <p:spPr>
          <a:xfrm rot="16200000" flipH="1">
            <a:off x="2847692" y="2649190"/>
            <a:ext cx="505640" cy="2827325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37" idx="2"/>
            <a:endCxn id="62" idx="0"/>
          </p:cNvCxnSpPr>
          <p:nvPr/>
        </p:nvCxnSpPr>
        <p:spPr>
          <a:xfrm rot="5400000">
            <a:off x="5443137" y="2279890"/>
            <a:ext cx="1106821" cy="2964744"/>
          </a:xfrm>
          <a:prstGeom prst="bentConnector3">
            <a:avLst>
              <a:gd name="adj1" fmla="val 77538"/>
            </a:avLst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流程图: 可选过程 32"/>
          <p:cNvSpPr/>
          <p:nvPr/>
        </p:nvSpPr>
        <p:spPr>
          <a:xfrm>
            <a:off x="935360" y="2704374"/>
            <a:ext cx="1502981" cy="5044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遍历所有账目</a:t>
            </a:r>
          </a:p>
        </p:txBody>
      </p:sp>
      <p:sp>
        <p:nvSpPr>
          <p:cNvPr id="34" name="矩形 33"/>
          <p:cNvSpPr/>
          <p:nvPr/>
        </p:nvSpPr>
        <p:spPr>
          <a:xfrm>
            <a:off x="1037694" y="2446689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选择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935359" y="3389620"/>
            <a:ext cx="1502981" cy="4204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统计总收支</a:t>
            </a:r>
          </a:p>
        </p:txBody>
      </p:sp>
      <p:cxnSp>
        <p:nvCxnSpPr>
          <p:cNvPr id="38" name="直接箭头连接符 37"/>
          <p:cNvCxnSpPr>
            <a:stCxn id="33" idx="2"/>
            <a:endCxn id="35" idx="0"/>
          </p:cNvCxnSpPr>
          <p:nvPr/>
        </p:nvCxnSpPr>
        <p:spPr>
          <a:xfrm flipH="1">
            <a:off x="1686850" y="3208851"/>
            <a:ext cx="1" cy="180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endCxn id="40" idx="0"/>
          </p:cNvCxnSpPr>
          <p:nvPr/>
        </p:nvCxnSpPr>
        <p:spPr>
          <a:xfrm rot="16200000" flipH="1">
            <a:off x="4814740" y="1985467"/>
            <a:ext cx="418346" cy="1019469"/>
          </a:xfrm>
          <a:prstGeom prst="bentConnector3">
            <a:avLst>
              <a:gd name="adj1" fmla="val 3254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1" idx="2"/>
            <a:endCxn id="33" idx="0"/>
          </p:cNvCxnSpPr>
          <p:nvPr/>
        </p:nvCxnSpPr>
        <p:spPr>
          <a:xfrm rot="5400000">
            <a:off x="2849303" y="1039497"/>
            <a:ext cx="502425" cy="2827328"/>
          </a:xfrm>
          <a:prstGeom prst="bentConnector3">
            <a:avLst>
              <a:gd name="adj1" fmla="val 4372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1" idx="2"/>
            <a:endCxn id="62" idx="0"/>
          </p:cNvCxnSpPr>
          <p:nvPr/>
        </p:nvCxnSpPr>
        <p:spPr>
          <a:xfrm rot="5400000">
            <a:off x="4771092" y="3553117"/>
            <a:ext cx="505639" cy="1019472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9" idx="2"/>
            <a:endCxn id="62" idx="0"/>
          </p:cNvCxnSpPr>
          <p:nvPr/>
        </p:nvCxnSpPr>
        <p:spPr>
          <a:xfrm rot="16200000" flipH="1">
            <a:off x="3812022" y="3613519"/>
            <a:ext cx="505639" cy="89866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3285942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代码设计核心思路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528492"/>
            <a:ext cx="7360920" cy="4274741"/>
          </a:xfrm>
        </p:spPr>
        <p:txBody>
          <a:bodyPr>
            <a:noAutofit/>
          </a:bodyPr>
          <a:lstStyle/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数据结构设计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每一条账目数据，都应该包含收支类型、金额、备注三部分，可以构建一个结构体类型 </a:t>
            </a:r>
            <a:r>
              <a:rPr lang="en-US" altLang="zh-CN" sz="1600" spc="100" dirty="0" err="1"/>
              <a:t>AccountItem</a:t>
            </a:r>
            <a:r>
              <a:rPr lang="en-US" altLang="zh-CN" sz="1600" spc="100" dirty="0"/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来表示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保存在文件中的数据，读取之后应该是一个 </a:t>
            </a:r>
            <a:r>
              <a:rPr lang="en-US" altLang="zh-CN" sz="1600" spc="100" dirty="0" err="1"/>
              <a:t>AccountItem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类型的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容器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流程控制设计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用户不选择退出，程序就不会结束，所以应该用一个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while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循环来处理整个流程；当用户确认退出时，更改一个标志位，用来退出循环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每一级菜单做键盘选择后，可以用 </a:t>
            </a:r>
            <a:r>
              <a:rPr lang="en-US" altLang="zh-CN" sz="1600" spc="100" dirty="0"/>
              <a:t>switch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分支语句来处理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不同的功能模块，可以包装成函数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88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3285942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项目文件分类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1" y="475942"/>
            <a:ext cx="7872645" cy="4274741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主体代码可以放在一个源文件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xiaogu_acount.cpp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结构体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AccountItem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的定义，以及涉及到账目操作的函数声明，都可以放在一个头文件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account_item.h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中；而其它一些通用的设置和功能性函数，可以放在另一个头文件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common.h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不同用途的函数可以放在不同的文件中：绘制菜单的函数都放在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menus.cpp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；读取键盘输入的函数放在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read_input.cpp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；针对账目的所有操作函数（比如记账、查询）全部放在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operations.cpp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903890" y="3300253"/>
            <a:ext cx="830317" cy="85133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account_item.h</a:t>
            </a:r>
            <a:endParaRPr lang="zh-CN" altLang="en-US" sz="1200"/>
          </a:p>
        </p:txBody>
      </p:sp>
      <p:sp>
        <p:nvSpPr>
          <p:cNvPr id="5" name="流程图: 文档 4"/>
          <p:cNvSpPr/>
          <p:nvPr/>
        </p:nvSpPr>
        <p:spPr>
          <a:xfrm>
            <a:off x="2054773" y="3300253"/>
            <a:ext cx="830317" cy="85133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common.h</a:t>
            </a:r>
            <a:endParaRPr lang="zh-CN" alt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788272" y="4198157"/>
            <a:ext cx="119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结构体定义；涉及账目操作的函数声明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6451" y="4207936"/>
            <a:ext cx="119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通用设置；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通用功能性函数声明</a:t>
            </a:r>
          </a:p>
        </p:txBody>
      </p:sp>
      <p:sp>
        <p:nvSpPr>
          <p:cNvPr id="8" name="流程图: 文档 7"/>
          <p:cNvSpPr/>
          <p:nvPr/>
        </p:nvSpPr>
        <p:spPr>
          <a:xfrm>
            <a:off x="3626069" y="3300253"/>
            <a:ext cx="945935" cy="851338"/>
          </a:xfrm>
          <a:prstGeom prst="flowChartDocumen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xiaogu_account.cpp</a:t>
            </a:r>
            <a:endParaRPr lang="zh-CN" altLang="en-US" sz="1200" dirty="0"/>
          </a:p>
        </p:txBody>
      </p:sp>
      <p:sp>
        <p:nvSpPr>
          <p:cNvPr id="9" name="流程图: 文档 8"/>
          <p:cNvSpPr/>
          <p:nvPr/>
        </p:nvSpPr>
        <p:spPr>
          <a:xfrm>
            <a:off x="4911709" y="3300253"/>
            <a:ext cx="898639" cy="851338"/>
          </a:xfrm>
          <a:prstGeom prst="flowChartDocumen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menus.cpp</a:t>
            </a:r>
            <a:endParaRPr lang="zh-CN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3689129" y="4261217"/>
            <a:ext cx="79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主体代码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247" y="4261217"/>
            <a:ext cx="11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绘制菜单函数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流程图: 文档 11"/>
          <p:cNvSpPr/>
          <p:nvPr/>
        </p:nvSpPr>
        <p:spPr>
          <a:xfrm>
            <a:off x="6127251" y="3300253"/>
            <a:ext cx="830317" cy="851338"/>
          </a:xfrm>
          <a:prstGeom prst="flowChartDocumen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read_</a:t>
            </a:r>
          </a:p>
          <a:p>
            <a:pPr algn="ctr"/>
            <a:r>
              <a:rPr lang="en-US" altLang="zh-CN" sz="1200" dirty="0"/>
              <a:t>input.cpp</a:t>
            </a:r>
            <a:endParaRPr lang="zh-CN" altLang="en-US" sz="1200" dirty="0"/>
          </a:p>
        </p:txBody>
      </p:sp>
      <p:sp>
        <p:nvSpPr>
          <p:cNvPr id="13" name="流程图: 文档 12"/>
          <p:cNvSpPr/>
          <p:nvPr/>
        </p:nvSpPr>
        <p:spPr>
          <a:xfrm>
            <a:off x="7309938" y="3300253"/>
            <a:ext cx="830317" cy="851338"/>
          </a:xfrm>
          <a:prstGeom prst="flowChartDocumen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operations.cpp</a:t>
            </a:r>
            <a:endParaRPr lang="zh-CN" altLang="en-US" sz="1050"/>
          </a:p>
        </p:txBody>
      </p:sp>
      <p:sp>
        <p:nvSpPr>
          <p:cNvPr id="15" name="TextBox 14"/>
          <p:cNvSpPr txBox="1"/>
          <p:nvPr/>
        </p:nvSpPr>
        <p:spPr>
          <a:xfrm>
            <a:off x="6031839" y="4261217"/>
            <a:ext cx="11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读取输入函数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62636" y="4228956"/>
            <a:ext cx="119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涉及账目操作的函数</a:t>
            </a:r>
          </a:p>
        </p:txBody>
      </p:sp>
    </p:spTree>
    <p:extLst>
      <p:ext uri="{BB962C8B-B14F-4D97-AF65-F5344CB8AC3E}">
        <p14:creationId xmlns:p14="http://schemas.microsoft.com/office/powerpoint/2010/main" val="102870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3285942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代码实现步骤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2" y="475942"/>
            <a:ext cx="7862134" cy="427474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 </a:t>
            </a: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实现整体框架和主体流程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在头文件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accout_item.h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中定义好结构体；在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common.h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中定义通用配置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在源文件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xiaogu_acount.cpp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的主函数中，参照主流程图实现主体流程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 </a:t>
            </a: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填充具体功能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menus.cpp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中定义绘制各级菜单的函数；函数声明放在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common.h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里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read_input.cpp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中定义读取键盘输入的函数，包括读取菜单选择、读取输入的金额数、读取确认退出信息；这些函数都需要对输入做合法性校验，并返回正确的值；函数声明放在 </a:t>
            </a:r>
            <a:r>
              <a:rPr lang="en-US" altLang="zh-CN" sz="1600" kern="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common.h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里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operations.cpp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中定义从文件加载数据、记账、查询对应的函数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44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3285942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代码功能实现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2" y="475942"/>
            <a:ext cx="8019971" cy="4274741"/>
          </a:xfrm>
        </p:spPr>
        <p:txBody>
          <a:bodyPr>
            <a:noAutofit/>
          </a:bodyPr>
          <a:lstStyle/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记账功能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首先需要读取键盘输入的金额和备注信息；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然后将其保存在一个</a:t>
            </a:r>
            <a:r>
              <a:rPr lang="en-US" altLang="zh-CN" sz="1600" kern="0" spc="100" dirty="0" err="1"/>
              <a:t>AccountItem</a:t>
            </a:r>
            <a:r>
              <a:rPr lang="en-US" altLang="zh-CN" sz="1600" kern="0" spc="100" dirty="0"/>
              <a:t> </a:t>
            </a:r>
            <a:r>
              <a:rPr lang="zh-CN" altLang="en-US" sz="1600" kern="0" spc="100" dirty="0"/>
              <a:t>对象中，并添加到 </a:t>
            </a:r>
            <a:r>
              <a:rPr lang="en-US" altLang="zh-CN" sz="1600" kern="0" spc="100" dirty="0"/>
              <a:t>vector</a:t>
            </a:r>
            <a:r>
              <a:rPr lang="zh-CN" altLang="en-US" sz="1600" kern="0" spc="100" dirty="0"/>
              <a:t>，同时写入文件</a:t>
            </a:r>
            <a:endParaRPr lang="en-US" altLang="zh-CN" sz="1600" kern="0" spc="100" dirty="0"/>
          </a:p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查询功能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需要用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 </a:t>
            </a: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循环遍历整个 </a:t>
            </a:r>
            <a:r>
              <a:rPr lang="en-US" altLang="zh-CN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通过条件筛选需要的账目打印输出，并统计总和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退出功能</a:t>
            </a:r>
            <a:endParaRPr lang="en-US" altLang="zh-CN" sz="20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提示用户确认退出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用户确认后，更改循环标志位，退出循环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92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226643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需求和目标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28183"/>
            <a:ext cx="7360920" cy="3675650"/>
          </a:xfrm>
        </p:spPr>
        <p:txBody>
          <a:bodyPr>
            <a:noAutofit/>
          </a:bodyPr>
          <a:lstStyle/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kern="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需求</a:t>
            </a:r>
            <a:endParaRPr lang="en-US" altLang="zh-CN" sz="2000" kern="0" spc="1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-360000">
              <a:lnSpc>
                <a:spcPct val="210000"/>
              </a:lnSpc>
              <a:spcBef>
                <a:spcPts val="0"/>
              </a:spcBef>
            </a:pP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实现一个基于命令行界面的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简单</a:t>
            </a: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记账软件</a:t>
            </a: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kern="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目标</a:t>
            </a:r>
            <a:endParaRPr lang="en-US" altLang="zh-CN" sz="2000" kern="0" spc="1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-360000">
              <a:lnSpc>
                <a:spcPct val="210000"/>
              </a:lnSpc>
              <a:spcBef>
                <a:spcPts val="0"/>
              </a:spcBef>
            </a:pP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运用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在第一部分</a:t>
            </a: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学习到的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C++</a:t>
            </a: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各种基本知识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综合</a:t>
            </a: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应用实践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360000">
              <a:lnSpc>
                <a:spcPct val="210000"/>
              </a:lnSpc>
              <a:spcBef>
                <a:spcPts val="0"/>
              </a:spcBef>
            </a:pPr>
            <a:r>
              <a:rPr lang="zh-CN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初步掌握编写软件的方法和技巧</a:t>
            </a:r>
          </a:p>
          <a:p>
            <a:pPr marL="271463" indent="-271463">
              <a:defRPr/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8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226643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主要功能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528492"/>
            <a:ext cx="7360920" cy="4274741"/>
          </a:xfrm>
        </p:spPr>
        <p:txBody>
          <a:bodyPr>
            <a:noAutofit/>
          </a:bodyPr>
          <a:lstStyle/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整体描述</a:t>
            </a:r>
            <a:endParaRPr lang="en-US" altLang="zh-CN" sz="2000" kern="0" spc="1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软件基于命令行，以文本方式实现交互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软件主要有两大功能：记账和查询，并提供“退出”选项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数据需要做持久化保存，可以存储在文本文件中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000" kern="0" spc="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具体功能</a:t>
            </a:r>
            <a:endParaRPr lang="en-US" altLang="zh-CN" sz="2000" kern="0" spc="1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记账功能，用来记录每一笔收入和支出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查询功能，用来查询当前的所有账目，并统计总收支；可以选择查询全部账目、查询收入和查询支出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软件采用分级菜单形式；每一级菜单应该有“返回主菜单”功能</a:t>
            </a:r>
            <a:endParaRPr lang="en-US" altLang="zh-CN" sz="1600" kern="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95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4" y="63060"/>
            <a:ext cx="3779928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页面描述</a:t>
            </a:r>
            <a:r>
              <a:rPr lang="en-US" altLang="zh-CN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主菜单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1552561"/>
          </a:xfrm>
        </p:spPr>
        <p:txBody>
          <a:bodyPr>
            <a:noAutofit/>
          </a:bodyPr>
          <a:lstStyle/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主菜单提供三个选项：“记账”、“查询”和“退出”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提示用户按对应数字，选择不同的功能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界面如下：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79" y="2511783"/>
            <a:ext cx="5362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05319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页面描述</a:t>
            </a:r>
            <a:r>
              <a:rPr lang="en-US" altLang="zh-CN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记账菜单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1552561"/>
          </a:xfrm>
        </p:spPr>
        <p:txBody>
          <a:bodyPr>
            <a:noAutofit/>
          </a:bodyPr>
          <a:lstStyle/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在主菜单页面选择“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”，进入记账菜单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记账菜单提供三个选项：“收入”、“支出”和“返回主菜单”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界面如下：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84" y="2550566"/>
            <a:ext cx="5429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5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925556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记账功能</a:t>
            </a:r>
            <a:r>
              <a:rPr lang="en-US" altLang="zh-CN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记录收入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2015673"/>
          </a:xfrm>
        </p:spPr>
        <p:txBody>
          <a:bodyPr>
            <a:noAutofit/>
          </a:bodyPr>
          <a:lstStyle/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在记账菜单页面选择“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”，开始记录一笔收入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分别输入收入金额和备注信息，完成记账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854913"/>
            <a:ext cx="53625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4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05319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记账功能</a:t>
            </a:r>
            <a:r>
              <a:rPr lang="en-US" altLang="zh-CN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记录支出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2015673"/>
          </a:xfrm>
        </p:spPr>
        <p:txBody>
          <a:bodyPr>
            <a:noAutofit/>
          </a:bodyPr>
          <a:lstStyle/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在记账菜单页面选择“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”，开始记录一笔支出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分别输入支出金额和备注信息，完成记账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6542"/>
            <a:ext cx="53340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4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05319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页面描述</a:t>
            </a:r>
            <a:r>
              <a:rPr lang="en-US" altLang="zh-CN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查询菜单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2015673"/>
          </a:xfrm>
        </p:spPr>
        <p:txBody>
          <a:bodyPr>
            <a:noAutofit/>
          </a:bodyPr>
          <a:lstStyle/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在主菜单页面选择“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”，进入查询菜单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00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查询菜单提供四个选项：“统计所有账目”、“统计收入”、“统计支出”和“返回主菜单”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界面如下：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01815"/>
            <a:ext cx="5429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5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823" y="63060"/>
            <a:ext cx="4053197" cy="314544"/>
          </a:xfrm>
        </p:spPr>
        <p:txBody>
          <a:bodyPr>
            <a:noAutofit/>
          </a:bodyPr>
          <a:lstStyle/>
          <a:p>
            <a:r>
              <a:rPr lang="zh-CN" altLang="en-US" sz="2400" kern="2000" spc="500">
                <a:latin typeface="黑体" pitchFamily="49" charset="-122"/>
                <a:ea typeface="黑体" pitchFamily="49" charset="-122"/>
                <a:cs typeface="Times New Roman" pitchFamily="18" charset="0"/>
              </a:rPr>
              <a:t>查询功能</a:t>
            </a:r>
            <a:endParaRPr lang="zh-CN" altLang="en-US" sz="2400" kern="2000" spc="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5633" y="717672"/>
            <a:ext cx="7360920" cy="2015673"/>
          </a:xfrm>
        </p:spPr>
        <p:txBody>
          <a:bodyPr>
            <a:noAutofit/>
          </a:bodyPr>
          <a:lstStyle/>
          <a:p>
            <a:pPr marL="360000" indent="-3600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在查询菜单页面，选择“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”可以查询所有账目；选择“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”可以查询所有收入；选择“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”可以查询所有支出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-3600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除列出账目明细外，还应统计出总收支（或总收入</a:t>
            </a:r>
            <a:r>
              <a:rPr lang="en-US" altLang="zh-CN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zh-CN" altLang="en-US" sz="1600" kern="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支出）</a:t>
            </a:r>
            <a:endParaRPr lang="en-US" altLang="zh-CN" sz="1600" kern="0" spc="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35" y="2326236"/>
            <a:ext cx="49625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96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全屏显示(16:9)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隶书</vt:lpstr>
      <vt:lpstr>微软雅黑</vt:lpstr>
      <vt:lpstr>Arial</vt:lpstr>
      <vt:lpstr>Calibri</vt:lpstr>
      <vt:lpstr>Wingdings</vt:lpstr>
      <vt:lpstr>Office 主题</vt:lpstr>
      <vt:lpstr>小谷记账簿 软件设计</vt:lpstr>
      <vt:lpstr>需求和目标</vt:lpstr>
      <vt:lpstr>主要功能</vt:lpstr>
      <vt:lpstr>页面描述——主菜单</vt:lpstr>
      <vt:lpstr>页面描述——记账菜单</vt:lpstr>
      <vt:lpstr>记账功能——记录收入</vt:lpstr>
      <vt:lpstr>记账功能——记录支出</vt:lpstr>
      <vt:lpstr>页面描述——查询菜单</vt:lpstr>
      <vt:lpstr>查询功能</vt:lpstr>
      <vt:lpstr>退出功能</vt:lpstr>
      <vt:lpstr>流程图—— 主流程</vt:lpstr>
      <vt:lpstr>流程图—— 记账操作</vt:lpstr>
      <vt:lpstr>流程图—— 查询操作</vt:lpstr>
      <vt:lpstr>代码设计核心思路</vt:lpstr>
      <vt:lpstr>项目文件分类</vt:lpstr>
      <vt:lpstr>代码实现步骤</vt:lpstr>
      <vt:lpstr>代码功能实现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2023-04-17T20:29:20Z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