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23" r:id="rId4"/>
    <p:sldId id="640" r:id="rId5"/>
    <p:sldId id="652" r:id="rId6"/>
    <p:sldId id="653" r:id="rId7"/>
    <p:sldId id="654" r:id="rId8"/>
    <p:sldId id="575" r:id="rId9"/>
    <p:sldId id="621" r:id="rId10"/>
    <p:sldId id="655" r:id="rId11"/>
    <p:sldId id="656" r:id="rId12"/>
    <p:sldId id="657" r:id="rId13"/>
    <p:sldId id="658" r:id="rId14"/>
    <p:sldId id="610" r:id="rId15"/>
    <p:sldId id="649" r:id="rId16"/>
    <p:sldId id="659" r:id="rId17"/>
    <p:sldId id="660" r:id="rId18"/>
    <p:sldId id="661" r:id="rId19"/>
    <p:sldId id="25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4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3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3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6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1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0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17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3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5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日期相关类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SimpleDateFormat</a:t>
            </a:r>
            <a:r>
              <a:rPr lang="zh-CN" altLang="en-US" dirty="0"/>
              <a:t>日期格式化类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JDK8</a:t>
            </a:r>
            <a:r>
              <a:rPr lang="zh-CN" altLang="en-US" dirty="0"/>
              <a:t>新日期类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Date</a:t>
            </a:r>
            <a:r>
              <a:rPr lang="zh-CN" altLang="en-US" sz="2000" b="1" dirty="0">
                <a:solidFill>
                  <a:srgbClr val="C00000"/>
                </a:solidFill>
              </a:rPr>
              <a:t>日期类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3145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日期相关类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Calendar</a:t>
            </a:r>
            <a:r>
              <a:rPr lang="zh-CN" altLang="en-US" sz="2000" b="1" dirty="0">
                <a:solidFill>
                  <a:srgbClr val="C00000"/>
                </a:solidFill>
              </a:rPr>
              <a:t>日历类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SimpleDateFormat</a:t>
            </a:r>
            <a:r>
              <a:rPr lang="zh-CN" altLang="en-US" dirty="0"/>
              <a:t>日期格式化类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JDK8</a:t>
            </a:r>
            <a:r>
              <a:rPr lang="zh-CN" altLang="en-US" dirty="0"/>
              <a:t>新日期类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556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日期相关类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96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</a:rPr>
              <a:t>SimpleDateFormat</a:t>
            </a:r>
            <a:r>
              <a:rPr lang="zh-CN" altLang="en-US" sz="2000" b="1" dirty="0">
                <a:solidFill>
                  <a:srgbClr val="C00000"/>
                </a:solidFill>
              </a:rPr>
              <a:t>日期格式化类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JDK8</a:t>
            </a:r>
            <a:r>
              <a:rPr lang="zh-CN" altLang="en-US" dirty="0"/>
              <a:t>新日期类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608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日期相关类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SimpleDateFormat</a:t>
            </a:r>
            <a:r>
              <a:rPr lang="zh-CN" altLang="en-US" dirty="0"/>
              <a:t>日期格式化类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</a:rPr>
              <a:t>JDK8</a:t>
            </a:r>
            <a:r>
              <a:rPr lang="zh-CN" altLang="en-US" sz="2000" b="1" dirty="0">
                <a:solidFill>
                  <a:srgbClr val="C00000"/>
                </a:solidFill>
              </a:rPr>
              <a:t>新日期类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219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工具类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94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工具类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76627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76628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12569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07374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49878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53247" y="31830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Arrays</a:t>
            </a:r>
            <a:r>
              <a:rPr lang="zh-CN" altLang="en-US" dirty="0"/>
              <a:t>数组工具类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49879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60951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53247" y="24229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系统相关类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88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工具类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76627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76628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12569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07374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49878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53247" y="31830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Arrays</a:t>
            </a:r>
            <a:r>
              <a:rPr lang="zh-CN" altLang="en-US" dirty="0"/>
              <a:t>数组工具类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49879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60951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53247" y="24229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System</a:t>
            </a:r>
            <a:r>
              <a:rPr lang="zh-CN" altLang="en-US" sz="2000" b="1" dirty="0">
                <a:solidFill>
                  <a:srgbClr val="C00000"/>
                </a:solidFill>
              </a:rPr>
              <a:t>系统相关类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931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工具类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076627" y="24154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076628" y="31430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12569" y="2481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07374" y="322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449878" y="28783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4953247" y="318301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Arrays</a:t>
            </a:r>
            <a:r>
              <a:rPr lang="zh-CN" altLang="en-US" sz="2000" b="1" dirty="0">
                <a:solidFill>
                  <a:srgbClr val="C00000"/>
                </a:solidFill>
              </a:rPr>
              <a:t>数组工具类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449879" y="36170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260951" y="29243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4953247" y="24229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系统相关类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7997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包装类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63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190027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60957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60EB7-8A38-4273-6730-6EA22CAED13B}"/>
              </a:ext>
            </a:extLst>
          </p:cNvPr>
          <p:cNvSpPr/>
          <p:nvPr/>
        </p:nvSpPr>
        <p:spPr>
          <a:xfrm>
            <a:off x="5239385" y="3320135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1926945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65719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日期相关类</a:t>
            </a:r>
          </a:p>
        </p:txBody>
      </p:sp>
      <p:sp>
        <p:nvSpPr>
          <p:cNvPr id="15" name="对角圆角矩形 13">
            <a:extLst>
              <a:ext uri="{FF2B5EF4-FFF2-40B4-BE49-F238E27FC236}">
                <a16:creationId xmlns:a16="http://schemas.microsoft.com/office/drawing/2014/main" id="{7453AE84-439F-0F53-5FFE-2AA9F1FBBE13}"/>
              </a:ext>
            </a:extLst>
          </p:cNvPr>
          <p:cNvSpPr/>
          <p:nvPr/>
        </p:nvSpPr>
        <p:spPr>
          <a:xfrm>
            <a:off x="6096000" y="338681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工具类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181137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51813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4F685E-421D-BDB1-9C21-98FD3B175783}"/>
              </a:ext>
            </a:extLst>
          </p:cNvPr>
          <p:cNvSpPr/>
          <p:nvPr/>
        </p:nvSpPr>
        <p:spPr>
          <a:xfrm>
            <a:off x="5210810" y="3251555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1980086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数学相关类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D3C6EC-1B73-2390-0ACF-B56AEDE4567E}"/>
              </a:ext>
            </a:extLst>
          </p:cNvPr>
          <p:cNvSpPr/>
          <p:nvPr/>
        </p:nvSpPr>
        <p:spPr>
          <a:xfrm>
            <a:off x="5239385" y="402965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2">
            <a:extLst>
              <a:ext uri="{FF2B5EF4-FFF2-40B4-BE49-F238E27FC236}">
                <a16:creationId xmlns:a16="http://schemas.microsoft.com/office/drawing/2014/main" id="{D74F13A3-06A3-810B-5380-43253A60FBC2}"/>
              </a:ext>
            </a:extLst>
          </p:cNvPr>
          <p:cNvSpPr/>
          <p:nvPr/>
        </p:nvSpPr>
        <p:spPr>
          <a:xfrm>
            <a:off x="6096000" y="4077279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包装类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79A8F3-80CB-1EB0-90C1-3E8D4510C7E0}"/>
              </a:ext>
            </a:extLst>
          </p:cNvPr>
          <p:cNvSpPr/>
          <p:nvPr/>
        </p:nvSpPr>
        <p:spPr>
          <a:xfrm>
            <a:off x="5287645" y="393821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数学相关类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数学相关类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BigInteger</a:t>
            </a:r>
            <a:r>
              <a:rPr lang="zh-CN" altLang="en-US" dirty="0"/>
              <a:t>类的介绍和使用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类的介绍和使用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类的介绍和使用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数学相关类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BigInteger</a:t>
            </a:r>
            <a:r>
              <a:rPr lang="zh-CN" altLang="en-US" dirty="0"/>
              <a:t>类的介绍和使用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类的介绍和使用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Math</a:t>
            </a:r>
            <a:r>
              <a:rPr lang="zh-CN" altLang="en-US" sz="2000" b="1" dirty="0">
                <a:solidFill>
                  <a:srgbClr val="C00000"/>
                </a:solidFill>
              </a:rPr>
              <a:t>类的介绍和使用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05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数学相关类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</a:rPr>
              <a:t>BigInteger</a:t>
            </a:r>
            <a:r>
              <a:rPr lang="zh-CN" altLang="en-US" sz="2000" b="1" dirty="0">
                <a:solidFill>
                  <a:srgbClr val="C00000"/>
                </a:solidFill>
              </a:rPr>
              <a:t>类的介绍和使用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类的介绍和使用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类的介绍和使用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767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数学相关类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BigInteger</a:t>
            </a:r>
            <a:r>
              <a:rPr lang="zh-CN" altLang="en-US" dirty="0"/>
              <a:t>类的介绍和使用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</a:rPr>
              <a:t>BigDecimal</a:t>
            </a:r>
            <a:r>
              <a:rPr lang="zh-CN" altLang="en-US" sz="2000" b="1" dirty="0">
                <a:solidFill>
                  <a:srgbClr val="C00000"/>
                </a:solidFill>
              </a:rPr>
              <a:t>类的介绍和使用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类的介绍和使用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111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日期相关类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日期相关类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SimpleDateFormat</a:t>
            </a:r>
            <a:r>
              <a:rPr lang="zh-CN" altLang="en-US" dirty="0"/>
              <a:t>日期格式化类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JDK8</a:t>
            </a:r>
            <a:r>
              <a:rPr lang="zh-CN" altLang="en-US" dirty="0"/>
              <a:t>新日期类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775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宽屏</PresentationFormat>
  <Paragraphs>144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2024-01-05T06:26:49Z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