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323" r:id="rId4"/>
    <p:sldId id="640" r:id="rId5"/>
    <p:sldId id="663" r:id="rId6"/>
    <p:sldId id="664" r:id="rId7"/>
    <p:sldId id="665" r:id="rId8"/>
    <p:sldId id="666" r:id="rId9"/>
    <p:sldId id="575" r:id="rId10"/>
    <p:sldId id="657" r:id="rId11"/>
    <p:sldId id="667" r:id="rId12"/>
    <p:sldId id="668" r:id="rId13"/>
    <p:sldId id="669" r:id="rId14"/>
    <p:sldId id="670" r:id="rId15"/>
    <p:sldId id="671" r:id="rId16"/>
    <p:sldId id="259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1005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488" userDrawn="1">
          <p15:clr>
            <a:srgbClr val="A4A3A4"/>
          </p15:clr>
        </p15:guide>
        <p15:guide id="5" orient="horz" pos="432" userDrawn="1">
          <p15:clr>
            <a:srgbClr val="A4A3A4"/>
          </p15:clr>
        </p15:guide>
        <p15:guide id="6" orient="horz" pos="472" userDrawn="1">
          <p15:clr>
            <a:srgbClr val="A4A3A4"/>
          </p15:clr>
        </p15:guide>
        <p15:guide id="7" orient="horz" pos="4088" userDrawn="1">
          <p15:clr>
            <a:srgbClr val="A4A3A4"/>
          </p15:clr>
        </p15:guide>
        <p15:guide id="8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92"/>
    <a:srgbClr val="FDA007"/>
    <a:srgbClr val="CCEDC7"/>
    <a:srgbClr val="FFFF00"/>
    <a:srgbClr val="5B9BD5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7" y="72"/>
      </p:cViewPr>
      <p:guideLst>
        <p:guide orient="horz" pos="2296"/>
        <p:guide pos="1005"/>
        <p:guide pos="192"/>
        <p:guide pos="7488"/>
        <p:guide orient="horz" pos="432"/>
        <p:guide orient="horz" pos="472"/>
        <p:guide orient="horz" pos="4088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530" y="1143000"/>
            <a:ext cx="54869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301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213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072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631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213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858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372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419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施乐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苹果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2.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这个公式对计算机科学的影响程度足以类似物理学中爱因斯坦的“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E=MC^2”——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一个公式展示出了程序的本质。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550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221" y="1854524"/>
            <a:ext cx="9145325" cy="1656052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21" y="3602668"/>
            <a:ext cx="9145325" cy="16560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835" indent="0" algn="ctr">
              <a:buNone/>
              <a:defRPr sz="1600"/>
            </a:lvl7pPr>
            <a:lvl8pPr marL="3201035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2024/1/22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321" y="551640"/>
            <a:ext cx="10517123" cy="555994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21" y="1838644"/>
            <a:ext cx="10517123" cy="43520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321" y="2187825"/>
            <a:ext cx="10517123" cy="2483549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321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094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0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910" y="1745267"/>
            <a:ext cx="5158534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910" y="2616067"/>
            <a:ext cx="5158534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094" y="1745267"/>
            <a:ext cx="5183939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094" y="2616067"/>
            <a:ext cx="5183939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969" y="2159377"/>
            <a:ext cx="5715828" cy="1382692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969" y="3733855"/>
            <a:ext cx="5715828" cy="1186144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321" y="713797"/>
            <a:ext cx="4682333" cy="142841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3335" y="713797"/>
            <a:ext cx="5712710" cy="54045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835" indent="0">
              <a:buNone/>
              <a:defRPr sz="2000"/>
            </a:lvl7pPr>
            <a:lvl8pPr marL="3201035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321" y="2314277"/>
            <a:ext cx="4682333" cy="381225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835" indent="0">
              <a:buNone/>
              <a:defRPr sz="1000"/>
            </a:lvl7pPr>
            <a:lvl8pPr marL="3201035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2024/1/22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6412" y="365189"/>
            <a:ext cx="909033" cy="5812855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320" y="365189"/>
            <a:ext cx="9447811" cy="581285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48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472" userDrawn="1">
          <p15:clr>
            <a:srgbClr val="F26B43"/>
          </p15:clr>
        </p15:guide>
        <p15:guide id="7" orient="horz" pos="4104" userDrawn="1">
          <p15:clr>
            <a:srgbClr val="F26B43"/>
          </p15:clr>
        </p15:guide>
        <p15:guide id="8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66901" y="2070346"/>
            <a:ext cx="794110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网编</a:t>
            </a:r>
            <a:r>
              <a:rPr lang="en-US" altLang="zh-CN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正则</a:t>
            </a:r>
            <a:r>
              <a:rPr lang="en-US" altLang="zh-CN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设计模式</a:t>
            </a:r>
            <a:endParaRPr lang="en-US" altLang="zh-CN" sz="4800" b="1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27643" y="3562985"/>
            <a:ext cx="22148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讲师：于涛</a:t>
            </a: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正则表达式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正则表达式的具体使用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String</a:t>
            </a:r>
            <a:r>
              <a:rPr lang="zh-CN" altLang="en-US" dirty="0"/>
              <a:t>中和正则相关的方法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正则表达式的概念和初体验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2239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正则表达式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正则表达式的具体使用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String</a:t>
            </a:r>
            <a:r>
              <a:rPr lang="zh-CN" altLang="en-US" dirty="0"/>
              <a:t>中和正则相关的方法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正则表达式的概念和初体验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4245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正则表达式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正则表达式的具体使用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String</a:t>
            </a:r>
            <a:r>
              <a:rPr lang="zh-CN" altLang="en-US" dirty="0"/>
              <a:t>中和正则相关的方法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正则表达式的概念和初体验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50277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正则表达式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正则表达式的具体使用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String</a:t>
            </a:r>
            <a:r>
              <a:rPr lang="zh-CN" altLang="en-US" sz="2000" b="1" dirty="0">
                <a:solidFill>
                  <a:srgbClr val="C00000"/>
                </a:solidFill>
              </a:rPr>
              <a:t>中和正则相关的方法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正则表达式的概念和初体验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261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第三章 设计模式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4453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第四章 </a:t>
            </a:r>
            <a:r>
              <a:rPr lang="en-US" altLang="zh-CN" sz="4800" dirty="0">
                <a:solidFill>
                  <a:schemeClr val="bg1"/>
                </a:solidFill>
                <a:ea typeface="隶书" panose="02010509060101010101" pitchFamily="49" charset="-122"/>
              </a:rPr>
              <a:t>Lombok</a:t>
            </a:r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的使用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4207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248" y="770255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891ACB-8CB8-E18F-1855-48A3EFFD56FD}"/>
              </a:ext>
            </a:extLst>
          </p:cNvPr>
          <p:cNvSpPr/>
          <p:nvPr/>
        </p:nvSpPr>
        <p:spPr>
          <a:xfrm>
            <a:off x="5239385" y="2104390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DF69AD-AA30-2B49-2274-846C7D419D0B}"/>
              </a:ext>
            </a:extLst>
          </p:cNvPr>
          <p:cNvSpPr/>
          <p:nvPr/>
        </p:nvSpPr>
        <p:spPr>
          <a:xfrm>
            <a:off x="5239385" y="2813685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角圆角矩形 10">
            <a:extLst>
              <a:ext uri="{FF2B5EF4-FFF2-40B4-BE49-F238E27FC236}">
                <a16:creationId xmlns:a16="http://schemas.microsoft.com/office/drawing/2014/main" id="{7EDB89A8-3621-D773-24CB-6CA821B1566C}"/>
              </a:ext>
            </a:extLst>
          </p:cNvPr>
          <p:cNvSpPr/>
          <p:nvPr/>
        </p:nvSpPr>
        <p:spPr>
          <a:xfrm>
            <a:off x="6096000" y="2131060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对角圆角矩形 12">
            <a:extLst>
              <a:ext uri="{FF2B5EF4-FFF2-40B4-BE49-F238E27FC236}">
                <a16:creationId xmlns:a16="http://schemas.microsoft.com/office/drawing/2014/main" id="{C991A74A-DBCE-9C37-0D8E-222BC8965FF9}"/>
              </a:ext>
            </a:extLst>
          </p:cNvPr>
          <p:cNvSpPr/>
          <p:nvPr/>
        </p:nvSpPr>
        <p:spPr>
          <a:xfrm>
            <a:off x="6096000" y="2861310"/>
            <a:ext cx="4714178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正则表达式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BDFB958-6522-8617-37A6-A7FDD341C70F}"/>
              </a:ext>
            </a:extLst>
          </p:cNvPr>
          <p:cNvSpPr/>
          <p:nvPr/>
        </p:nvSpPr>
        <p:spPr>
          <a:xfrm>
            <a:off x="5278120" y="2015490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EAD7F8-76FA-2CFC-30AC-5C40C1FE9E5D}"/>
              </a:ext>
            </a:extLst>
          </p:cNvPr>
          <p:cNvSpPr/>
          <p:nvPr/>
        </p:nvSpPr>
        <p:spPr>
          <a:xfrm>
            <a:off x="5287645" y="2722245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4C8972-E52B-717E-A334-66BFDC08F04C}"/>
              </a:ext>
            </a:extLst>
          </p:cNvPr>
          <p:cNvSpPr/>
          <p:nvPr/>
        </p:nvSpPr>
        <p:spPr>
          <a:xfrm>
            <a:off x="6730011" y="2184201"/>
            <a:ext cx="344615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网络编程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218ABE8-BB8E-BD3D-0E08-C2E415DAB7C1}"/>
              </a:ext>
            </a:extLst>
          </p:cNvPr>
          <p:cNvSpPr/>
          <p:nvPr/>
        </p:nvSpPr>
        <p:spPr>
          <a:xfrm>
            <a:off x="5239385" y="3517900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对角圆角矩形 10">
            <a:extLst>
              <a:ext uri="{FF2B5EF4-FFF2-40B4-BE49-F238E27FC236}">
                <a16:creationId xmlns:a16="http://schemas.microsoft.com/office/drawing/2014/main" id="{67BAA87E-AD5F-5AEE-0354-02A5A2657440}"/>
              </a:ext>
            </a:extLst>
          </p:cNvPr>
          <p:cNvSpPr/>
          <p:nvPr/>
        </p:nvSpPr>
        <p:spPr>
          <a:xfrm>
            <a:off x="6096000" y="3544570"/>
            <a:ext cx="4714178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DBE1C6-B0D5-FF07-8AC7-B9FA8C2E93E9}"/>
              </a:ext>
            </a:extLst>
          </p:cNvPr>
          <p:cNvSpPr/>
          <p:nvPr/>
        </p:nvSpPr>
        <p:spPr>
          <a:xfrm>
            <a:off x="5278120" y="3429000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C425D4-F89A-2E7F-AC58-7A735534888D}"/>
              </a:ext>
            </a:extLst>
          </p:cNvPr>
          <p:cNvSpPr/>
          <p:nvPr/>
        </p:nvSpPr>
        <p:spPr>
          <a:xfrm>
            <a:off x="6730011" y="3597711"/>
            <a:ext cx="344615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设计模式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282568-D0DC-776F-DB00-72112B160ADA}"/>
              </a:ext>
            </a:extLst>
          </p:cNvPr>
          <p:cNvSpPr/>
          <p:nvPr/>
        </p:nvSpPr>
        <p:spPr>
          <a:xfrm>
            <a:off x="5239385" y="4220210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对角圆角矩形 12">
            <a:extLst>
              <a:ext uri="{FF2B5EF4-FFF2-40B4-BE49-F238E27FC236}">
                <a16:creationId xmlns:a16="http://schemas.microsoft.com/office/drawing/2014/main" id="{05B514E3-AF04-304E-0688-CA183900DC35}"/>
              </a:ext>
            </a:extLst>
          </p:cNvPr>
          <p:cNvSpPr/>
          <p:nvPr/>
        </p:nvSpPr>
        <p:spPr>
          <a:xfrm>
            <a:off x="6096000" y="4267835"/>
            <a:ext cx="4714178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Lombok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88224E4-137B-08FC-2EA8-0FADCF18CAAD}"/>
              </a:ext>
            </a:extLst>
          </p:cNvPr>
          <p:cNvSpPr/>
          <p:nvPr/>
        </p:nvSpPr>
        <p:spPr>
          <a:xfrm>
            <a:off x="5287645" y="4128770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第一章 网络编程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网络编程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UDP</a:t>
            </a:r>
            <a:r>
              <a:rPr lang="zh-CN" altLang="en-US" dirty="0"/>
              <a:t>协议编程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TCP</a:t>
            </a:r>
            <a:r>
              <a:rPr lang="zh-CN" altLang="en-US" dirty="0"/>
              <a:t>协议编程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文件上传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网络编程的基础概念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66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网络编程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UDP</a:t>
            </a:r>
            <a:r>
              <a:rPr lang="zh-CN" altLang="en-US" dirty="0"/>
              <a:t>协议编程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TCP</a:t>
            </a:r>
            <a:r>
              <a:rPr lang="zh-CN" altLang="en-US" dirty="0"/>
              <a:t>协议编程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文件上传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网络编程的基础概念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93441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网络编程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UDP</a:t>
            </a:r>
            <a:r>
              <a:rPr lang="zh-CN" altLang="en-US" sz="2000" b="1" dirty="0">
                <a:solidFill>
                  <a:srgbClr val="C00000"/>
                </a:solidFill>
              </a:rPr>
              <a:t>协议编程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TCP</a:t>
            </a:r>
            <a:r>
              <a:rPr lang="zh-CN" altLang="en-US" dirty="0"/>
              <a:t>协议编程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文件上传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网络编程的基础概念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7526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网络编程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UDP</a:t>
            </a:r>
            <a:r>
              <a:rPr lang="zh-CN" altLang="en-US" dirty="0"/>
              <a:t>协议编程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TCP</a:t>
            </a:r>
            <a:r>
              <a:rPr lang="zh-CN" altLang="en-US" sz="2000" b="1" dirty="0">
                <a:solidFill>
                  <a:srgbClr val="C00000"/>
                </a:solidFill>
              </a:rPr>
              <a:t>协议编程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文件上传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网络编程的基础概念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73433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946" y="750229"/>
            <a:ext cx="10733244" cy="101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网络编程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8" name="circle-ring_16894">
            <a:extLst>
              <a:ext uri="{FF2B5EF4-FFF2-40B4-BE49-F238E27FC236}">
                <a16:creationId xmlns:a16="http://schemas.microsoft.com/office/drawing/2014/main" id="{8BDA1D3C-520C-E97F-EAFA-C83A2A900637}"/>
              </a:ext>
            </a:extLst>
          </p:cNvPr>
          <p:cNvSpPr/>
          <p:nvPr/>
        </p:nvSpPr>
        <p:spPr>
          <a:xfrm>
            <a:off x="4136918" y="176076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-ring_16894">
            <a:extLst>
              <a:ext uri="{FF2B5EF4-FFF2-40B4-BE49-F238E27FC236}">
                <a16:creationId xmlns:a16="http://schemas.microsoft.com/office/drawing/2014/main" id="{797E9EC7-4DE5-9FF3-3076-45BA03927394}"/>
              </a:ext>
            </a:extLst>
          </p:cNvPr>
          <p:cNvSpPr/>
          <p:nvPr/>
        </p:nvSpPr>
        <p:spPr>
          <a:xfrm>
            <a:off x="4136919" y="2488302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-ring_16894">
            <a:extLst>
              <a:ext uri="{FF2B5EF4-FFF2-40B4-BE49-F238E27FC236}">
                <a16:creationId xmlns:a16="http://schemas.microsoft.com/office/drawing/2014/main" id="{53D7F591-30ED-9880-B84F-DEF350875220}"/>
              </a:ext>
            </a:extLst>
          </p:cNvPr>
          <p:cNvSpPr/>
          <p:nvPr/>
        </p:nvSpPr>
        <p:spPr>
          <a:xfrm>
            <a:off x="4136918" y="3220270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-ring_16894">
            <a:extLst>
              <a:ext uri="{FF2B5EF4-FFF2-40B4-BE49-F238E27FC236}">
                <a16:creationId xmlns:a16="http://schemas.microsoft.com/office/drawing/2014/main" id="{6B842DFB-E8AA-C89A-87BB-0865FF13333B}"/>
              </a:ext>
            </a:extLst>
          </p:cNvPr>
          <p:cNvSpPr/>
          <p:nvPr/>
        </p:nvSpPr>
        <p:spPr>
          <a:xfrm>
            <a:off x="4136920" y="3956044"/>
            <a:ext cx="502639" cy="501879"/>
          </a:xfrm>
          <a:custGeom>
            <a:avLst/>
            <a:gdLst>
              <a:gd name="T0" fmla="*/ 2538 w 5076"/>
              <a:gd name="T1" fmla="*/ 0 h 5076"/>
              <a:gd name="T2" fmla="*/ 0 w 5076"/>
              <a:gd name="T3" fmla="*/ 2538 h 5076"/>
              <a:gd name="T4" fmla="*/ 2538 w 5076"/>
              <a:gd name="T5" fmla="*/ 5076 h 5076"/>
              <a:gd name="T6" fmla="*/ 5076 w 5076"/>
              <a:gd name="T7" fmla="*/ 2538 h 5076"/>
              <a:gd name="T8" fmla="*/ 2538 w 5076"/>
              <a:gd name="T9" fmla="*/ 0 h 5076"/>
              <a:gd name="T10" fmla="*/ 3987 w 5076"/>
              <a:gd name="T11" fmla="*/ 3978 h 5076"/>
              <a:gd name="T12" fmla="*/ 2538 w 5076"/>
              <a:gd name="T13" fmla="*/ 4578 h 5076"/>
              <a:gd name="T14" fmla="*/ 1090 w 5076"/>
              <a:gd name="T15" fmla="*/ 3978 h 5076"/>
              <a:gd name="T16" fmla="*/ 493 w 5076"/>
              <a:gd name="T17" fmla="*/ 2538 h 5076"/>
              <a:gd name="T18" fmla="*/ 1090 w 5076"/>
              <a:gd name="T19" fmla="*/ 1098 h 5076"/>
              <a:gd name="T20" fmla="*/ 2538 w 5076"/>
              <a:gd name="T21" fmla="*/ 499 h 5076"/>
              <a:gd name="T22" fmla="*/ 3987 w 5076"/>
              <a:gd name="T23" fmla="*/ 1098 h 5076"/>
              <a:gd name="T24" fmla="*/ 4583 w 5076"/>
              <a:gd name="T25" fmla="*/ 2538 h 5076"/>
              <a:gd name="T26" fmla="*/ 3987 w 5076"/>
              <a:gd name="T27" fmla="*/ 3978 h 5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76" h="5076">
                <a:moveTo>
                  <a:pt x="2538" y="0"/>
                </a:moveTo>
                <a:cubicBezTo>
                  <a:pt x="1136" y="0"/>
                  <a:pt x="0" y="1136"/>
                  <a:pt x="0" y="2538"/>
                </a:cubicBezTo>
                <a:cubicBezTo>
                  <a:pt x="0" y="3940"/>
                  <a:pt x="1136" y="5076"/>
                  <a:pt x="2538" y="5076"/>
                </a:cubicBezTo>
                <a:cubicBezTo>
                  <a:pt x="3940" y="5076"/>
                  <a:pt x="5076" y="3940"/>
                  <a:pt x="5076" y="2538"/>
                </a:cubicBezTo>
                <a:cubicBezTo>
                  <a:pt x="5076" y="1136"/>
                  <a:pt x="3940" y="0"/>
                  <a:pt x="2538" y="0"/>
                </a:cubicBezTo>
                <a:close/>
                <a:moveTo>
                  <a:pt x="3987" y="3978"/>
                </a:moveTo>
                <a:cubicBezTo>
                  <a:pt x="3600" y="4365"/>
                  <a:pt x="3086" y="4578"/>
                  <a:pt x="2538" y="4578"/>
                </a:cubicBezTo>
                <a:cubicBezTo>
                  <a:pt x="1991" y="4578"/>
                  <a:pt x="1476" y="4365"/>
                  <a:pt x="1090" y="3978"/>
                </a:cubicBezTo>
                <a:cubicBezTo>
                  <a:pt x="705" y="3593"/>
                  <a:pt x="493" y="3082"/>
                  <a:pt x="493" y="2538"/>
                </a:cubicBezTo>
                <a:cubicBezTo>
                  <a:pt x="493" y="1995"/>
                  <a:pt x="705" y="1483"/>
                  <a:pt x="1090" y="1098"/>
                </a:cubicBezTo>
                <a:cubicBezTo>
                  <a:pt x="1476" y="712"/>
                  <a:pt x="1991" y="499"/>
                  <a:pt x="2538" y="499"/>
                </a:cubicBezTo>
                <a:cubicBezTo>
                  <a:pt x="3086" y="499"/>
                  <a:pt x="3600" y="712"/>
                  <a:pt x="3987" y="1098"/>
                </a:cubicBezTo>
                <a:cubicBezTo>
                  <a:pt x="4372" y="1483"/>
                  <a:pt x="4583" y="1995"/>
                  <a:pt x="4583" y="2538"/>
                </a:cubicBezTo>
                <a:cubicBezTo>
                  <a:pt x="4584" y="3082"/>
                  <a:pt x="4372" y="3593"/>
                  <a:pt x="3987" y="3978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79D45-BA79-B3D6-061B-57DFD61BF141}"/>
              </a:ext>
            </a:extLst>
          </p:cNvPr>
          <p:cNvSpPr txBox="1"/>
          <p:nvPr/>
        </p:nvSpPr>
        <p:spPr>
          <a:xfrm>
            <a:off x="4172860" y="18270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00947B-DB68-8056-09BB-9F5B78B06A88}"/>
              </a:ext>
            </a:extLst>
          </p:cNvPr>
          <p:cNvSpPr txBox="1"/>
          <p:nvPr/>
        </p:nvSpPr>
        <p:spPr>
          <a:xfrm>
            <a:off x="4167665" y="25656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8235-C218-D5E8-9EBC-535DA945A5DD}"/>
              </a:ext>
            </a:extLst>
          </p:cNvPr>
          <p:cNvSpPr txBox="1"/>
          <p:nvPr/>
        </p:nvSpPr>
        <p:spPr>
          <a:xfrm>
            <a:off x="4167664" y="32664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A57AA-023D-CE2F-EF2A-B8AC55333763}"/>
              </a:ext>
            </a:extLst>
          </p:cNvPr>
          <p:cNvSpPr txBox="1"/>
          <p:nvPr/>
        </p:nvSpPr>
        <p:spPr>
          <a:xfrm>
            <a:off x="4167666" y="40122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68F5F1-418F-5F69-1D19-A44513DD431F}"/>
              </a:ext>
            </a:extLst>
          </p:cNvPr>
          <p:cNvCxnSpPr>
            <a:cxnSpLocks/>
          </p:cNvCxnSpPr>
          <p:nvPr/>
        </p:nvCxnSpPr>
        <p:spPr>
          <a:xfrm>
            <a:off x="4510169" y="222362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40AE4D-5830-1842-552F-EAD2E64D0265}"/>
              </a:ext>
            </a:extLst>
          </p:cNvPr>
          <p:cNvSpPr txBox="1"/>
          <p:nvPr/>
        </p:nvSpPr>
        <p:spPr>
          <a:xfrm>
            <a:off x="5013538" y="2528293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UDP</a:t>
            </a:r>
            <a:r>
              <a:rPr lang="zh-CN" altLang="en-US" dirty="0"/>
              <a:t>协议编程</a:t>
            </a:r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B73BBA-0869-876A-B341-C4FBAB1ABFEF}"/>
              </a:ext>
            </a:extLst>
          </p:cNvPr>
          <p:cNvCxnSpPr>
            <a:cxnSpLocks/>
          </p:cNvCxnSpPr>
          <p:nvPr/>
        </p:nvCxnSpPr>
        <p:spPr>
          <a:xfrm>
            <a:off x="4510170" y="2962296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7D1ED-9A15-42DF-F8E0-E8F52404D67A}"/>
              </a:ext>
            </a:extLst>
          </p:cNvPr>
          <p:cNvSpPr txBox="1"/>
          <p:nvPr/>
        </p:nvSpPr>
        <p:spPr>
          <a:xfrm>
            <a:off x="5013538" y="325545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TCP</a:t>
            </a:r>
            <a:r>
              <a:rPr lang="zh-CN" altLang="en-US" dirty="0"/>
              <a:t>协议编程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E7BDB-0F9D-C9ED-0B6D-5259CABE91EC}"/>
              </a:ext>
            </a:extLst>
          </p:cNvPr>
          <p:cNvCxnSpPr>
            <a:cxnSpLocks/>
          </p:cNvCxnSpPr>
          <p:nvPr/>
        </p:nvCxnSpPr>
        <p:spPr>
          <a:xfrm>
            <a:off x="4510169" y="3673468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81B431-0A31-AA50-5C27-E809E7DED21D}"/>
              </a:ext>
            </a:extLst>
          </p:cNvPr>
          <p:cNvSpPr txBox="1"/>
          <p:nvPr/>
        </p:nvSpPr>
        <p:spPr>
          <a:xfrm>
            <a:off x="5013537" y="3982619"/>
            <a:ext cx="361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文件上传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BCBDD1-6FB5-CCE9-EF3A-DBBD36ADB734}"/>
              </a:ext>
            </a:extLst>
          </p:cNvPr>
          <p:cNvCxnSpPr>
            <a:cxnSpLocks/>
          </p:cNvCxnSpPr>
          <p:nvPr/>
        </p:nvCxnSpPr>
        <p:spPr>
          <a:xfrm>
            <a:off x="4510171" y="4421149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9CEE8E68-E6C5-EF1E-2817-8B01AFAA3683}"/>
              </a:ext>
            </a:extLst>
          </p:cNvPr>
          <p:cNvSpPr/>
          <p:nvPr/>
        </p:nvSpPr>
        <p:spPr>
          <a:xfrm>
            <a:off x="4321242" y="2269639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8" name="箭头: 上下 37">
            <a:extLst>
              <a:ext uri="{FF2B5EF4-FFF2-40B4-BE49-F238E27FC236}">
                <a16:creationId xmlns:a16="http://schemas.microsoft.com/office/drawing/2014/main" id="{31FB2908-D588-95CA-08BF-52DD8F2D51A4}"/>
              </a:ext>
            </a:extLst>
          </p:cNvPr>
          <p:cNvSpPr/>
          <p:nvPr/>
        </p:nvSpPr>
        <p:spPr>
          <a:xfrm>
            <a:off x="4321242" y="2999420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1CD6FC5B-3A07-708C-8C6F-1D9E131D8616}"/>
              </a:ext>
            </a:extLst>
          </p:cNvPr>
          <p:cNvSpPr/>
          <p:nvPr/>
        </p:nvSpPr>
        <p:spPr>
          <a:xfrm>
            <a:off x="4321242" y="3732197"/>
            <a:ext cx="116732" cy="204816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3F46C1-5FFC-895B-A4B1-1DBC41BFA290}"/>
              </a:ext>
            </a:extLst>
          </p:cNvPr>
          <p:cNvCxnSpPr>
            <a:cxnSpLocks/>
          </p:cNvCxnSpPr>
          <p:nvPr/>
        </p:nvCxnSpPr>
        <p:spPr>
          <a:xfrm>
            <a:off x="4510169" y="4424200"/>
            <a:ext cx="409464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034867-F1A7-3391-7D1D-8FCAEDA8ABD5}"/>
              </a:ext>
            </a:extLst>
          </p:cNvPr>
          <p:cNvSpPr txBox="1"/>
          <p:nvPr/>
        </p:nvSpPr>
        <p:spPr>
          <a:xfrm>
            <a:off x="5013538" y="1768216"/>
            <a:ext cx="361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网络编程的基础概念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9544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3075" y="1997412"/>
            <a:ext cx="10622604" cy="2425429"/>
          </a:xfrm>
          <a:prstGeom prst="rect">
            <a:avLst/>
          </a:prstGeom>
          <a:gradFill flip="none" rotWithShape="1">
            <a:gsLst>
              <a:gs pos="0">
                <a:srgbClr val="057D67">
                  <a:shade val="30000"/>
                  <a:satMod val="115000"/>
                </a:srgbClr>
              </a:gs>
              <a:gs pos="50000">
                <a:srgbClr val="057D67">
                  <a:shade val="67500"/>
                  <a:satMod val="115000"/>
                </a:srgbClr>
              </a:gs>
              <a:gs pos="100000">
                <a:srgbClr val="057D6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AF9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11999" y="2754833"/>
            <a:ext cx="111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第二章 正则表达式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38480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c064124-f537-4a0d-887a-4f44502825de"/>
  <p:tag name="COMMONDATA" val="eyJoZGlkIjoiNDJmZmY5ZDk2Y2FkYmY2ZmQzNmJiMDgyN2Q4MmEzMzAifQ=="/>
  <p:tag name="ISLIDE.GUIDESSETTING" val="{&quot;Id&quot;:&quot;a39624da-fa38-4862-8b0d-ee4b3334da20&quot;,&quot;Name&quot;:&quot;参考线1&quot;,&quot;Kind&quot;:&quot;Custom&quot;,&quot;OldGuidesSetting&quot;:{&quot;HeaderHeight&quot;:10.0,&quot;FooterHeight&quot;:5.0,&quot;SideMargin&quot;:2.5,&quot;TopMargin&quot;:0.0,&quot;BottomMargin&quot;:0.0,&quot;IntervalMargin&quot;:1.0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5786;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</Words>
  <Application>Microsoft Office PowerPoint</Application>
  <PresentationFormat>宽屏</PresentationFormat>
  <Paragraphs>125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隶书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42</cp:revision>
  <dcterms:created xsi:type="dcterms:W3CDTF">2018-03-01T02:03:00Z</dcterms:created>
  <dcterms:modified xsi:type="dcterms:W3CDTF">2024-01-22T13:51:21Z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F7B4B2F6CD0549B6AE63142D8D89DB87_12</vt:lpwstr>
  </property>
</Properties>
</file>