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23" r:id="rId4"/>
    <p:sldId id="509" r:id="rId5"/>
    <p:sldId id="584" r:id="rId6"/>
    <p:sldId id="585" r:id="rId7"/>
    <p:sldId id="586" r:id="rId8"/>
    <p:sldId id="587" r:id="rId9"/>
    <p:sldId id="538" r:id="rId10"/>
    <p:sldId id="589" r:id="rId11"/>
    <p:sldId id="590" r:id="rId12"/>
    <p:sldId id="591" r:id="rId13"/>
    <p:sldId id="592" r:id="rId14"/>
    <p:sldId id="593" r:id="rId15"/>
    <p:sldId id="559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259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73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9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33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17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66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07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20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1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8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78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34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2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1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9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6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2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0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7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83461" y="2100826"/>
            <a:ext cx="89085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常量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类型转换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进制转换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变量的数据类型介绍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变量的定义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标识符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CD66583B-23E9-B54F-87E9-2E851D8E2A8F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64D6BEA0-E5D8-AC49-D46C-3F43079BEBD9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4FF63A6-57B0-7280-249B-B4FBDA4F1C91}"/>
              </a:ext>
            </a:extLst>
          </p:cNvPr>
          <p:cNvSpPr/>
          <p:nvPr/>
        </p:nvSpPr>
        <p:spPr>
          <a:xfrm>
            <a:off x="4179021" y="4565167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890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变量的数据类型介绍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变量的定义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标识符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CD66583B-23E9-B54F-87E9-2E851D8E2A8F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64D6BEA0-E5D8-AC49-D46C-3F43079BEBD9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4FF63A6-57B0-7280-249B-B4FBDA4F1C91}"/>
              </a:ext>
            </a:extLst>
          </p:cNvPr>
          <p:cNvSpPr/>
          <p:nvPr/>
        </p:nvSpPr>
        <p:spPr>
          <a:xfrm>
            <a:off x="4179021" y="4565167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883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变量的数据类型介绍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变量的定义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变量的使用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标识符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CD66583B-23E9-B54F-87E9-2E851D8E2A8F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64D6BEA0-E5D8-AC49-D46C-3F43079BEBD9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4FF63A6-57B0-7280-249B-B4FBDA4F1C91}"/>
              </a:ext>
            </a:extLst>
          </p:cNvPr>
          <p:cNvSpPr/>
          <p:nvPr/>
        </p:nvSpPr>
        <p:spPr>
          <a:xfrm>
            <a:off x="4179021" y="4565167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44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变量的数据类型介绍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变量的定义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标识符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CD66583B-23E9-B54F-87E9-2E851D8E2A8F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64D6BEA0-E5D8-AC49-D46C-3F43079BEBD9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4FF63A6-57B0-7280-249B-B4FBDA4F1C91}"/>
              </a:ext>
            </a:extLst>
          </p:cNvPr>
          <p:cNvSpPr/>
          <p:nvPr/>
        </p:nvSpPr>
        <p:spPr>
          <a:xfrm>
            <a:off x="4179021" y="4565167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563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数据类型转换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9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数据类型转换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发生类型转换的条件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自动类型转换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强制类型转换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强制类型转换的注意事项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F1B0AD7C-9EB2-81CC-D95F-75BDD97BA0DF}"/>
              </a:ext>
            </a:extLst>
          </p:cNvPr>
          <p:cNvSpPr/>
          <p:nvPr/>
        </p:nvSpPr>
        <p:spPr>
          <a:xfrm>
            <a:off x="4179021" y="2643591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8AA849AC-C1DB-9ED8-C8D1-B5705609B9A2}"/>
              </a:ext>
            </a:extLst>
          </p:cNvPr>
          <p:cNvSpPr/>
          <p:nvPr/>
        </p:nvSpPr>
        <p:spPr>
          <a:xfrm>
            <a:off x="4179021" y="361754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12798AF-BFAC-9D13-071A-F4E5F4924BA3}"/>
              </a:ext>
            </a:extLst>
          </p:cNvPr>
          <p:cNvSpPr/>
          <p:nvPr/>
        </p:nvSpPr>
        <p:spPr>
          <a:xfrm>
            <a:off x="4179021" y="457088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07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数据类型转换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发生类型转换的条件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自动类型转换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强制类型转换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强制类型转换的注意事项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F1B0AD7C-9EB2-81CC-D95F-75BDD97BA0DF}"/>
              </a:ext>
            </a:extLst>
          </p:cNvPr>
          <p:cNvSpPr/>
          <p:nvPr/>
        </p:nvSpPr>
        <p:spPr>
          <a:xfrm>
            <a:off x="4179021" y="2643591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8AA849AC-C1DB-9ED8-C8D1-B5705609B9A2}"/>
              </a:ext>
            </a:extLst>
          </p:cNvPr>
          <p:cNvSpPr/>
          <p:nvPr/>
        </p:nvSpPr>
        <p:spPr>
          <a:xfrm>
            <a:off x="4179021" y="361754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12798AF-BFAC-9D13-071A-F4E5F4924BA3}"/>
              </a:ext>
            </a:extLst>
          </p:cNvPr>
          <p:cNvSpPr/>
          <p:nvPr/>
        </p:nvSpPr>
        <p:spPr>
          <a:xfrm>
            <a:off x="4179021" y="457088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585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数据类型转换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发生类型转换的条件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自动类型转换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强制类型转换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强制类型转换的注意事项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F1B0AD7C-9EB2-81CC-D95F-75BDD97BA0DF}"/>
              </a:ext>
            </a:extLst>
          </p:cNvPr>
          <p:cNvSpPr/>
          <p:nvPr/>
        </p:nvSpPr>
        <p:spPr>
          <a:xfrm>
            <a:off x="4179021" y="2643591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8AA849AC-C1DB-9ED8-C8D1-B5705609B9A2}"/>
              </a:ext>
            </a:extLst>
          </p:cNvPr>
          <p:cNvSpPr/>
          <p:nvPr/>
        </p:nvSpPr>
        <p:spPr>
          <a:xfrm>
            <a:off x="4179021" y="361754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12798AF-BFAC-9D13-071A-F4E5F4924BA3}"/>
              </a:ext>
            </a:extLst>
          </p:cNvPr>
          <p:cNvSpPr/>
          <p:nvPr/>
        </p:nvSpPr>
        <p:spPr>
          <a:xfrm>
            <a:off x="4179021" y="457088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371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数据类型转换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发生类型转换的条件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自动类型转换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强制类型转换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强制类型转换的注意事项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F1B0AD7C-9EB2-81CC-D95F-75BDD97BA0DF}"/>
              </a:ext>
            </a:extLst>
          </p:cNvPr>
          <p:cNvSpPr/>
          <p:nvPr/>
        </p:nvSpPr>
        <p:spPr>
          <a:xfrm>
            <a:off x="4179021" y="2643591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8AA849AC-C1DB-9ED8-C8D1-B5705609B9A2}"/>
              </a:ext>
            </a:extLst>
          </p:cNvPr>
          <p:cNvSpPr/>
          <p:nvPr/>
        </p:nvSpPr>
        <p:spPr>
          <a:xfrm>
            <a:off x="4179021" y="361754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12798AF-BFAC-9D13-071A-F4E5F4924BA3}"/>
              </a:ext>
            </a:extLst>
          </p:cNvPr>
          <p:cNvSpPr/>
          <p:nvPr/>
        </p:nvSpPr>
        <p:spPr>
          <a:xfrm>
            <a:off x="4179021" y="457088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186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数据类型转换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发生类型转换的条件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自动类型转换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强制类型转换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强制类型转换的注意事项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F1B0AD7C-9EB2-81CC-D95F-75BDD97BA0DF}"/>
              </a:ext>
            </a:extLst>
          </p:cNvPr>
          <p:cNvSpPr/>
          <p:nvPr/>
        </p:nvSpPr>
        <p:spPr>
          <a:xfrm>
            <a:off x="4179021" y="2643591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8AA849AC-C1DB-9ED8-C8D1-B5705609B9A2}"/>
              </a:ext>
            </a:extLst>
          </p:cNvPr>
          <p:cNvSpPr/>
          <p:nvPr/>
        </p:nvSpPr>
        <p:spPr>
          <a:xfrm>
            <a:off x="4179021" y="361754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12798AF-BFAC-9D13-071A-F4E5F4924BA3}"/>
              </a:ext>
            </a:extLst>
          </p:cNvPr>
          <p:cNvSpPr/>
          <p:nvPr/>
        </p:nvSpPr>
        <p:spPr>
          <a:xfrm>
            <a:off x="4179021" y="457088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572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5242874" y="169396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42874" y="240325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42874" y="311382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0"/>
          <p:cNvSpPr/>
          <p:nvPr/>
        </p:nvSpPr>
        <p:spPr>
          <a:xfrm>
            <a:off x="6099489" y="1720634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对角圆角矩形 12"/>
          <p:cNvSpPr/>
          <p:nvPr/>
        </p:nvSpPr>
        <p:spPr>
          <a:xfrm>
            <a:off x="6099489" y="2450884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</a:t>
            </a:r>
          </a:p>
        </p:txBody>
      </p:sp>
      <p:sp>
        <p:nvSpPr>
          <p:cNvPr id="48" name="对角圆角矩形 13"/>
          <p:cNvSpPr/>
          <p:nvPr/>
        </p:nvSpPr>
        <p:spPr>
          <a:xfrm>
            <a:off x="6099489" y="318049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数据类型转换</a:t>
            </a:r>
          </a:p>
        </p:txBody>
      </p:sp>
      <p:sp>
        <p:nvSpPr>
          <p:cNvPr id="50" name="矩形 49"/>
          <p:cNvSpPr/>
          <p:nvPr/>
        </p:nvSpPr>
        <p:spPr>
          <a:xfrm>
            <a:off x="5281609" y="160506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1" name="矩形 50"/>
          <p:cNvSpPr/>
          <p:nvPr/>
        </p:nvSpPr>
        <p:spPr>
          <a:xfrm>
            <a:off x="5291134" y="231181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2" name="矩形 51"/>
          <p:cNvSpPr/>
          <p:nvPr/>
        </p:nvSpPr>
        <p:spPr>
          <a:xfrm>
            <a:off x="5214299" y="304524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4" name="矩形 53"/>
          <p:cNvSpPr/>
          <p:nvPr/>
        </p:nvSpPr>
        <p:spPr>
          <a:xfrm>
            <a:off x="6733500" y="1773775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常量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DE3D88-7F97-0569-95AF-8775B89C43B1}"/>
              </a:ext>
            </a:extLst>
          </p:cNvPr>
          <p:cNvSpPr/>
          <p:nvPr/>
        </p:nvSpPr>
        <p:spPr>
          <a:xfrm>
            <a:off x="5239385" y="383330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角圆角矩形 12">
            <a:extLst>
              <a:ext uri="{FF2B5EF4-FFF2-40B4-BE49-F238E27FC236}">
                <a16:creationId xmlns:a16="http://schemas.microsoft.com/office/drawing/2014/main" id="{115ADA9B-871C-1586-E644-077C865DF8C1}"/>
              </a:ext>
            </a:extLst>
          </p:cNvPr>
          <p:cNvSpPr/>
          <p:nvPr/>
        </p:nvSpPr>
        <p:spPr>
          <a:xfrm>
            <a:off x="6096000" y="3880931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进制转换</a:t>
            </a:r>
            <a:r>
              <a:rPr lang="en-US" altLang="zh-CN" dirty="0"/>
              <a:t>_</a:t>
            </a:r>
            <a:r>
              <a:rPr lang="zh-CN" altLang="en-US" dirty="0"/>
              <a:t>位运算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02DA1-FC57-108D-9EE7-8200ACE4E59A}"/>
              </a:ext>
            </a:extLst>
          </p:cNvPr>
          <p:cNvSpPr/>
          <p:nvPr/>
        </p:nvSpPr>
        <p:spPr>
          <a:xfrm>
            <a:off x="5287645" y="3741866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进制转换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_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位运算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进制转换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07255" y="198414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07256" y="271168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07255" y="344364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07257" y="417942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43197" y="2050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38002" y="27889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38001" y="34898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38003" y="4235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80506" y="244700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83875" y="275167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二进制和八进制的转换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80507" y="318567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83875" y="347883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二进制和十六进制的转换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80506" y="38968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83874" y="420599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左移和右移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80508" y="46445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91579" y="24930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91579" y="322279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91579" y="395557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207256" y="491225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238002" y="4989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80506" y="46475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83874" y="4944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80507" y="538624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91579" y="469358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83875" y="199159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十进制和二进制的转换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65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进制转换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07255" y="198414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07256" y="271168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07255" y="344364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07257" y="417942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43197" y="2050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38002" y="27889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38001" y="34898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38003" y="4235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80506" y="244700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83875" y="275167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二进制和八进制的转换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80507" y="318567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83875" y="347883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二进制和十六进制的转换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80506" y="38968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83874" y="420599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左移和右移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80508" y="46445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91579" y="24930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91579" y="322279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91579" y="395557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207256" y="491225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238002" y="4989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80506" y="46475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83874" y="4944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80507" y="538624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91579" y="469358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83875" y="199159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十进制和二进制的转换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237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进制转换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07255" y="198414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07256" y="271168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07255" y="344364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07257" y="417942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43197" y="2050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38002" y="27889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38001" y="34898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38003" y="4235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80506" y="244700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83875" y="2751671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二进制和八进制的转换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80507" y="318567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83875" y="347883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二进制和十六进制的转换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80506" y="38968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83874" y="420599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左移和右移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80508" y="46445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91579" y="24930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91579" y="322279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91579" y="395557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207256" y="491225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238002" y="4989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80506" y="46475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83874" y="4944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80507" y="538624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91579" y="469358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83875" y="199159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十进制和二进制的转换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427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进制转换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07255" y="198414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07256" y="271168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07255" y="344364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07257" y="417942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43197" y="2050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38002" y="27889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38001" y="34898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38003" y="4235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80506" y="244700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83875" y="275167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二进制和八进制的转换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80507" y="318567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83875" y="347883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二进制和十六进制的转换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80506" y="38968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83874" y="420599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左移和右移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80508" y="46445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91579" y="24930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91579" y="322279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91579" y="395557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207256" y="491225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238002" y="4989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80506" y="46475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83874" y="4944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80507" y="538624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91579" y="469358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83875" y="199159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十进制和二进制的转换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552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进制转换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07255" y="198414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07256" y="271168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07255" y="344364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07257" y="417942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43197" y="2050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38002" y="27889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38001" y="34898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38003" y="4235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80506" y="244700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83875" y="275167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二进制和八进制的转换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80507" y="318567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83875" y="347883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二进制和十六进制的转换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80506" y="38968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83874" y="4205997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左移和右移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80508" y="46445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91579" y="24930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91579" y="322279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91579" y="395557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207256" y="491225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238002" y="4989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80506" y="46475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83874" y="494466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80507" y="538624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91579" y="469358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83875" y="199159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十进制和二进制的转换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667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进制转换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07255" y="198414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07256" y="271168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07255" y="344364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07257" y="417942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43197" y="2050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38002" y="27889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38001" y="34898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38003" y="4235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80506" y="244700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83875" y="275167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二进制和八进制的转换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80507" y="318567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83875" y="347883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二进制和十六进制的转换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80506" y="389684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83874" y="420599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左移和右移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80508" y="46445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91579" y="249301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91579" y="322279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91579" y="395557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circle-ring_16894">
            <a:extLst>
              <a:ext uri="{FF2B5EF4-FFF2-40B4-BE49-F238E27FC236}">
                <a16:creationId xmlns:a16="http://schemas.microsoft.com/office/drawing/2014/main" id="{B6452CA3-BA49-F37E-6597-BA773E10050E}"/>
              </a:ext>
            </a:extLst>
          </p:cNvPr>
          <p:cNvSpPr/>
          <p:nvPr/>
        </p:nvSpPr>
        <p:spPr>
          <a:xfrm>
            <a:off x="4207256" y="491225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88C508-9E19-4CBD-0655-6416326071AF}"/>
              </a:ext>
            </a:extLst>
          </p:cNvPr>
          <p:cNvSpPr txBox="1"/>
          <p:nvPr/>
        </p:nvSpPr>
        <p:spPr>
          <a:xfrm>
            <a:off x="4238002" y="4989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80506" y="46475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5D11E1-AF90-336B-2706-1715CFB335ED}"/>
              </a:ext>
            </a:extLst>
          </p:cNvPr>
          <p:cNvSpPr txBox="1"/>
          <p:nvPr/>
        </p:nvSpPr>
        <p:spPr>
          <a:xfrm>
            <a:off x="5083874" y="494466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位运算符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380D4C-C6D4-DB04-99FA-F59BF6D5F493}"/>
              </a:ext>
            </a:extLst>
          </p:cNvPr>
          <p:cNvCxnSpPr>
            <a:cxnSpLocks/>
          </p:cNvCxnSpPr>
          <p:nvPr/>
        </p:nvCxnSpPr>
        <p:spPr>
          <a:xfrm>
            <a:off x="4580507" y="538624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9419337D-A5BB-68CE-1B7E-8A6D42A5AA05}"/>
              </a:ext>
            </a:extLst>
          </p:cNvPr>
          <p:cNvSpPr/>
          <p:nvPr/>
        </p:nvSpPr>
        <p:spPr>
          <a:xfrm>
            <a:off x="4391579" y="469358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83875" y="199159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十进制和二进制的转换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13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常量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常量的分类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常量的使用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常量之间的运算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19D32060-4DF7-1E63-5C31-8419144B341D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17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常量的分类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常量的使用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常量之间的运算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19D32060-4DF7-1E63-5C31-8419144B341D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523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常量的分类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常量的使用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常量之间的运算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19D32060-4DF7-1E63-5C31-8419144B341D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706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常量的分类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常量的使用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常量之间的运算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19D32060-4DF7-1E63-5C31-8419144B341D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284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变量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52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96241" y="21450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96241" y="312443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3996241" y="4078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3996241" y="503160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032183" y="221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026987" y="3201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026987" y="4144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026987" y="5097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76088-7A4E-6CB1-AC8D-D97F3122B787}"/>
              </a:ext>
            </a:extLst>
          </p:cNvPr>
          <p:cNvSpPr txBox="1"/>
          <p:nvPr/>
        </p:nvSpPr>
        <p:spPr>
          <a:xfrm>
            <a:off x="5292917" y="217626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变量的数据类型介绍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69492" y="2607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2915" y="31468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变量的定义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69492" y="35984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292916" y="410619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369492" y="45513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292914" y="505907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标识符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369492" y="550675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CD66583B-23E9-B54F-87E9-2E851D8E2A8F}"/>
              </a:ext>
            </a:extLst>
          </p:cNvPr>
          <p:cNvSpPr/>
          <p:nvPr/>
        </p:nvSpPr>
        <p:spPr>
          <a:xfrm>
            <a:off x="4179021" y="2637873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64D6BEA0-E5D8-AC49-D46C-3F43079BEBD9}"/>
              </a:ext>
            </a:extLst>
          </p:cNvPr>
          <p:cNvSpPr/>
          <p:nvPr/>
        </p:nvSpPr>
        <p:spPr>
          <a:xfrm>
            <a:off x="4179021" y="3611825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24FF63A6-57B0-7280-249B-B4FBDA4F1C91}"/>
              </a:ext>
            </a:extLst>
          </p:cNvPr>
          <p:cNvSpPr/>
          <p:nvPr/>
        </p:nvSpPr>
        <p:spPr>
          <a:xfrm>
            <a:off x="4179021" y="4565167"/>
            <a:ext cx="116732" cy="47122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884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宽屏</PresentationFormat>
  <Paragraphs>298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2023-10-20T08:34:55Z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