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3" r:id="rId4"/>
    <p:sldId id="584" r:id="rId5"/>
    <p:sldId id="602" r:id="rId6"/>
    <p:sldId id="603" r:id="rId7"/>
    <p:sldId id="604" r:id="rId8"/>
    <p:sldId id="605" r:id="rId9"/>
    <p:sldId id="575" r:id="rId10"/>
    <p:sldId id="606" r:id="rId11"/>
    <p:sldId id="607" r:id="rId12"/>
    <p:sldId id="608" r:id="rId13"/>
    <p:sldId id="609" r:id="rId14"/>
    <p:sldId id="610" r:id="rId15"/>
    <p:sldId id="591" r:id="rId16"/>
    <p:sldId id="611" r:id="rId17"/>
    <p:sldId id="612" r:id="rId18"/>
    <p:sldId id="618" r:id="rId19"/>
    <p:sldId id="614" r:id="rId20"/>
    <p:sldId id="615" r:id="rId21"/>
    <p:sldId id="616" r:id="rId22"/>
    <p:sldId id="617" r:id="rId23"/>
    <p:sldId id="25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7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1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65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9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83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2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5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4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3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3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5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5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流程控制语句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47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Random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343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Random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的使用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45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Random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882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流程控制语句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94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2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switch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555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if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语句的使用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92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for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903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while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56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5239385" y="157353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9385" y="228282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0"/>
          <p:cNvSpPr/>
          <p:nvPr/>
        </p:nvSpPr>
        <p:spPr>
          <a:xfrm>
            <a:off x="6096000" y="160020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角圆角矩形 12"/>
          <p:cNvSpPr/>
          <p:nvPr/>
        </p:nvSpPr>
        <p:spPr>
          <a:xfrm>
            <a:off x="6096000" y="233045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Random</a:t>
            </a:r>
            <a:r>
              <a:rPr lang="zh-CN" altLang="en-US" dirty="0"/>
              <a:t>随机数</a:t>
            </a:r>
          </a:p>
        </p:txBody>
      </p:sp>
      <p:sp>
        <p:nvSpPr>
          <p:cNvPr id="50" name="矩形 49"/>
          <p:cNvSpPr/>
          <p:nvPr/>
        </p:nvSpPr>
        <p:spPr>
          <a:xfrm>
            <a:off x="5278120" y="148463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5287645" y="219138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4" name="矩形 53"/>
          <p:cNvSpPr/>
          <p:nvPr/>
        </p:nvSpPr>
        <p:spPr>
          <a:xfrm>
            <a:off x="6730011" y="165334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Scanner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键盘录入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4FD884-C673-D43E-F931-2CEBB587A0ED}"/>
              </a:ext>
            </a:extLst>
          </p:cNvPr>
          <p:cNvSpPr/>
          <p:nvPr/>
        </p:nvSpPr>
        <p:spPr>
          <a:xfrm>
            <a:off x="5239385" y="299993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D737CC82-4261-EB1B-B160-4B9D17730A3B}"/>
              </a:ext>
            </a:extLst>
          </p:cNvPr>
          <p:cNvSpPr/>
          <p:nvPr/>
        </p:nvSpPr>
        <p:spPr>
          <a:xfrm>
            <a:off x="6096000" y="302660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B8D1D3-F544-9259-39AA-2B402EA3A618}"/>
              </a:ext>
            </a:extLst>
          </p:cNvPr>
          <p:cNvSpPr/>
          <p:nvPr/>
        </p:nvSpPr>
        <p:spPr>
          <a:xfrm>
            <a:off x="5278120" y="29675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BD7EFC-B152-A673-859E-B10CC73A2E60}"/>
              </a:ext>
            </a:extLst>
          </p:cNvPr>
          <p:cNvSpPr/>
          <p:nvPr/>
        </p:nvSpPr>
        <p:spPr>
          <a:xfrm>
            <a:off x="6730011" y="307975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流程控制语句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do…while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7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79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流程控制语句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语句的使用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-ring_16894">
            <a:extLst>
              <a:ext uri="{FF2B5EF4-FFF2-40B4-BE49-F238E27FC236}">
                <a16:creationId xmlns:a16="http://schemas.microsoft.com/office/drawing/2014/main" id="{A2A7E5C9-50A3-A65E-544A-92CA95B4E719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rcle-ring_16894">
            <a:extLst>
              <a:ext uri="{FF2B5EF4-FFF2-40B4-BE49-F238E27FC236}">
                <a16:creationId xmlns:a16="http://schemas.microsoft.com/office/drawing/2014/main" id="{B9F7802C-351F-50F0-7197-F6E2E1C049E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1D7C8C-8DF2-9B3B-0456-ABD833A36C44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1C2898-9884-E459-643D-DB420A86CF48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do…while</a:t>
            </a:r>
            <a:r>
              <a:rPr lang="zh-CN" altLang="en-US" dirty="0"/>
              <a:t>循环语句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1E8A-B638-C206-F484-8E66CA371264}"/>
              </a:ext>
            </a:extLst>
          </p:cNvPr>
          <p:cNvSpPr txBox="1"/>
          <p:nvPr/>
        </p:nvSpPr>
        <p:spPr>
          <a:xfrm>
            <a:off x="5003487" y="509661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循环控制语句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B0A720-76FC-369B-DB01-E0DAA73B0C86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2B2F8F-BDED-E1D7-0975-1AA545F52613}"/>
              </a:ext>
            </a:extLst>
          </p:cNvPr>
          <p:cNvSpPr txBox="1"/>
          <p:nvPr/>
        </p:nvSpPr>
        <p:spPr>
          <a:xfrm>
            <a:off x="5003486" y="5864576"/>
            <a:ext cx="380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死循环和嵌套循环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EBB8F-F432-3406-BD9A-4171BD52EDF4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A2BE1F55-8FC5-D1A9-340B-8068CE0812A5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BE9CCC55-0CFB-DEC0-C936-A14AD873AE1E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选择语句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60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Scanner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键盘录入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45695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46257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45961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next()</a:t>
            </a:r>
            <a:r>
              <a:rPr lang="zh-CN" altLang="en-US" dirty="0"/>
              <a:t>和</a:t>
            </a:r>
            <a:r>
              <a:rPr lang="en-US" altLang="zh-CN" dirty="0" err="1"/>
              <a:t>nextLine</a:t>
            </a:r>
            <a:r>
              <a:rPr lang="en-US" altLang="zh-CN" dirty="0"/>
              <a:t>()</a:t>
            </a:r>
            <a:r>
              <a:rPr lang="zh-CN" altLang="en-US" dirty="0"/>
              <a:t>的区别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50346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434572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50377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45695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46257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45961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next()</a:t>
            </a:r>
            <a:r>
              <a:rPr lang="zh-CN" altLang="en-US" dirty="0"/>
              <a:t>和</a:t>
            </a:r>
            <a:r>
              <a:rPr lang="en-US" altLang="zh-CN" dirty="0" err="1"/>
              <a:t>nextLine</a:t>
            </a:r>
            <a:r>
              <a:rPr lang="en-US" altLang="zh-CN" dirty="0"/>
              <a:t>()</a:t>
            </a:r>
            <a:r>
              <a:rPr lang="zh-CN" altLang="en-US" dirty="0"/>
              <a:t>的区别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50346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434572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50377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Scanner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534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45695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46257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Scanner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的使用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45961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next()</a:t>
            </a:r>
            <a:r>
              <a:rPr lang="zh-CN" altLang="en-US" dirty="0"/>
              <a:t>和</a:t>
            </a:r>
            <a:r>
              <a:rPr lang="en-US" altLang="zh-CN" dirty="0" err="1"/>
              <a:t>nextLine</a:t>
            </a:r>
            <a:r>
              <a:rPr lang="en-US" altLang="zh-CN" dirty="0"/>
              <a:t>()</a:t>
            </a:r>
            <a:r>
              <a:rPr lang="zh-CN" altLang="en-US" dirty="0"/>
              <a:t>的区别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50346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434572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50377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704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45695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46257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Scanner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45961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next()</a:t>
            </a:r>
            <a:r>
              <a:rPr lang="zh-CN" altLang="en-US" dirty="0"/>
              <a:t>和</a:t>
            </a:r>
            <a:r>
              <a:rPr lang="en-US" altLang="zh-CN" dirty="0" err="1"/>
              <a:t>nextLine</a:t>
            </a:r>
            <a:r>
              <a:rPr lang="en-US" altLang="zh-CN" dirty="0"/>
              <a:t>()</a:t>
            </a:r>
            <a:r>
              <a:rPr lang="zh-CN" altLang="en-US" dirty="0"/>
              <a:t>的区别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50346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434572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50377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025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键盘录入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26869" y="383379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26871" y="45695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57615" y="3879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57617" y="46257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03489" y="386898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练习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00120" y="42869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03488" y="459614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next()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和</a:t>
            </a:r>
            <a:r>
              <a:rPr lang="en-US" altLang="zh-CN" sz="2000" b="1" dirty="0" err="1">
                <a:solidFill>
                  <a:srgbClr val="C00000"/>
                </a:solidFill>
                <a:latin typeface="+mj-ea"/>
                <a:ea typeface="+mj-ea"/>
              </a:rPr>
              <a:t>nextLine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的区别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00122" y="50346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11193" y="361294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11193" y="434572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00120" y="50377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42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Random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随机数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宽屏</PresentationFormat>
  <Paragraphs>274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2023-10-20T14:12:49Z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