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tags/tag13.xml" ContentType="application/vnd.openxmlformats-officedocument.presentationml.tags+xml"/>
  <Override PartName="/ppt/notesSlides/notesSlide10.xml" ContentType="application/vnd.openxmlformats-officedocument.presentationml.notesSlide+xml"/>
  <Override PartName="/ppt/tags/tag14.xml" ContentType="application/vnd.openxmlformats-officedocument.presentationml.tags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12.xml" ContentType="application/vnd.openxmlformats-officedocument.presentationml.notesSlide+xml"/>
  <Override PartName="/ppt/tags/tag16.xml" ContentType="application/vnd.openxmlformats-officedocument.presentationml.tags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notesSlides/notesSlide16.xml" ContentType="application/vnd.openxmlformats-officedocument.presentationml.notesSlide+xml"/>
  <Override PartName="/ppt/tags/tag20.xml" ContentType="application/vnd.openxmlformats-officedocument.presentationml.tags+xml"/>
  <Override PartName="/ppt/notesSlides/notesSlide17.xml" ContentType="application/vnd.openxmlformats-officedocument.presentationml.notesSlide+xml"/>
  <Override PartName="/ppt/tags/tag21.xml" ContentType="application/vnd.openxmlformats-officedocument.presentationml.tags+xml"/>
  <Override PartName="/ppt/notesSlides/notesSlide18.xml" ContentType="application/vnd.openxmlformats-officedocument.presentationml.notesSlide+xml"/>
  <Override PartName="/ppt/tags/tag22.xml" ContentType="application/vnd.openxmlformats-officedocument.presentationml.tags+xml"/>
  <Override PartName="/ppt/notesSlides/notesSlide19.xml" ContentType="application/vnd.openxmlformats-officedocument.presentationml.notesSlide+xml"/>
  <Override PartName="/ppt/tags/tag23.xml" ContentType="application/vnd.openxmlformats-officedocument.presentationml.tags+xml"/>
  <Override PartName="/ppt/notesSlides/notesSlide20.xml" ContentType="application/vnd.openxmlformats-officedocument.presentationml.notesSlide+xml"/>
  <Override PartName="/ppt/tags/tag24.xml" ContentType="application/vnd.openxmlformats-officedocument.presentationml.tags+xml"/>
  <Override PartName="/ppt/notesSlides/notesSlide21.xml" ContentType="application/vnd.openxmlformats-officedocument.presentationml.notesSlide+xml"/>
  <Override PartName="/ppt/tags/tag25.xml" ContentType="application/vnd.openxmlformats-officedocument.presentationml.tags+xml"/>
  <Override PartName="/ppt/notesSlides/notesSlide22.xml" ContentType="application/vnd.openxmlformats-officedocument.presentationml.notesSlide+xml"/>
  <Override PartName="/ppt/tags/tag26.xml" ContentType="application/vnd.openxmlformats-officedocument.presentationml.tags+xml"/>
  <Override PartName="/ppt/notesSlides/notesSlide23.xml" ContentType="application/vnd.openxmlformats-officedocument.presentationml.notesSlide+xml"/>
  <Override PartName="/ppt/tags/tag27.xml" ContentType="application/vnd.openxmlformats-officedocument.presentationml.tags+xml"/>
  <Override PartName="/ppt/notesSlides/notesSlide24.xml" ContentType="application/vnd.openxmlformats-officedocument.presentationml.notesSlide+xml"/>
  <Override PartName="/ppt/tags/tag2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323" r:id="rId4"/>
    <p:sldId id="584" r:id="rId5"/>
    <p:sldId id="619" r:id="rId6"/>
    <p:sldId id="620" r:id="rId7"/>
    <p:sldId id="575" r:id="rId8"/>
    <p:sldId id="621" r:id="rId9"/>
    <p:sldId id="622" r:id="rId10"/>
    <p:sldId id="623" r:id="rId11"/>
    <p:sldId id="624" r:id="rId12"/>
    <p:sldId id="625" r:id="rId13"/>
    <p:sldId id="626" r:id="rId14"/>
    <p:sldId id="627" r:id="rId15"/>
    <p:sldId id="610" r:id="rId16"/>
    <p:sldId id="591" r:id="rId17"/>
    <p:sldId id="628" r:id="rId18"/>
    <p:sldId id="611" r:id="rId19"/>
    <p:sldId id="629" r:id="rId20"/>
    <p:sldId id="630" r:id="rId21"/>
    <p:sldId id="631" r:id="rId22"/>
    <p:sldId id="632" r:id="rId23"/>
    <p:sldId id="633" r:id="rId24"/>
    <p:sldId id="612" r:id="rId25"/>
    <p:sldId id="634" r:id="rId26"/>
    <p:sldId id="635" r:id="rId27"/>
    <p:sldId id="636" r:id="rId28"/>
    <p:sldId id="637" r:id="rId29"/>
    <p:sldId id="638" r:id="rId30"/>
    <p:sldId id="639" r:id="rId31"/>
    <p:sldId id="259" r:id="rId32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1005" userDrawn="1">
          <p15:clr>
            <a:srgbClr val="A4A3A4"/>
          </p15:clr>
        </p15:guide>
        <p15:guide id="3" pos="192" userDrawn="1">
          <p15:clr>
            <a:srgbClr val="A4A3A4"/>
          </p15:clr>
        </p15:guide>
        <p15:guide id="4" pos="7488" userDrawn="1">
          <p15:clr>
            <a:srgbClr val="A4A3A4"/>
          </p15:clr>
        </p15:guide>
        <p15:guide id="5" orient="horz" pos="432" userDrawn="1">
          <p15:clr>
            <a:srgbClr val="A4A3A4"/>
          </p15:clr>
        </p15:guide>
        <p15:guide id="6" orient="horz" pos="472" userDrawn="1">
          <p15:clr>
            <a:srgbClr val="A4A3A4"/>
          </p15:clr>
        </p15:guide>
        <p15:guide id="7" orient="horz" pos="4088" userDrawn="1">
          <p15:clr>
            <a:srgbClr val="A4A3A4"/>
          </p15:clr>
        </p15:guide>
        <p15:guide id="8" orient="horz" pos="4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F92"/>
    <a:srgbClr val="FDA007"/>
    <a:srgbClr val="CCEDC7"/>
    <a:srgbClr val="FFFF00"/>
    <a:srgbClr val="5B9BD5"/>
    <a:srgbClr val="006450"/>
    <a:srgbClr val="028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67" y="115"/>
      </p:cViewPr>
      <p:guideLst>
        <p:guide orient="horz" pos="2296"/>
        <p:guide pos="1005"/>
        <p:guide pos="192"/>
        <p:guide pos="7488"/>
        <p:guide orient="horz" pos="432"/>
        <p:guide orient="horz" pos="472"/>
        <p:guide orient="horz" pos="4088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530" y="1143000"/>
            <a:ext cx="54869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003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5781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873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5158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528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5734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2836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4648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7817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901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8561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192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660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3390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8088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573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928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399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601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414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804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609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673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221" y="1854524"/>
            <a:ext cx="9145325" cy="1656052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221" y="3602668"/>
            <a:ext cx="9145325" cy="16560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835" indent="0" algn="ctr">
              <a:buNone/>
              <a:defRPr sz="1600"/>
            </a:lvl7pPr>
            <a:lvl8pPr marL="3201035" indent="0" algn="ctr">
              <a:buNone/>
              <a:defRPr sz="1600"/>
            </a:lvl8pPr>
            <a:lvl9pPr marL="3658235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2023/10/21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321" y="551640"/>
            <a:ext cx="10517123" cy="555994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321" y="365189"/>
            <a:ext cx="10517123" cy="1325795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321" y="1838644"/>
            <a:ext cx="10517123" cy="43520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321" y="2187825"/>
            <a:ext cx="10517123" cy="2483549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321" y="365189"/>
            <a:ext cx="10517123" cy="1325795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321" y="1825944"/>
            <a:ext cx="5182351" cy="435209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094" y="1825944"/>
            <a:ext cx="5182351" cy="435209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0" y="365189"/>
            <a:ext cx="10517123" cy="1325795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910" y="1745267"/>
            <a:ext cx="5158534" cy="82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835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910" y="2616067"/>
            <a:ext cx="5158534" cy="357467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3094" y="1745267"/>
            <a:ext cx="5183939" cy="82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835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3094" y="2616067"/>
            <a:ext cx="5183939" cy="357467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969" y="2159377"/>
            <a:ext cx="5715828" cy="1382692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969" y="3733855"/>
            <a:ext cx="5715828" cy="1186144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321" y="713797"/>
            <a:ext cx="4682333" cy="142841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3335" y="713797"/>
            <a:ext cx="5712710" cy="54045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835" indent="0">
              <a:buNone/>
              <a:defRPr sz="2000"/>
            </a:lvl7pPr>
            <a:lvl8pPr marL="3201035" indent="0">
              <a:buNone/>
              <a:defRPr sz="2000"/>
            </a:lvl8pPr>
            <a:lvl9pPr marL="3658235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321" y="2314277"/>
            <a:ext cx="4682333" cy="381225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835" indent="0">
              <a:buNone/>
              <a:defRPr sz="1000"/>
            </a:lvl7pPr>
            <a:lvl8pPr marL="3201035" indent="0">
              <a:buNone/>
              <a:defRPr sz="1000"/>
            </a:lvl8pPr>
            <a:lvl9pPr marL="3658235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2023/10/21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6412" y="365189"/>
            <a:ext cx="909033" cy="5812855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320" y="365189"/>
            <a:ext cx="9447811" cy="5812855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2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4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8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2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64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92" userDrawn="1">
          <p15:clr>
            <a:srgbClr val="F26B43"/>
          </p15:clr>
        </p15:guide>
        <p15:guide id="4" pos="7488" userDrawn="1">
          <p15:clr>
            <a:srgbClr val="F26B43"/>
          </p15:clr>
        </p15:guide>
        <p15:guide id="5" orient="horz" pos="432" userDrawn="1">
          <p15:clr>
            <a:srgbClr val="F26B43"/>
          </p15:clr>
        </p15:guide>
        <p15:guide id="6" orient="horz" pos="472" userDrawn="1">
          <p15:clr>
            <a:srgbClr val="F26B43"/>
          </p15:clr>
        </p15:guide>
        <p15:guide id="7" orient="horz" pos="4104" userDrawn="1">
          <p15:clr>
            <a:srgbClr val="F26B43"/>
          </p15:clr>
        </p15:guide>
        <p15:guide id="8" orient="horz" pos="40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66901" y="2070346"/>
            <a:ext cx="794110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数组</a:t>
            </a:r>
            <a:endParaRPr lang="en-US" altLang="zh-CN" sz="4800" b="1" dirty="0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27643" y="3562985"/>
            <a:ext cx="221488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3200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讲师：于涛</a:t>
            </a: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数组的操作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13538" y="2528293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索引的介绍</a:t>
            </a:r>
            <a:endParaRPr lang="en-US" altLang="zh-CN" sz="2000" b="1" dirty="0">
              <a:solidFill>
                <a:srgbClr val="C00000"/>
              </a:solidFill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13538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存储元素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13537" y="398261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获取元素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40" name="circle-ring_16894">
            <a:extLst>
              <a:ext uri="{FF2B5EF4-FFF2-40B4-BE49-F238E27FC236}">
                <a16:creationId xmlns:a16="http://schemas.microsoft.com/office/drawing/2014/main" id="{B6452CA3-BA49-F37E-6597-BA773E10050E}"/>
              </a:ext>
            </a:extLst>
          </p:cNvPr>
          <p:cNvSpPr/>
          <p:nvPr/>
        </p:nvSpPr>
        <p:spPr>
          <a:xfrm>
            <a:off x="4136919" y="4688873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ircle-ring_16894">
            <a:extLst>
              <a:ext uri="{FF2B5EF4-FFF2-40B4-BE49-F238E27FC236}">
                <a16:creationId xmlns:a16="http://schemas.microsoft.com/office/drawing/2014/main" id="{A2A7E5C9-50A3-A65E-544A-92CA95B4E719}"/>
              </a:ext>
            </a:extLst>
          </p:cNvPr>
          <p:cNvSpPr/>
          <p:nvPr/>
        </p:nvSpPr>
        <p:spPr>
          <a:xfrm>
            <a:off x="4136918" y="542084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C88C508-9E19-4CBD-0655-6416326071AF}"/>
              </a:ext>
            </a:extLst>
          </p:cNvPr>
          <p:cNvSpPr txBox="1"/>
          <p:nvPr/>
        </p:nvSpPr>
        <p:spPr>
          <a:xfrm>
            <a:off x="4167665" y="47661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61D7C8C-8DF2-9B3B-0456-ABD833A36C44}"/>
              </a:ext>
            </a:extLst>
          </p:cNvPr>
          <p:cNvSpPr txBox="1"/>
          <p:nvPr/>
        </p:nvSpPr>
        <p:spPr>
          <a:xfrm>
            <a:off x="4167664" y="546701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06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4D5D11E1-AF90-336B-2706-1715CFB335ED}"/>
              </a:ext>
            </a:extLst>
          </p:cNvPr>
          <p:cNvSpPr txBox="1"/>
          <p:nvPr/>
        </p:nvSpPr>
        <p:spPr>
          <a:xfrm>
            <a:off x="5013537" y="4721285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遍历元素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D380D4C-C6D4-DB04-99FA-F59BF6D5F493}"/>
              </a:ext>
            </a:extLst>
          </p:cNvPr>
          <p:cNvCxnSpPr>
            <a:cxnSpLocks/>
          </p:cNvCxnSpPr>
          <p:nvPr/>
        </p:nvCxnSpPr>
        <p:spPr>
          <a:xfrm>
            <a:off x="4510170" y="516286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2F101E8A-B638-C206-F484-8E66CA371264}"/>
              </a:ext>
            </a:extLst>
          </p:cNvPr>
          <p:cNvSpPr txBox="1"/>
          <p:nvPr/>
        </p:nvSpPr>
        <p:spPr>
          <a:xfrm>
            <a:off x="5013536" y="5417582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数组操作常见异常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EB0A720-76FC-369B-DB01-E0DAA73B0C86}"/>
              </a:ext>
            </a:extLst>
          </p:cNvPr>
          <p:cNvCxnSpPr>
            <a:cxnSpLocks/>
          </p:cNvCxnSpPr>
          <p:nvPr/>
        </p:nvCxnSpPr>
        <p:spPr>
          <a:xfrm>
            <a:off x="4510169" y="587403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箭头: 上下 52">
            <a:extLst>
              <a:ext uri="{FF2B5EF4-FFF2-40B4-BE49-F238E27FC236}">
                <a16:creationId xmlns:a16="http://schemas.microsoft.com/office/drawing/2014/main" id="{9419337D-A5BB-68CE-1B7E-8A6D42A5AA05}"/>
              </a:ext>
            </a:extLst>
          </p:cNvPr>
          <p:cNvSpPr/>
          <p:nvPr/>
        </p:nvSpPr>
        <p:spPr>
          <a:xfrm>
            <a:off x="4321242" y="447021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4" name="箭头: 上下 53">
            <a:extLst>
              <a:ext uri="{FF2B5EF4-FFF2-40B4-BE49-F238E27FC236}">
                <a16:creationId xmlns:a16="http://schemas.microsoft.com/office/drawing/2014/main" id="{A2BE1F55-8FC5-D1A9-340B-8068CE0812A5}"/>
              </a:ext>
            </a:extLst>
          </p:cNvPr>
          <p:cNvSpPr/>
          <p:nvPr/>
        </p:nvSpPr>
        <p:spPr>
          <a:xfrm>
            <a:off x="4321242" y="5199991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13538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获取数组长度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8968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数组的操作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13538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索引的介绍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13538" y="3255456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存储元素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13537" y="398261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获取元素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40" name="circle-ring_16894">
            <a:extLst>
              <a:ext uri="{FF2B5EF4-FFF2-40B4-BE49-F238E27FC236}">
                <a16:creationId xmlns:a16="http://schemas.microsoft.com/office/drawing/2014/main" id="{B6452CA3-BA49-F37E-6597-BA773E10050E}"/>
              </a:ext>
            </a:extLst>
          </p:cNvPr>
          <p:cNvSpPr/>
          <p:nvPr/>
        </p:nvSpPr>
        <p:spPr>
          <a:xfrm>
            <a:off x="4136919" y="4688873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ircle-ring_16894">
            <a:extLst>
              <a:ext uri="{FF2B5EF4-FFF2-40B4-BE49-F238E27FC236}">
                <a16:creationId xmlns:a16="http://schemas.microsoft.com/office/drawing/2014/main" id="{A2A7E5C9-50A3-A65E-544A-92CA95B4E719}"/>
              </a:ext>
            </a:extLst>
          </p:cNvPr>
          <p:cNvSpPr/>
          <p:nvPr/>
        </p:nvSpPr>
        <p:spPr>
          <a:xfrm>
            <a:off x="4136918" y="542084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C88C508-9E19-4CBD-0655-6416326071AF}"/>
              </a:ext>
            </a:extLst>
          </p:cNvPr>
          <p:cNvSpPr txBox="1"/>
          <p:nvPr/>
        </p:nvSpPr>
        <p:spPr>
          <a:xfrm>
            <a:off x="4167665" y="47661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61D7C8C-8DF2-9B3B-0456-ABD833A36C44}"/>
              </a:ext>
            </a:extLst>
          </p:cNvPr>
          <p:cNvSpPr txBox="1"/>
          <p:nvPr/>
        </p:nvSpPr>
        <p:spPr>
          <a:xfrm>
            <a:off x="4167664" y="546701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06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4D5D11E1-AF90-336B-2706-1715CFB335ED}"/>
              </a:ext>
            </a:extLst>
          </p:cNvPr>
          <p:cNvSpPr txBox="1"/>
          <p:nvPr/>
        </p:nvSpPr>
        <p:spPr>
          <a:xfrm>
            <a:off x="5013537" y="4721285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遍历元素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D380D4C-C6D4-DB04-99FA-F59BF6D5F493}"/>
              </a:ext>
            </a:extLst>
          </p:cNvPr>
          <p:cNvCxnSpPr>
            <a:cxnSpLocks/>
          </p:cNvCxnSpPr>
          <p:nvPr/>
        </p:nvCxnSpPr>
        <p:spPr>
          <a:xfrm>
            <a:off x="4510170" y="516286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2F101E8A-B638-C206-F484-8E66CA371264}"/>
              </a:ext>
            </a:extLst>
          </p:cNvPr>
          <p:cNvSpPr txBox="1"/>
          <p:nvPr/>
        </p:nvSpPr>
        <p:spPr>
          <a:xfrm>
            <a:off x="5013536" y="5417582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数组操作常见异常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EB0A720-76FC-369B-DB01-E0DAA73B0C86}"/>
              </a:ext>
            </a:extLst>
          </p:cNvPr>
          <p:cNvCxnSpPr>
            <a:cxnSpLocks/>
          </p:cNvCxnSpPr>
          <p:nvPr/>
        </p:nvCxnSpPr>
        <p:spPr>
          <a:xfrm>
            <a:off x="4510169" y="587403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箭头: 上下 52">
            <a:extLst>
              <a:ext uri="{FF2B5EF4-FFF2-40B4-BE49-F238E27FC236}">
                <a16:creationId xmlns:a16="http://schemas.microsoft.com/office/drawing/2014/main" id="{9419337D-A5BB-68CE-1B7E-8A6D42A5AA05}"/>
              </a:ext>
            </a:extLst>
          </p:cNvPr>
          <p:cNvSpPr/>
          <p:nvPr/>
        </p:nvSpPr>
        <p:spPr>
          <a:xfrm>
            <a:off x="4321242" y="447021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4" name="箭头: 上下 53">
            <a:extLst>
              <a:ext uri="{FF2B5EF4-FFF2-40B4-BE49-F238E27FC236}">
                <a16:creationId xmlns:a16="http://schemas.microsoft.com/office/drawing/2014/main" id="{A2BE1F55-8FC5-D1A9-340B-8068CE0812A5}"/>
              </a:ext>
            </a:extLst>
          </p:cNvPr>
          <p:cNvSpPr/>
          <p:nvPr/>
        </p:nvSpPr>
        <p:spPr>
          <a:xfrm>
            <a:off x="4321242" y="5199991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13538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获取数组长度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54086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数组的操作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13538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索引的介绍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13538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存储元素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13537" y="3982619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获取元素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40" name="circle-ring_16894">
            <a:extLst>
              <a:ext uri="{FF2B5EF4-FFF2-40B4-BE49-F238E27FC236}">
                <a16:creationId xmlns:a16="http://schemas.microsoft.com/office/drawing/2014/main" id="{B6452CA3-BA49-F37E-6597-BA773E10050E}"/>
              </a:ext>
            </a:extLst>
          </p:cNvPr>
          <p:cNvSpPr/>
          <p:nvPr/>
        </p:nvSpPr>
        <p:spPr>
          <a:xfrm>
            <a:off x="4136919" y="4688873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ircle-ring_16894">
            <a:extLst>
              <a:ext uri="{FF2B5EF4-FFF2-40B4-BE49-F238E27FC236}">
                <a16:creationId xmlns:a16="http://schemas.microsoft.com/office/drawing/2014/main" id="{A2A7E5C9-50A3-A65E-544A-92CA95B4E719}"/>
              </a:ext>
            </a:extLst>
          </p:cNvPr>
          <p:cNvSpPr/>
          <p:nvPr/>
        </p:nvSpPr>
        <p:spPr>
          <a:xfrm>
            <a:off x="4136918" y="542084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C88C508-9E19-4CBD-0655-6416326071AF}"/>
              </a:ext>
            </a:extLst>
          </p:cNvPr>
          <p:cNvSpPr txBox="1"/>
          <p:nvPr/>
        </p:nvSpPr>
        <p:spPr>
          <a:xfrm>
            <a:off x="4167665" y="47661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61D7C8C-8DF2-9B3B-0456-ABD833A36C44}"/>
              </a:ext>
            </a:extLst>
          </p:cNvPr>
          <p:cNvSpPr txBox="1"/>
          <p:nvPr/>
        </p:nvSpPr>
        <p:spPr>
          <a:xfrm>
            <a:off x="4167664" y="546701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06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4D5D11E1-AF90-336B-2706-1715CFB335ED}"/>
              </a:ext>
            </a:extLst>
          </p:cNvPr>
          <p:cNvSpPr txBox="1"/>
          <p:nvPr/>
        </p:nvSpPr>
        <p:spPr>
          <a:xfrm>
            <a:off x="5013537" y="4721285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遍历元素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D380D4C-C6D4-DB04-99FA-F59BF6D5F493}"/>
              </a:ext>
            </a:extLst>
          </p:cNvPr>
          <p:cNvCxnSpPr>
            <a:cxnSpLocks/>
          </p:cNvCxnSpPr>
          <p:nvPr/>
        </p:nvCxnSpPr>
        <p:spPr>
          <a:xfrm>
            <a:off x="4510170" y="516286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2F101E8A-B638-C206-F484-8E66CA371264}"/>
              </a:ext>
            </a:extLst>
          </p:cNvPr>
          <p:cNvSpPr txBox="1"/>
          <p:nvPr/>
        </p:nvSpPr>
        <p:spPr>
          <a:xfrm>
            <a:off x="5013536" y="5417582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数组操作常见异常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EB0A720-76FC-369B-DB01-E0DAA73B0C86}"/>
              </a:ext>
            </a:extLst>
          </p:cNvPr>
          <p:cNvCxnSpPr>
            <a:cxnSpLocks/>
          </p:cNvCxnSpPr>
          <p:nvPr/>
        </p:nvCxnSpPr>
        <p:spPr>
          <a:xfrm>
            <a:off x="4510169" y="587403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箭头: 上下 52">
            <a:extLst>
              <a:ext uri="{FF2B5EF4-FFF2-40B4-BE49-F238E27FC236}">
                <a16:creationId xmlns:a16="http://schemas.microsoft.com/office/drawing/2014/main" id="{9419337D-A5BB-68CE-1B7E-8A6D42A5AA05}"/>
              </a:ext>
            </a:extLst>
          </p:cNvPr>
          <p:cNvSpPr/>
          <p:nvPr/>
        </p:nvSpPr>
        <p:spPr>
          <a:xfrm>
            <a:off x="4321242" y="447021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4" name="箭头: 上下 53">
            <a:extLst>
              <a:ext uri="{FF2B5EF4-FFF2-40B4-BE49-F238E27FC236}">
                <a16:creationId xmlns:a16="http://schemas.microsoft.com/office/drawing/2014/main" id="{A2BE1F55-8FC5-D1A9-340B-8068CE0812A5}"/>
              </a:ext>
            </a:extLst>
          </p:cNvPr>
          <p:cNvSpPr/>
          <p:nvPr/>
        </p:nvSpPr>
        <p:spPr>
          <a:xfrm>
            <a:off x="4321242" y="5199991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13538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获取数组长度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2439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数组的操作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13538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索引的介绍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13538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存储元素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13537" y="398261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获取元素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40" name="circle-ring_16894">
            <a:extLst>
              <a:ext uri="{FF2B5EF4-FFF2-40B4-BE49-F238E27FC236}">
                <a16:creationId xmlns:a16="http://schemas.microsoft.com/office/drawing/2014/main" id="{B6452CA3-BA49-F37E-6597-BA773E10050E}"/>
              </a:ext>
            </a:extLst>
          </p:cNvPr>
          <p:cNvSpPr/>
          <p:nvPr/>
        </p:nvSpPr>
        <p:spPr>
          <a:xfrm>
            <a:off x="4136919" y="4688873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ircle-ring_16894">
            <a:extLst>
              <a:ext uri="{FF2B5EF4-FFF2-40B4-BE49-F238E27FC236}">
                <a16:creationId xmlns:a16="http://schemas.microsoft.com/office/drawing/2014/main" id="{A2A7E5C9-50A3-A65E-544A-92CA95B4E719}"/>
              </a:ext>
            </a:extLst>
          </p:cNvPr>
          <p:cNvSpPr/>
          <p:nvPr/>
        </p:nvSpPr>
        <p:spPr>
          <a:xfrm>
            <a:off x="4136918" y="542084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C88C508-9E19-4CBD-0655-6416326071AF}"/>
              </a:ext>
            </a:extLst>
          </p:cNvPr>
          <p:cNvSpPr txBox="1"/>
          <p:nvPr/>
        </p:nvSpPr>
        <p:spPr>
          <a:xfrm>
            <a:off x="4167665" y="47661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61D7C8C-8DF2-9B3B-0456-ABD833A36C44}"/>
              </a:ext>
            </a:extLst>
          </p:cNvPr>
          <p:cNvSpPr txBox="1"/>
          <p:nvPr/>
        </p:nvSpPr>
        <p:spPr>
          <a:xfrm>
            <a:off x="4167664" y="546701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06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4D5D11E1-AF90-336B-2706-1715CFB335ED}"/>
              </a:ext>
            </a:extLst>
          </p:cNvPr>
          <p:cNvSpPr txBox="1"/>
          <p:nvPr/>
        </p:nvSpPr>
        <p:spPr>
          <a:xfrm>
            <a:off x="5013537" y="4721285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遍历元素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D380D4C-C6D4-DB04-99FA-F59BF6D5F493}"/>
              </a:ext>
            </a:extLst>
          </p:cNvPr>
          <p:cNvCxnSpPr>
            <a:cxnSpLocks/>
          </p:cNvCxnSpPr>
          <p:nvPr/>
        </p:nvCxnSpPr>
        <p:spPr>
          <a:xfrm>
            <a:off x="4510170" y="516286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2F101E8A-B638-C206-F484-8E66CA371264}"/>
              </a:ext>
            </a:extLst>
          </p:cNvPr>
          <p:cNvSpPr txBox="1"/>
          <p:nvPr/>
        </p:nvSpPr>
        <p:spPr>
          <a:xfrm>
            <a:off x="5013536" y="5417582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数组操作常见异常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EB0A720-76FC-369B-DB01-E0DAA73B0C86}"/>
              </a:ext>
            </a:extLst>
          </p:cNvPr>
          <p:cNvCxnSpPr>
            <a:cxnSpLocks/>
          </p:cNvCxnSpPr>
          <p:nvPr/>
        </p:nvCxnSpPr>
        <p:spPr>
          <a:xfrm>
            <a:off x="4510169" y="587403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箭头: 上下 52">
            <a:extLst>
              <a:ext uri="{FF2B5EF4-FFF2-40B4-BE49-F238E27FC236}">
                <a16:creationId xmlns:a16="http://schemas.microsoft.com/office/drawing/2014/main" id="{9419337D-A5BB-68CE-1B7E-8A6D42A5AA05}"/>
              </a:ext>
            </a:extLst>
          </p:cNvPr>
          <p:cNvSpPr/>
          <p:nvPr/>
        </p:nvSpPr>
        <p:spPr>
          <a:xfrm>
            <a:off x="4321242" y="447021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4" name="箭头: 上下 53">
            <a:extLst>
              <a:ext uri="{FF2B5EF4-FFF2-40B4-BE49-F238E27FC236}">
                <a16:creationId xmlns:a16="http://schemas.microsoft.com/office/drawing/2014/main" id="{A2BE1F55-8FC5-D1A9-340B-8068CE0812A5}"/>
              </a:ext>
            </a:extLst>
          </p:cNvPr>
          <p:cNvSpPr/>
          <p:nvPr/>
        </p:nvSpPr>
        <p:spPr>
          <a:xfrm>
            <a:off x="4321242" y="5199991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13538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获取数组长度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24179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数组的操作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13538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索引的介绍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13538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存储元素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13537" y="398261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获取元素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40" name="circle-ring_16894">
            <a:extLst>
              <a:ext uri="{FF2B5EF4-FFF2-40B4-BE49-F238E27FC236}">
                <a16:creationId xmlns:a16="http://schemas.microsoft.com/office/drawing/2014/main" id="{B6452CA3-BA49-F37E-6597-BA773E10050E}"/>
              </a:ext>
            </a:extLst>
          </p:cNvPr>
          <p:cNvSpPr/>
          <p:nvPr/>
        </p:nvSpPr>
        <p:spPr>
          <a:xfrm>
            <a:off x="4136919" y="4688873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ircle-ring_16894">
            <a:extLst>
              <a:ext uri="{FF2B5EF4-FFF2-40B4-BE49-F238E27FC236}">
                <a16:creationId xmlns:a16="http://schemas.microsoft.com/office/drawing/2014/main" id="{A2A7E5C9-50A3-A65E-544A-92CA95B4E719}"/>
              </a:ext>
            </a:extLst>
          </p:cNvPr>
          <p:cNvSpPr/>
          <p:nvPr/>
        </p:nvSpPr>
        <p:spPr>
          <a:xfrm>
            <a:off x="4136918" y="542084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C88C508-9E19-4CBD-0655-6416326071AF}"/>
              </a:ext>
            </a:extLst>
          </p:cNvPr>
          <p:cNvSpPr txBox="1"/>
          <p:nvPr/>
        </p:nvSpPr>
        <p:spPr>
          <a:xfrm>
            <a:off x="4167665" y="47661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61D7C8C-8DF2-9B3B-0456-ABD833A36C44}"/>
              </a:ext>
            </a:extLst>
          </p:cNvPr>
          <p:cNvSpPr txBox="1"/>
          <p:nvPr/>
        </p:nvSpPr>
        <p:spPr>
          <a:xfrm>
            <a:off x="4167664" y="546701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06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4D5D11E1-AF90-336B-2706-1715CFB335ED}"/>
              </a:ext>
            </a:extLst>
          </p:cNvPr>
          <p:cNvSpPr txBox="1"/>
          <p:nvPr/>
        </p:nvSpPr>
        <p:spPr>
          <a:xfrm>
            <a:off x="5013537" y="4721285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遍历元素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D380D4C-C6D4-DB04-99FA-F59BF6D5F493}"/>
              </a:ext>
            </a:extLst>
          </p:cNvPr>
          <p:cNvCxnSpPr>
            <a:cxnSpLocks/>
          </p:cNvCxnSpPr>
          <p:nvPr/>
        </p:nvCxnSpPr>
        <p:spPr>
          <a:xfrm>
            <a:off x="4510170" y="516286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2F101E8A-B638-C206-F484-8E66CA371264}"/>
              </a:ext>
            </a:extLst>
          </p:cNvPr>
          <p:cNvSpPr txBox="1"/>
          <p:nvPr/>
        </p:nvSpPr>
        <p:spPr>
          <a:xfrm>
            <a:off x="5013536" y="5417582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数组操作常见异常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EB0A720-76FC-369B-DB01-E0DAA73B0C86}"/>
              </a:ext>
            </a:extLst>
          </p:cNvPr>
          <p:cNvCxnSpPr>
            <a:cxnSpLocks/>
          </p:cNvCxnSpPr>
          <p:nvPr/>
        </p:nvCxnSpPr>
        <p:spPr>
          <a:xfrm>
            <a:off x="4510169" y="587403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箭头: 上下 52">
            <a:extLst>
              <a:ext uri="{FF2B5EF4-FFF2-40B4-BE49-F238E27FC236}">
                <a16:creationId xmlns:a16="http://schemas.microsoft.com/office/drawing/2014/main" id="{9419337D-A5BB-68CE-1B7E-8A6D42A5AA05}"/>
              </a:ext>
            </a:extLst>
          </p:cNvPr>
          <p:cNvSpPr/>
          <p:nvPr/>
        </p:nvSpPr>
        <p:spPr>
          <a:xfrm>
            <a:off x="4321242" y="447021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4" name="箭头: 上下 53">
            <a:extLst>
              <a:ext uri="{FF2B5EF4-FFF2-40B4-BE49-F238E27FC236}">
                <a16:creationId xmlns:a16="http://schemas.microsoft.com/office/drawing/2014/main" id="{A2BE1F55-8FC5-D1A9-340B-8068CE0812A5}"/>
              </a:ext>
            </a:extLst>
          </p:cNvPr>
          <p:cNvSpPr/>
          <p:nvPr/>
        </p:nvSpPr>
        <p:spPr>
          <a:xfrm>
            <a:off x="4321242" y="5199991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13538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获取数组长度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60201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23075" y="1997412"/>
            <a:ext cx="10622604" cy="2425429"/>
          </a:xfrm>
          <a:prstGeom prst="rect">
            <a:avLst/>
          </a:prstGeom>
          <a:gradFill flip="none" rotWithShape="1">
            <a:gsLst>
              <a:gs pos="0">
                <a:srgbClr val="057D67">
                  <a:shade val="30000"/>
                  <a:satMod val="115000"/>
                </a:srgbClr>
              </a:gs>
              <a:gs pos="50000">
                <a:srgbClr val="057D67">
                  <a:shade val="67500"/>
                  <a:satMod val="115000"/>
                </a:srgbClr>
              </a:gs>
              <a:gs pos="100000">
                <a:srgbClr val="057D6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AF92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511999" y="2754833"/>
            <a:ext cx="11168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隶书" panose="02010509060101010101" pitchFamily="49" charset="-122"/>
              </a:rPr>
              <a:t>第三章 数组练习</a:t>
            </a:r>
            <a:endParaRPr lang="en-US" altLang="zh-CN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0947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57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数组练习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AE5EE18-93C5-05DC-78E9-B33B87AF1CD6}"/>
              </a:ext>
            </a:extLst>
          </p:cNvPr>
          <p:cNvSpPr txBox="1"/>
          <p:nvPr/>
        </p:nvSpPr>
        <p:spPr>
          <a:xfrm>
            <a:off x="609946" y="1688124"/>
            <a:ext cx="730515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+mn-ea"/>
              </a:rPr>
              <a:t>1.</a:t>
            </a:r>
            <a:r>
              <a:rPr lang="zh-CN" altLang="en-US" sz="1600" dirty="0">
                <a:latin typeface="+mn-ea"/>
              </a:rPr>
              <a:t>获取数组最大值</a:t>
            </a:r>
            <a:endParaRPr lang="en-US" altLang="zh-CN" sz="1600" dirty="0">
              <a:latin typeface="+mn-ea"/>
            </a:endParaRPr>
          </a:p>
          <a:p>
            <a:endParaRPr lang="en-US" altLang="zh-CN" sz="1600" dirty="0">
              <a:latin typeface="+mn-ea"/>
            </a:endParaRPr>
          </a:p>
          <a:p>
            <a:r>
              <a:rPr lang="en-US" altLang="zh-CN" sz="1600" dirty="0">
                <a:latin typeface="+mn-ea"/>
              </a:rPr>
              <a:t>2.</a:t>
            </a:r>
            <a:r>
              <a:rPr lang="zh-CN" altLang="en-US" sz="1600" dirty="0">
                <a:latin typeface="+mn-ea"/>
              </a:rPr>
              <a:t>统计符合条件的元素个数</a:t>
            </a:r>
            <a:endParaRPr lang="en-US" altLang="zh-CN" sz="1600" dirty="0">
              <a:latin typeface="+mn-ea"/>
            </a:endParaRPr>
          </a:p>
          <a:p>
            <a:endParaRPr lang="en-US" altLang="zh-CN" sz="1600" dirty="0">
              <a:latin typeface="+mn-ea"/>
            </a:endParaRPr>
          </a:p>
          <a:p>
            <a:r>
              <a:rPr lang="en-US" altLang="zh-CN" sz="1600" dirty="0">
                <a:latin typeface="+mn-ea"/>
              </a:rPr>
              <a:t>3.</a:t>
            </a:r>
            <a:r>
              <a:rPr lang="zh-CN" altLang="en-US" sz="1600" dirty="0">
                <a:latin typeface="+mn-ea"/>
              </a:rPr>
              <a:t>按照指定格式打印元素</a:t>
            </a:r>
            <a:r>
              <a:rPr lang="en-US" altLang="zh-CN" sz="1600" dirty="0">
                <a:latin typeface="+mn-ea"/>
              </a:rPr>
              <a:t>:{</a:t>
            </a:r>
            <a:r>
              <a:rPr lang="zh-CN" altLang="en-US" sz="1600" dirty="0">
                <a:latin typeface="+mn-ea"/>
              </a:rPr>
              <a:t>元素</a:t>
            </a:r>
            <a:r>
              <a:rPr lang="en-US" altLang="zh-CN" sz="1600" dirty="0">
                <a:latin typeface="+mn-ea"/>
              </a:rPr>
              <a:t>1,</a:t>
            </a:r>
            <a:r>
              <a:rPr lang="zh-CN" altLang="en-US" sz="1600" dirty="0">
                <a:latin typeface="+mn-ea"/>
              </a:rPr>
              <a:t>元素</a:t>
            </a:r>
            <a:r>
              <a:rPr lang="en-US" altLang="zh-CN" sz="1600" dirty="0">
                <a:latin typeface="+mn-ea"/>
              </a:rPr>
              <a:t>2…}</a:t>
            </a:r>
          </a:p>
          <a:p>
            <a:endParaRPr lang="en-US" altLang="zh-CN" sz="1600" dirty="0">
              <a:latin typeface="+mn-ea"/>
            </a:endParaRPr>
          </a:p>
          <a:p>
            <a:r>
              <a:rPr lang="en-US" altLang="zh-CN" sz="1600" dirty="0">
                <a:latin typeface="+mn-ea"/>
              </a:rPr>
              <a:t>4.</a:t>
            </a:r>
            <a:r>
              <a:rPr lang="zh-CN" altLang="en-US" sz="1600" dirty="0">
                <a:latin typeface="+mn-ea"/>
              </a:rPr>
              <a:t>随机</a:t>
            </a:r>
            <a:r>
              <a:rPr lang="en-US" altLang="zh-CN" sz="1600" dirty="0">
                <a:latin typeface="+mn-ea"/>
              </a:rPr>
              <a:t>50</a:t>
            </a:r>
            <a:r>
              <a:rPr lang="zh-CN" altLang="en-US" sz="1600" dirty="0">
                <a:latin typeface="+mn-ea"/>
              </a:rPr>
              <a:t>个</a:t>
            </a:r>
            <a:r>
              <a:rPr lang="en-US" altLang="zh-CN" sz="1600" dirty="0">
                <a:latin typeface="+mn-ea"/>
              </a:rPr>
              <a:t>1-100</a:t>
            </a:r>
            <a:r>
              <a:rPr lang="zh-CN" altLang="en-US" sz="1600" dirty="0">
                <a:latin typeface="+mn-ea"/>
              </a:rPr>
              <a:t>之间的整数</a:t>
            </a:r>
            <a:r>
              <a:rPr lang="en-US" altLang="zh-CN" sz="1600" dirty="0">
                <a:latin typeface="+mn-ea"/>
              </a:rPr>
              <a:t>,</a:t>
            </a:r>
            <a:r>
              <a:rPr lang="zh-CN" altLang="en-US" sz="1600" dirty="0">
                <a:latin typeface="+mn-ea"/>
              </a:rPr>
              <a:t>统计偶数个数</a:t>
            </a:r>
            <a:endParaRPr lang="en-US" altLang="zh-CN" sz="1600" dirty="0">
              <a:latin typeface="+mn-ea"/>
            </a:endParaRPr>
          </a:p>
          <a:p>
            <a:endParaRPr lang="en-US" altLang="zh-CN" sz="1600" dirty="0">
              <a:latin typeface="+mn-ea"/>
            </a:endParaRPr>
          </a:p>
          <a:p>
            <a:r>
              <a:rPr lang="en-US" altLang="zh-CN" sz="1600" dirty="0">
                <a:latin typeface="+mn-ea"/>
              </a:rPr>
              <a:t>5.</a:t>
            </a:r>
            <a:r>
              <a:rPr lang="zh-CN" altLang="en-US" sz="1600" dirty="0">
                <a:latin typeface="+mn-ea"/>
              </a:rPr>
              <a:t>查找元素</a:t>
            </a:r>
            <a:r>
              <a:rPr lang="en-US" altLang="zh-CN" sz="1600" dirty="0">
                <a:latin typeface="+mn-ea"/>
              </a:rPr>
              <a:t>,</a:t>
            </a:r>
            <a:r>
              <a:rPr lang="zh-CN" altLang="en-US" sz="1600" dirty="0">
                <a:latin typeface="+mn-ea"/>
              </a:rPr>
              <a:t>返回该数据在数组中的索引位置</a:t>
            </a:r>
            <a:endParaRPr lang="en-US" altLang="zh-CN" sz="1600" dirty="0">
              <a:latin typeface="+mn-ea"/>
            </a:endParaRPr>
          </a:p>
          <a:p>
            <a:endParaRPr lang="en-US" altLang="zh-CN" sz="1600" dirty="0">
              <a:latin typeface="+mn-ea"/>
            </a:endParaRPr>
          </a:p>
          <a:p>
            <a:r>
              <a:rPr lang="en-US" altLang="zh-CN" sz="1600" dirty="0">
                <a:latin typeface="+mn-ea"/>
              </a:rPr>
              <a:t>6.</a:t>
            </a:r>
            <a:r>
              <a:rPr lang="zh-CN" altLang="en-US" sz="1600" dirty="0">
                <a:latin typeface="+mn-ea"/>
              </a:rPr>
              <a:t>数组元素翻转</a:t>
            </a:r>
            <a:endParaRPr lang="en-US" altLang="zh-CN" sz="1600" dirty="0">
              <a:latin typeface="+mn-ea"/>
            </a:endParaRPr>
          </a:p>
          <a:p>
            <a:endParaRPr lang="en-US" altLang="zh-CN" sz="1600" dirty="0">
              <a:latin typeface="+mn-ea"/>
            </a:endParaRPr>
          </a:p>
          <a:p>
            <a:r>
              <a:rPr lang="en-US" altLang="zh-CN" sz="1600" dirty="0">
                <a:latin typeface="+mn-ea"/>
              </a:rPr>
              <a:t>7.</a:t>
            </a:r>
            <a:r>
              <a:rPr lang="zh-CN" altLang="en-US" sz="1600" dirty="0">
                <a:latin typeface="+mn-ea"/>
              </a:rPr>
              <a:t>数组复制</a:t>
            </a:r>
            <a:endParaRPr lang="en-US" altLang="zh-CN" sz="1600" dirty="0">
              <a:latin typeface="+mn-ea"/>
            </a:endParaRPr>
          </a:p>
          <a:p>
            <a:endParaRPr lang="en-US" altLang="zh-CN" sz="1600" dirty="0">
              <a:latin typeface="+mn-ea"/>
            </a:endParaRPr>
          </a:p>
          <a:p>
            <a:r>
              <a:rPr lang="en-US" altLang="zh-CN" sz="1600" dirty="0">
                <a:latin typeface="+mn-ea"/>
              </a:rPr>
              <a:t>8.</a:t>
            </a:r>
            <a:r>
              <a:rPr lang="zh-CN" altLang="en-US" sz="1600" dirty="0">
                <a:latin typeface="+mn-ea"/>
              </a:rPr>
              <a:t>数组合并</a:t>
            </a:r>
            <a:endParaRPr lang="en-US" altLang="zh-CN" sz="1600" dirty="0">
              <a:latin typeface="+mn-ea"/>
            </a:endParaRPr>
          </a:p>
          <a:p>
            <a:endParaRPr lang="en-US" altLang="zh-CN" sz="1600" dirty="0">
              <a:latin typeface="+mn-ea"/>
            </a:endParaRPr>
          </a:p>
          <a:p>
            <a:r>
              <a:rPr lang="en-US" altLang="zh-CN" sz="1600" dirty="0">
                <a:latin typeface="+mn-ea"/>
              </a:rPr>
              <a:t>9.</a:t>
            </a:r>
            <a:r>
              <a:rPr lang="zh-CN" altLang="en-US" sz="1600" dirty="0">
                <a:latin typeface="+mn-ea"/>
              </a:rPr>
              <a:t>数组扩容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0420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23075" y="1997412"/>
            <a:ext cx="10622604" cy="2425429"/>
          </a:xfrm>
          <a:prstGeom prst="rect">
            <a:avLst/>
          </a:prstGeom>
          <a:gradFill flip="none" rotWithShape="1">
            <a:gsLst>
              <a:gs pos="0">
                <a:srgbClr val="057D67">
                  <a:shade val="30000"/>
                  <a:satMod val="115000"/>
                </a:srgbClr>
              </a:gs>
              <a:gs pos="50000">
                <a:srgbClr val="057D67">
                  <a:shade val="67500"/>
                  <a:satMod val="115000"/>
                </a:srgbClr>
              </a:gs>
              <a:gs pos="100000">
                <a:srgbClr val="057D6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AF92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511999" y="2754833"/>
            <a:ext cx="11168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隶书" panose="02010509060101010101" pitchFamily="49" charset="-122"/>
              </a:rPr>
              <a:t>第四章 数组内存图</a:t>
            </a:r>
            <a:endParaRPr lang="en-US" altLang="zh-CN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1094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560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数组内存图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36917" y="2243659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36918" y="2971199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36917" y="3703167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36919" y="443894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72859" y="230993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67664" y="304849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67663" y="374934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67665" y="449516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10168" y="270652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13537" y="3011190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一个数组内存图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10169" y="3445193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13537" y="373835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两个数组内存图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10168" y="415636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13536" y="44655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两个数组指向同一片空间内存图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10170" y="490404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21241" y="2752536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21241" y="348231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21241" y="4215094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10168" y="490709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13537" y="225111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内存的划分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8555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560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数组内存图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36917" y="2243659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36918" y="2971199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36917" y="3703167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36919" y="443894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72859" y="230993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67664" y="304849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67663" y="374934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67665" y="449516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10168" y="270652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13537" y="3011190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一个数组内存图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10169" y="3445193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13537" y="373835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两个数组内存图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10168" y="415636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13536" y="44655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两个数组指向同一片空间内存图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10170" y="490404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21241" y="2752536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21241" y="348231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21241" y="4215094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10168" y="490709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13537" y="2251113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内存的划分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71456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24248" y="770255"/>
            <a:ext cx="140208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目录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B891ACB-8CB8-E18F-1855-48A3EFFD56FD}"/>
              </a:ext>
            </a:extLst>
          </p:cNvPr>
          <p:cNvSpPr/>
          <p:nvPr/>
        </p:nvSpPr>
        <p:spPr>
          <a:xfrm>
            <a:off x="5096959" y="859155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ADF69AD-AA30-2B49-2274-846C7D419D0B}"/>
              </a:ext>
            </a:extLst>
          </p:cNvPr>
          <p:cNvSpPr/>
          <p:nvPr/>
        </p:nvSpPr>
        <p:spPr>
          <a:xfrm>
            <a:off x="5096959" y="1568450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DE60EB7-8A38-4273-6730-6EA22CAED13B}"/>
              </a:ext>
            </a:extLst>
          </p:cNvPr>
          <p:cNvSpPr/>
          <p:nvPr/>
        </p:nvSpPr>
        <p:spPr>
          <a:xfrm>
            <a:off x="5096959" y="2279015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B50A842-C34A-DA71-53C4-DD21A4B86837}"/>
              </a:ext>
            </a:extLst>
          </p:cNvPr>
          <p:cNvSpPr/>
          <p:nvPr/>
        </p:nvSpPr>
        <p:spPr>
          <a:xfrm>
            <a:off x="5096959" y="2961005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对角圆角矩形 10">
            <a:extLst>
              <a:ext uri="{FF2B5EF4-FFF2-40B4-BE49-F238E27FC236}">
                <a16:creationId xmlns:a16="http://schemas.microsoft.com/office/drawing/2014/main" id="{7EDB89A8-3621-D773-24CB-6CA821B1566C}"/>
              </a:ext>
            </a:extLst>
          </p:cNvPr>
          <p:cNvSpPr/>
          <p:nvPr/>
        </p:nvSpPr>
        <p:spPr>
          <a:xfrm>
            <a:off x="5953574" y="885825"/>
            <a:ext cx="4714178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对角圆角矩形 12">
            <a:extLst>
              <a:ext uri="{FF2B5EF4-FFF2-40B4-BE49-F238E27FC236}">
                <a16:creationId xmlns:a16="http://schemas.microsoft.com/office/drawing/2014/main" id="{C991A74A-DBCE-9C37-0D8E-222BC8965FF9}"/>
              </a:ext>
            </a:extLst>
          </p:cNvPr>
          <p:cNvSpPr/>
          <p:nvPr/>
        </p:nvSpPr>
        <p:spPr>
          <a:xfrm>
            <a:off x="5953574" y="1616075"/>
            <a:ext cx="4714178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数组的操作</a:t>
            </a:r>
          </a:p>
        </p:txBody>
      </p:sp>
      <p:sp>
        <p:nvSpPr>
          <p:cNvPr id="15" name="对角圆角矩形 13">
            <a:extLst>
              <a:ext uri="{FF2B5EF4-FFF2-40B4-BE49-F238E27FC236}">
                <a16:creationId xmlns:a16="http://schemas.microsoft.com/office/drawing/2014/main" id="{7453AE84-439F-0F53-5FFE-2AA9F1FBBE13}"/>
              </a:ext>
            </a:extLst>
          </p:cNvPr>
          <p:cNvSpPr/>
          <p:nvPr/>
        </p:nvSpPr>
        <p:spPr>
          <a:xfrm>
            <a:off x="5953574" y="2345690"/>
            <a:ext cx="4714178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数组的常见异常</a:t>
            </a:r>
            <a:endParaRPr lang="zh-CN" altLang="en-US" dirty="0"/>
          </a:p>
        </p:txBody>
      </p:sp>
      <p:sp>
        <p:nvSpPr>
          <p:cNvPr id="16" name="对角圆角矩形 14">
            <a:extLst>
              <a:ext uri="{FF2B5EF4-FFF2-40B4-BE49-F238E27FC236}">
                <a16:creationId xmlns:a16="http://schemas.microsoft.com/office/drawing/2014/main" id="{AABC7C78-98FB-582A-101C-B0B70EE6F73D}"/>
              </a:ext>
            </a:extLst>
          </p:cNvPr>
          <p:cNvSpPr/>
          <p:nvPr/>
        </p:nvSpPr>
        <p:spPr>
          <a:xfrm>
            <a:off x="5953574" y="3003550"/>
            <a:ext cx="4714178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n-ea"/>
              </a:rPr>
              <a:t>一维数组的练习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BDFB958-6522-8617-37A6-A7FDD341C70F}"/>
              </a:ext>
            </a:extLst>
          </p:cNvPr>
          <p:cNvSpPr/>
          <p:nvPr/>
        </p:nvSpPr>
        <p:spPr>
          <a:xfrm>
            <a:off x="5135694" y="770255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BEAD7F8-76FA-2CFC-30AC-5C40C1FE9E5D}"/>
              </a:ext>
            </a:extLst>
          </p:cNvPr>
          <p:cNvSpPr/>
          <p:nvPr/>
        </p:nvSpPr>
        <p:spPr>
          <a:xfrm>
            <a:off x="5145219" y="1477010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94F685E-421D-BDB1-9C21-98FD3B175783}"/>
              </a:ext>
            </a:extLst>
          </p:cNvPr>
          <p:cNvSpPr/>
          <p:nvPr/>
        </p:nvSpPr>
        <p:spPr>
          <a:xfrm>
            <a:off x="5068384" y="2210435"/>
            <a:ext cx="59880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DA9471C-DB95-A069-5214-09B37E453A8D}"/>
              </a:ext>
            </a:extLst>
          </p:cNvPr>
          <p:cNvSpPr/>
          <p:nvPr/>
        </p:nvSpPr>
        <p:spPr>
          <a:xfrm>
            <a:off x="5135377" y="2887980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B4C8972-E52B-717E-A334-66BFDC08F04C}"/>
              </a:ext>
            </a:extLst>
          </p:cNvPr>
          <p:cNvSpPr/>
          <p:nvPr/>
        </p:nvSpPr>
        <p:spPr>
          <a:xfrm>
            <a:off x="6587585" y="938966"/>
            <a:ext cx="3446153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数组的概述与一维数组的定义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FA6EACF-9547-41E8-DCCD-60A8886FF5AA}"/>
              </a:ext>
            </a:extLst>
          </p:cNvPr>
          <p:cNvSpPr/>
          <p:nvPr/>
        </p:nvSpPr>
        <p:spPr>
          <a:xfrm>
            <a:off x="5096959" y="3683635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FA65C20-D67B-E67C-BC19-D5BDB8D1D91F}"/>
              </a:ext>
            </a:extLst>
          </p:cNvPr>
          <p:cNvSpPr/>
          <p:nvPr/>
        </p:nvSpPr>
        <p:spPr>
          <a:xfrm>
            <a:off x="5096959" y="4392930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6A7CEBF-D38A-380F-03B5-4BA22E3214A5}"/>
              </a:ext>
            </a:extLst>
          </p:cNvPr>
          <p:cNvSpPr/>
          <p:nvPr/>
        </p:nvSpPr>
        <p:spPr>
          <a:xfrm>
            <a:off x="5096959" y="5103495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503C09A-8346-D5BE-345F-A6ADBBD1E257}"/>
              </a:ext>
            </a:extLst>
          </p:cNvPr>
          <p:cNvSpPr/>
          <p:nvPr/>
        </p:nvSpPr>
        <p:spPr>
          <a:xfrm>
            <a:off x="5096959" y="5785485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对角圆角矩形 10">
            <a:extLst>
              <a:ext uri="{FF2B5EF4-FFF2-40B4-BE49-F238E27FC236}">
                <a16:creationId xmlns:a16="http://schemas.microsoft.com/office/drawing/2014/main" id="{7120D6AB-3138-141D-D64D-DE2D9969033E}"/>
              </a:ext>
            </a:extLst>
          </p:cNvPr>
          <p:cNvSpPr/>
          <p:nvPr/>
        </p:nvSpPr>
        <p:spPr>
          <a:xfrm>
            <a:off x="5953574" y="3710305"/>
            <a:ext cx="4714178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一维数组常见算法</a:t>
            </a:r>
          </a:p>
        </p:txBody>
      </p:sp>
      <p:sp>
        <p:nvSpPr>
          <p:cNvPr id="29" name="对角圆角矩形 12">
            <a:extLst>
              <a:ext uri="{FF2B5EF4-FFF2-40B4-BE49-F238E27FC236}">
                <a16:creationId xmlns:a16="http://schemas.microsoft.com/office/drawing/2014/main" id="{71B0D8E1-7641-3EB2-92FA-39ECC380E38B}"/>
              </a:ext>
            </a:extLst>
          </p:cNvPr>
          <p:cNvSpPr/>
          <p:nvPr/>
        </p:nvSpPr>
        <p:spPr>
          <a:xfrm>
            <a:off x="5953574" y="4459605"/>
            <a:ext cx="4714178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n-ea"/>
              </a:rPr>
              <a:t>一维数组内存图</a:t>
            </a:r>
          </a:p>
        </p:txBody>
      </p:sp>
      <p:sp>
        <p:nvSpPr>
          <p:cNvPr id="30" name="对角圆角矩形 13">
            <a:extLst>
              <a:ext uri="{FF2B5EF4-FFF2-40B4-BE49-F238E27FC236}">
                <a16:creationId xmlns:a16="http://schemas.microsoft.com/office/drawing/2014/main" id="{23364DCD-AB09-F3E5-276A-ABA960C1E1F5}"/>
              </a:ext>
            </a:extLst>
          </p:cNvPr>
          <p:cNvSpPr/>
          <p:nvPr/>
        </p:nvSpPr>
        <p:spPr>
          <a:xfrm>
            <a:off x="5953574" y="5170170"/>
            <a:ext cx="4714178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二维数组的使用</a:t>
            </a:r>
            <a:endParaRPr lang="zh-CN" altLang="en-US" dirty="0"/>
          </a:p>
        </p:txBody>
      </p:sp>
      <p:sp>
        <p:nvSpPr>
          <p:cNvPr id="31" name="对角圆角矩形 14">
            <a:extLst>
              <a:ext uri="{FF2B5EF4-FFF2-40B4-BE49-F238E27FC236}">
                <a16:creationId xmlns:a16="http://schemas.microsoft.com/office/drawing/2014/main" id="{5C7FBE63-EEDB-478E-6F7A-B2753DF13F54}"/>
              </a:ext>
            </a:extLst>
          </p:cNvPr>
          <p:cNvSpPr/>
          <p:nvPr/>
        </p:nvSpPr>
        <p:spPr>
          <a:xfrm>
            <a:off x="5953574" y="5828030"/>
            <a:ext cx="4714178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二维数组的操作和内存解析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B3220AD-F377-8D34-80EA-045C738D2DD5}"/>
              </a:ext>
            </a:extLst>
          </p:cNvPr>
          <p:cNvSpPr/>
          <p:nvPr/>
        </p:nvSpPr>
        <p:spPr>
          <a:xfrm>
            <a:off x="5135694" y="3594735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69388EF-53A9-97E5-F679-54A3553AD317}"/>
              </a:ext>
            </a:extLst>
          </p:cNvPr>
          <p:cNvSpPr/>
          <p:nvPr/>
        </p:nvSpPr>
        <p:spPr>
          <a:xfrm>
            <a:off x="5145219" y="4301490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40B234C-1EE8-68FE-9EE4-ADDEAFFD9E3E}"/>
              </a:ext>
            </a:extLst>
          </p:cNvPr>
          <p:cNvSpPr/>
          <p:nvPr/>
        </p:nvSpPr>
        <p:spPr>
          <a:xfrm>
            <a:off x="5068384" y="5034915"/>
            <a:ext cx="59880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2816060-E707-51DF-88D3-FECF0C72DA11}"/>
              </a:ext>
            </a:extLst>
          </p:cNvPr>
          <p:cNvSpPr/>
          <p:nvPr/>
        </p:nvSpPr>
        <p:spPr>
          <a:xfrm>
            <a:off x="5135377" y="5712460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560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数组内存图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36917" y="2243659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36918" y="2971199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36917" y="3703167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36919" y="443894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72859" y="230993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67664" y="304849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67663" y="374934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67665" y="449516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10168" y="270652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13537" y="3011190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一个数组内存图</a:t>
            </a:r>
            <a:endParaRPr lang="en-US" altLang="zh-CN" sz="2000" b="1" dirty="0">
              <a:solidFill>
                <a:srgbClr val="C00000"/>
              </a:solidFill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10169" y="3445193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13537" y="373835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两个数组内存图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10168" y="415636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13536" y="44655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两个数组指向同一片空间内存图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10170" y="490404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21241" y="2752536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21241" y="348231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21241" y="4215094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10168" y="490709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13537" y="225111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内存的划分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67992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560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数组内存图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36917" y="2243659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36918" y="2971199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36917" y="3703167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36919" y="443894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72859" y="230993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67664" y="304849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67663" y="374934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67665" y="449516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10168" y="270652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13537" y="3011190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一个数组内存图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10169" y="3445193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13537" y="3738353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两个数组内存图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10168" y="415636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13536" y="44655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两个数组指向同一片空间内存图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10170" y="490404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21241" y="2752536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21241" y="348231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21241" y="4215094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10168" y="490709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13537" y="225111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内存的划分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17815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560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数组内存图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36917" y="2243659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36918" y="2971199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36917" y="3703167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36919" y="443894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72859" y="230993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67664" y="304849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67663" y="374934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67665" y="449516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10168" y="270652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13537" y="3011190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一个数组内存图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10169" y="3445193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13537" y="373835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两个数组内存图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10168" y="415636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13536" y="4465516"/>
            <a:ext cx="3849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两个数组指向同一片空间内存图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10170" y="490404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21241" y="2752536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21241" y="348231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21241" y="4215094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10168" y="490709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13537" y="225111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内存的划分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79051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23075" y="1997412"/>
            <a:ext cx="10622604" cy="2425429"/>
          </a:xfrm>
          <a:prstGeom prst="rect">
            <a:avLst/>
          </a:prstGeom>
          <a:gradFill flip="none" rotWithShape="1">
            <a:gsLst>
              <a:gs pos="0">
                <a:srgbClr val="057D67">
                  <a:shade val="30000"/>
                  <a:satMod val="115000"/>
                </a:srgbClr>
              </a:gs>
              <a:gs pos="50000">
                <a:srgbClr val="057D67">
                  <a:shade val="67500"/>
                  <a:satMod val="115000"/>
                </a:srgbClr>
              </a:gs>
              <a:gs pos="100000">
                <a:srgbClr val="057D6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AF92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511999" y="2754833"/>
            <a:ext cx="11168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隶书" panose="02010509060101010101" pitchFamily="49" charset="-122"/>
              </a:rPr>
              <a:t>第五章 二维数组</a:t>
            </a:r>
            <a:endParaRPr lang="en-US" altLang="zh-CN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6248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二维数组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3855564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3855565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3855564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3855566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3891506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3886311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3886310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3886312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228815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4732184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获取长度</a:t>
            </a:r>
            <a:endParaRPr lang="en-US" altLang="zh-CN" dirty="0">
              <a:latin typeface="+mj-ea"/>
              <a:ea typeface="+mj-ea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228816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4732184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存储元素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228815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4732183" y="398261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获取元素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228817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039888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039888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039888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40" name="circle-ring_16894">
            <a:extLst>
              <a:ext uri="{FF2B5EF4-FFF2-40B4-BE49-F238E27FC236}">
                <a16:creationId xmlns:a16="http://schemas.microsoft.com/office/drawing/2014/main" id="{B6452CA3-BA49-F37E-6597-BA773E10050E}"/>
              </a:ext>
            </a:extLst>
          </p:cNvPr>
          <p:cNvSpPr/>
          <p:nvPr/>
        </p:nvSpPr>
        <p:spPr>
          <a:xfrm>
            <a:off x="3855565" y="4688873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ircle-ring_16894">
            <a:extLst>
              <a:ext uri="{FF2B5EF4-FFF2-40B4-BE49-F238E27FC236}">
                <a16:creationId xmlns:a16="http://schemas.microsoft.com/office/drawing/2014/main" id="{A2A7E5C9-50A3-A65E-544A-92CA95B4E719}"/>
              </a:ext>
            </a:extLst>
          </p:cNvPr>
          <p:cNvSpPr/>
          <p:nvPr/>
        </p:nvSpPr>
        <p:spPr>
          <a:xfrm>
            <a:off x="3855564" y="542084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C88C508-9E19-4CBD-0655-6416326071AF}"/>
              </a:ext>
            </a:extLst>
          </p:cNvPr>
          <p:cNvSpPr txBox="1"/>
          <p:nvPr/>
        </p:nvSpPr>
        <p:spPr>
          <a:xfrm>
            <a:off x="3886311" y="47661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61D7C8C-8DF2-9B3B-0456-ABD833A36C44}"/>
              </a:ext>
            </a:extLst>
          </p:cNvPr>
          <p:cNvSpPr txBox="1"/>
          <p:nvPr/>
        </p:nvSpPr>
        <p:spPr>
          <a:xfrm>
            <a:off x="3886310" y="546701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06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228815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4D5D11E1-AF90-336B-2706-1715CFB335ED}"/>
              </a:ext>
            </a:extLst>
          </p:cNvPr>
          <p:cNvSpPr txBox="1"/>
          <p:nvPr/>
        </p:nvSpPr>
        <p:spPr>
          <a:xfrm>
            <a:off x="4732183" y="4721285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二维数组的遍历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D380D4C-C6D4-DB04-99FA-F59BF6D5F493}"/>
              </a:ext>
            </a:extLst>
          </p:cNvPr>
          <p:cNvCxnSpPr>
            <a:cxnSpLocks/>
          </p:cNvCxnSpPr>
          <p:nvPr/>
        </p:nvCxnSpPr>
        <p:spPr>
          <a:xfrm>
            <a:off x="4228816" y="516286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2F101E8A-B638-C206-F484-8E66CA371264}"/>
              </a:ext>
            </a:extLst>
          </p:cNvPr>
          <p:cNvSpPr txBox="1"/>
          <p:nvPr/>
        </p:nvSpPr>
        <p:spPr>
          <a:xfrm>
            <a:off x="4732182" y="5417582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二维数组内存划分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EB0A720-76FC-369B-DB01-E0DAA73B0C86}"/>
              </a:ext>
            </a:extLst>
          </p:cNvPr>
          <p:cNvCxnSpPr>
            <a:cxnSpLocks/>
          </p:cNvCxnSpPr>
          <p:nvPr/>
        </p:nvCxnSpPr>
        <p:spPr>
          <a:xfrm>
            <a:off x="4228815" y="587403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箭头: 上下 52">
            <a:extLst>
              <a:ext uri="{FF2B5EF4-FFF2-40B4-BE49-F238E27FC236}">
                <a16:creationId xmlns:a16="http://schemas.microsoft.com/office/drawing/2014/main" id="{9419337D-A5BB-68CE-1B7E-8A6D42A5AA05}"/>
              </a:ext>
            </a:extLst>
          </p:cNvPr>
          <p:cNvSpPr/>
          <p:nvPr/>
        </p:nvSpPr>
        <p:spPr>
          <a:xfrm>
            <a:off x="4039888" y="447021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4" name="箭头: 上下 53">
            <a:extLst>
              <a:ext uri="{FF2B5EF4-FFF2-40B4-BE49-F238E27FC236}">
                <a16:creationId xmlns:a16="http://schemas.microsoft.com/office/drawing/2014/main" id="{A2BE1F55-8FC5-D1A9-340B-8068CE0812A5}"/>
              </a:ext>
            </a:extLst>
          </p:cNvPr>
          <p:cNvSpPr/>
          <p:nvPr/>
        </p:nvSpPr>
        <p:spPr>
          <a:xfrm>
            <a:off x="4039888" y="5199991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4732184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二维数组定义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7892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二维数组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3855564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3855565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3855564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3855566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3891506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3886311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3886310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3886312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228815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4732184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获取长度</a:t>
            </a:r>
            <a:endParaRPr lang="en-US" altLang="zh-CN" dirty="0">
              <a:latin typeface="+mj-ea"/>
              <a:ea typeface="+mj-ea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228816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4732184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存储元素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228815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4732183" y="398261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获取元素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228817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039888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039888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039888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40" name="circle-ring_16894">
            <a:extLst>
              <a:ext uri="{FF2B5EF4-FFF2-40B4-BE49-F238E27FC236}">
                <a16:creationId xmlns:a16="http://schemas.microsoft.com/office/drawing/2014/main" id="{B6452CA3-BA49-F37E-6597-BA773E10050E}"/>
              </a:ext>
            </a:extLst>
          </p:cNvPr>
          <p:cNvSpPr/>
          <p:nvPr/>
        </p:nvSpPr>
        <p:spPr>
          <a:xfrm>
            <a:off x="3855565" y="4688873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ircle-ring_16894">
            <a:extLst>
              <a:ext uri="{FF2B5EF4-FFF2-40B4-BE49-F238E27FC236}">
                <a16:creationId xmlns:a16="http://schemas.microsoft.com/office/drawing/2014/main" id="{A2A7E5C9-50A3-A65E-544A-92CA95B4E719}"/>
              </a:ext>
            </a:extLst>
          </p:cNvPr>
          <p:cNvSpPr/>
          <p:nvPr/>
        </p:nvSpPr>
        <p:spPr>
          <a:xfrm>
            <a:off x="3855564" y="542084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C88C508-9E19-4CBD-0655-6416326071AF}"/>
              </a:ext>
            </a:extLst>
          </p:cNvPr>
          <p:cNvSpPr txBox="1"/>
          <p:nvPr/>
        </p:nvSpPr>
        <p:spPr>
          <a:xfrm>
            <a:off x="3886311" y="47661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61D7C8C-8DF2-9B3B-0456-ABD833A36C44}"/>
              </a:ext>
            </a:extLst>
          </p:cNvPr>
          <p:cNvSpPr txBox="1"/>
          <p:nvPr/>
        </p:nvSpPr>
        <p:spPr>
          <a:xfrm>
            <a:off x="3886310" y="546701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06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228815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4D5D11E1-AF90-336B-2706-1715CFB335ED}"/>
              </a:ext>
            </a:extLst>
          </p:cNvPr>
          <p:cNvSpPr txBox="1"/>
          <p:nvPr/>
        </p:nvSpPr>
        <p:spPr>
          <a:xfrm>
            <a:off x="4732183" y="4721285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二维数组的遍历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D380D4C-C6D4-DB04-99FA-F59BF6D5F493}"/>
              </a:ext>
            </a:extLst>
          </p:cNvPr>
          <p:cNvCxnSpPr>
            <a:cxnSpLocks/>
          </p:cNvCxnSpPr>
          <p:nvPr/>
        </p:nvCxnSpPr>
        <p:spPr>
          <a:xfrm>
            <a:off x="4228816" y="516286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2F101E8A-B638-C206-F484-8E66CA371264}"/>
              </a:ext>
            </a:extLst>
          </p:cNvPr>
          <p:cNvSpPr txBox="1"/>
          <p:nvPr/>
        </p:nvSpPr>
        <p:spPr>
          <a:xfrm>
            <a:off x="4732182" y="5417582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二维数组内存划分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EB0A720-76FC-369B-DB01-E0DAA73B0C86}"/>
              </a:ext>
            </a:extLst>
          </p:cNvPr>
          <p:cNvCxnSpPr>
            <a:cxnSpLocks/>
          </p:cNvCxnSpPr>
          <p:nvPr/>
        </p:nvCxnSpPr>
        <p:spPr>
          <a:xfrm>
            <a:off x="4228815" y="587403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箭头: 上下 52">
            <a:extLst>
              <a:ext uri="{FF2B5EF4-FFF2-40B4-BE49-F238E27FC236}">
                <a16:creationId xmlns:a16="http://schemas.microsoft.com/office/drawing/2014/main" id="{9419337D-A5BB-68CE-1B7E-8A6D42A5AA05}"/>
              </a:ext>
            </a:extLst>
          </p:cNvPr>
          <p:cNvSpPr/>
          <p:nvPr/>
        </p:nvSpPr>
        <p:spPr>
          <a:xfrm>
            <a:off x="4039888" y="447021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4" name="箭头: 上下 53">
            <a:extLst>
              <a:ext uri="{FF2B5EF4-FFF2-40B4-BE49-F238E27FC236}">
                <a16:creationId xmlns:a16="http://schemas.microsoft.com/office/drawing/2014/main" id="{A2BE1F55-8FC5-D1A9-340B-8068CE0812A5}"/>
              </a:ext>
            </a:extLst>
          </p:cNvPr>
          <p:cNvSpPr/>
          <p:nvPr/>
        </p:nvSpPr>
        <p:spPr>
          <a:xfrm>
            <a:off x="4039888" y="5199991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4732184" y="1768216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二维数组定义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51275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二维数组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3855564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3855565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3855564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3855566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3891506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3886311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3886310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3886312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228815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4732184" y="2528293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获取长度</a:t>
            </a:r>
            <a:endParaRPr lang="en-US" altLang="zh-CN" sz="20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228816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4732184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存储元素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228815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4732183" y="398261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获取元素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228817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039888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039888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039888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40" name="circle-ring_16894">
            <a:extLst>
              <a:ext uri="{FF2B5EF4-FFF2-40B4-BE49-F238E27FC236}">
                <a16:creationId xmlns:a16="http://schemas.microsoft.com/office/drawing/2014/main" id="{B6452CA3-BA49-F37E-6597-BA773E10050E}"/>
              </a:ext>
            </a:extLst>
          </p:cNvPr>
          <p:cNvSpPr/>
          <p:nvPr/>
        </p:nvSpPr>
        <p:spPr>
          <a:xfrm>
            <a:off x="3855565" y="4688873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ircle-ring_16894">
            <a:extLst>
              <a:ext uri="{FF2B5EF4-FFF2-40B4-BE49-F238E27FC236}">
                <a16:creationId xmlns:a16="http://schemas.microsoft.com/office/drawing/2014/main" id="{A2A7E5C9-50A3-A65E-544A-92CA95B4E719}"/>
              </a:ext>
            </a:extLst>
          </p:cNvPr>
          <p:cNvSpPr/>
          <p:nvPr/>
        </p:nvSpPr>
        <p:spPr>
          <a:xfrm>
            <a:off x="3855564" y="542084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C88C508-9E19-4CBD-0655-6416326071AF}"/>
              </a:ext>
            </a:extLst>
          </p:cNvPr>
          <p:cNvSpPr txBox="1"/>
          <p:nvPr/>
        </p:nvSpPr>
        <p:spPr>
          <a:xfrm>
            <a:off x="3886311" y="47661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61D7C8C-8DF2-9B3B-0456-ABD833A36C44}"/>
              </a:ext>
            </a:extLst>
          </p:cNvPr>
          <p:cNvSpPr txBox="1"/>
          <p:nvPr/>
        </p:nvSpPr>
        <p:spPr>
          <a:xfrm>
            <a:off x="3886310" y="546701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06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228815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4D5D11E1-AF90-336B-2706-1715CFB335ED}"/>
              </a:ext>
            </a:extLst>
          </p:cNvPr>
          <p:cNvSpPr txBox="1"/>
          <p:nvPr/>
        </p:nvSpPr>
        <p:spPr>
          <a:xfrm>
            <a:off x="4732183" y="4721285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二维数组的遍历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D380D4C-C6D4-DB04-99FA-F59BF6D5F493}"/>
              </a:ext>
            </a:extLst>
          </p:cNvPr>
          <p:cNvCxnSpPr>
            <a:cxnSpLocks/>
          </p:cNvCxnSpPr>
          <p:nvPr/>
        </p:nvCxnSpPr>
        <p:spPr>
          <a:xfrm>
            <a:off x="4228816" y="516286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2F101E8A-B638-C206-F484-8E66CA371264}"/>
              </a:ext>
            </a:extLst>
          </p:cNvPr>
          <p:cNvSpPr txBox="1"/>
          <p:nvPr/>
        </p:nvSpPr>
        <p:spPr>
          <a:xfrm>
            <a:off x="4732182" y="5417582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二维数组内存划分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EB0A720-76FC-369B-DB01-E0DAA73B0C86}"/>
              </a:ext>
            </a:extLst>
          </p:cNvPr>
          <p:cNvCxnSpPr>
            <a:cxnSpLocks/>
          </p:cNvCxnSpPr>
          <p:nvPr/>
        </p:nvCxnSpPr>
        <p:spPr>
          <a:xfrm>
            <a:off x="4228815" y="587403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箭头: 上下 52">
            <a:extLst>
              <a:ext uri="{FF2B5EF4-FFF2-40B4-BE49-F238E27FC236}">
                <a16:creationId xmlns:a16="http://schemas.microsoft.com/office/drawing/2014/main" id="{9419337D-A5BB-68CE-1B7E-8A6D42A5AA05}"/>
              </a:ext>
            </a:extLst>
          </p:cNvPr>
          <p:cNvSpPr/>
          <p:nvPr/>
        </p:nvSpPr>
        <p:spPr>
          <a:xfrm>
            <a:off x="4039888" y="447021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4" name="箭头: 上下 53">
            <a:extLst>
              <a:ext uri="{FF2B5EF4-FFF2-40B4-BE49-F238E27FC236}">
                <a16:creationId xmlns:a16="http://schemas.microsoft.com/office/drawing/2014/main" id="{A2BE1F55-8FC5-D1A9-340B-8068CE0812A5}"/>
              </a:ext>
            </a:extLst>
          </p:cNvPr>
          <p:cNvSpPr/>
          <p:nvPr/>
        </p:nvSpPr>
        <p:spPr>
          <a:xfrm>
            <a:off x="4039888" y="5199991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4732184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二维数组定义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11091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二维数组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3855564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3855565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3855564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3855566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3891506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3886311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3886310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3886312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228815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4732184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获取长度</a:t>
            </a:r>
            <a:endParaRPr lang="en-US" altLang="zh-CN" dirty="0">
              <a:latin typeface="+mj-ea"/>
              <a:ea typeface="+mj-ea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228816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4732184" y="3255456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存储元素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228815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4732183" y="398261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获取元素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228817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039888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039888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039888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40" name="circle-ring_16894">
            <a:extLst>
              <a:ext uri="{FF2B5EF4-FFF2-40B4-BE49-F238E27FC236}">
                <a16:creationId xmlns:a16="http://schemas.microsoft.com/office/drawing/2014/main" id="{B6452CA3-BA49-F37E-6597-BA773E10050E}"/>
              </a:ext>
            </a:extLst>
          </p:cNvPr>
          <p:cNvSpPr/>
          <p:nvPr/>
        </p:nvSpPr>
        <p:spPr>
          <a:xfrm>
            <a:off x="3855565" y="4688873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ircle-ring_16894">
            <a:extLst>
              <a:ext uri="{FF2B5EF4-FFF2-40B4-BE49-F238E27FC236}">
                <a16:creationId xmlns:a16="http://schemas.microsoft.com/office/drawing/2014/main" id="{A2A7E5C9-50A3-A65E-544A-92CA95B4E719}"/>
              </a:ext>
            </a:extLst>
          </p:cNvPr>
          <p:cNvSpPr/>
          <p:nvPr/>
        </p:nvSpPr>
        <p:spPr>
          <a:xfrm>
            <a:off x="3855564" y="542084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C88C508-9E19-4CBD-0655-6416326071AF}"/>
              </a:ext>
            </a:extLst>
          </p:cNvPr>
          <p:cNvSpPr txBox="1"/>
          <p:nvPr/>
        </p:nvSpPr>
        <p:spPr>
          <a:xfrm>
            <a:off x="3886311" y="47661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61D7C8C-8DF2-9B3B-0456-ABD833A36C44}"/>
              </a:ext>
            </a:extLst>
          </p:cNvPr>
          <p:cNvSpPr txBox="1"/>
          <p:nvPr/>
        </p:nvSpPr>
        <p:spPr>
          <a:xfrm>
            <a:off x="3886310" y="546701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06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228815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4D5D11E1-AF90-336B-2706-1715CFB335ED}"/>
              </a:ext>
            </a:extLst>
          </p:cNvPr>
          <p:cNvSpPr txBox="1"/>
          <p:nvPr/>
        </p:nvSpPr>
        <p:spPr>
          <a:xfrm>
            <a:off x="4732183" y="4721285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二维数组的遍历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D380D4C-C6D4-DB04-99FA-F59BF6D5F493}"/>
              </a:ext>
            </a:extLst>
          </p:cNvPr>
          <p:cNvCxnSpPr>
            <a:cxnSpLocks/>
          </p:cNvCxnSpPr>
          <p:nvPr/>
        </p:nvCxnSpPr>
        <p:spPr>
          <a:xfrm>
            <a:off x="4228816" y="516286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2F101E8A-B638-C206-F484-8E66CA371264}"/>
              </a:ext>
            </a:extLst>
          </p:cNvPr>
          <p:cNvSpPr txBox="1"/>
          <p:nvPr/>
        </p:nvSpPr>
        <p:spPr>
          <a:xfrm>
            <a:off x="4732182" y="5417582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二维数组内存划分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EB0A720-76FC-369B-DB01-E0DAA73B0C86}"/>
              </a:ext>
            </a:extLst>
          </p:cNvPr>
          <p:cNvCxnSpPr>
            <a:cxnSpLocks/>
          </p:cNvCxnSpPr>
          <p:nvPr/>
        </p:nvCxnSpPr>
        <p:spPr>
          <a:xfrm>
            <a:off x="4228815" y="587403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箭头: 上下 52">
            <a:extLst>
              <a:ext uri="{FF2B5EF4-FFF2-40B4-BE49-F238E27FC236}">
                <a16:creationId xmlns:a16="http://schemas.microsoft.com/office/drawing/2014/main" id="{9419337D-A5BB-68CE-1B7E-8A6D42A5AA05}"/>
              </a:ext>
            </a:extLst>
          </p:cNvPr>
          <p:cNvSpPr/>
          <p:nvPr/>
        </p:nvSpPr>
        <p:spPr>
          <a:xfrm>
            <a:off x="4039888" y="447021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4" name="箭头: 上下 53">
            <a:extLst>
              <a:ext uri="{FF2B5EF4-FFF2-40B4-BE49-F238E27FC236}">
                <a16:creationId xmlns:a16="http://schemas.microsoft.com/office/drawing/2014/main" id="{A2BE1F55-8FC5-D1A9-340B-8068CE0812A5}"/>
              </a:ext>
            </a:extLst>
          </p:cNvPr>
          <p:cNvSpPr/>
          <p:nvPr/>
        </p:nvSpPr>
        <p:spPr>
          <a:xfrm>
            <a:off x="4039888" y="5199991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4732184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二维数组定义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57892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二维数组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3855564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3855565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3855564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3855566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3891506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3886311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3886310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3886312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228815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4732184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获取长度</a:t>
            </a:r>
            <a:endParaRPr lang="en-US" altLang="zh-CN" dirty="0">
              <a:latin typeface="+mj-ea"/>
              <a:ea typeface="+mj-ea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228816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4732184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存储元素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228815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4732183" y="3982619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获取元素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228817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039888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039888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039888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40" name="circle-ring_16894">
            <a:extLst>
              <a:ext uri="{FF2B5EF4-FFF2-40B4-BE49-F238E27FC236}">
                <a16:creationId xmlns:a16="http://schemas.microsoft.com/office/drawing/2014/main" id="{B6452CA3-BA49-F37E-6597-BA773E10050E}"/>
              </a:ext>
            </a:extLst>
          </p:cNvPr>
          <p:cNvSpPr/>
          <p:nvPr/>
        </p:nvSpPr>
        <p:spPr>
          <a:xfrm>
            <a:off x="3855565" y="4688873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ircle-ring_16894">
            <a:extLst>
              <a:ext uri="{FF2B5EF4-FFF2-40B4-BE49-F238E27FC236}">
                <a16:creationId xmlns:a16="http://schemas.microsoft.com/office/drawing/2014/main" id="{A2A7E5C9-50A3-A65E-544A-92CA95B4E719}"/>
              </a:ext>
            </a:extLst>
          </p:cNvPr>
          <p:cNvSpPr/>
          <p:nvPr/>
        </p:nvSpPr>
        <p:spPr>
          <a:xfrm>
            <a:off x="3855564" y="542084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C88C508-9E19-4CBD-0655-6416326071AF}"/>
              </a:ext>
            </a:extLst>
          </p:cNvPr>
          <p:cNvSpPr txBox="1"/>
          <p:nvPr/>
        </p:nvSpPr>
        <p:spPr>
          <a:xfrm>
            <a:off x="3886311" y="47661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61D7C8C-8DF2-9B3B-0456-ABD833A36C44}"/>
              </a:ext>
            </a:extLst>
          </p:cNvPr>
          <p:cNvSpPr txBox="1"/>
          <p:nvPr/>
        </p:nvSpPr>
        <p:spPr>
          <a:xfrm>
            <a:off x="3886310" y="546701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06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228815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4D5D11E1-AF90-336B-2706-1715CFB335ED}"/>
              </a:ext>
            </a:extLst>
          </p:cNvPr>
          <p:cNvSpPr txBox="1"/>
          <p:nvPr/>
        </p:nvSpPr>
        <p:spPr>
          <a:xfrm>
            <a:off x="4732183" y="4721285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二维数组的遍历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D380D4C-C6D4-DB04-99FA-F59BF6D5F493}"/>
              </a:ext>
            </a:extLst>
          </p:cNvPr>
          <p:cNvCxnSpPr>
            <a:cxnSpLocks/>
          </p:cNvCxnSpPr>
          <p:nvPr/>
        </p:nvCxnSpPr>
        <p:spPr>
          <a:xfrm>
            <a:off x="4228816" y="516286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2F101E8A-B638-C206-F484-8E66CA371264}"/>
              </a:ext>
            </a:extLst>
          </p:cNvPr>
          <p:cNvSpPr txBox="1"/>
          <p:nvPr/>
        </p:nvSpPr>
        <p:spPr>
          <a:xfrm>
            <a:off x="4732182" y="5417582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二维数组内存划分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EB0A720-76FC-369B-DB01-E0DAA73B0C86}"/>
              </a:ext>
            </a:extLst>
          </p:cNvPr>
          <p:cNvCxnSpPr>
            <a:cxnSpLocks/>
          </p:cNvCxnSpPr>
          <p:nvPr/>
        </p:nvCxnSpPr>
        <p:spPr>
          <a:xfrm>
            <a:off x="4228815" y="587403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箭头: 上下 52">
            <a:extLst>
              <a:ext uri="{FF2B5EF4-FFF2-40B4-BE49-F238E27FC236}">
                <a16:creationId xmlns:a16="http://schemas.microsoft.com/office/drawing/2014/main" id="{9419337D-A5BB-68CE-1B7E-8A6D42A5AA05}"/>
              </a:ext>
            </a:extLst>
          </p:cNvPr>
          <p:cNvSpPr/>
          <p:nvPr/>
        </p:nvSpPr>
        <p:spPr>
          <a:xfrm>
            <a:off x="4039888" y="447021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4" name="箭头: 上下 53">
            <a:extLst>
              <a:ext uri="{FF2B5EF4-FFF2-40B4-BE49-F238E27FC236}">
                <a16:creationId xmlns:a16="http://schemas.microsoft.com/office/drawing/2014/main" id="{A2BE1F55-8FC5-D1A9-340B-8068CE0812A5}"/>
              </a:ext>
            </a:extLst>
          </p:cNvPr>
          <p:cNvSpPr/>
          <p:nvPr/>
        </p:nvSpPr>
        <p:spPr>
          <a:xfrm>
            <a:off x="4039888" y="5199991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4732184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二维数组定义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55724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二维数组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3855564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3855565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3855564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3855566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3891506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3886311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3886310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3886312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228815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4732184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获取长度</a:t>
            </a:r>
            <a:endParaRPr lang="en-US" altLang="zh-CN" dirty="0">
              <a:latin typeface="+mj-ea"/>
              <a:ea typeface="+mj-ea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228816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4732184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存储元素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228815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4732183" y="398261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获取元素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228817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039888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039888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039888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40" name="circle-ring_16894">
            <a:extLst>
              <a:ext uri="{FF2B5EF4-FFF2-40B4-BE49-F238E27FC236}">
                <a16:creationId xmlns:a16="http://schemas.microsoft.com/office/drawing/2014/main" id="{B6452CA3-BA49-F37E-6597-BA773E10050E}"/>
              </a:ext>
            </a:extLst>
          </p:cNvPr>
          <p:cNvSpPr/>
          <p:nvPr/>
        </p:nvSpPr>
        <p:spPr>
          <a:xfrm>
            <a:off x="3855565" y="4688873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ircle-ring_16894">
            <a:extLst>
              <a:ext uri="{FF2B5EF4-FFF2-40B4-BE49-F238E27FC236}">
                <a16:creationId xmlns:a16="http://schemas.microsoft.com/office/drawing/2014/main" id="{A2A7E5C9-50A3-A65E-544A-92CA95B4E719}"/>
              </a:ext>
            </a:extLst>
          </p:cNvPr>
          <p:cNvSpPr/>
          <p:nvPr/>
        </p:nvSpPr>
        <p:spPr>
          <a:xfrm>
            <a:off x="3855564" y="542084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C88C508-9E19-4CBD-0655-6416326071AF}"/>
              </a:ext>
            </a:extLst>
          </p:cNvPr>
          <p:cNvSpPr txBox="1"/>
          <p:nvPr/>
        </p:nvSpPr>
        <p:spPr>
          <a:xfrm>
            <a:off x="3886311" y="47661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61D7C8C-8DF2-9B3B-0456-ABD833A36C44}"/>
              </a:ext>
            </a:extLst>
          </p:cNvPr>
          <p:cNvSpPr txBox="1"/>
          <p:nvPr/>
        </p:nvSpPr>
        <p:spPr>
          <a:xfrm>
            <a:off x="3886310" y="546701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06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228815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4D5D11E1-AF90-336B-2706-1715CFB335ED}"/>
              </a:ext>
            </a:extLst>
          </p:cNvPr>
          <p:cNvSpPr txBox="1"/>
          <p:nvPr/>
        </p:nvSpPr>
        <p:spPr>
          <a:xfrm>
            <a:off x="4732183" y="4721285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二维数组的遍历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D380D4C-C6D4-DB04-99FA-F59BF6D5F493}"/>
              </a:ext>
            </a:extLst>
          </p:cNvPr>
          <p:cNvCxnSpPr>
            <a:cxnSpLocks/>
          </p:cNvCxnSpPr>
          <p:nvPr/>
        </p:nvCxnSpPr>
        <p:spPr>
          <a:xfrm>
            <a:off x="4228816" y="516286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2F101E8A-B638-C206-F484-8E66CA371264}"/>
              </a:ext>
            </a:extLst>
          </p:cNvPr>
          <p:cNvSpPr txBox="1"/>
          <p:nvPr/>
        </p:nvSpPr>
        <p:spPr>
          <a:xfrm>
            <a:off x="4732182" y="5417582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二维数组内存划分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EB0A720-76FC-369B-DB01-E0DAA73B0C86}"/>
              </a:ext>
            </a:extLst>
          </p:cNvPr>
          <p:cNvCxnSpPr>
            <a:cxnSpLocks/>
          </p:cNvCxnSpPr>
          <p:nvPr/>
        </p:nvCxnSpPr>
        <p:spPr>
          <a:xfrm>
            <a:off x="4228815" y="587403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箭头: 上下 52">
            <a:extLst>
              <a:ext uri="{FF2B5EF4-FFF2-40B4-BE49-F238E27FC236}">
                <a16:creationId xmlns:a16="http://schemas.microsoft.com/office/drawing/2014/main" id="{9419337D-A5BB-68CE-1B7E-8A6D42A5AA05}"/>
              </a:ext>
            </a:extLst>
          </p:cNvPr>
          <p:cNvSpPr/>
          <p:nvPr/>
        </p:nvSpPr>
        <p:spPr>
          <a:xfrm>
            <a:off x="4039888" y="447021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4" name="箭头: 上下 53">
            <a:extLst>
              <a:ext uri="{FF2B5EF4-FFF2-40B4-BE49-F238E27FC236}">
                <a16:creationId xmlns:a16="http://schemas.microsoft.com/office/drawing/2014/main" id="{A2BE1F55-8FC5-D1A9-340B-8068CE0812A5}"/>
              </a:ext>
            </a:extLst>
          </p:cNvPr>
          <p:cNvSpPr/>
          <p:nvPr/>
        </p:nvSpPr>
        <p:spPr>
          <a:xfrm>
            <a:off x="4039888" y="5199991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4732184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二维数组定义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71525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23075" y="1997412"/>
            <a:ext cx="10622604" cy="2425429"/>
          </a:xfrm>
          <a:prstGeom prst="rect">
            <a:avLst/>
          </a:prstGeom>
          <a:gradFill flip="none" rotWithShape="1">
            <a:gsLst>
              <a:gs pos="0">
                <a:srgbClr val="057D67">
                  <a:shade val="30000"/>
                  <a:satMod val="115000"/>
                </a:srgbClr>
              </a:gs>
              <a:gs pos="50000">
                <a:srgbClr val="057D67">
                  <a:shade val="67500"/>
                  <a:satMod val="115000"/>
                </a:srgbClr>
              </a:gs>
              <a:gs pos="100000">
                <a:srgbClr val="057D6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AF92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511999" y="2754833"/>
            <a:ext cx="11168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隶书" panose="02010509060101010101" pitchFamily="49" charset="-122"/>
              </a:rPr>
              <a:t>第一章 数组的介绍和定义</a:t>
            </a:r>
            <a:endParaRPr lang="en-US" altLang="zh-CN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二维数组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3855564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3855565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3855564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3855566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3891506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3886311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3886310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3886312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228815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4732184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获取长度</a:t>
            </a:r>
            <a:endParaRPr lang="en-US" altLang="zh-CN" dirty="0">
              <a:latin typeface="+mj-ea"/>
              <a:ea typeface="+mj-ea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228816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4732184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存储元素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228815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4732183" y="398261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获取元素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228817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039888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039888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039888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40" name="circle-ring_16894">
            <a:extLst>
              <a:ext uri="{FF2B5EF4-FFF2-40B4-BE49-F238E27FC236}">
                <a16:creationId xmlns:a16="http://schemas.microsoft.com/office/drawing/2014/main" id="{B6452CA3-BA49-F37E-6597-BA773E10050E}"/>
              </a:ext>
            </a:extLst>
          </p:cNvPr>
          <p:cNvSpPr/>
          <p:nvPr/>
        </p:nvSpPr>
        <p:spPr>
          <a:xfrm>
            <a:off x="3855565" y="4688873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ircle-ring_16894">
            <a:extLst>
              <a:ext uri="{FF2B5EF4-FFF2-40B4-BE49-F238E27FC236}">
                <a16:creationId xmlns:a16="http://schemas.microsoft.com/office/drawing/2014/main" id="{A2A7E5C9-50A3-A65E-544A-92CA95B4E719}"/>
              </a:ext>
            </a:extLst>
          </p:cNvPr>
          <p:cNvSpPr/>
          <p:nvPr/>
        </p:nvSpPr>
        <p:spPr>
          <a:xfrm>
            <a:off x="3855564" y="542084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C88C508-9E19-4CBD-0655-6416326071AF}"/>
              </a:ext>
            </a:extLst>
          </p:cNvPr>
          <p:cNvSpPr txBox="1"/>
          <p:nvPr/>
        </p:nvSpPr>
        <p:spPr>
          <a:xfrm>
            <a:off x="3886311" y="47661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61D7C8C-8DF2-9B3B-0456-ABD833A36C44}"/>
              </a:ext>
            </a:extLst>
          </p:cNvPr>
          <p:cNvSpPr txBox="1"/>
          <p:nvPr/>
        </p:nvSpPr>
        <p:spPr>
          <a:xfrm>
            <a:off x="3886310" y="546701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06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228815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4D5D11E1-AF90-336B-2706-1715CFB335ED}"/>
              </a:ext>
            </a:extLst>
          </p:cNvPr>
          <p:cNvSpPr txBox="1"/>
          <p:nvPr/>
        </p:nvSpPr>
        <p:spPr>
          <a:xfrm>
            <a:off x="4732183" y="4721285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二维数组的遍历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D380D4C-C6D4-DB04-99FA-F59BF6D5F493}"/>
              </a:ext>
            </a:extLst>
          </p:cNvPr>
          <p:cNvCxnSpPr>
            <a:cxnSpLocks/>
          </p:cNvCxnSpPr>
          <p:nvPr/>
        </p:nvCxnSpPr>
        <p:spPr>
          <a:xfrm>
            <a:off x="4228816" y="516286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2F101E8A-B638-C206-F484-8E66CA371264}"/>
              </a:ext>
            </a:extLst>
          </p:cNvPr>
          <p:cNvSpPr txBox="1"/>
          <p:nvPr/>
        </p:nvSpPr>
        <p:spPr>
          <a:xfrm>
            <a:off x="4732182" y="5417582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二维数组内存划分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EB0A720-76FC-369B-DB01-E0DAA73B0C86}"/>
              </a:ext>
            </a:extLst>
          </p:cNvPr>
          <p:cNvCxnSpPr>
            <a:cxnSpLocks/>
          </p:cNvCxnSpPr>
          <p:nvPr/>
        </p:nvCxnSpPr>
        <p:spPr>
          <a:xfrm>
            <a:off x="4228815" y="587403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箭头: 上下 52">
            <a:extLst>
              <a:ext uri="{FF2B5EF4-FFF2-40B4-BE49-F238E27FC236}">
                <a16:creationId xmlns:a16="http://schemas.microsoft.com/office/drawing/2014/main" id="{9419337D-A5BB-68CE-1B7E-8A6D42A5AA05}"/>
              </a:ext>
            </a:extLst>
          </p:cNvPr>
          <p:cNvSpPr/>
          <p:nvPr/>
        </p:nvSpPr>
        <p:spPr>
          <a:xfrm>
            <a:off x="4039888" y="447021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4" name="箭头: 上下 53">
            <a:extLst>
              <a:ext uri="{FF2B5EF4-FFF2-40B4-BE49-F238E27FC236}">
                <a16:creationId xmlns:a16="http://schemas.microsoft.com/office/drawing/2014/main" id="{A2BE1F55-8FC5-D1A9-340B-8068CE0812A5}"/>
              </a:ext>
            </a:extLst>
          </p:cNvPr>
          <p:cNvSpPr/>
          <p:nvPr/>
        </p:nvSpPr>
        <p:spPr>
          <a:xfrm>
            <a:off x="4039888" y="5199991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4732184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二维数组定义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61843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数组的概述和定义</a:t>
            </a:r>
            <a:endParaRPr lang="en-US" altLang="zh-CN" sz="2400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26869" y="2374288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26870" y="3101828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62811" y="244056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57616" y="317912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00120" y="283715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03489" y="314181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数组的定义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00121" y="3575822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11193" y="2883165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03489" y="2381742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数组的介绍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16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数组的概述和定义</a:t>
            </a:r>
            <a:endParaRPr lang="en-US" altLang="zh-CN" sz="2400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26869" y="2374288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26870" y="3101828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62811" y="244056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57616" y="317912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00120" y="283715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03489" y="314181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数组的定义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00121" y="3575822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11193" y="2883165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03489" y="2381742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数组的介绍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83850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数组的概述和定义</a:t>
            </a:r>
            <a:endParaRPr lang="en-US" altLang="zh-CN" sz="2400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26869" y="2374288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26870" y="3101828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62811" y="244056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57616" y="317912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00120" y="283715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03489" y="3141819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数组的定义</a:t>
            </a:r>
            <a:endParaRPr lang="en-US" altLang="zh-CN" sz="2000" b="1" dirty="0">
              <a:solidFill>
                <a:srgbClr val="C00000"/>
              </a:solidFill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00121" y="3575822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11193" y="2883165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03489" y="2381742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数组的介绍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45191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23075" y="1997412"/>
            <a:ext cx="10622604" cy="2425429"/>
          </a:xfrm>
          <a:prstGeom prst="rect">
            <a:avLst/>
          </a:prstGeom>
          <a:gradFill flip="none" rotWithShape="1">
            <a:gsLst>
              <a:gs pos="0">
                <a:srgbClr val="057D67">
                  <a:shade val="30000"/>
                  <a:satMod val="115000"/>
                </a:srgbClr>
              </a:gs>
              <a:gs pos="50000">
                <a:srgbClr val="057D67">
                  <a:shade val="67500"/>
                  <a:satMod val="115000"/>
                </a:srgbClr>
              </a:gs>
              <a:gs pos="100000">
                <a:srgbClr val="057D6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AF92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511999" y="2754833"/>
            <a:ext cx="11168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隶书" panose="02010509060101010101" pitchFamily="49" charset="-122"/>
              </a:rPr>
              <a:t>第二章 数组的操作</a:t>
            </a:r>
            <a:endParaRPr lang="en-US" altLang="zh-CN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3848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数组的操作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13538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索引的介绍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13538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存储元素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13537" y="398261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获取元素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40" name="circle-ring_16894">
            <a:extLst>
              <a:ext uri="{FF2B5EF4-FFF2-40B4-BE49-F238E27FC236}">
                <a16:creationId xmlns:a16="http://schemas.microsoft.com/office/drawing/2014/main" id="{B6452CA3-BA49-F37E-6597-BA773E10050E}"/>
              </a:ext>
            </a:extLst>
          </p:cNvPr>
          <p:cNvSpPr/>
          <p:nvPr/>
        </p:nvSpPr>
        <p:spPr>
          <a:xfrm>
            <a:off x="4136919" y="4688873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ircle-ring_16894">
            <a:extLst>
              <a:ext uri="{FF2B5EF4-FFF2-40B4-BE49-F238E27FC236}">
                <a16:creationId xmlns:a16="http://schemas.microsoft.com/office/drawing/2014/main" id="{A2A7E5C9-50A3-A65E-544A-92CA95B4E719}"/>
              </a:ext>
            </a:extLst>
          </p:cNvPr>
          <p:cNvSpPr/>
          <p:nvPr/>
        </p:nvSpPr>
        <p:spPr>
          <a:xfrm>
            <a:off x="4136918" y="542084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C88C508-9E19-4CBD-0655-6416326071AF}"/>
              </a:ext>
            </a:extLst>
          </p:cNvPr>
          <p:cNvSpPr txBox="1"/>
          <p:nvPr/>
        </p:nvSpPr>
        <p:spPr>
          <a:xfrm>
            <a:off x="4167665" y="47661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61D7C8C-8DF2-9B3B-0456-ABD833A36C44}"/>
              </a:ext>
            </a:extLst>
          </p:cNvPr>
          <p:cNvSpPr txBox="1"/>
          <p:nvPr/>
        </p:nvSpPr>
        <p:spPr>
          <a:xfrm>
            <a:off x="4167664" y="546701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06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4D5D11E1-AF90-336B-2706-1715CFB335ED}"/>
              </a:ext>
            </a:extLst>
          </p:cNvPr>
          <p:cNvSpPr txBox="1"/>
          <p:nvPr/>
        </p:nvSpPr>
        <p:spPr>
          <a:xfrm>
            <a:off x="5013537" y="4721285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遍历元素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D380D4C-C6D4-DB04-99FA-F59BF6D5F493}"/>
              </a:ext>
            </a:extLst>
          </p:cNvPr>
          <p:cNvCxnSpPr>
            <a:cxnSpLocks/>
          </p:cNvCxnSpPr>
          <p:nvPr/>
        </p:nvCxnSpPr>
        <p:spPr>
          <a:xfrm>
            <a:off x="4510170" y="516286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2F101E8A-B638-C206-F484-8E66CA371264}"/>
              </a:ext>
            </a:extLst>
          </p:cNvPr>
          <p:cNvSpPr txBox="1"/>
          <p:nvPr/>
        </p:nvSpPr>
        <p:spPr>
          <a:xfrm>
            <a:off x="5013536" y="5417582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数组操作常见异常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EB0A720-76FC-369B-DB01-E0DAA73B0C86}"/>
              </a:ext>
            </a:extLst>
          </p:cNvPr>
          <p:cNvCxnSpPr>
            <a:cxnSpLocks/>
          </p:cNvCxnSpPr>
          <p:nvPr/>
        </p:nvCxnSpPr>
        <p:spPr>
          <a:xfrm>
            <a:off x="4510169" y="587403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箭头: 上下 52">
            <a:extLst>
              <a:ext uri="{FF2B5EF4-FFF2-40B4-BE49-F238E27FC236}">
                <a16:creationId xmlns:a16="http://schemas.microsoft.com/office/drawing/2014/main" id="{9419337D-A5BB-68CE-1B7E-8A6D42A5AA05}"/>
              </a:ext>
            </a:extLst>
          </p:cNvPr>
          <p:cNvSpPr/>
          <p:nvPr/>
        </p:nvSpPr>
        <p:spPr>
          <a:xfrm>
            <a:off x="4321242" y="447021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4" name="箭头: 上下 53">
            <a:extLst>
              <a:ext uri="{FF2B5EF4-FFF2-40B4-BE49-F238E27FC236}">
                <a16:creationId xmlns:a16="http://schemas.microsoft.com/office/drawing/2014/main" id="{A2BE1F55-8FC5-D1A9-340B-8068CE0812A5}"/>
              </a:ext>
            </a:extLst>
          </p:cNvPr>
          <p:cNvSpPr/>
          <p:nvPr/>
        </p:nvSpPr>
        <p:spPr>
          <a:xfrm>
            <a:off x="4321242" y="5199991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13538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获取数组长度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9775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数组的操作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13538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索引的介绍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13538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存储元素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13537" y="398261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获取元素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40" name="circle-ring_16894">
            <a:extLst>
              <a:ext uri="{FF2B5EF4-FFF2-40B4-BE49-F238E27FC236}">
                <a16:creationId xmlns:a16="http://schemas.microsoft.com/office/drawing/2014/main" id="{B6452CA3-BA49-F37E-6597-BA773E10050E}"/>
              </a:ext>
            </a:extLst>
          </p:cNvPr>
          <p:cNvSpPr/>
          <p:nvPr/>
        </p:nvSpPr>
        <p:spPr>
          <a:xfrm>
            <a:off x="4136919" y="4688873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ircle-ring_16894">
            <a:extLst>
              <a:ext uri="{FF2B5EF4-FFF2-40B4-BE49-F238E27FC236}">
                <a16:creationId xmlns:a16="http://schemas.microsoft.com/office/drawing/2014/main" id="{A2A7E5C9-50A3-A65E-544A-92CA95B4E719}"/>
              </a:ext>
            </a:extLst>
          </p:cNvPr>
          <p:cNvSpPr/>
          <p:nvPr/>
        </p:nvSpPr>
        <p:spPr>
          <a:xfrm>
            <a:off x="4136918" y="542084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C88C508-9E19-4CBD-0655-6416326071AF}"/>
              </a:ext>
            </a:extLst>
          </p:cNvPr>
          <p:cNvSpPr txBox="1"/>
          <p:nvPr/>
        </p:nvSpPr>
        <p:spPr>
          <a:xfrm>
            <a:off x="4167665" y="47661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61D7C8C-8DF2-9B3B-0456-ABD833A36C44}"/>
              </a:ext>
            </a:extLst>
          </p:cNvPr>
          <p:cNvSpPr txBox="1"/>
          <p:nvPr/>
        </p:nvSpPr>
        <p:spPr>
          <a:xfrm>
            <a:off x="4167664" y="546701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06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4D5D11E1-AF90-336B-2706-1715CFB335ED}"/>
              </a:ext>
            </a:extLst>
          </p:cNvPr>
          <p:cNvSpPr txBox="1"/>
          <p:nvPr/>
        </p:nvSpPr>
        <p:spPr>
          <a:xfrm>
            <a:off x="5013537" y="4721285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遍历元素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D380D4C-C6D4-DB04-99FA-F59BF6D5F493}"/>
              </a:ext>
            </a:extLst>
          </p:cNvPr>
          <p:cNvCxnSpPr>
            <a:cxnSpLocks/>
          </p:cNvCxnSpPr>
          <p:nvPr/>
        </p:nvCxnSpPr>
        <p:spPr>
          <a:xfrm>
            <a:off x="4510170" y="516286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2F101E8A-B638-C206-F484-8E66CA371264}"/>
              </a:ext>
            </a:extLst>
          </p:cNvPr>
          <p:cNvSpPr txBox="1"/>
          <p:nvPr/>
        </p:nvSpPr>
        <p:spPr>
          <a:xfrm>
            <a:off x="5013536" y="5417582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数组操作常见异常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EB0A720-76FC-369B-DB01-E0DAA73B0C86}"/>
              </a:ext>
            </a:extLst>
          </p:cNvPr>
          <p:cNvCxnSpPr>
            <a:cxnSpLocks/>
          </p:cNvCxnSpPr>
          <p:nvPr/>
        </p:nvCxnSpPr>
        <p:spPr>
          <a:xfrm>
            <a:off x="4510169" y="587403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箭头: 上下 52">
            <a:extLst>
              <a:ext uri="{FF2B5EF4-FFF2-40B4-BE49-F238E27FC236}">
                <a16:creationId xmlns:a16="http://schemas.microsoft.com/office/drawing/2014/main" id="{9419337D-A5BB-68CE-1B7E-8A6D42A5AA05}"/>
              </a:ext>
            </a:extLst>
          </p:cNvPr>
          <p:cNvSpPr/>
          <p:nvPr/>
        </p:nvSpPr>
        <p:spPr>
          <a:xfrm>
            <a:off x="4321242" y="447021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4" name="箭头: 上下 53">
            <a:extLst>
              <a:ext uri="{FF2B5EF4-FFF2-40B4-BE49-F238E27FC236}">
                <a16:creationId xmlns:a16="http://schemas.microsoft.com/office/drawing/2014/main" id="{A2BE1F55-8FC5-D1A9-340B-8068CE0812A5}"/>
              </a:ext>
            </a:extLst>
          </p:cNvPr>
          <p:cNvSpPr/>
          <p:nvPr/>
        </p:nvSpPr>
        <p:spPr>
          <a:xfrm>
            <a:off x="4321242" y="5199991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13538" y="1768216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获取数组长度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45899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0c064124-f537-4a0d-887a-4f44502825de"/>
  <p:tag name="COMMONDATA" val="eyJoZGlkIjoiNDJmZmY5ZDk2Y2FkYmY2ZmQzNmJiMDgyN2Q4MmEzMzAifQ=="/>
  <p:tag name="ISLIDE.GUIDESSETTING" val="{&quot;Id&quot;:&quot;a39624da-fa38-4862-8b0d-ee4b3334da20&quot;,&quot;Name&quot;:&quot;参考线1&quot;,&quot;Kind&quot;:&quot;Custom&quot;,&quot;OldGuidesSetting&quot;:{&quot;HeaderHeight&quot;:10.0,&quot;FooterHeight&quot;:5.0,&quot;SideMargin&quot;:2.5,&quot;TopMargin&quot;:0.0,&quot;BottomMargin&quot;:0.0,&quot;IntervalMargin&quot;:1.0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1672</Words>
  <Application>Microsoft Office PowerPoint</Application>
  <PresentationFormat>宽屏</PresentationFormat>
  <Paragraphs>371</Paragraphs>
  <Slides>31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6" baseType="lpstr"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42</cp:revision>
  <dcterms:created xsi:type="dcterms:W3CDTF">2018-03-01T02:03:00Z</dcterms:created>
  <dcterms:modified xsi:type="dcterms:W3CDTF">2023-10-21T08:09:41Z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F7B4B2F6CD0549B6AE63142D8D89DB87_12</vt:lpwstr>
  </property>
</Properties>
</file>