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23" r:id="rId4"/>
    <p:sldId id="640" r:id="rId5"/>
    <p:sldId id="653" r:id="rId6"/>
    <p:sldId id="552" r:id="rId7"/>
    <p:sldId id="558" r:id="rId8"/>
    <p:sldId id="559" r:id="rId9"/>
    <p:sldId id="560" r:id="rId10"/>
    <p:sldId id="562" r:id="rId11"/>
    <p:sldId id="563" r:id="rId12"/>
    <p:sldId id="564" r:id="rId13"/>
    <p:sldId id="565" r:id="rId14"/>
    <p:sldId id="663" r:id="rId15"/>
    <p:sldId id="654" r:id="rId16"/>
    <p:sldId id="655" r:id="rId17"/>
    <p:sldId id="656" r:id="rId18"/>
    <p:sldId id="657" r:id="rId19"/>
    <p:sldId id="573" r:id="rId20"/>
    <p:sldId id="574" r:id="rId21"/>
    <p:sldId id="575" r:id="rId22"/>
    <p:sldId id="658" r:id="rId23"/>
    <p:sldId id="659" r:id="rId24"/>
    <p:sldId id="660" r:id="rId25"/>
    <p:sldId id="661" r:id="rId26"/>
    <p:sldId id="662" r:id="rId27"/>
    <p:sldId id="259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95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8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7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77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41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75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64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78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1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11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0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9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4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9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3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9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0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61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5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9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封装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封装的介绍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D8EFE-3267-21A2-3F3C-481F826EB234}"/>
              </a:ext>
            </a:extLst>
          </p:cNvPr>
          <p:cNvSpPr txBox="1"/>
          <p:nvPr/>
        </p:nvSpPr>
        <p:spPr>
          <a:xfrm>
            <a:off x="609946" y="1929328"/>
            <a:ext cx="1009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生活中的封装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将一个物品装起来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外界不能直接使用了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!!aa">
            <a:extLst>
              <a:ext uri="{FF2B5EF4-FFF2-40B4-BE49-F238E27FC236}">
                <a16:creationId xmlns:a16="http://schemas.microsoft.com/office/drawing/2014/main" id="{14871C93-87A9-1CC8-83FA-EB00CA9E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21" y="4217868"/>
            <a:ext cx="2415749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3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封装的介绍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D8EFE-3267-21A2-3F3C-481F826EB234}"/>
              </a:ext>
            </a:extLst>
          </p:cNvPr>
          <p:cNvSpPr txBox="1"/>
          <p:nvPr/>
        </p:nvSpPr>
        <p:spPr>
          <a:xfrm>
            <a:off x="609946" y="1929328"/>
            <a:ext cx="1009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生活中的封装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将一个物品装起来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外界不能直接使用了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!!aa">
            <a:extLst>
              <a:ext uri="{FF2B5EF4-FFF2-40B4-BE49-F238E27FC236}">
                <a16:creationId xmlns:a16="http://schemas.microsoft.com/office/drawing/2014/main" id="{14871C93-87A9-1CC8-83FA-EB00CA9E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21" y="4217868"/>
            <a:ext cx="2415749" cy="21261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207D5D-D8CF-08FF-D1F4-95C7A977F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074" y="4057834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封装的介绍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D8EFE-3267-21A2-3F3C-481F826EB234}"/>
              </a:ext>
            </a:extLst>
          </p:cNvPr>
          <p:cNvSpPr txBox="1"/>
          <p:nvPr/>
        </p:nvSpPr>
        <p:spPr>
          <a:xfrm>
            <a:off x="687767" y="3259723"/>
            <a:ext cx="1009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面向对象三大特征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封装     继承     多态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44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封装的介绍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D8EFE-3267-21A2-3F3C-481F826EB234}"/>
              </a:ext>
            </a:extLst>
          </p:cNvPr>
          <p:cNvSpPr txBox="1"/>
          <p:nvPr/>
        </p:nvSpPr>
        <p:spPr>
          <a:xfrm>
            <a:off x="687767" y="3259723"/>
            <a:ext cx="1009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面向对象三大特征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封装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继承     多态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08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get/set</a:t>
            </a:r>
            <a:r>
              <a:rPr lang="zh-CN" altLang="en-US" dirty="0"/>
              <a:t>方法的使用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关键字的基本使用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构造方法的定义和使用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封装的介绍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2940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封装的使用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get/set</a:t>
            </a:r>
            <a:r>
              <a:rPr lang="zh-CN" altLang="en-US" dirty="0"/>
              <a:t>方法的使用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关键字的基本使用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构造方法的定义和使用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20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get/set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方法的使用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关键字的基本使用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构造方法的定义和使用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805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get/set</a:t>
            </a:r>
            <a:r>
              <a:rPr lang="zh-CN" altLang="en-US" dirty="0"/>
              <a:t>方法的使用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this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关键字的基本使用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构造方法的定义和使用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8552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get/set</a:t>
            </a:r>
            <a:r>
              <a:rPr lang="zh-CN" altLang="en-US" dirty="0"/>
              <a:t>方法的使用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关键字的基本使用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构造方法的定义和使用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936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2150" y="852805"/>
            <a:ext cx="10476230" cy="859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无参构造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05FD9A-3E9B-4A44-605A-9FA9902A6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3151762"/>
            <a:ext cx="2692500" cy="2597284"/>
          </a:xfrm>
          <a:prstGeom prst="rect">
            <a:avLst/>
          </a:prstGeom>
        </p:spPr>
      </p:pic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D051BA34-A39B-F3BC-81A3-511826D823B7}"/>
              </a:ext>
            </a:extLst>
          </p:cNvPr>
          <p:cNvSpPr/>
          <p:nvPr/>
        </p:nvSpPr>
        <p:spPr>
          <a:xfrm>
            <a:off x="3093395" y="1969853"/>
            <a:ext cx="2081719" cy="1536970"/>
          </a:xfrm>
          <a:prstGeom prst="cloud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D7020A-531E-FDE0-79FD-287D77D4A2F5}"/>
              </a:ext>
            </a:extLst>
          </p:cNvPr>
          <p:cNvSpPr txBox="1"/>
          <p:nvPr/>
        </p:nvSpPr>
        <p:spPr>
          <a:xfrm>
            <a:off x="3574913" y="2553672"/>
            <a:ext cx="11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我不管</a:t>
            </a:r>
          </a:p>
        </p:txBody>
      </p:sp>
    </p:spTree>
    <p:extLst>
      <p:ext uri="{BB962C8B-B14F-4D97-AF65-F5344CB8AC3E}">
        <p14:creationId xmlns:p14="http://schemas.microsoft.com/office/powerpoint/2010/main" val="402163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16F581-0913-04AA-C807-9FAC602F2006}"/>
              </a:ext>
            </a:extLst>
          </p:cNvPr>
          <p:cNvSpPr/>
          <p:nvPr/>
        </p:nvSpPr>
        <p:spPr>
          <a:xfrm>
            <a:off x="5368265" y="229616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EBE5B-250D-38AF-9314-AD56BA59D194}"/>
              </a:ext>
            </a:extLst>
          </p:cNvPr>
          <p:cNvSpPr/>
          <p:nvPr/>
        </p:nvSpPr>
        <p:spPr>
          <a:xfrm>
            <a:off x="5368265" y="300672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角圆角矩形 12">
            <a:extLst>
              <a:ext uri="{FF2B5EF4-FFF2-40B4-BE49-F238E27FC236}">
                <a16:creationId xmlns:a16="http://schemas.microsoft.com/office/drawing/2014/main" id="{27DD1020-82F0-94A8-3669-F976FD539067}"/>
              </a:ext>
            </a:extLst>
          </p:cNvPr>
          <p:cNvSpPr/>
          <p:nvPr/>
        </p:nvSpPr>
        <p:spPr>
          <a:xfrm>
            <a:off x="6224880" y="234378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封装</a:t>
            </a:r>
          </a:p>
        </p:txBody>
      </p:sp>
      <p:sp>
        <p:nvSpPr>
          <p:cNvPr id="6" name="对角圆角矩形 13">
            <a:extLst>
              <a:ext uri="{FF2B5EF4-FFF2-40B4-BE49-F238E27FC236}">
                <a16:creationId xmlns:a16="http://schemas.microsoft.com/office/drawing/2014/main" id="{38FE5BB0-F22E-9EC8-B8CA-FDB19F794D35}"/>
              </a:ext>
            </a:extLst>
          </p:cNvPr>
          <p:cNvSpPr/>
          <p:nvPr/>
        </p:nvSpPr>
        <p:spPr>
          <a:xfrm>
            <a:off x="6224880" y="307340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JavaBean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12A384-12CF-2B32-0948-3176419D4C3F}"/>
              </a:ext>
            </a:extLst>
          </p:cNvPr>
          <p:cNvSpPr/>
          <p:nvPr/>
        </p:nvSpPr>
        <p:spPr>
          <a:xfrm>
            <a:off x="5416525" y="220472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00278F-922F-6050-F1D4-52ED5171F231}"/>
              </a:ext>
            </a:extLst>
          </p:cNvPr>
          <p:cNvSpPr/>
          <p:nvPr/>
        </p:nvSpPr>
        <p:spPr>
          <a:xfrm>
            <a:off x="5339690" y="2938145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2150" y="852805"/>
            <a:ext cx="10476230" cy="859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无参构造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05FD9A-3E9B-4A44-605A-9FA9902A6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3151762"/>
            <a:ext cx="2692500" cy="2597284"/>
          </a:xfrm>
          <a:prstGeom prst="rect">
            <a:avLst/>
          </a:prstGeom>
        </p:spPr>
      </p:pic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D051BA34-A39B-F3BC-81A3-511826D823B7}"/>
              </a:ext>
            </a:extLst>
          </p:cNvPr>
          <p:cNvSpPr/>
          <p:nvPr/>
        </p:nvSpPr>
        <p:spPr>
          <a:xfrm>
            <a:off x="3093395" y="1969853"/>
            <a:ext cx="2081719" cy="1536970"/>
          </a:xfrm>
          <a:prstGeom prst="cloud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D7020A-531E-FDE0-79FD-287D77D4A2F5}"/>
              </a:ext>
            </a:extLst>
          </p:cNvPr>
          <p:cNvSpPr txBox="1"/>
          <p:nvPr/>
        </p:nvSpPr>
        <p:spPr>
          <a:xfrm>
            <a:off x="3431429" y="2276673"/>
            <a:ext cx="1405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</a:t>
            </a:r>
            <a:r>
              <a:rPr lang="en-US" altLang="zh-CN" dirty="0" err="1">
                <a:solidFill>
                  <a:srgbClr val="FF0000"/>
                </a:solidFill>
              </a:rPr>
              <a:t>jvm</a:t>
            </a:r>
            <a:r>
              <a:rPr lang="zh-CN" altLang="en-US" dirty="0">
                <a:solidFill>
                  <a:srgbClr val="FF0000"/>
                </a:solidFill>
              </a:rPr>
              <a:t>必须给每个类提供无参构造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2A22BA-5100-B847-26AB-5B251BD614E8}"/>
              </a:ext>
            </a:extLst>
          </p:cNvPr>
          <p:cNvSpPr txBox="1"/>
          <p:nvPr/>
        </p:nvSpPr>
        <p:spPr>
          <a:xfrm>
            <a:off x="6173821" y="2738338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public class Person {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//空参构造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public Person(){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System.out.println("哈哈哈哈");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}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8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JavaBean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的使用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JavaBean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的使用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快速生成标准</a:t>
            </a:r>
            <a:r>
              <a:rPr lang="en-US" altLang="zh-CN" dirty="0"/>
              <a:t>JavaBean</a:t>
            </a:r>
            <a:r>
              <a:rPr lang="zh-CN" altLang="en-US" dirty="0"/>
              <a:t>的快捷键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JavaBean</a:t>
            </a:r>
            <a:r>
              <a:rPr lang="zh-CN" altLang="en-US" dirty="0"/>
              <a:t>在开发中是怎么来的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0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JavaBean</a:t>
            </a:r>
            <a:r>
              <a:rPr lang="zh-CN" altLang="en-US" dirty="0"/>
              <a:t>在开发中和数据库表的联系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</a:t>
            </a:r>
            <a:r>
              <a:rPr lang="en-US" altLang="zh-CN" dirty="0"/>
              <a:t>JavaBean</a:t>
            </a:r>
            <a:r>
              <a:rPr lang="zh-CN" altLang="en-US" dirty="0"/>
              <a:t>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95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JavaBean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的使用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快速生成标准</a:t>
            </a:r>
            <a:r>
              <a:rPr lang="en-US" altLang="zh-CN" dirty="0"/>
              <a:t>JavaBean</a:t>
            </a:r>
            <a:r>
              <a:rPr lang="zh-CN" altLang="en-US" dirty="0"/>
              <a:t>的快捷键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JavaBean</a:t>
            </a:r>
            <a:r>
              <a:rPr lang="zh-CN" altLang="en-US" dirty="0"/>
              <a:t>在开发中是怎么来的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0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JavaBean</a:t>
            </a:r>
            <a:r>
              <a:rPr lang="zh-CN" altLang="en-US" dirty="0"/>
              <a:t>在开发中和数据库表的联系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标准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JavaBean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62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JavaBean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的使用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96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快速生成标准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JavaBean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的快捷键</a:t>
            </a:r>
            <a:endParaRPr lang="en-US" altLang="zh-CN" sz="2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JavaBean</a:t>
            </a:r>
            <a:r>
              <a:rPr lang="zh-CN" altLang="en-US" dirty="0"/>
              <a:t>在开发中是怎么来的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0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JavaBean</a:t>
            </a:r>
            <a:r>
              <a:rPr lang="zh-CN" altLang="en-US" dirty="0"/>
              <a:t>在开发中和数据库表的联系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</a:t>
            </a:r>
            <a:r>
              <a:rPr lang="en-US" altLang="zh-CN" dirty="0"/>
              <a:t>JavaBean</a:t>
            </a:r>
            <a:r>
              <a:rPr lang="zh-CN" altLang="en-US" dirty="0"/>
              <a:t>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463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JavaBean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的使用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快速生成标准</a:t>
            </a:r>
            <a:r>
              <a:rPr lang="en-US" altLang="zh-CN" dirty="0"/>
              <a:t>JavaBean</a:t>
            </a:r>
            <a:r>
              <a:rPr lang="zh-CN" altLang="en-US" dirty="0"/>
              <a:t>的快捷键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88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JavaBean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在开发中是怎么来的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0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JavaBean</a:t>
            </a:r>
            <a:r>
              <a:rPr lang="zh-CN" altLang="en-US" dirty="0"/>
              <a:t>在开发中和数据库表的联系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</a:t>
            </a:r>
            <a:r>
              <a:rPr lang="en-US" altLang="zh-CN" dirty="0"/>
              <a:t>JavaBean</a:t>
            </a:r>
            <a:r>
              <a:rPr lang="zh-CN" altLang="en-US" dirty="0"/>
              <a:t>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045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JavaBean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的使用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快速生成标准</a:t>
            </a:r>
            <a:r>
              <a:rPr lang="en-US" altLang="zh-CN" dirty="0"/>
              <a:t>JavaBean</a:t>
            </a:r>
            <a:r>
              <a:rPr lang="zh-CN" altLang="en-US" dirty="0"/>
              <a:t>的快捷键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JavaBean</a:t>
            </a:r>
            <a:r>
              <a:rPr lang="zh-CN" altLang="en-US" dirty="0"/>
              <a:t>在开发中是怎么来的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65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JavaBean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在开发中和数据库表的联系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</a:t>
            </a:r>
            <a:r>
              <a:rPr lang="en-US" altLang="zh-CN" dirty="0"/>
              <a:t>JavaBean</a:t>
            </a:r>
            <a:r>
              <a:rPr lang="zh-CN" altLang="en-US" dirty="0"/>
              <a:t>的定义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218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封装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get/set</a:t>
            </a:r>
            <a:r>
              <a:rPr lang="zh-CN" altLang="en-US" dirty="0"/>
              <a:t>方法的使用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关键字的基本使用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构造方法的定义和使用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56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get/set</a:t>
            </a:r>
            <a:r>
              <a:rPr lang="zh-CN" altLang="en-US" dirty="0"/>
              <a:t>方法的使用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关键字的基本使用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构造方法的定义和使用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封装的介绍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83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封装的介绍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D8EFE-3267-21A2-3F3C-481F826EB234}"/>
              </a:ext>
            </a:extLst>
          </p:cNvPr>
          <p:cNvSpPr txBox="1"/>
          <p:nvPr/>
        </p:nvSpPr>
        <p:spPr>
          <a:xfrm>
            <a:off x="609946" y="1929328"/>
            <a:ext cx="1009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生活中的封装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将一个物品装起来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外界不能直接使用了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!!aa">
            <a:extLst>
              <a:ext uri="{FF2B5EF4-FFF2-40B4-BE49-F238E27FC236}">
                <a16:creationId xmlns:a16="http://schemas.microsoft.com/office/drawing/2014/main" id="{D1263F39-A8AA-D321-AF1D-F612BF1C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61" y="3881922"/>
            <a:ext cx="3601993" cy="2513671"/>
          </a:xfrm>
          <a:prstGeom prst="rect">
            <a:avLst/>
          </a:prstGeom>
        </p:spPr>
      </p:pic>
      <p:pic>
        <p:nvPicPr>
          <p:cNvPr id="6" name="!!aa">
            <a:extLst>
              <a:ext uri="{FF2B5EF4-FFF2-40B4-BE49-F238E27FC236}">
                <a16:creationId xmlns:a16="http://schemas.microsoft.com/office/drawing/2014/main" id="{CE90E264-D216-9F57-F3EC-89266786A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066" y="4518424"/>
            <a:ext cx="2083434" cy="12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0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封装的介绍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D8EFE-3267-21A2-3F3C-481F826EB234}"/>
              </a:ext>
            </a:extLst>
          </p:cNvPr>
          <p:cNvSpPr txBox="1"/>
          <p:nvPr/>
        </p:nvSpPr>
        <p:spPr>
          <a:xfrm>
            <a:off x="609946" y="1929328"/>
            <a:ext cx="1009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生活中的封装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将一个物品装起来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外界不能直接使用了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!!aa">
            <a:extLst>
              <a:ext uri="{FF2B5EF4-FFF2-40B4-BE49-F238E27FC236}">
                <a16:creationId xmlns:a16="http://schemas.microsoft.com/office/drawing/2014/main" id="{D1263F39-A8AA-D321-AF1D-F612BF1C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61" y="3881922"/>
            <a:ext cx="3601993" cy="2513671"/>
          </a:xfrm>
          <a:prstGeom prst="rect">
            <a:avLst/>
          </a:prstGeom>
        </p:spPr>
      </p:pic>
      <p:pic>
        <p:nvPicPr>
          <p:cNvPr id="6" name="!!aa">
            <a:extLst>
              <a:ext uri="{FF2B5EF4-FFF2-40B4-BE49-F238E27FC236}">
                <a16:creationId xmlns:a16="http://schemas.microsoft.com/office/drawing/2014/main" id="{CE90E264-D216-9F57-F3EC-89266786A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385" y="2641256"/>
            <a:ext cx="2083434" cy="12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0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封装的介绍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D8EFE-3267-21A2-3F3C-481F826EB234}"/>
              </a:ext>
            </a:extLst>
          </p:cNvPr>
          <p:cNvSpPr txBox="1"/>
          <p:nvPr/>
        </p:nvSpPr>
        <p:spPr>
          <a:xfrm>
            <a:off x="609946" y="1929328"/>
            <a:ext cx="1009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生活中的封装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将一个物品装起来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外界不能直接使用了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!!aa">
            <a:extLst>
              <a:ext uri="{FF2B5EF4-FFF2-40B4-BE49-F238E27FC236}">
                <a16:creationId xmlns:a16="http://schemas.microsoft.com/office/drawing/2014/main" id="{D1263F39-A8AA-D321-AF1D-F612BF1C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61" y="3881922"/>
            <a:ext cx="3601993" cy="2513671"/>
          </a:xfrm>
          <a:prstGeom prst="rect">
            <a:avLst/>
          </a:prstGeom>
        </p:spPr>
      </p:pic>
      <p:pic>
        <p:nvPicPr>
          <p:cNvPr id="6" name="!!aa">
            <a:extLst>
              <a:ext uri="{FF2B5EF4-FFF2-40B4-BE49-F238E27FC236}">
                <a16:creationId xmlns:a16="http://schemas.microsoft.com/office/drawing/2014/main" id="{CE90E264-D216-9F57-F3EC-89266786A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51" y="2353434"/>
            <a:ext cx="2083434" cy="12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6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封装的介绍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D8EFE-3267-21A2-3F3C-481F826EB234}"/>
              </a:ext>
            </a:extLst>
          </p:cNvPr>
          <p:cNvSpPr txBox="1"/>
          <p:nvPr/>
        </p:nvSpPr>
        <p:spPr>
          <a:xfrm>
            <a:off x="609946" y="1929328"/>
            <a:ext cx="1009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生活中的封装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将一个物品装起来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外界不能直接使用了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!!aa">
            <a:extLst>
              <a:ext uri="{FF2B5EF4-FFF2-40B4-BE49-F238E27FC236}">
                <a16:creationId xmlns:a16="http://schemas.microsoft.com/office/drawing/2014/main" id="{D1263F39-A8AA-D321-AF1D-F612BF1C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61" y="3881922"/>
            <a:ext cx="3601993" cy="2513671"/>
          </a:xfrm>
          <a:prstGeom prst="rect">
            <a:avLst/>
          </a:prstGeom>
        </p:spPr>
      </p:pic>
      <p:pic>
        <p:nvPicPr>
          <p:cNvPr id="6" name="!!aa">
            <a:extLst>
              <a:ext uri="{FF2B5EF4-FFF2-40B4-BE49-F238E27FC236}">
                <a16:creationId xmlns:a16="http://schemas.microsoft.com/office/drawing/2014/main" id="{CE90E264-D216-9F57-F3EC-89266786A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51" y="2826648"/>
            <a:ext cx="2083434" cy="12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7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Microsoft Office PowerPoint</Application>
  <PresentationFormat>宽屏</PresentationFormat>
  <Paragraphs>256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2023-10-21T12:18:30Z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