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29.xml" ContentType="application/vnd.openxmlformats-officedocument.presentationml.tags+xml"/>
  <Override PartName="/ppt/notesSlides/notesSlide47.xml" ContentType="application/vnd.openxmlformats-officedocument.presentationml.notesSlide+xml"/>
  <Override PartName="/ppt/tags/tag30.xml" ContentType="application/vnd.openxmlformats-officedocument.presentationml.tags+xml"/>
  <Override PartName="/ppt/notesSlides/notesSlide48.xml" ContentType="application/vnd.openxmlformats-officedocument.presentationml.notesSlide+xml"/>
  <Override PartName="/ppt/tags/tag31.xml" ContentType="application/vnd.openxmlformats-officedocument.presentationml.tags+xml"/>
  <Override PartName="/ppt/notesSlides/notesSlide49.xml" ContentType="application/vnd.openxmlformats-officedocument.presentationml.notesSlide+xml"/>
  <Override PartName="/ppt/tags/tag32.xml" ContentType="application/vnd.openxmlformats-officedocument.presentationml.tags+xml"/>
  <Override PartName="/ppt/notesSlides/notesSlide50.xml" ContentType="application/vnd.openxmlformats-officedocument.presentationml.notesSlide+xml"/>
  <Override PartName="/ppt/tags/tag33.xml" ContentType="application/vnd.openxmlformats-officedocument.presentationml.tags+xml"/>
  <Override PartName="/ppt/notesSlides/notesSlide51.xml" ContentType="application/vnd.openxmlformats-officedocument.presentationml.notesSlide+xml"/>
  <Override PartName="/ppt/tags/tag34.xml" ContentType="application/vnd.openxmlformats-officedocument.presentationml.tags+xml"/>
  <Override PartName="/ppt/notesSlides/notesSlide52.xml" ContentType="application/vnd.openxmlformats-officedocument.presentationml.notesSlide+xml"/>
  <Override PartName="/ppt/tags/tag35.xml" ContentType="application/vnd.openxmlformats-officedocument.presentationml.tags+xml"/>
  <Override PartName="/ppt/notesSlides/notesSlide53.xml" ContentType="application/vnd.openxmlformats-officedocument.presentationml.notesSlide+xml"/>
  <Override PartName="/ppt/tags/tag36.xml" ContentType="application/vnd.openxmlformats-officedocument.presentationml.tags+xml"/>
  <Override PartName="/ppt/notesSlides/notesSlide54.xml" ContentType="application/vnd.openxmlformats-officedocument.presentationml.notesSlide+xml"/>
  <Override PartName="/ppt/tags/tag37.xml" ContentType="application/vnd.openxmlformats-officedocument.presentationml.tags+xml"/>
  <Override PartName="/ppt/notesSlides/notesSlide55.xml" ContentType="application/vnd.openxmlformats-officedocument.presentationml.notesSlide+xml"/>
  <Override PartName="/ppt/tags/tag38.xml" ContentType="application/vnd.openxmlformats-officedocument.presentationml.tags+xml"/>
  <Override PartName="/ppt/notesSlides/notesSlide56.xml" ContentType="application/vnd.openxmlformats-officedocument.presentationml.notesSlide+xml"/>
  <Override PartName="/ppt/tags/tag39.xml" ContentType="application/vnd.openxmlformats-officedocument.presentationml.tags+xml"/>
  <Override PartName="/ppt/notesSlides/notesSlide57.xml" ContentType="application/vnd.openxmlformats-officedocument.presentationml.notesSlide+xml"/>
  <Override PartName="/ppt/tags/tag40.xml" ContentType="application/vnd.openxmlformats-officedocument.presentationml.tags+xml"/>
  <Override PartName="/ppt/notesSlides/notesSlide58.xml" ContentType="application/vnd.openxmlformats-officedocument.presentationml.notesSlide+xml"/>
  <Override PartName="/ppt/tags/tag41.xml" ContentType="application/vnd.openxmlformats-officedocument.presentationml.tags+xml"/>
  <Override PartName="/ppt/notesSlides/notesSlide59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323" r:id="rId4"/>
    <p:sldId id="640" r:id="rId5"/>
    <p:sldId id="663" r:id="rId6"/>
    <p:sldId id="664" r:id="rId7"/>
    <p:sldId id="665" r:id="rId8"/>
    <p:sldId id="666" r:id="rId9"/>
    <p:sldId id="668" r:id="rId10"/>
    <p:sldId id="667" r:id="rId11"/>
    <p:sldId id="575" r:id="rId12"/>
    <p:sldId id="658" r:id="rId13"/>
    <p:sldId id="669" r:id="rId14"/>
    <p:sldId id="670" r:id="rId15"/>
    <p:sldId id="671" r:id="rId16"/>
    <p:sldId id="672" r:id="rId17"/>
    <p:sldId id="673" r:id="rId18"/>
    <p:sldId id="674" r:id="rId19"/>
    <p:sldId id="682" r:id="rId20"/>
    <p:sldId id="683" r:id="rId21"/>
    <p:sldId id="675" r:id="rId22"/>
    <p:sldId id="676" r:id="rId23"/>
    <p:sldId id="677" r:id="rId24"/>
    <p:sldId id="678" r:id="rId25"/>
    <p:sldId id="679" r:id="rId26"/>
    <p:sldId id="680" r:id="rId27"/>
    <p:sldId id="684" r:id="rId28"/>
    <p:sldId id="685" r:id="rId29"/>
    <p:sldId id="686" r:id="rId30"/>
    <p:sldId id="681" r:id="rId31"/>
    <p:sldId id="599" r:id="rId32"/>
    <p:sldId id="601" r:id="rId33"/>
    <p:sldId id="602" r:id="rId34"/>
    <p:sldId id="603" r:id="rId35"/>
    <p:sldId id="604" r:id="rId36"/>
    <p:sldId id="605" r:id="rId37"/>
    <p:sldId id="606" r:id="rId38"/>
    <p:sldId id="607" r:id="rId39"/>
    <p:sldId id="608" r:id="rId40"/>
    <p:sldId id="609" r:id="rId41"/>
    <p:sldId id="610" r:id="rId42"/>
    <p:sldId id="611" r:id="rId43"/>
    <p:sldId id="612" r:id="rId44"/>
    <p:sldId id="613" r:id="rId45"/>
    <p:sldId id="614" r:id="rId46"/>
    <p:sldId id="615" r:id="rId47"/>
    <p:sldId id="616" r:id="rId48"/>
    <p:sldId id="617" r:id="rId49"/>
    <p:sldId id="618" r:id="rId50"/>
    <p:sldId id="619" r:id="rId51"/>
    <p:sldId id="620" r:id="rId52"/>
    <p:sldId id="687" r:id="rId53"/>
    <p:sldId id="688" r:id="rId54"/>
    <p:sldId id="689" r:id="rId55"/>
    <p:sldId id="690" r:id="rId56"/>
    <p:sldId id="691" r:id="rId57"/>
    <p:sldId id="692" r:id="rId58"/>
    <p:sldId id="693" r:id="rId59"/>
    <p:sldId id="697" r:id="rId60"/>
    <p:sldId id="698" r:id="rId61"/>
    <p:sldId id="694" r:id="rId62"/>
    <p:sldId id="695" r:id="rId63"/>
    <p:sldId id="696" r:id="rId64"/>
    <p:sldId id="699" r:id="rId65"/>
    <p:sldId id="700" r:id="rId66"/>
    <p:sldId id="701" r:id="rId67"/>
    <p:sldId id="702" r:id="rId68"/>
    <p:sldId id="259" r:id="rId69"/>
  </p:sldIdLst>
  <p:sldSz cx="12192000" cy="6858000"/>
  <p:notesSz cx="6858000" cy="9144000"/>
  <p:custDataLst>
    <p:tags r:id="rId7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115"/>
      </p:cViewPr>
      <p:guideLst>
        <p:guide orient="horz" pos="2319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4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949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3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44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30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7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65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38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36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6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11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16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88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99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87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9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398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026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73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63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0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45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548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653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58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85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28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81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435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9272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15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8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81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63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412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8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124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186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655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440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396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662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3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362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912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700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5739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528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151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896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665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387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101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3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11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5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9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2023/10/21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面向对象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关键字的使用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成员的访问特点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成员的内存说明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7" name="circle-ring_16894">
            <a:extLst>
              <a:ext uri="{FF2B5EF4-FFF2-40B4-BE49-F238E27FC236}">
                <a16:creationId xmlns:a16="http://schemas.microsoft.com/office/drawing/2014/main" id="{2D94AA2F-3363-2CE9-E376-38595A9497F9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6B99CD-4096-27AD-7679-44B1A23C9537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A88FF58-3DD2-A7A9-2970-7E4613EE55C5}"/>
              </a:ext>
            </a:extLst>
          </p:cNvPr>
          <p:cNvSpPr txBox="1"/>
          <p:nvPr/>
        </p:nvSpPr>
        <p:spPr>
          <a:xfrm>
            <a:off x="5013537" y="472128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static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成员使用场景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66F169F-EC0D-B407-B8E2-27106781B938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箭头: 上下 48">
            <a:extLst>
              <a:ext uri="{FF2B5EF4-FFF2-40B4-BE49-F238E27FC236}">
                <a16:creationId xmlns:a16="http://schemas.microsoft.com/office/drawing/2014/main" id="{4FACE7DD-5936-796D-9BEE-0F2B14A94779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423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可变参数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可变参数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87160" y="238376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87161" y="311130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87160" y="384326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223102" y="24500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217907" y="31885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217906" y="38894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60411" y="284662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63780" y="315129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可变参数的注意事项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60412" y="35852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63780" y="387845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可变参数的练习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60411" y="429646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71484" y="289263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71484" y="362241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63780" y="23912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可变参数的定义和使用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95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可变参数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87160" y="238376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87161" y="311130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87160" y="384326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223102" y="24500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217907" y="31885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217906" y="38894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60411" y="284662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63780" y="315129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可变参数的注意事项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60412" y="35852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63780" y="387845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可变参数的练习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60411" y="429646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71484" y="289263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71484" y="362241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63780" y="2391214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可变参数的定义和使用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0222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可变参数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87160" y="238376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87161" y="311130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87160" y="384326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223102" y="24500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217907" y="31885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217906" y="38894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60411" y="284662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63780" y="3151291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可变参数的注意事项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60412" y="35852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63780" y="387845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可变参数的练习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60411" y="429646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71484" y="289263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71484" y="362241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63780" y="23912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可变参数的定义和使用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1821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可变参数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87160" y="238376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87161" y="311130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87160" y="384326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223102" y="24500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217907" y="31885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217906" y="38894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60411" y="284662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63780" y="3151291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可变参数的注意事项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60412" y="3585294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63780" y="3878454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可变参数的练习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60411" y="429646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71484" y="289263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71484" y="362241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63780" y="2391214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可变参数的定义和使用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5638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递归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20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递归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递归练习</a:t>
            </a:r>
            <a:r>
              <a:rPr lang="en-US" altLang="zh-CN" dirty="0"/>
              <a:t>_</a:t>
            </a:r>
            <a:r>
              <a:rPr lang="zh-CN" altLang="en-US" dirty="0"/>
              <a:t>输出</a:t>
            </a:r>
            <a:r>
              <a:rPr lang="en-US" altLang="zh-CN" dirty="0"/>
              <a:t>3-1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递归练习</a:t>
            </a:r>
            <a:r>
              <a:rPr lang="en-US" altLang="zh-CN" dirty="0"/>
              <a:t>_n</a:t>
            </a:r>
            <a:r>
              <a:rPr lang="zh-CN" altLang="en-US" dirty="0"/>
              <a:t>的阶乘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递归练习</a:t>
            </a:r>
            <a:r>
              <a:rPr lang="en-US" altLang="zh-CN" dirty="0"/>
              <a:t>_</a:t>
            </a:r>
            <a:r>
              <a:rPr lang="zh-CN" altLang="en-US" dirty="0"/>
              <a:t>斐波那契数列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递归的介绍和基本使用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44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递归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递归练习</a:t>
            </a:r>
            <a:r>
              <a:rPr lang="en-US" altLang="zh-CN" dirty="0"/>
              <a:t>_</a:t>
            </a:r>
            <a:r>
              <a:rPr lang="zh-CN" altLang="en-US" dirty="0"/>
              <a:t>输出</a:t>
            </a:r>
            <a:r>
              <a:rPr lang="en-US" altLang="zh-CN" dirty="0"/>
              <a:t>3-1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递归练习</a:t>
            </a:r>
            <a:r>
              <a:rPr lang="en-US" altLang="zh-CN" dirty="0"/>
              <a:t>_n</a:t>
            </a:r>
            <a:r>
              <a:rPr lang="zh-CN" altLang="en-US" dirty="0"/>
              <a:t>的阶乘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递归练习</a:t>
            </a:r>
            <a:r>
              <a:rPr lang="en-US" altLang="zh-CN" dirty="0"/>
              <a:t>_</a:t>
            </a:r>
            <a:r>
              <a:rPr lang="zh-CN" altLang="en-US" dirty="0"/>
              <a:t>斐波那契数列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递归的介绍和基本使用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318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递归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4BA73A-0CB7-5D02-C753-153C715F0CD2}"/>
              </a:ext>
            </a:extLst>
          </p:cNvPr>
          <p:cNvSpPr txBox="1"/>
          <p:nvPr/>
        </p:nvSpPr>
        <p:spPr>
          <a:xfrm>
            <a:off x="519511" y="1566456"/>
            <a:ext cx="9134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从前有座山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山上有座庙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庙里有个老和尚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老和尚在给小和尚讲故事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讲的啥呢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从前有座山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山上有座庙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庙里有个老和尚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老和尚在给小和尚讲故事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讲的啥呢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从前有座山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山上有座庙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庙里有个老和尚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老和尚在给小和尚讲故事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讲的啥呢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....... 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51AFFD-2EBC-18FD-1A06-3BB638D55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808" y="3377762"/>
            <a:ext cx="5323520" cy="2961208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3B9046FF-963C-3809-7CE1-47C18243B11E}"/>
              </a:ext>
            </a:extLst>
          </p:cNvPr>
          <p:cNvGrpSpPr/>
          <p:nvPr/>
        </p:nvGrpSpPr>
        <p:grpSpPr>
          <a:xfrm>
            <a:off x="3708886" y="3207510"/>
            <a:ext cx="1405714" cy="1181532"/>
            <a:chOff x="3708886" y="3207510"/>
            <a:chExt cx="1405714" cy="1181532"/>
          </a:xfrm>
        </p:grpSpPr>
        <p:sp>
          <p:nvSpPr>
            <p:cNvPr id="10" name="思想气泡: 云 9">
              <a:extLst>
                <a:ext uri="{FF2B5EF4-FFF2-40B4-BE49-F238E27FC236}">
                  <a16:creationId xmlns:a16="http://schemas.microsoft.com/office/drawing/2014/main" id="{5418DCD9-0D61-7C25-B030-F61F75D93DCA}"/>
                </a:ext>
              </a:extLst>
            </p:cNvPr>
            <p:cNvSpPr/>
            <p:nvPr/>
          </p:nvSpPr>
          <p:spPr>
            <a:xfrm rot="17689194">
              <a:off x="3820977" y="3095419"/>
              <a:ext cx="1181532" cy="1405714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15C898-83B7-C196-A9E6-88A113F03103}"/>
                </a:ext>
              </a:extLst>
            </p:cNvPr>
            <p:cNvSpPr txBox="1"/>
            <p:nvPr/>
          </p:nvSpPr>
          <p:spPr>
            <a:xfrm>
              <a:off x="3828938" y="3492992"/>
              <a:ext cx="11656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</a:rPr>
                <a:t>从前有座山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</a:rPr>
                <a:t>山上有座庙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r>
                <a:rPr lang="en-US" altLang="zh-CN" sz="1400" dirty="0">
                  <a:solidFill>
                    <a:srgbClr val="FF0000"/>
                  </a:solidFill>
                </a:rPr>
                <a:t>     …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846CA77-7889-D3E9-EF74-CB1826D7C44A}"/>
              </a:ext>
            </a:extLst>
          </p:cNvPr>
          <p:cNvGrpSpPr/>
          <p:nvPr/>
        </p:nvGrpSpPr>
        <p:grpSpPr>
          <a:xfrm>
            <a:off x="7237216" y="3584327"/>
            <a:ext cx="1280531" cy="1109993"/>
            <a:chOff x="7237216" y="3584327"/>
            <a:chExt cx="1280531" cy="1109993"/>
          </a:xfrm>
        </p:grpSpPr>
        <p:sp>
          <p:nvSpPr>
            <p:cNvPr id="11" name="思想气泡: 云 10">
              <a:extLst>
                <a:ext uri="{FF2B5EF4-FFF2-40B4-BE49-F238E27FC236}">
                  <a16:creationId xmlns:a16="http://schemas.microsoft.com/office/drawing/2014/main" id="{F9B5077F-53DE-BAAB-5FE0-AA49CC3EE3E4}"/>
                </a:ext>
              </a:extLst>
            </p:cNvPr>
            <p:cNvSpPr/>
            <p:nvPr/>
          </p:nvSpPr>
          <p:spPr>
            <a:xfrm rot="993603">
              <a:off x="7237216" y="3584327"/>
              <a:ext cx="1269250" cy="1109993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7DECCAC-EE38-1054-797C-CBF1E01D2DD2}"/>
                </a:ext>
              </a:extLst>
            </p:cNvPr>
            <p:cNvSpPr txBox="1"/>
            <p:nvPr/>
          </p:nvSpPr>
          <p:spPr>
            <a:xfrm>
              <a:off x="7395586" y="3769991"/>
              <a:ext cx="11221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</a:rPr>
                <a:t>这个故事怎么还没有完呀</a:t>
              </a:r>
              <a:r>
                <a:rPr lang="en-US" altLang="zh-CN" sz="1400" dirty="0">
                  <a:solidFill>
                    <a:srgbClr val="FF0000"/>
                  </a:solidFill>
                </a:rPr>
                <a:t>?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4764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92D054-AAAF-D364-5564-65C2D5FF4A28}"/>
              </a:ext>
            </a:extLst>
          </p:cNvPr>
          <p:cNvSpPr/>
          <p:nvPr/>
        </p:nvSpPr>
        <p:spPr>
          <a:xfrm>
            <a:off x="4882951" y="912657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B10EA-F0E8-B795-1F60-04CC03862A52}"/>
              </a:ext>
            </a:extLst>
          </p:cNvPr>
          <p:cNvSpPr/>
          <p:nvPr/>
        </p:nvSpPr>
        <p:spPr>
          <a:xfrm>
            <a:off x="4882951" y="1621952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2CBE3D-DBD4-254F-82C1-FA9701A3AD96}"/>
              </a:ext>
            </a:extLst>
          </p:cNvPr>
          <p:cNvSpPr/>
          <p:nvPr/>
        </p:nvSpPr>
        <p:spPr>
          <a:xfrm>
            <a:off x="4882951" y="2332517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对角圆角矩形 10">
            <a:extLst>
              <a:ext uri="{FF2B5EF4-FFF2-40B4-BE49-F238E27FC236}">
                <a16:creationId xmlns:a16="http://schemas.microsoft.com/office/drawing/2014/main" id="{495E5656-86CB-953C-3171-78D41BDC93A0}"/>
              </a:ext>
            </a:extLst>
          </p:cNvPr>
          <p:cNvSpPr/>
          <p:nvPr/>
        </p:nvSpPr>
        <p:spPr>
          <a:xfrm>
            <a:off x="5739566" y="939327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>
            <a:extLst>
              <a:ext uri="{FF2B5EF4-FFF2-40B4-BE49-F238E27FC236}">
                <a16:creationId xmlns:a16="http://schemas.microsoft.com/office/drawing/2014/main" id="{E49E9B01-E016-949A-6B50-ED0C82F08430}"/>
              </a:ext>
            </a:extLst>
          </p:cNvPr>
          <p:cNvSpPr/>
          <p:nvPr/>
        </p:nvSpPr>
        <p:spPr>
          <a:xfrm>
            <a:off x="5739566" y="1669577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可变参数</a:t>
            </a:r>
          </a:p>
        </p:txBody>
      </p:sp>
      <p:sp>
        <p:nvSpPr>
          <p:cNvPr id="14" name="对角圆角矩形 13">
            <a:extLst>
              <a:ext uri="{FF2B5EF4-FFF2-40B4-BE49-F238E27FC236}">
                <a16:creationId xmlns:a16="http://schemas.microsoft.com/office/drawing/2014/main" id="{22B92B20-4877-867B-493B-62684CE3EB5C}"/>
              </a:ext>
            </a:extLst>
          </p:cNvPr>
          <p:cNvSpPr/>
          <p:nvPr/>
        </p:nvSpPr>
        <p:spPr>
          <a:xfrm>
            <a:off x="5739566" y="2399192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递归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9EE6EE2-3033-4A5C-A953-F0FB7B03810A}"/>
              </a:ext>
            </a:extLst>
          </p:cNvPr>
          <p:cNvSpPr/>
          <p:nvPr/>
        </p:nvSpPr>
        <p:spPr>
          <a:xfrm>
            <a:off x="4921686" y="823757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AE3415-BD3F-A151-735E-E758C5B260F1}"/>
              </a:ext>
            </a:extLst>
          </p:cNvPr>
          <p:cNvSpPr/>
          <p:nvPr/>
        </p:nvSpPr>
        <p:spPr>
          <a:xfrm>
            <a:off x="4931211" y="1530512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B68D48-B83E-BE4C-F3C4-131AE399B189}"/>
              </a:ext>
            </a:extLst>
          </p:cNvPr>
          <p:cNvSpPr/>
          <p:nvPr/>
        </p:nvSpPr>
        <p:spPr>
          <a:xfrm>
            <a:off x="4854376" y="2263937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E088E9-7962-2D23-DDC2-6EC53BB24FF9}"/>
              </a:ext>
            </a:extLst>
          </p:cNvPr>
          <p:cNvSpPr/>
          <p:nvPr/>
        </p:nvSpPr>
        <p:spPr>
          <a:xfrm>
            <a:off x="6373577" y="992468"/>
            <a:ext cx="34461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static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关键字</a:t>
            </a:r>
            <a:endParaRPr lang="en-US" altLang="zh-CN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D64F68-12A9-2B2B-0D24-AA7C58A4B87C}"/>
              </a:ext>
            </a:extLst>
          </p:cNvPr>
          <p:cNvSpPr/>
          <p:nvPr/>
        </p:nvSpPr>
        <p:spPr>
          <a:xfrm>
            <a:off x="4882951" y="3088802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对角圆角矩形 12">
            <a:extLst>
              <a:ext uri="{FF2B5EF4-FFF2-40B4-BE49-F238E27FC236}">
                <a16:creationId xmlns:a16="http://schemas.microsoft.com/office/drawing/2014/main" id="{2070BD80-E053-19A8-96F1-3C0C4A5E5DFF}"/>
              </a:ext>
            </a:extLst>
          </p:cNvPr>
          <p:cNvSpPr/>
          <p:nvPr/>
        </p:nvSpPr>
        <p:spPr>
          <a:xfrm>
            <a:off x="5739566" y="3136427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数组常见算法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29176CD-8151-1142-46A1-D52E1EAE94FA}"/>
              </a:ext>
            </a:extLst>
          </p:cNvPr>
          <p:cNvSpPr/>
          <p:nvPr/>
        </p:nvSpPr>
        <p:spPr>
          <a:xfrm>
            <a:off x="4931211" y="2997362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4DD8D5-BCA6-9C27-BA6C-C020F4E7D025}"/>
              </a:ext>
            </a:extLst>
          </p:cNvPr>
          <p:cNvSpPr/>
          <p:nvPr/>
        </p:nvSpPr>
        <p:spPr>
          <a:xfrm>
            <a:off x="4882951" y="3826037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对角圆角矩形 13">
            <a:extLst>
              <a:ext uri="{FF2B5EF4-FFF2-40B4-BE49-F238E27FC236}">
                <a16:creationId xmlns:a16="http://schemas.microsoft.com/office/drawing/2014/main" id="{FCA90D8D-913D-6F2E-FA0E-CE5967B4432D}"/>
              </a:ext>
            </a:extLst>
          </p:cNvPr>
          <p:cNvSpPr/>
          <p:nvPr/>
        </p:nvSpPr>
        <p:spPr>
          <a:xfrm>
            <a:off x="5739566" y="3892712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对象数组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CBFDF4-3111-E7D6-139B-C4D928BB9040}"/>
              </a:ext>
            </a:extLst>
          </p:cNvPr>
          <p:cNvSpPr/>
          <p:nvPr/>
        </p:nvSpPr>
        <p:spPr>
          <a:xfrm>
            <a:off x="4854376" y="3757457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7A9BB9-BF75-1211-02A5-D27AD33BBFC7}"/>
              </a:ext>
            </a:extLst>
          </p:cNvPr>
          <p:cNvSpPr/>
          <p:nvPr/>
        </p:nvSpPr>
        <p:spPr>
          <a:xfrm>
            <a:off x="4882951" y="4608992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对角圆角矩形 12">
            <a:extLst>
              <a:ext uri="{FF2B5EF4-FFF2-40B4-BE49-F238E27FC236}">
                <a16:creationId xmlns:a16="http://schemas.microsoft.com/office/drawing/2014/main" id="{B9E53997-5ADC-0560-14CB-1BCB47D3F04E}"/>
              </a:ext>
            </a:extLst>
          </p:cNvPr>
          <p:cNvSpPr/>
          <p:nvPr/>
        </p:nvSpPr>
        <p:spPr>
          <a:xfrm>
            <a:off x="5739566" y="4656617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方法参数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0258B1B-12D8-C16A-2E3C-731CD4145EF0}"/>
              </a:ext>
            </a:extLst>
          </p:cNvPr>
          <p:cNvSpPr/>
          <p:nvPr/>
        </p:nvSpPr>
        <p:spPr>
          <a:xfrm>
            <a:off x="4931211" y="4517552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22F32E5-B26D-D36C-1799-E0F80A9EB711}"/>
              </a:ext>
            </a:extLst>
          </p:cNvPr>
          <p:cNvSpPr/>
          <p:nvPr/>
        </p:nvSpPr>
        <p:spPr>
          <a:xfrm>
            <a:off x="4882951" y="5372897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对角圆角矩形 13">
            <a:extLst>
              <a:ext uri="{FF2B5EF4-FFF2-40B4-BE49-F238E27FC236}">
                <a16:creationId xmlns:a16="http://schemas.microsoft.com/office/drawing/2014/main" id="{200926C5-0924-7079-D4C6-5B1B0E0CCEAE}"/>
              </a:ext>
            </a:extLst>
          </p:cNvPr>
          <p:cNvSpPr/>
          <p:nvPr/>
        </p:nvSpPr>
        <p:spPr>
          <a:xfrm>
            <a:off x="5739566" y="5439572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方法快速生成</a:t>
            </a:r>
            <a:r>
              <a:rPr lang="en-US" altLang="zh-CN" dirty="0"/>
              <a:t>_debug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78897CF-69A2-7CBB-6784-E9E27FB7DFAB}"/>
              </a:ext>
            </a:extLst>
          </p:cNvPr>
          <p:cNvSpPr/>
          <p:nvPr/>
        </p:nvSpPr>
        <p:spPr>
          <a:xfrm>
            <a:off x="4854376" y="5304317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递归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递归练习</a:t>
            </a:r>
            <a:r>
              <a:rPr lang="en-US" altLang="zh-CN" dirty="0"/>
              <a:t>_</a:t>
            </a:r>
            <a:r>
              <a:rPr lang="zh-CN" altLang="en-US" dirty="0"/>
              <a:t>输出</a:t>
            </a:r>
            <a:r>
              <a:rPr lang="en-US" altLang="zh-CN" dirty="0"/>
              <a:t>3-1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递归练习</a:t>
            </a:r>
            <a:r>
              <a:rPr lang="en-US" altLang="zh-CN" dirty="0"/>
              <a:t>_n</a:t>
            </a:r>
            <a:r>
              <a:rPr lang="zh-CN" altLang="en-US" dirty="0"/>
              <a:t>的阶乘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递归练习</a:t>
            </a:r>
            <a:r>
              <a:rPr lang="en-US" altLang="zh-CN" dirty="0"/>
              <a:t>_</a:t>
            </a:r>
            <a:r>
              <a:rPr lang="zh-CN" altLang="en-US" dirty="0"/>
              <a:t>斐波那契数列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递归的介绍和基本使用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8274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递归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递归练习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_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输出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3-1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递归练习</a:t>
            </a:r>
            <a:r>
              <a:rPr lang="en-US" altLang="zh-CN" dirty="0"/>
              <a:t>_n</a:t>
            </a:r>
            <a:r>
              <a:rPr lang="zh-CN" altLang="en-US" dirty="0"/>
              <a:t>的阶乘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递归练习</a:t>
            </a:r>
            <a:r>
              <a:rPr lang="en-US" altLang="zh-CN" dirty="0"/>
              <a:t>_</a:t>
            </a:r>
            <a:r>
              <a:rPr lang="zh-CN" altLang="en-US" dirty="0"/>
              <a:t>斐波那契数列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递归的介绍和基本使用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773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递归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递归练习</a:t>
            </a:r>
            <a:r>
              <a:rPr lang="en-US" altLang="zh-CN" dirty="0"/>
              <a:t>_</a:t>
            </a:r>
            <a:r>
              <a:rPr lang="zh-CN" altLang="en-US" dirty="0"/>
              <a:t>输出</a:t>
            </a:r>
            <a:r>
              <a:rPr lang="en-US" altLang="zh-CN" dirty="0"/>
              <a:t>3-1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递归练习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_n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的阶乘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递归练习</a:t>
            </a:r>
            <a:r>
              <a:rPr lang="en-US" altLang="zh-CN" dirty="0"/>
              <a:t>_</a:t>
            </a:r>
            <a:r>
              <a:rPr lang="zh-CN" altLang="en-US" dirty="0"/>
              <a:t>斐波那契数列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递归的介绍和基本使用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4923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递归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递归练习</a:t>
            </a:r>
            <a:r>
              <a:rPr lang="en-US" altLang="zh-CN" dirty="0"/>
              <a:t>_</a:t>
            </a:r>
            <a:r>
              <a:rPr lang="zh-CN" altLang="en-US" dirty="0"/>
              <a:t>输出</a:t>
            </a:r>
            <a:r>
              <a:rPr lang="en-US" altLang="zh-CN" dirty="0"/>
              <a:t>3-1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递归练习</a:t>
            </a:r>
            <a:r>
              <a:rPr lang="en-US" altLang="zh-CN" dirty="0"/>
              <a:t>_n</a:t>
            </a:r>
            <a:r>
              <a:rPr lang="zh-CN" altLang="en-US" dirty="0"/>
              <a:t>的阶乘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递归练习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_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斐波那契数列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递归的介绍和基本使用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16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第四章 数组常用算法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008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数组常用算法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87160" y="23646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87161" y="30922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223102" y="24309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217907" y="31695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60411" y="28275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63780" y="31322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冒泡排序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60412" y="35662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71484" y="28735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63780" y="23721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二分查找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382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数组常用算法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87160" y="23646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87161" y="30922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223102" y="24309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217907" y="31695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60411" y="28275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63780" y="31322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冒泡排序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60412" y="35662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71484" y="28735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63780" y="237213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二分查找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4772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数组常用算法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二分查找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198F62-5BDD-D507-86A7-2AF002B5C7BE}"/>
              </a:ext>
            </a:extLst>
          </p:cNvPr>
          <p:cNvSpPr txBox="1"/>
          <p:nvPr/>
        </p:nvSpPr>
        <p:spPr>
          <a:xfrm>
            <a:off x="609946" y="2285221"/>
            <a:ext cx="60943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前提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: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数组中的数据必须是有序的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endParaRPr lang="zh-CN" altLang="en-US" sz="16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查询思想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:</a:t>
            </a:r>
          </a:p>
          <a:p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  a.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老式查询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: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遍历数组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一个一个比较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endParaRPr lang="zh-CN" altLang="en-US" sz="1600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b.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二分查询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: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每次找中间索引对应的元素进行比较查询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554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数组常用算法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二分查找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90059D0-AE16-F934-3CB7-1AF569FF8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93466"/>
              </p:ext>
            </p:extLst>
          </p:nvPr>
        </p:nvGraphicFramePr>
        <p:xfrm>
          <a:off x="2032000" y="342900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82274534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246964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958266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136320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19850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968552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571305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81855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88864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5201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D0C9CAE-92F0-E39F-72A2-0C69894A2EAF}"/>
              </a:ext>
            </a:extLst>
          </p:cNvPr>
          <p:cNvSpPr txBox="1"/>
          <p:nvPr/>
        </p:nvSpPr>
        <p:spPr>
          <a:xfrm>
            <a:off x="2032000" y="3959157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[0]          [1]           [2]          [3]          [4]           [5]          [6]          [7]          [8]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F789E291-4556-FF72-FD61-8A835594D52F}"/>
              </a:ext>
            </a:extLst>
          </p:cNvPr>
          <p:cNvSpPr/>
          <p:nvPr/>
        </p:nvSpPr>
        <p:spPr>
          <a:xfrm>
            <a:off x="2373549" y="4487806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C01F7A71-0D53-A445-105F-152D892FC03B}"/>
              </a:ext>
            </a:extLst>
          </p:cNvPr>
          <p:cNvSpPr/>
          <p:nvPr/>
        </p:nvSpPr>
        <p:spPr>
          <a:xfrm>
            <a:off x="9643353" y="4487806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2EB96C2D-552F-5DD4-3FA9-D986B8922143}"/>
              </a:ext>
            </a:extLst>
          </p:cNvPr>
          <p:cNvSpPr/>
          <p:nvPr/>
        </p:nvSpPr>
        <p:spPr>
          <a:xfrm>
            <a:off x="6008451" y="4487806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4334BE-99BD-BAD6-1C38-909CA2879A31}"/>
              </a:ext>
            </a:extLst>
          </p:cNvPr>
          <p:cNvSpPr txBox="1"/>
          <p:nvPr/>
        </p:nvSpPr>
        <p:spPr>
          <a:xfrm>
            <a:off x="2178995" y="5269693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5FB513-AFB5-8D7A-DBD4-53769C3600F9}"/>
              </a:ext>
            </a:extLst>
          </p:cNvPr>
          <p:cNvSpPr txBox="1"/>
          <p:nvPr/>
        </p:nvSpPr>
        <p:spPr>
          <a:xfrm>
            <a:off x="5846322" y="5269693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4EECF8-EEB6-679E-4AF0-06ECBB2B2A71}"/>
              </a:ext>
            </a:extLst>
          </p:cNvPr>
          <p:cNvSpPr txBox="1"/>
          <p:nvPr/>
        </p:nvSpPr>
        <p:spPr>
          <a:xfrm>
            <a:off x="9416373" y="5269693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7870E2-4F77-286B-68B7-614CC6A16DFF}"/>
              </a:ext>
            </a:extLst>
          </p:cNvPr>
          <p:cNvSpPr txBox="1"/>
          <p:nvPr/>
        </p:nvSpPr>
        <p:spPr>
          <a:xfrm>
            <a:off x="5535037" y="2303130"/>
            <a:ext cx="221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28458"/>
                </a:solidFill>
              </a:rPr>
              <a:t>key = 6</a:t>
            </a:r>
            <a:endParaRPr lang="zh-CN" altLang="en-US" b="1" dirty="0">
              <a:solidFill>
                <a:srgbClr val="02845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565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数组常用算法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87160" y="23646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87161" y="30922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223102" y="24309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217907" y="31695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60411" y="28275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63780" y="31322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冒泡排序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60412" y="35662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71484" y="28735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63780" y="237213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二分查找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512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static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关键字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数组常用算法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87160" y="23646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87161" y="30922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223102" y="24309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217907" y="31695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60411" y="28275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63780" y="313221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冒泡排序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60412" y="35662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71484" y="28735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63780" y="23721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二分查找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339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2704288" y="3429126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4335292" y="3458840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2480553" y="4238029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3991048" y="424072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2704289" y="2116424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4383937" y="2111560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5976569" y="212976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7543252" y="212976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9186153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72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2704288" y="3429126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4335292" y="3458840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2480553" y="4238029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3991048" y="424072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4371771" y="2115829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2675105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5976569" y="212976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7543252" y="212976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9186153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2031999" y="1988987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4345565" y="3528764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5976569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4121830" y="433766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5632325" y="4340365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4371771" y="2115829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2675105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5976569" y="212976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7543252" y="212976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9186153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3654361" y="1996994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52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4345565" y="3528764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5976569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4121830" y="433766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5632325" y="4340365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5976568" y="2126949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2675105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4284492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7543252" y="212976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9186153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3654361" y="1996994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92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6038178" y="3528764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7669182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5814443" y="433766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7324938" y="4340365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5976568" y="2126949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2675105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4284492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7543252" y="212976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9186153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5290777" y="2004662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41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6038178" y="3528764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7669182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5814443" y="433766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7324938" y="4340365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7642704" y="2111613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2675105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4284492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5942790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9186153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5290777" y="2004662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97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7741247" y="3528764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9372251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7517512" y="433766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9028007" y="4340365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7642704" y="2111613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2675105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4284492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5942790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9186153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6909879" y="2004662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7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7741247" y="3528764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9372251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7517512" y="433766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9028007" y="4340365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9210475" y="2120746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2675105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4284492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5942790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7512646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6909879" y="2004662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59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2760685" y="3528764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4391689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2536950" y="433766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4047445" y="4340365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9210475" y="2120746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2675105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4284492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5942790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7512646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2032000" y="2004662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56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关键字的使用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成员的访问特点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成员的内存说明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7" name="circle-ring_16894">
            <a:extLst>
              <a:ext uri="{FF2B5EF4-FFF2-40B4-BE49-F238E27FC236}">
                <a16:creationId xmlns:a16="http://schemas.microsoft.com/office/drawing/2014/main" id="{2D94AA2F-3363-2CE9-E376-38595A9497F9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6B99CD-4096-27AD-7679-44B1A23C9537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A88FF58-3DD2-A7A9-2970-7E4613EE55C5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成员使用场景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66F169F-EC0D-B407-B8E2-27106781B938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箭头: 上下 48">
            <a:extLst>
              <a:ext uri="{FF2B5EF4-FFF2-40B4-BE49-F238E27FC236}">
                <a16:creationId xmlns:a16="http://schemas.microsoft.com/office/drawing/2014/main" id="{4FACE7DD-5936-796D-9BEE-0F2B14A94779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569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2760685" y="3528764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4391689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2536950" y="433766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4047445" y="4340365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9210475" y="2120746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4357994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2670069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5942790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7512646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2032000" y="2004662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9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4413960" y="3528764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6044964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4190225" y="433766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5700720" y="4340365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9210475" y="2120746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4357994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2670069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5942790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7512646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3644705" y="2004662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7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4413960" y="3528764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6044964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4190225" y="433766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5700720" y="4340365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9210475" y="2120746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5976568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2670069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4317697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7512646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3644705" y="2004662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6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6057934" y="3528764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7688938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5834199" y="433766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7344694" y="4340365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9210475" y="2120746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5976568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2670069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4317697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7512646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5273084" y="1996994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4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6057934" y="3528764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7688938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5834199" y="433766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7344694" y="4340365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9210475" y="2120746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7585567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2670069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4317697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5916882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5273084" y="1996994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95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2643525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4274529" y="3588192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2419790" y="4367381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3930285" y="4370079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9210475" y="2120746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7585567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2670069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4317697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5916882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2032000" y="2004662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43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2643525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4274529" y="3588192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2419790" y="4367381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3930285" y="4370079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9210475" y="2120746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7585567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4340613" y="2126949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2715705" y="2110902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5916882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2032000" y="2004662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54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4564348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6195352" y="3588192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4340613" y="4367381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5851108" y="4370079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9210475" y="2120746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7585567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4340613" y="2107494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2715705" y="2110902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5916882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3666556" y="1992875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8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4564348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6195352" y="3588192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4340613" y="4367381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5851108" y="4370079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9210475" y="2120746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7585567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5966751" y="2126949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2715705" y="2110902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4262949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3666556" y="1992875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18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2696638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4327642" y="3588192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2472903" y="4367381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3983398" y="4370079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9210475" y="2120746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7585567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5966751" y="2126949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2715705" y="2110902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4262949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2032000" y="1996283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06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关键字的使用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成员的访问特点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成员的内存说明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7" name="circle-ring_16894">
            <a:extLst>
              <a:ext uri="{FF2B5EF4-FFF2-40B4-BE49-F238E27FC236}">
                <a16:creationId xmlns:a16="http://schemas.microsoft.com/office/drawing/2014/main" id="{2D94AA2F-3363-2CE9-E376-38595A9497F9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6B99CD-4096-27AD-7679-44B1A23C9537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A88FF58-3DD2-A7A9-2970-7E4613EE55C5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成员使用场景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66F169F-EC0D-B407-B8E2-27106781B938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箭头: 上下 48">
            <a:extLst>
              <a:ext uri="{FF2B5EF4-FFF2-40B4-BE49-F238E27FC236}">
                <a16:creationId xmlns:a16="http://schemas.microsoft.com/office/drawing/2014/main" id="{4FACE7DD-5936-796D-9BEE-0F2B14A94779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static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关键字的介绍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609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2E42CBE8-768B-74D7-E19F-216A230B1CDE}"/>
              </a:ext>
            </a:extLst>
          </p:cNvPr>
          <p:cNvSpPr/>
          <p:nvPr/>
        </p:nvSpPr>
        <p:spPr>
          <a:xfrm>
            <a:off x="2696638" y="3558478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D8AB9F8E-8BC9-1E16-63B8-D00E005A35F4}"/>
              </a:ext>
            </a:extLst>
          </p:cNvPr>
          <p:cNvSpPr/>
          <p:nvPr/>
        </p:nvSpPr>
        <p:spPr>
          <a:xfrm>
            <a:off x="4327642" y="3588192"/>
            <a:ext cx="175098" cy="6225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79C9D-3281-DA07-A6BD-557594226775}"/>
              </a:ext>
            </a:extLst>
          </p:cNvPr>
          <p:cNvSpPr txBox="1"/>
          <p:nvPr/>
        </p:nvSpPr>
        <p:spPr>
          <a:xfrm>
            <a:off x="2472903" y="4367381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D7EC0B-E4CD-53B6-AE5F-2E626CB5D884}"/>
              </a:ext>
            </a:extLst>
          </p:cNvPr>
          <p:cNvSpPr txBox="1"/>
          <p:nvPr/>
        </p:nvSpPr>
        <p:spPr>
          <a:xfrm>
            <a:off x="3983398" y="4370079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[i+1]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9210475" y="2120746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7585567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5966751" y="2126949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4325865" y="2119281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2644700" y="2120035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2032000" y="1996283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62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数组常见算法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冒泡排序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75597D-358A-2B9E-EAD0-F695F5C56EA6}"/>
              </a:ext>
            </a:extLst>
          </p:cNvPr>
          <p:cNvSpPr txBox="1"/>
          <p:nvPr/>
        </p:nvSpPr>
        <p:spPr>
          <a:xfrm>
            <a:off x="2032000" y="293019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[0]                     [1]                       [2]                    [3]                      [4]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005E0-8F31-216E-A45E-4EB88F4C3BA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185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622026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3604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0046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880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8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9098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636BE0-F7D7-BAE7-6D64-FBC0FA55E028}"/>
              </a:ext>
            </a:extLst>
          </p:cNvPr>
          <p:cNvSpPr txBox="1"/>
          <p:nvPr/>
        </p:nvSpPr>
        <p:spPr>
          <a:xfrm>
            <a:off x="9210475" y="2120746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3A1A1-273E-C5F9-6C11-7170AE44031F}"/>
              </a:ext>
            </a:extLst>
          </p:cNvPr>
          <p:cNvSpPr txBox="1"/>
          <p:nvPr/>
        </p:nvSpPr>
        <p:spPr>
          <a:xfrm>
            <a:off x="7585567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ACD114-879E-855D-8AA8-71E33AB2A18D}"/>
              </a:ext>
            </a:extLst>
          </p:cNvPr>
          <p:cNvSpPr txBox="1"/>
          <p:nvPr/>
        </p:nvSpPr>
        <p:spPr>
          <a:xfrm>
            <a:off x="5966751" y="2126949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33BCB-EAD0-DA02-573C-9B3004F193DF}"/>
              </a:ext>
            </a:extLst>
          </p:cNvPr>
          <p:cNvSpPr txBox="1"/>
          <p:nvPr/>
        </p:nvSpPr>
        <p:spPr>
          <a:xfrm>
            <a:off x="2715705" y="2110902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6E1447-0562-8CD3-1326-509C03A95DC5}"/>
              </a:ext>
            </a:extLst>
          </p:cNvPr>
          <p:cNvSpPr txBox="1"/>
          <p:nvPr/>
        </p:nvSpPr>
        <p:spPr>
          <a:xfrm>
            <a:off x="4262949" y="2111613"/>
            <a:ext cx="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69E77F-9DAE-80F8-9795-2D4D68C1C735}"/>
              </a:ext>
            </a:extLst>
          </p:cNvPr>
          <p:cNvSpPr/>
          <p:nvPr/>
        </p:nvSpPr>
        <p:spPr>
          <a:xfrm>
            <a:off x="2032000" y="1996283"/>
            <a:ext cx="3250120" cy="59857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FB40FB-B078-17B3-267B-AFB0CB8B71D4}"/>
              </a:ext>
            </a:extLst>
          </p:cNvPr>
          <p:cNvSpPr txBox="1"/>
          <p:nvPr/>
        </p:nvSpPr>
        <p:spPr>
          <a:xfrm>
            <a:off x="1955260" y="3733433"/>
            <a:ext cx="9387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我们发现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如果数组长度为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n,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我们会比较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圈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每一圈都少比较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923249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第五章 对象数组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4296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对象数组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086676" y="294646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086677" y="367400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22618" y="30127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17423" y="37513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459927" y="340933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4963296" y="371399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对象数组的练习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459928" y="414800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271000" y="345534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4963296" y="29539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对象数组的基本使用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048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对象数组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086676" y="294646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086677" y="367400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22618" y="30127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17423" y="37513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459927" y="340933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4963296" y="371399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对象数组的练习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459928" y="414800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271000" y="345534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4963296" y="295392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对象数组的基本使用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158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对象数组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086676" y="294646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086677" y="3674008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22618" y="30127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17423" y="37513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459927" y="340933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4963296" y="371399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对象数组的练习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459928" y="414800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271000" y="3455345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4963296" y="295392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对象数组的基本使用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563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第六章 方法参数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051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方法参数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基本类型作为方法参数传递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引用类型作为方法参数传递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409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命令行参数</a:t>
            </a:r>
            <a:r>
              <a:rPr lang="en-US" altLang="zh-CN" dirty="0"/>
              <a:t>(dos</a:t>
            </a:r>
            <a:r>
              <a:rPr lang="zh-CN" altLang="en-US" dirty="0"/>
              <a:t>窗口和</a:t>
            </a:r>
            <a:r>
              <a:rPr lang="en-US" altLang="zh-CN" dirty="0"/>
              <a:t>idea</a:t>
            </a:r>
            <a:r>
              <a:rPr lang="zh-CN" altLang="en-US" dirty="0"/>
              <a:t>中的使用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基本类型和引用类型的介绍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61660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方法参数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基本类型作为方法参数传递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引用类型作为方法参数传递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409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命令行参数</a:t>
            </a:r>
            <a:r>
              <a:rPr lang="en-US" altLang="zh-CN" dirty="0"/>
              <a:t>(dos</a:t>
            </a:r>
            <a:r>
              <a:rPr lang="zh-CN" altLang="en-US" dirty="0"/>
              <a:t>窗口和</a:t>
            </a:r>
            <a:r>
              <a:rPr lang="en-US" altLang="zh-CN" dirty="0"/>
              <a:t>idea</a:t>
            </a:r>
            <a:r>
              <a:rPr lang="zh-CN" altLang="en-US" dirty="0"/>
              <a:t>中的使用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基本类型和引用类型的介绍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4861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方法参数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基本类型和引用类型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4F2C2D-FB25-75AB-F5ED-6891557BD963}"/>
              </a:ext>
            </a:extLst>
          </p:cNvPr>
          <p:cNvSpPr txBox="1"/>
          <p:nvPr/>
        </p:nvSpPr>
        <p:spPr>
          <a:xfrm>
            <a:off x="2552431" y="2305412"/>
            <a:ext cx="169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基本数据类型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962418A-1521-09DC-3495-70026CFB0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97242"/>
              </p:ext>
            </p:extLst>
          </p:nvPr>
        </p:nvGraphicFramePr>
        <p:xfrm>
          <a:off x="1037078" y="2913666"/>
          <a:ext cx="45368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436">
                  <a:extLst>
                    <a:ext uri="{9D8B030D-6E8A-4147-A177-3AD203B41FA5}">
                      <a16:colId xmlns:a16="http://schemas.microsoft.com/office/drawing/2014/main" val="2391456867"/>
                    </a:ext>
                  </a:extLst>
                </a:gridCol>
                <a:gridCol w="2268436">
                  <a:extLst>
                    <a:ext uri="{9D8B030D-6E8A-4147-A177-3AD203B41FA5}">
                      <a16:colId xmlns:a16="http://schemas.microsoft.com/office/drawing/2014/main" val="29697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整型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 short int long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8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浮点型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float double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1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字符型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布尔型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5999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D55821C-08EF-3D42-36EB-29B3B6878B51}"/>
              </a:ext>
            </a:extLst>
          </p:cNvPr>
          <p:cNvSpPr txBox="1"/>
          <p:nvPr/>
        </p:nvSpPr>
        <p:spPr>
          <a:xfrm>
            <a:off x="8361197" y="2305412"/>
            <a:ext cx="169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引用数据类型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21E802-3C55-ED3D-506E-8447E4C106D9}"/>
              </a:ext>
            </a:extLst>
          </p:cNvPr>
          <p:cNvSpPr txBox="1"/>
          <p:nvPr/>
        </p:nvSpPr>
        <p:spPr>
          <a:xfrm>
            <a:off x="7816447" y="3270934"/>
            <a:ext cx="288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除了左边的基本数据类型其他都属于引用数据类型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249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static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关键字的使用</a:t>
            </a:r>
            <a:endParaRPr lang="en-US" altLang="zh-CN" sz="20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成员的访问特点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成员的内存说明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7" name="circle-ring_16894">
            <a:extLst>
              <a:ext uri="{FF2B5EF4-FFF2-40B4-BE49-F238E27FC236}">
                <a16:creationId xmlns:a16="http://schemas.microsoft.com/office/drawing/2014/main" id="{2D94AA2F-3363-2CE9-E376-38595A9497F9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6B99CD-4096-27AD-7679-44B1A23C9537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A88FF58-3DD2-A7A9-2970-7E4613EE55C5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成员使用场景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66F169F-EC0D-B407-B8E2-27106781B938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箭头: 上下 48">
            <a:extLst>
              <a:ext uri="{FF2B5EF4-FFF2-40B4-BE49-F238E27FC236}">
                <a16:creationId xmlns:a16="http://schemas.microsoft.com/office/drawing/2014/main" id="{4FACE7DD-5936-796D-9BEE-0F2B14A94779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693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方法参数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基本类型作为方法参数传递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引用类型作为方法参数传递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409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命令行参数</a:t>
            </a:r>
            <a:r>
              <a:rPr lang="en-US" altLang="zh-CN" dirty="0"/>
              <a:t>(dos</a:t>
            </a:r>
            <a:r>
              <a:rPr lang="zh-CN" altLang="en-US" dirty="0"/>
              <a:t>窗口和</a:t>
            </a:r>
            <a:r>
              <a:rPr lang="en-US" altLang="zh-CN" dirty="0"/>
              <a:t>idea</a:t>
            </a:r>
            <a:r>
              <a:rPr lang="zh-CN" altLang="en-US" dirty="0"/>
              <a:t>中的使用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基本类型和引用类型的介绍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941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方法参数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基本类型作为方法参数传递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引用类型作为方法参数传递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409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命令行参数</a:t>
            </a:r>
            <a:r>
              <a:rPr lang="en-US" altLang="zh-CN" dirty="0"/>
              <a:t>(dos</a:t>
            </a:r>
            <a:r>
              <a:rPr lang="zh-CN" altLang="en-US" dirty="0"/>
              <a:t>窗口和</a:t>
            </a:r>
            <a:r>
              <a:rPr lang="en-US" altLang="zh-CN" dirty="0"/>
              <a:t>idea</a:t>
            </a:r>
            <a:r>
              <a:rPr lang="zh-CN" altLang="en-US" dirty="0"/>
              <a:t>中的使用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基本类型和引用类型的介绍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1205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方法参数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基本类型作为方法参数传递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引用类型作为方法参数传递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409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命令行参数</a:t>
            </a:r>
            <a:r>
              <a:rPr lang="en-US" altLang="zh-CN" dirty="0"/>
              <a:t>(dos</a:t>
            </a:r>
            <a:r>
              <a:rPr lang="zh-CN" altLang="en-US" dirty="0"/>
              <a:t>窗口和</a:t>
            </a:r>
            <a:r>
              <a:rPr lang="en-US" altLang="zh-CN" dirty="0"/>
              <a:t>idea</a:t>
            </a:r>
            <a:r>
              <a:rPr lang="zh-CN" altLang="en-US" dirty="0"/>
              <a:t>中的使用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基本类型和引用类型的介绍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7934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6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方法参数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基本类型作为方法参数传递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引用类型作为方法参数传递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438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命令行参数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(dos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窗口和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idea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中的使用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)</a:t>
            </a:r>
            <a:endParaRPr lang="zh-CN" altLang="en-US" sz="20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基本类型和引用类型的介绍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005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第七章 方法快速生成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_debug</a:t>
            </a:r>
          </a:p>
        </p:txBody>
      </p:sp>
    </p:spTree>
    <p:extLst>
      <p:ext uri="{BB962C8B-B14F-4D97-AF65-F5344CB8AC3E}">
        <p14:creationId xmlns:p14="http://schemas.microsoft.com/office/powerpoint/2010/main" val="39054682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方法快速生成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_debug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87160" y="23646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87161" y="30922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223102" y="24309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217907" y="31695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60411" y="28275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63780" y="31322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debug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60412" y="35662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71484" y="28735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63780" y="23721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方法快速生成小技巧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2472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方法快速生成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_debug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87160" y="23646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87161" y="30922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223102" y="24309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217907" y="31695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60411" y="28275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63780" y="3132212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debug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60412" y="35662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71484" y="28735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63780" y="2372135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方法快速生成小技巧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90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方法快速生成</a:t>
            </a: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_debug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87160" y="236468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87161" y="309222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223102" y="24309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217907" y="31695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60411" y="282754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63780" y="3132212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debug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60412" y="356621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71484" y="2873558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63780" y="237213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方法快速生成小技巧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2214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关键字的使用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static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成员的访问特点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成员的内存说明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7" name="circle-ring_16894">
            <a:extLst>
              <a:ext uri="{FF2B5EF4-FFF2-40B4-BE49-F238E27FC236}">
                <a16:creationId xmlns:a16="http://schemas.microsoft.com/office/drawing/2014/main" id="{2D94AA2F-3363-2CE9-E376-38595A9497F9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6B99CD-4096-27AD-7679-44B1A23C9537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A88FF58-3DD2-A7A9-2970-7E4613EE55C5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成员使用场景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66F169F-EC0D-B407-B8E2-27106781B938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箭头: 上下 48">
            <a:extLst>
              <a:ext uri="{FF2B5EF4-FFF2-40B4-BE49-F238E27FC236}">
                <a16:creationId xmlns:a16="http://schemas.microsoft.com/office/drawing/2014/main" id="{4FACE7DD-5936-796D-9BEE-0F2B14A94779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293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D076636F-CFC8-DD7F-EAEF-2263C7EBC2B9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-ring_16894">
            <a:extLst>
              <a:ext uri="{FF2B5EF4-FFF2-40B4-BE49-F238E27FC236}">
                <a16:creationId xmlns:a16="http://schemas.microsoft.com/office/drawing/2014/main" id="{82F6B2E7-8971-8490-97F2-5617C39D530A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-ring_16894">
            <a:extLst>
              <a:ext uri="{FF2B5EF4-FFF2-40B4-BE49-F238E27FC236}">
                <a16:creationId xmlns:a16="http://schemas.microsoft.com/office/drawing/2014/main" id="{731DF5F9-5DF0-76E1-114E-E7EE878F1DC6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-ring_16894">
            <a:extLst>
              <a:ext uri="{FF2B5EF4-FFF2-40B4-BE49-F238E27FC236}">
                <a16:creationId xmlns:a16="http://schemas.microsoft.com/office/drawing/2014/main" id="{9A97F19E-960D-3458-28EA-BB7185EDF95D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E510B-BC24-9BB0-B3D7-6EB6AC24A9B0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E9D1-635D-AE0E-49D8-85689260471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CA1329-5DA4-9FD6-39AF-BB8A0FC987D4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CD466-03A4-8C28-DC7B-B4B094CB68EF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1B8722-B61F-8C17-E8A0-BB3536D40590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880768-E0A2-6FBF-3D9D-BD74C327AECB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关键字的使用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4BC75CA-E8E2-D3CA-1642-4C9FD7CBA096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1BB9AC8-AE79-F164-A4E6-69B96CE9284C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成员的访问特点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9AD8A8F-114C-50FF-3918-F10782B8A72D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72BDA5-EB15-8117-2E40-D0D7871DEF80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static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成员的内存说明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4971EF-B83C-9F4C-5094-C660DE5B9863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3160091F-DB35-ADBD-1A47-E770B4B919DE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05F601E1-C408-3002-2727-88025FFEE6FD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C6F52DBB-9BE9-25EC-2DD1-996BDF103874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7" name="circle-ring_16894">
            <a:extLst>
              <a:ext uri="{FF2B5EF4-FFF2-40B4-BE49-F238E27FC236}">
                <a16:creationId xmlns:a16="http://schemas.microsoft.com/office/drawing/2014/main" id="{2D94AA2F-3363-2CE9-E376-38595A9497F9}"/>
              </a:ext>
            </a:extLst>
          </p:cNvPr>
          <p:cNvSpPr/>
          <p:nvPr/>
        </p:nvSpPr>
        <p:spPr>
          <a:xfrm>
            <a:off x="4136919" y="4688873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6B99CD-4096-27AD-7679-44B1A23C9537}"/>
              </a:ext>
            </a:extLst>
          </p:cNvPr>
          <p:cNvSpPr txBox="1"/>
          <p:nvPr/>
        </p:nvSpPr>
        <p:spPr>
          <a:xfrm>
            <a:off x="4167665" y="4766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10ACCC-18CE-7E20-1468-8CE3134A986F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A88FF58-3DD2-A7A9-2970-7E4613EE55C5}"/>
              </a:ext>
            </a:extLst>
          </p:cNvPr>
          <p:cNvSpPr txBox="1"/>
          <p:nvPr/>
        </p:nvSpPr>
        <p:spPr>
          <a:xfrm>
            <a:off x="5013537" y="4721285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成员使用场景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66F169F-EC0D-B407-B8E2-27106781B938}"/>
              </a:ext>
            </a:extLst>
          </p:cNvPr>
          <p:cNvCxnSpPr>
            <a:cxnSpLocks/>
          </p:cNvCxnSpPr>
          <p:nvPr/>
        </p:nvCxnSpPr>
        <p:spPr>
          <a:xfrm>
            <a:off x="4510170" y="516286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箭头: 上下 48">
            <a:extLst>
              <a:ext uri="{FF2B5EF4-FFF2-40B4-BE49-F238E27FC236}">
                <a16:creationId xmlns:a16="http://schemas.microsoft.com/office/drawing/2014/main" id="{4FACE7DD-5936-796D-9BEE-0F2B14A94779}"/>
              </a:ext>
            </a:extLst>
          </p:cNvPr>
          <p:cNvSpPr/>
          <p:nvPr/>
        </p:nvSpPr>
        <p:spPr>
          <a:xfrm>
            <a:off x="4321242" y="447021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5B0613-CC77-CD9F-7334-25F9A0994FDE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关键字的介绍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0061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8A1AC8-F893-7304-6C52-063869761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763" y="269101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7BF577-3F00-A5DF-03D4-00859BA48BA0}"/>
              </a:ext>
            </a:extLst>
          </p:cNvPr>
          <p:cNvSpPr/>
          <p:nvPr/>
        </p:nvSpPr>
        <p:spPr>
          <a:xfrm>
            <a:off x="609946" y="1686279"/>
            <a:ext cx="31747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public class Student {</a:t>
            </a:r>
          </a:p>
          <a:p>
            <a:r>
              <a:rPr lang="en-US" altLang="zh-CN" sz="1400" dirty="0"/>
              <a:t>    String name;</a:t>
            </a:r>
          </a:p>
          <a:p>
            <a:r>
              <a:rPr lang="en-US" altLang="zh-CN" sz="1400" dirty="0"/>
              <a:t>    static String </a:t>
            </a:r>
            <a:r>
              <a:rPr lang="en-US" altLang="zh-CN" sz="1400" dirty="0" err="1"/>
              <a:t>classRoom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D9F7BC-0149-4E00-90D5-2B72988AF302}"/>
              </a:ext>
            </a:extLst>
          </p:cNvPr>
          <p:cNvSpPr/>
          <p:nvPr/>
        </p:nvSpPr>
        <p:spPr>
          <a:xfrm>
            <a:off x="598515" y="2868212"/>
            <a:ext cx="4572001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public class Test01 {</a:t>
            </a:r>
          </a:p>
          <a:p>
            <a:r>
              <a:rPr lang="en-US" altLang="zh-CN" sz="1400" dirty="0"/>
              <a:t>    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/>
              <a:t>        //</a:t>
            </a:r>
            <a:r>
              <a:rPr lang="zh-CN" altLang="en-US" sz="1400" dirty="0"/>
              <a:t>类名直接调用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Student.classRoom</a:t>
            </a:r>
            <a:r>
              <a:rPr lang="en-US" altLang="zh-CN" sz="1400" dirty="0"/>
              <a:t> = "222";</a:t>
            </a:r>
          </a:p>
          <a:p>
            <a:r>
              <a:rPr lang="en-US" altLang="zh-CN" sz="1400" dirty="0"/>
              <a:t>        Student student1 = new Student();</a:t>
            </a:r>
          </a:p>
          <a:p>
            <a:r>
              <a:rPr lang="en-US" altLang="zh-CN" sz="1400" dirty="0"/>
              <a:t>        student1.name = "</a:t>
            </a:r>
            <a:r>
              <a:rPr lang="zh-CN" altLang="en-US" sz="1400" dirty="0"/>
              <a:t>郭靖</a:t>
            </a:r>
            <a:r>
              <a:rPr lang="en-US" altLang="zh-CN" sz="1400" dirty="0"/>
              <a:t>";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(student1.name);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Student.classRoom</a:t>
            </a:r>
            <a:r>
              <a:rPr lang="en-US" altLang="zh-CN" sz="1400" dirty="0"/>
              <a:t>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Student student2 = new Student();</a:t>
            </a:r>
          </a:p>
          <a:p>
            <a:r>
              <a:rPr lang="en-US" altLang="zh-CN" sz="1400" dirty="0"/>
              <a:t>        student2.name = "</a:t>
            </a:r>
            <a:r>
              <a:rPr lang="zh-CN" altLang="en-US" sz="1400" dirty="0"/>
              <a:t>黄蓉</a:t>
            </a:r>
            <a:r>
              <a:rPr lang="en-US" altLang="zh-CN" sz="1400" dirty="0"/>
              <a:t>";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(student2.name);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Student.classRoom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D8EF68-4DBD-1299-11ED-5D9C73001ADB}"/>
              </a:ext>
            </a:extLst>
          </p:cNvPr>
          <p:cNvSpPr/>
          <p:nvPr/>
        </p:nvSpPr>
        <p:spPr>
          <a:xfrm>
            <a:off x="4456536" y="5113778"/>
            <a:ext cx="5205046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方法区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049449-377E-787A-E896-E03039AFF9EE}"/>
              </a:ext>
            </a:extLst>
          </p:cNvPr>
          <p:cNvSpPr/>
          <p:nvPr/>
        </p:nvSpPr>
        <p:spPr>
          <a:xfrm>
            <a:off x="5717815" y="5334605"/>
            <a:ext cx="1135966" cy="47274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Test01.class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CC79A2-14BF-8DAF-23F7-3F69D39EB24E}"/>
              </a:ext>
            </a:extLst>
          </p:cNvPr>
          <p:cNvSpPr/>
          <p:nvPr/>
        </p:nvSpPr>
        <p:spPr>
          <a:xfrm>
            <a:off x="7547909" y="5334605"/>
            <a:ext cx="1135966" cy="47274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Student.class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327AB0-7355-10A9-CB3F-A7D497BB9276}"/>
              </a:ext>
            </a:extLst>
          </p:cNvPr>
          <p:cNvSpPr/>
          <p:nvPr/>
        </p:nvSpPr>
        <p:spPr>
          <a:xfrm>
            <a:off x="4456536" y="1760762"/>
            <a:ext cx="2509788" cy="32475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/>
              <a:t>栈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4BCC1A-E4BC-0AD3-0D83-A569157611BF}"/>
              </a:ext>
            </a:extLst>
          </p:cNvPr>
          <p:cNvSpPr/>
          <p:nvPr/>
        </p:nvSpPr>
        <p:spPr>
          <a:xfrm>
            <a:off x="7151793" y="1760762"/>
            <a:ext cx="2509788" cy="32475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/>
              <a:t>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25A7A90-F072-6B6E-505C-BC445B804CB2}"/>
              </a:ext>
            </a:extLst>
          </p:cNvPr>
          <p:cNvSpPr/>
          <p:nvPr/>
        </p:nvSpPr>
        <p:spPr>
          <a:xfrm>
            <a:off x="7253136" y="4333507"/>
            <a:ext cx="2307101" cy="559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/>
              <a:t>静态区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B2F352-85CE-5C9A-3B94-5F894A8BBCFB}"/>
              </a:ext>
            </a:extLst>
          </p:cNvPr>
          <p:cNvSpPr txBox="1"/>
          <p:nvPr/>
        </p:nvSpPr>
        <p:spPr>
          <a:xfrm>
            <a:off x="7704108" y="4530206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err="1"/>
              <a:t>classRoom</a:t>
            </a:r>
            <a:r>
              <a:rPr lang="en-US" altLang="zh-CN" sz="1200" dirty="0"/>
              <a:t>=“222”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2081F88-719A-F963-A06C-2C73BE9A5B5B}"/>
              </a:ext>
            </a:extLst>
          </p:cNvPr>
          <p:cNvSpPr txBox="1"/>
          <p:nvPr/>
        </p:nvSpPr>
        <p:spPr>
          <a:xfrm>
            <a:off x="5384818" y="2010838"/>
            <a:ext cx="131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main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E0F53EB-C163-8BBF-5006-7E4F5D1132C3}"/>
              </a:ext>
            </a:extLst>
          </p:cNvPr>
          <p:cNvSpPr/>
          <p:nvPr/>
        </p:nvSpPr>
        <p:spPr>
          <a:xfrm>
            <a:off x="4543163" y="2327547"/>
            <a:ext cx="2349304" cy="2355038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68EC63-E199-CB36-D2AE-22E2913A3DFF}"/>
              </a:ext>
            </a:extLst>
          </p:cNvPr>
          <p:cNvSpPr txBox="1"/>
          <p:nvPr/>
        </p:nvSpPr>
        <p:spPr>
          <a:xfrm>
            <a:off x="4575324" y="2471713"/>
            <a:ext cx="175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Student student1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50AFCFA-2E17-A8BD-B21D-D181BC485E6A}"/>
              </a:ext>
            </a:extLst>
          </p:cNvPr>
          <p:cNvSpPr/>
          <p:nvPr/>
        </p:nvSpPr>
        <p:spPr>
          <a:xfrm>
            <a:off x="7253136" y="2322472"/>
            <a:ext cx="1050913" cy="1669269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6A342A-7A40-C66C-9CFA-7F8C0DED12E7}"/>
              </a:ext>
            </a:extLst>
          </p:cNvPr>
          <p:cNvSpPr/>
          <p:nvPr/>
        </p:nvSpPr>
        <p:spPr>
          <a:xfrm>
            <a:off x="8519874" y="2322471"/>
            <a:ext cx="1050913" cy="1669269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21E490-F700-AAD2-5A7F-56883812C53A}"/>
              </a:ext>
            </a:extLst>
          </p:cNvPr>
          <p:cNvSpPr txBox="1"/>
          <p:nvPr/>
        </p:nvSpPr>
        <p:spPr>
          <a:xfrm>
            <a:off x="7398719" y="2045472"/>
            <a:ext cx="991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0x001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158E636-9ED4-F0C8-BF13-7B6EF461671A}"/>
              </a:ext>
            </a:extLst>
          </p:cNvPr>
          <p:cNvSpPr txBox="1"/>
          <p:nvPr/>
        </p:nvSpPr>
        <p:spPr>
          <a:xfrm>
            <a:off x="8734499" y="2024834"/>
            <a:ext cx="991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0x002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8361E39-D77F-1691-0D0B-E1BF1F9DAC5C}"/>
              </a:ext>
            </a:extLst>
          </p:cNvPr>
          <p:cNvSpPr txBox="1"/>
          <p:nvPr/>
        </p:nvSpPr>
        <p:spPr>
          <a:xfrm>
            <a:off x="7270231" y="2787773"/>
            <a:ext cx="103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name:</a:t>
            </a:r>
            <a:r>
              <a:rPr lang="zh-CN" altLang="en-US" sz="1200" dirty="0"/>
              <a:t>郭靖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FAAA8A9-A2A5-F6C8-FE8E-EBB00E570174}"/>
              </a:ext>
            </a:extLst>
          </p:cNvPr>
          <p:cNvSpPr txBox="1"/>
          <p:nvPr/>
        </p:nvSpPr>
        <p:spPr>
          <a:xfrm>
            <a:off x="8536970" y="2787773"/>
            <a:ext cx="103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name:</a:t>
            </a:r>
            <a:r>
              <a:rPr lang="zh-CN" altLang="en-US" sz="1200" dirty="0"/>
              <a:t>黄蓉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CBD72EE-CA23-5D1D-8004-324430075AD1}"/>
              </a:ext>
            </a:extLst>
          </p:cNvPr>
          <p:cNvSpPr txBox="1"/>
          <p:nvPr/>
        </p:nvSpPr>
        <p:spPr>
          <a:xfrm>
            <a:off x="4613500" y="3384516"/>
            <a:ext cx="175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Student student2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8A82BC-E710-E852-3927-56C61EB59CEB}"/>
              </a:ext>
            </a:extLst>
          </p:cNvPr>
          <p:cNvCxnSpPr/>
          <p:nvPr/>
        </p:nvCxnSpPr>
        <p:spPr>
          <a:xfrm>
            <a:off x="5968812" y="2610212"/>
            <a:ext cx="130141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A53BF1D-73B2-1510-C379-98DCF9FA8823}"/>
              </a:ext>
            </a:extLst>
          </p:cNvPr>
          <p:cNvCxnSpPr/>
          <p:nvPr/>
        </p:nvCxnSpPr>
        <p:spPr>
          <a:xfrm flipV="1">
            <a:off x="5950818" y="3505066"/>
            <a:ext cx="2569056" cy="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下箭头 68">
            <a:extLst>
              <a:ext uri="{FF2B5EF4-FFF2-40B4-BE49-F238E27FC236}">
                <a16:creationId xmlns:a16="http://schemas.microsoft.com/office/drawing/2014/main" id="{9A97FDA9-554E-67BC-9719-5D324ED39141}"/>
              </a:ext>
            </a:extLst>
          </p:cNvPr>
          <p:cNvSpPr/>
          <p:nvPr/>
        </p:nvSpPr>
        <p:spPr>
          <a:xfrm>
            <a:off x="7684146" y="4001268"/>
            <a:ext cx="124017" cy="33223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下箭头 69">
            <a:extLst>
              <a:ext uri="{FF2B5EF4-FFF2-40B4-BE49-F238E27FC236}">
                <a16:creationId xmlns:a16="http://schemas.microsoft.com/office/drawing/2014/main" id="{3720ACAA-D612-E9AA-E1AF-04A4D83D10EF}"/>
              </a:ext>
            </a:extLst>
          </p:cNvPr>
          <p:cNvSpPr/>
          <p:nvPr/>
        </p:nvSpPr>
        <p:spPr>
          <a:xfrm>
            <a:off x="9012406" y="3991740"/>
            <a:ext cx="124017" cy="33223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346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/>
      <p:bldP spid="22" grpId="0"/>
      <p:bldP spid="23" grpId="0" animBg="1"/>
      <p:bldP spid="24" grpId="0"/>
      <p:bldP spid="25" grpId="0" animBg="1"/>
      <p:bldP spid="26" grpId="0" animBg="1"/>
      <p:bldP spid="27" grpId="0"/>
      <p:bldP spid="38" grpId="0"/>
      <p:bldP spid="39" grpId="0"/>
      <p:bldP spid="40" grpId="0"/>
      <p:bldP spid="42" grpId="0"/>
      <p:bldP spid="48" grpId="0" animBg="1"/>
      <p:bldP spid="5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4366</Words>
  <Application>Microsoft Office PowerPoint</Application>
  <PresentationFormat>宽屏</PresentationFormat>
  <Paragraphs>719</Paragraphs>
  <Slides>68</Slides>
  <Notes>59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3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2023-10-21T12:57:08Z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