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sldIdLst>
    <p:sldId id="927" r:id="rId2"/>
    <p:sldId id="928" r:id="rId3"/>
    <p:sldId id="929" r:id="rId4"/>
    <p:sldId id="926" r:id="rId5"/>
    <p:sldId id="930" r:id="rId6"/>
    <p:sldId id="931" r:id="rId7"/>
    <p:sldId id="25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D68"/>
    <a:srgbClr val="D1E7E3"/>
    <a:srgbClr val="00AF92"/>
    <a:srgbClr val="0000FF"/>
    <a:srgbClr val="FEA006"/>
    <a:srgbClr val="F6A719"/>
    <a:srgbClr val="057D67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424" autoAdjust="0"/>
  </p:normalViewPr>
  <p:slideViewPr>
    <p:cSldViewPr snapToGrid="0">
      <p:cViewPr varScale="1">
        <p:scale>
          <a:sx n="109" d="100"/>
          <a:sy n="109" d="100"/>
        </p:scale>
        <p:origin x="87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04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6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19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72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7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37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2023/3/8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3" y="13768"/>
            <a:ext cx="402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静态变量的存储位置演进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(jdk6)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A21F987-FE6B-8C09-304A-E3E438775E8C}"/>
              </a:ext>
            </a:extLst>
          </p:cNvPr>
          <p:cNvGrpSpPr>
            <a:grpSpLocks/>
          </p:cNvGrpSpPr>
          <p:nvPr/>
        </p:nvGrpSpPr>
        <p:grpSpPr bwMode="auto">
          <a:xfrm>
            <a:off x="2552281" y="566762"/>
            <a:ext cx="6062942" cy="2004988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7498E03-A5D7-44A9-E480-45502F7A9F50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3" name="TextBox 2">
              <a:extLst>
                <a:ext uri="{FF2B5EF4-FFF2-40B4-BE49-F238E27FC236}">
                  <a16:creationId xmlns:a16="http://schemas.microsoft.com/office/drawing/2014/main" id="{D549019B-8527-AA83-987D-FC77DB4FF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6709" y="3951661"/>
              <a:ext cx="154905" cy="8285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E6F937-FA0C-B34D-860F-714025C4C1F8}"/>
              </a:ext>
            </a:extLst>
          </p:cNvPr>
          <p:cNvGrpSpPr>
            <a:grpSpLocks/>
          </p:cNvGrpSpPr>
          <p:nvPr/>
        </p:nvGrpSpPr>
        <p:grpSpPr bwMode="auto">
          <a:xfrm>
            <a:off x="523364" y="562409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7EFEFCA-E63F-A465-D8B3-E52159CFC879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TextBox 2">
              <a:extLst>
                <a:ext uri="{FF2B5EF4-FFF2-40B4-BE49-F238E27FC236}">
                  <a16:creationId xmlns:a16="http://schemas.microsoft.com/office/drawing/2014/main" id="{46A6D888-5EAE-B662-1537-71F7E6B9B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0BD9AC4-73B1-EF6A-A11E-6911FE6E4006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568D206-1077-EF6F-0845-BB1CFE26049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DA56ACE-36A1-EDD2-EBB2-514877267D6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DFA42C23-7A05-4A28-FE34-5A21EBFC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63696-B67A-B231-8561-9023E849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0018B52-43DA-86EC-62E7-76AE1767AAD8}"/>
              </a:ext>
            </a:extLst>
          </p:cNvPr>
          <p:cNvGrpSpPr>
            <a:grpSpLocks/>
          </p:cNvGrpSpPr>
          <p:nvPr/>
        </p:nvGrpSpPr>
        <p:grpSpPr bwMode="auto">
          <a:xfrm>
            <a:off x="2552281" y="2724634"/>
            <a:ext cx="6062942" cy="2004988"/>
            <a:chOff x="6565874" y="1354975"/>
            <a:chExt cx="2398614" cy="359286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48F3DA7-DA68-CD1F-8EB4-4DE6E0F2139C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9" name="TextBox 2">
              <a:extLst>
                <a:ext uri="{FF2B5EF4-FFF2-40B4-BE49-F238E27FC236}">
                  <a16:creationId xmlns:a16="http://schemas.microsoft.com/office/drawing/2014/main" id="{74312B5E-A28E-1048-8161-7E3B8EA88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0985" y="3951661"/>
              <a:ext cx="960629" cy="8285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方法区</a:t>
              </a:r>
              <a:r>
                <a:rPr lang="en-US" altLang="zh-CN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(jdk6:</a:t>
              </a:r>
              <a:r>
                <a:rPr lang="zh-CN" altLang="en-US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永久代</a:t>
              </a:r>
              <a:r>
                <a:rPr lang="en-US" altLang="zh-CN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)</a:t>
              </a:r>
              <a:endParaRPr lang="zh-CN" altLang="en-US" b="1">
                <a:solidFill>
                  <a:srgbClr val="077D68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FE30D0E-DC22-15E3-9E4E-B0B51F8C7DE3}"/>
              </a:ext>
            </a:extLst>
          </p:cNvPr>
          <p:cNvSpPr/>
          <p:nvPr/>
        </p:nvSpPr>
        <p:spPr>
          <a:xfrm>
            <a:off x="3191816" y="3443710"/>
            <a:ext cx="1745672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静态变量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en-US"/>
              <a:t>静态域</a:t>
            </a:r>
            <a:r>
              <a:rPr lang="en-US" altLang="zh-CN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2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3" y="13768"/>
            <a:ext cx="402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静态变量的存储位置演进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(jdk7)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A21F987-FE6B-8C09-304A-E3E438775E8C}"/>
              </a:ext>
            </a:extLst>
          </p:cNvPr>
          <p:cNvGrpSpPr>
            <a:grpSpLocks/>
          </p:cNvGrpSpPr>
          <p:nvPr/>
        </p:nvGrpSpPr>
        <p:grpSpPr bwMode="auto">
          <a:xfrm>
            <a:off x="2552281" y="566762"/>
            <a:ext cx="6062942" cy="2004988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7498E03-A5D7-44A9-E480-45502F7A9F50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3" name="TextBox 2">
              <a:extLst>
                <a:ext uri="{FF2B5EF4-FFF2-40B4-BE49-F238E27FC236}">
                  <a16:creationId xmlns:a16="http://schemas.microsoft.com/office/drawing/2014/main" id="{D549019B-8527-AA83-987D-FC77DB4FF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6709" y="3951661"/>
              <a:ext cx="154905" cy="8285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E6F937-FA0C-B34D-860F-714025C4C1F8}"/>
              </a:ext>
            </a:extLst>
          </p:cNvPr>
          <p:cNvGrpSpPr>
            <a:grpSpLocks/>
          </p:cNvGrpSpPr>
          <p:nvPr/>
        </p:nvGrpSpPr>
        <p:grpSpPr bwMode="auto">
          <a:xfrm>
            <a:off x="523364" y="562409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7EFEFCA-E63F-A465-D8B3-E52159CFC879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TextBox 2">
              <a:extLst>
                <a:ext uri="{FF2B5EF4-FFF2-40B4-BE49-F238E27FC236}">
                  <a16:creationId xmlns:a16="http://schemas.microsoft.com/office/drawing/2014/main" id="{46A6D888-5EAE-B662-1537-71F7E6B9B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0BD9AC4-73B1-EF6A-A11E-6911FE6E4006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568D206-1077-EF6F-0845-BB1CFE26049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DA56ACE-36A1-EDD2-EBB2-514877267D6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DFA42C23-7A05-4A28-FE34-5A21EBFC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63696-B67A-B231-8561-9023E849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0018B52-43DA-86EC-62E7-76AE1767AAD8}"/>
              </a:ext>
            </a:extLst>
          </p:cNvPr>
          <p:cNvGrpSpPr>
            <a:grpSpLocks/>
          </p:cNvGrpSpPr>
          <p:nvPr/>
        </p:nvGrpSpPr>
        <p:grpSpPr bwMode="auto">
          <a:xfrm>
            <a:off x="2552281" y="2724634"/>
            <a:ext cx="6062942" cy="2004988"/>
            <a:chOff x="6565874" y="1354975"/>
            <a:chExt cx="2398614" cy="359286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48F3DA7-DA68-CD1F-8EB4-4DE6E0F2139C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9" name="TextBox 2">
              <a:extLst>
                <a:ext uri="{FF2B5EF4-FFF2-40B4-BE49-F238E27FC236}">
                  <a16:creationId xmlns:a16="http://schemas.microsoft.com/office/drawing/2014/main" id="{74312B5E-A28E-1048-8161-7E3B8EA88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0985" y="3951661"/>
              <a:ext cx="960629" cy="8285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方法区</a:t>
              </a:r>
              <a:r>
                <a:rPr lang="en-US" altLang="zh-CN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(jdk7:</a:t>
              </a:r>
              <a:r>
                <a:rPr lang="zh-CN" altLang="en-US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永久代</a:t>
              </a:r>
              <a:r>
                <a:rPr lang="en-US" altLang="zh-CN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)</a:t>
              </a:r>
              <a:endParaRPr lang="zh-CN" altLang="en-US" b="1">
                <a:solidFill>
                  <a:srgbClr val="077D68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FE30D0E-DC22-15E3-9E4E-B0B51F8C7DE3}"/>
              </a:ext>
            </a:extLst>
          </p:cNvPr>
          <p:cNvSpPr/>
          <p:nvPr/>
        </p:nvSpPr>
        <p:spPr>
          <a:xfrm>
            <a:off x="6122051" y="1246922"/>
            <a:ext cx="1745672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静态变量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en-US"/>
              <a:t>静态域</a:t>
            </a:r>
            <a:r>
              <a:rPr lang="en-US" altLang="zh-CN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8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3" y="13768"/>
            <a:ext cx="4592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静态变量的存储位置演进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(jdk8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及以后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A21F987-FE6B-8C09-304A-E3E438775E8C}"/>
              </a:ext>
            </a:extLst>
          </p:cNvPr>
          <p:cNvGrpSpPr>
            <a:grpSpLocks/>
          </p:cNvGrpSpPr>
          <p:nvPr/>
        </p:nvGrpSpPr>
        <p:grpSpPr bwMode="auto">
          <a:xfrm>
            <a:off x="2552281" y="566762"/>
            <a:ext cx="6062942" cy="2004988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7498E03-A5D7-44A9-E480-45502F7A9F50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3" name="TextBox 2">
              <a:extLst>
                <a:ext uri="{FF2B5EF4-FFF2-40B4-BE49-F238E27FC236}">
                  <a16:creationId xmlns:a16="http://schemas.microsoft.com/office/drawing/2014/main" id="{D549019B-8527-AA83-987D-FC77DB4FF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6709" y="3951661"/>
              <a:ext cx="154905" cy="8285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E6F937-FA0C-B34D-860F-714025C4C1F8}"/>
              </a:ext>
            </a:extLst>
          </p:cNvPr>
          <p:cNvGrpSpPr>
            <a:grpSpLocks/>
          </p:cNvGrpSpPr>
          <p:nvPr/>
        </p:nvGrpSpPr>
        <p:grpSpPr bwMode="auto">
          <a:xfrm>
            <a:off x="523364" y="562409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7EFEFCA-E63F-A465-D8B3-E52159CFC879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TextBox 2">
              <a:extLst>
                <a:ext uri="{FF2B5EF4-FFF2-40B4-BE49-F238E27FC236}">
                  <a16:creationId xmlns:a16="http://schemas.microsoft.com/office/drawing/2014/main" id="{46A6D888-5EAE-B662-1537-71F7E6B9B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0BD9AC4-73B1-EF6A-A11E-6911FE6E4006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568D206-1077-EF6F-0845-BB1CFE26049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DA56ACE-36A1-EDD2-EBB2-514877267D6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DFA42C23-7A05-4A28-FE34-5A21EBFC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63696-B67A-B231-8561-9023E849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0018B52-43DA-86EC-62E7-76AE1767AAD8}"/>
              </a:ext>
            </a:extLst>
          </p:cNvPr>
          <p:cNvGrpSpPr>
            <a:grpSpLocks/>
          </p:cNvGrpSpPr>
          <p:nvPr/>
        </p:nvGrpSpPr>
        <p:grpSpPr bwMode="auto">
          <a:xfrm>
            <a:off x="2552281" y="2724634"/>
            <a:ext cx="6062942" cy="2004988"/>
            <a:chOff x="6565874" y="1354975"/>
            <a:chExt cx="2398614" cy="359286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48F3DA7-DA68-CD1F-8EB4-4DE6E0F2139C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9" name="TextBox 2">
              <a:extLst>
                <a:ext uri="{FF2B5EF4-FFF2-40B4-BE49-F238E27FC236}">
                  <a16:creationId xmlns:a16="http://schemas.microsoft.com/office/drawing/2014/main" id="{74312B5E-A28E-1048-8161-7E3B8EA88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0985" y="3951661"/>
              <a:ext cx="960629" cy="82855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方法区</a:t>
              </a:r>
              <a:r>
                <a:rPr lang="en-US" altLang="zh-CN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(jdk8:</a:t>
              </a:r>
              <a:r>
                <a:rPr lang="zh-CN" altLang="en-US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元空间</a:t>
              </a:r>
              <a:r>
                <a:rPr lang="en-US" altLang="zh-CN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)</a:t>
              </a:r>
              <a:endParaRPr lang="zh-CN" altLang="en-US" b="1">
                <a:solidFill>
                  <a:srgbClr val="077D68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FE30D0E-DC22-15E3-9E4E-B0B51F8C7DE3}"/>
              </a:ext>
            </a:extLst>
          </p:cNvPr>
          <p:cNvSpPr/>
          <p:nvPr/>
        </p:nvSpPr>
        <p:spPr>
          <a:xfrm>
            <a:off x="6122051" y="1246922"/>
            <a:ext cx="1745672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静态变量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en-US"/>
              <a:t>静态域</a:t>
            </a:r>
            <a:r>
              <a:rPr lang="en-US" altLang="zh-CN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9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3" y="13768"/>
            <a:ext cx="402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静态变量的内存解析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(jdk7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及之后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A21F987-FE6B-8C09-304A-E3E438775E8C}"/>
              </a:ext>
            </a:extLst>
          </p:cNvPr>
          <p:cNvGrpSpPr>
            <a:grpSpLocks/>
          </p:cNvGrpSpPr>
          <p:nvPr/>
        </p:nvGrpSpPr>
        <p:grpSpPr bwMode="auto">
          <a:xfrm>
            <a:off x="5410302" y="604751"/>
            <a:ext cx="3565422" cy="2864380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7498E03-A5D7-44A9-E480-45502F7A9F50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3" name="TextBox 2">
              <a:extLst>
                <a:ext uri="{FF2B5EF4-FFF2-40B4-BE49-F238E27FC236}">
                  <a16:creationId xmlns:a16="http://schemas.microsoft.com/office/drawing/2014/main" id="{D549019B-8527-AA83-987D-FC77DB4FF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6519" y="4213798"/>
              <a:ext cx="370027" cy="7340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E6F937-FA0C-B34D-860F-714025C4C1F8}"/>
              </a:ext>
            </a:extLst>
          </p:cNvPr>
          <p:cNvGrpSpPr>
            <a:grpSpLocks/>
          </p:cNvGrpSpPr>
          <p:nvPr/>
        </p:nvGrpSpPr>
        <p:grpSpPr bwMode="auto">
          <a:xfrm>
            <a:off x="3817531" y="600398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7EFEFCA-E63F-A465-D8B3-E52159CFC879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TextBox 2">
              <a:extLst>
                <a:ext uri="{FF2B5EF4-FFF2-40B4-BE49-F238E27FC236}">
                  <a16:creationId xmlns:a16="http://schemas.microsoft.com/office/drawing/2014/main" id="{46A6D888-5EAE-B662-1537-71F7E6B9B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0BD9AC4-73B1-EF6A-A11E-6911FE6E4006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568D206-1077-EF6F-0845-BB1CFE26049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DA56ACE-36A1-EDD2-EBB2-514877267D63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3">
            <a:extLst>
              <a:ext uri="{FF2B5EF4-FFF2-40B4-BE49-F238E27FC236}">
                <a16:creationId xmlns:a16="http://schemas.microsoft.com/office/drawing/2014/main" id="{F2C3E5D7-A6A4-6BD0-33B6-83197E706E73}"/>
              </a:ext>
            </a:extLst>
          </p:cNvPr>
          <p:cNvSpPr txBox="1"/>
          <p:nvPr/>
        </p:nvSpPr>
        <p:spPr>
          <a:xfrm>
            <a:off x="189619" y="1078224"/>
            <a:ext cx="3430094" cy="27735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100"/>
              </a:lnSpc>
              <a:defRPr/>
            </a:pPr>
            <a:r>
              <a:rPr lang="zh-CN" altLang="zh-CN" sz="1100" b="1" dirty="0">
                <a:solidFill>
                  <a:srgbClr val="00008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public static void 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main(String[] args) {</a:t>
            </a: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Chinese c1 = </a:t>
            </a:r>
            <a:r>
              <a:rPr kumimoji="0" lang="zh-CN" altLang="zh-CN" sz="1100" b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Chinese();</a:t>
            </a:r>
            <a:b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c1.</a:t>
            </a:r>
            <a:r>
              <a:rPr kumimoji="0" lang="zh-CN" altLang="zh-CN" sz="1100" b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zh-CN" altLang="en-US" sz="1100" b="1" dirty="0">
                <a:solidFill>
                  <a:srgbClr val="008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刘翔</a:t>
            </a:r>
            <a:r>
              <a:rPr kumimoji="0" lang="zh-CN" altLang="zh-CN" sz="1100" b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c1.</a:t>
            </a:r>
            <a:r>
              <a:rPr kumimoji="0" lang="zh-CN" altLang="zh-CN" sz="1100" b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zh-CN" sz="1100" b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39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c1.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nation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中</a:t>
            </a:r>
            <a:r>
              <a:rPr kumimoji="0" lang="zh-CN" altLang="zh-CN" sz="1100" b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国</a:t>
            </a:r>
            <a:r>
              <a:rPr kumimoji="0" lang="zh-CN" altLang="zh-CN" sz="1100" b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Chinese c2 = </a:t>
            </a:r>
            <a:r>
              <a:rPr kumimoji="0" lang="zh-CN" altLang="zh-CN" sz="1100" b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Chinese();</a:t>
            </a:r>
            <a:b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c2.</a:t>
            </a:r>
            <a:r>
              <a:rPr kumimoji="0" lang="zh-CN" altLang="zh-CN" sz="1100" b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姚明</a:t>
            </a:r>
            <a:r>
              <a:rPr kumimoji="0" lang="zh-CN" altLang="zh-CN" sz="1100" b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c2.</a:t>
            </a:r>
            <a:r>
              <a:rPr kumimoji="0" lang="zh-CN" altLang="zh-CN" sz="1100" b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42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c2.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nation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"CHN"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/>
            </a:r>
            <a:b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</a:b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思源黑体 CN Heavy" panose="020B0A00000000000000" pitchFamily="34" charset="-122"/>
                <a:cs typeface="Courier New" panose="02070309020205020404" pitchFamily="49" charset="0"/>
              </a:rPr>
              <a:t>}</a:t>
            </a:r>
            <a:endParaRPr lang="en-US" altLang="zh-CN" sz="1100" dirty="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defRPr/>
            </a:pPr>
            <a:endParaRPr lang="en-US" altLang="zh-CN" sz="1100" dirty="0">
              <a:solidFill>
                <a:srgbClr val="000000"/>
              </a:solidFill>
              <a:latin typeface="Consolas" panose="020B0609020204030204" pitchFamily="49" charset="0"/>
              <a:ea typeface="思源黑体 CN Heavy" panose="020B0A00000000000000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Chinese{</a:t>
            </a:r>
            <a:b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kumimoji="0" lang="zh-CN" altLang="zh-CN" sz="1100" b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nation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国籍</a:t>
            </a:r>
            <a:endParaRPr kumimoji="0" lang="en-US" altLang="zh-CN" sz="1100" b="0" u="none" strike="noStrike" cap="none" normalizeH="0" baseline="0" dirty="0">
              <a:ln>
                <a:noFill/>
              </a:ln>
              <a:solidFill>
                <a:srgbClr val="0A804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latin typeface="+mn-ea"/>
                <a:cs typeface="Courier New" panose="02070309020205020404" pitchFamily="49" charset="0"/>
              </a:rPr>
              <a:t>}</a:t>
            </a:r>
            <a:endParaRPr kumimoji="0" lang="zh-CN" altLang="zh-CN" sz="1100" b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>
              <a:lnSpc>
                <a:spcPts val="1100"/>
              </a:lnSpc>
              <a:defRPr/>
            </a:pPr>
            <a:endParaRPr lang="zh-CN" altLang="zh-CN" sz="1100" dirty="0">
              <a:latin typeface="Consolas" panose="020B0609020204030204" pitchFamily="49" charset="0"/>
              <a:ea typeface="思源黑体 CN Heavy" panose="020B0A00000000000000" pitchFamily="34" charset="-122"/>
            </a:endParaRPr>
          </a:p>
        </p:txBody>
      </p:sp>
      <p:sp>
        <p:nvSpPr>
          <p:cNvPr id="42" name="TextBox 4">
            <a:extLst>
              <a:ext uri="{FF2B5EF4-FFF2-40B4-BE49-F238E27FC236}">
                <a16:creationId xmlns:a16="http://schemas.microsoft.com/office/drawing/2014/main" id="{562F6D0B-4CE8-EBE4-D929-5A2B49376C0E}"/>
              </a:ext>
            </a:extLst>
          </p:cNvPr>
          <p:cNvSpPr txBox="1"/>
          <p:nvPr/>
        </p:nvSpPr>
        <p:spPr>
          <a:xfrm>
            <a:off x="168276" y="545996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A42C23-7A05-4A28-FE34-5A21EBFC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63696-B67A-B231-8561-9023E849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81BA7BFE-6B97-BF00-A0B6-493574F5D92A}"/>
              </a:ext>
            </a:extLst>
          </p:cNvPr>
          <p:cNvSpPr txBox="1"/>
          <p:nvPr/>
        </p:nvSpPr>
        <p:spPr>
          <a:xfrm>
            <a:off x="3867258" y="2662392"/>
            <a:ext cx="1400011" cy="10618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zh-CN" altLang="en-US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方法：</a:t>
            </a: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main()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c1: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r>
              <a:rPr lang="en-US" altLang="zh-CN" sz="1050" kern="0">
                <a:solidFill>
                  <a:srgbClr val="000000"/>
                </a:solidFill>
                <a:latin typeface="Consolas" panose="020B0609020204030204" pitchFamily="49" charset="0"/>
                <a:ea typeface="思源黑体 CN Bold" panose="020B0800000000000000" pitchFamily="34" charset="-122"/>
                <a:cs typeface="宋体" panose="02010600030101010101" pitchFamily="2" charset="-122"/>
              </a:rPr>
              <a:t>c2:</a:t>
            </a:r>
          </a:p>
          <a:p>
            <a:pPr>
              <a:tabLst>
                <a:tab pos="581645" algn="l"/>
                <a:tab pos="1163291" algn="l"/>
                <a:tab pos="1744937" algn="l"/>
                <a:tab pos="2326582" algn="l"/>
                <a:tab pos="2908227" algn="l"/>
                <a:tab pos="3489873" algn="l"/>
                <a:tab pos="4071518" algn="l"/>
                <a:tab pos="4653164" algn="l"/>
                <a:tab pos="5234810" algn="l"/>
                <a:tab pos="5816455" algn="l"/>
                <a:tab pos="6398100" algn="l"/>
                <a:tab pos="6979745" algn="l"/>
                <a:tab pos="7561391" algn="l"/>
                <a:tab pos="8143037" algn="l"/>
                <a:tab pos="8724682" algn="l"/>
                <a:tab pos="9306327" algn="l"/>
              </a:tabLst>
              <a:defRPr/>
            </a:pPr>
            <a:endParaRPr lang="en-US" altLang="zh-CN" sz="1050" b="1" kern="0">
              <a:solidFill>
                <a:srgbClr val="000000"/>
              </a:solidFill>
              <a:latin typeface="Consolas" panose="020B0609020204030204" pitchFamily="49" charset="0"/>
              <a:ea typeface="思源黑体 CN Bold" panose="020B0800000000000000" pitchFamily="34" charset="-122"/>
              <a:cs typeface="宋体" panose="02010600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A8A09B9-4A7B-FFEA-83FD-635BFF769FDD}"/>
              </a:ext>
            </a:extLst>
          </p:cNvPr>
          <p:cNvGrpSpPr>
            <a:grpSpLocks/>
          </p:cNvGrpSpPr>
          <p:nvPr/>
        </p:nvGrpSpPr>
        <p:grpSpPr bwMode="auto">
          <a:xfrm>
            <a:off x="5410302" y="3636818"/>
            <a:ext cx="3565423" cy="1095191"/>
            <a:chOff x="6565874" y="1354975"/>
            <a:chExt cx="2398614" cy="3592863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DA8FD01-DAAD-4972-4895-6FC28952829D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14" name="TextBox 2">
              <a:extLst>
                <a:ext uri="{FF2B5EF4-FFF2-40B4-BE49-F238E27FC236}">
                  <a16:creationId xmlns:a16="http://schemas.microsoft.com/office/drawing/2014/main" id="{CA92F2D6-90AB-133C-4648-AB44CD3E5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5119" y="3439250"/>
              <a:ext cx="592825" cy="9584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77D68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方法区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286F2B6F-5206-C6EC-061C-DFC4F6DCC517}"/>
              </a:ext>
            </a:extLst>
          </p:cNvPr>
          <p:cNvSpPr/>
          <p:nvPr/>
        </p:nvSpPr>
        <p:spPr>
          <a:xfrm>
            <a:off x="7585364" y="1153391"/>
            <a:ext cx="1319458" cy="1562846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BDB831-AA77-7734-7C8F-15E5DF9453CD}"/>
              </a:ext>
            </a:extLst>
          </p:cNvPr>
          <p:cNvSpPr/>
          <p:nvPr/>
        </p:nvSpPr>
        <p:spPr>
          <a:xfrm>
            <a:off x="5885793" y="1240221"/>
            <a:ext cx="1187669" cy="8408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ABF8B-0435-8BDC-28CA-D51E21A4FE54}"/>
              </a:ext>
            </a:extLst>
          </p:cNvPr>
          <p:cNvSpPr txBox="1"/>
          <p:nvPr/>
        </p:nvSpPr>
        <p:spPr>
          <a:xfrm>
            <a:off x="5885793" y="1346234"/>
            <a:ext cx="1125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name: </a:t>
            </a:r>
            <a:r>
              <a:rPr lang="zh-CN" altLang="en-US" sz="1400"/>
              <a:t>刘翔</a:t>
            </a:r>
            <a:endParaRPr lang="en-US" altLang="zh-CN" sz="1400"/>
          </a:p>
          <a:p>
            <a:pPr algn="l"/>
            <a:r>
              <a:rPr lang="en-US" altLang="zh-CN" sz="1400"/>
              <a:t>age:39</a:t>
            </a:r>
            <a:endParaRPr lang="zh-CN" altLang="en-US" sz="14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0A7C0D7-D828-2851-9E1D-C022F55A6E41}"/>
              </a:ext>
            </a:extLst>
          </p:cNvPr>
          <p:cNvCxnSpPr/>
          <p:nvPr/>
        </p:nvCxnSpPr>
        <p:spPr>
          <a:xfrm flipV="1">
            <a:off x="4256690" y="1240221"/>
            <a:ext cx="1629103" cy="184982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00C07DA-7466-D65B-FF79-1E9BF953E6EC}"/>
              </a:ext>
            </a:extLst>
          </p:cNvPr>
          <p:cNvSpPr/>
          <p:nvPr/>
        </p:nvSpPr>
        <p:spPr>
          <a:xfrm>
            <a:off x="7652993" y="2342865"/>
            <a:ext cx="1137909" cy="4984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3A0904-4717-7AB2-B5D4-3DA0BBF0BBFD}"/>
              </a:ext>
            </a:extLst>
          </p:cNvPr>
          <p:cNvSpPr txBox="1"/>
          <p:nvPr/>
        </p:nvSpPr>
        <p:spPr>
          <a:xfrm>
            <a:off x="7757159" y="2465014"/>
            <a:ext cx="1137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nation:null</a:t>
            </a:r>
            <a:endParaRPr lang="zh-CN" altLang="en-US" sz="140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8A2ECF5-38C8-CD91-C77D-98FE4AD0BA1A}"/>
              </a:ext>
            </a:extLst>
          </p:cNvPr>
          <p:cNvCxnSpPr/>
          <p:nvPr/>
        </p:nvCxnSpPr>
        <p:spPr>
          <a:xfrm>
            <a:off x="8408276" y="2571750"/>
            <a:ext cx="382626" cy="14448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38934AB-7776-B855-C2E9-64B4F4973C39}"/>
              </a:ext>
            </a:extLst>
          </p:cNvPr>
          <p:cNvSpPr txBox="1"/>
          <p:nvPr/>
        </p:nvSpPr>
        <p:spPr>
          <a:xfrm>
            <a:off x="8250382" y="2081048"/>
            <a:ext cx="70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/>
              <a:t>中国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11E320-BA4A-8012-9A44-21421B77B4F3}"/>
              </a:ext>
            </a:extLst>
          </p:cNvPr>
          <p:cNvSpPr/>
          <p:nvPr/>
        </p:nvSpPr>
        <p:spPr>
          <a:xfrm>
            <a:off x="5934189" y="2465014"/>
            <a:ext cx="1187669" cy="8408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6608DB-63A3-C9D9-2730-AA1F419E5EAB}"/>
              </a:ext>
            </a:extLst>
          </p:cNvPr>
          <p:cNvSpPr txBox="1"/>
          <p:nvPr/>
        </p:nvSpPr>
        <p:spPr>
          <a:xfrm>
            <a:off x="5968768" y="2680580"/>
            <a:ext cx="1125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name: </a:t>
            </a:r>
            <a:r>
              <a:rPr lang="zh-CN" altLang="en-US" sz="1400"/>
              <a:t>姚明</a:t>
            </a:r>
            <a:endParaRPr lang="en-US" altLang="zh-CN" sz="1400"/>
          </a:p>
          <a:p>
            <a:pPr algn="l"/>
            <a:r>
              <a:rPr lang="en-US" altLang="zh-CN" sz="1400"/>
              <a:t>age:42</a:t>
            </a:r>
            <a:endParaRPr lang="zh-CN" altLang="en-US" sz="140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FA1CF3E-CF78-D4DB-15DD-2A1257E6D048}"/>
              </a:ext>
            </a:extLst>
          </p:cNvPr>
          <p:cNvCxnSpPr/>
          <p:nvPr/>
        </p:nvCxnSpPr>
        <p:spPr>
          <a:xfrm flipV="1">
            <a:off x="4256690" y="2571750"/>
            <a:ext cx="1629103" cy="89738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3BCFD67-EAD8-07A1-7E7C-8C595478C841}"/>
              </a:ext>
            </a:extLst>
          </p:cNvPr>
          <p:cNvCxnSpPr/>
          <p:nvPr/>
        </p:nvCxnSpPr>
        <p:spPr>
          <a:xfrm>
            <a:off x="8326113" y="2081048"/>
            <a:ext cx="376453" cy="26181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D65BA40-29A6-643A-5965-AD6DD81F3A69}"/>
              </a:ext>
            </a:extLst>
          </p:cNvPr>
          <p:cNvSpPr txBox="1"/>
          <p:nvPr/>
        </p:nvSpPr>
        <p:spPr>
          <a:xfrm>
            <a:off x="8250381" y="1817299"/>
            <a:ext cx="71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/>
              <a:t>CHN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3" y="13768"/>
            <a:ext cx="402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静态变量的内存解析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(jdk7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及之后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A42C23-7A05-4A28-FE34-5A21EBFC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63696-B67A-B231-8561-9023E849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82" y="141216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5272" y="628121"/>
            <a:ext cx="31747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public class Student {</a:t>
            </a:r>
          </a:p>
          <a:p>
            <a:r>
              <a:rPr lang="en-US" altLang="zh-CN" sz="1200" dirty="0"/>
              <a:t>    String name;</a:t>
            </a:r>
          </a:p>
          <a:p>
            <a:r>
              <a:rPr lang="en-US" altLang="zh-CN" sz="1200" dirty="0"/>
              <a:t>    static String </a:t>
            </a:r>
            <a:r>
              <a:rPr lang="en-US" altLang="zh-CN" sz="1200" dirty="0" err="1"/>
              <a:t>classRoom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29" name="矩形 28"/>
          <p:cNvSpPr/>
          <p:nvPr/>
        </p:nvSpPr>
        <p:spPr>
          <a:xfrm>
            <a:off x="92365" y="1781494"/>
            <a:ext cx="4572001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/>
              <a:t>public class Test01 {</a:t>
            </a:r>
          </a:p>
          <a:p>
            <a:r>
              <a:rPr lang="en-US" altLang="zh-CN" sz="1200" dirty="0"/>
              <a:t>    public static void main(String[] </a:t>
            </a:r>
            <a:r>
              <a:rPr lang="en-US" altLang="zh-CN" sz="1200" dirty="0" err="1"/>
              <a:t>args</a:t>
            </a:r>
            <a:r>
              <a:rPr lang="en-US" altLang="zh-CN" sz="1200" dirty="0"/>
              <a:t>) {</a:t>
            </a:r>
          </a:p>
          <a:p>
            <a:r>
              <a:rPr lang="en-US" altLang="zh-CN" sz="1200" dirty="0"/>
              <a:t>        //</a:t>
            </a:r>
            <a:r>
              <a:rPr lang="zh-CN" altLang="en-US" sz="1200" dirty="0"/>
              <a:t>类名直接调用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 err="1"/>
              <a:t>Student.classRoom</a:t>
            </a:r>
            <a:r>
              <a:rPr lang="en-US" altLang="zh-CN" sz="1200" dirty="0"/>
              <a:t> = "222";</a:t>
            </a:r>
          </a:p>
          <a:p>
            <a:r>
              <a:rPr lang="en-US" altLang="zh-CN" sz="1200" dirty="0"/>
              <a:t>        Student student1 = new Student();</a:t>
            </a:r>
          </a:p>
          <a:p>
            <a:r>
              <a:rPr lang="en-US" altLang="zh-CN" sz="1200" dirty="0"/>
              <a:t>        student1.name = "</a:t>
            </a:r>
            <a:r>
              <a:rPr lang="zh-CN" altLang="en-US" sz="1200" dirty="0"/>
              <a:t>郭靖</a:t>
            </a:r>
            <a:r>
              <a:rPr lang="en-US" altLang="zh-CN" sz="1200" dirty="0"/>
              <a:t>";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System.out.println</a:t>
            </a:r>
            <a:r>
              <a:rPr lang="en-US" altLang="zh-CN" sz="1200" dirty="0"/>
              <a:t>(student1.name);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System.out.println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Student.classRoom</a:t>
            </a:r>
            <a:r>
              <a:rPr lang="en-US" altLang="zh-CN" sz="1200" dirty="0"/>
              <a:t>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  Student student2 = new Student();</a:t>
            </a:r>
          </a:p>
          <a:p>
            <a:r>
              <a:rPr lang="en-US" altLang="zh-CN" sz="1200" dirty="0"/>
              <a:t>        student2.name = "</a:t>
            </a:r>
            <a:r>
              <a:rPr lang="zh-CN" altLang="en-US" sz="1200" dirty="0"/>
              <a:t>黄蓉</a:t>
            </a:r>
            <a:r>
              <a:rPr lang="en-US" altLang="zh-CN" sz="1200" dirty="0"/>
              <a:t>";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System.out.println</a:t>
            </a:r>
            <a:r>
              <a:rPr lang="en-US" altLang="zh-CN" sz="1200" dirty="0"/>
              <a:t>(student2.name);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System.out.println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Student.classRoom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3938955" y="3834924"/>
            <a:ext cx="5205046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/>
              <a:t>方法区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5200234" y="4055751"/>
            <a:ext cx="1135966" cy="47274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Test01.class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7030328" y="4055751"/>
            <a:ext cx="1135966" cy="472745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Student.class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3938955" y="481908"/>
            <a:ext cx="2509788" cy="32475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 smtClean="0"/>
              <a:t>栈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6634212" y="481908"/>
            <a:ext cx="2509788" cy="32475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 smtClean="0"/>
              <a:t>堆</a:t>
            </a:r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6735555" y="3054653"/>
            <a:ext cx="2307101" cy="5594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 smtClean="0"/>
              <a:t>静态区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7186527" y="3251352"/>
            <a:ext cx="139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 err="1" smtClean="0"/>
              <a:t>classRoom</a:t>
            </a:r>
            <a:r>
              <a:rPr lang="en-US" altLang="zh-CN" sz="1200" dirty="0" smtClean="0"/>
              <a:t>=“222”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867237" y="731984"/>
            <a:ext cx="131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main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4025582" y="1048693"/>
            <a:ext cx="2349304" cy="2355038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4057743" y="1192859"/>
            <a:ext cx="175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Student student1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6735555" y="1043618"/>
            <a:ext cx="1050913" cy="1669269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002293" y="1043617"/>
            <a:ext cx="1050913" cy="1669269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6881138" y="766618"/>
            <a:ext cx="991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0x001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8216918" y="745980"/>
            <a:ext cx="991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0x002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752650" y="1508919"/>
            <a:ext cx="1033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n</a:t>
            </a:r>
            <a:r>
              <a:rPr lang="en-US" altLang="zh-CN" sz="1200" dirty="0" smtClean="0"/>
              <a:t>ame:</a:t>
            </a:r>
            <a:r>
              <a:rPr lang="zh-CN" altLang="en-US" sz="1200" dirty="0" smtClean="0"/>
              <a:t>郭靖</a:t>
            </a:r>
            <a:endParaRPr lang="zh-CN" altLang="en-US" sz="1200" dirty="0"/>
          </a:p>
        </p:txBody>
      </p:sp>
      <p:sp>
        <p:nvSpPr>
          <p:cNvPr id="59" name="文本框 58"/>
          <p:cNvSpPr txBox="1"/>
          <p:nvPr/>
        </p:nvSpPr>
        <p:spPr>
          <a:xfrm>
            <a:off x="8019389" y="1508919"/>
            <a:ext cx="1033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/>
              <a:t>n</a:t>
            </a:r>
            <a:r>
              <a:rPr lang="en-US" altLang="zh-CN" sz="1200" dirty="0" smtClean="0"/>
              <a:t>ame:</a:t>
            </a:r>
            <a:r>
              <a:rPr lang="zh-CN" altLang="en-US" sz="1200" dirty="0"/>
              <a:t>黄蓉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4095919" y="2105662"/>
            <a:ext cx="175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Student student2</a:t>
            </a:r>
            <a:endParaRPr lang="zh-CN" altLang="en-US" sz="1200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5451231" y="1331358"/>
            <a:ext cx="1301419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5433237" y="2226212"/>
            <a:ext cx="2569056" cy="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下箭头 68"/>
          <p:cNvSpPr/>
          <p:nvPr/>
        </p:nvSpPr>
        <p:spPr>
          <a:xfrm>
            <a:off x="7166565" y="2722414"/>
            <a:ext cx="124017" cy="33223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下箭头 69"/>
          <p:cNvSpPr/>
          <p:nvPr/>
        </p:nvSpPr>
        <p:spPr>
          <a:xfrm>
            <a:off x="8494825" y="2712886"/>
            <a:ext cx="124017" cy="33223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0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 animBg="1"/>
      <p:bldP spid="53" grpId="0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9" grpId="0" animBg="1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3" y="13768"/>
            <a:ext cx="4020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静态变量的内存解析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(jdk7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及之后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26861-E8B0-7CDC-4E8B-ADD2744DA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080B0-33FD-174C-8B73-1FD6B5543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A42C23-7A05-4A28-FE34-5A21EBFC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63696-B67A-B231-8561-9023E849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82" y="141216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38955" y="481908"/>
            <a:ext cx="2509788" cy="45261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 smtClean="0"/>
              <a:t>栈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6591082" y="481908"/>
            <a:ext cx="2509788" cy="45261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dirty="0" smtClean="0"/>
              <a:t>堆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868118" y="3174847"/>
            <a:ext cx="131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main</a:t>
            </a:r>
            <a:endParaRPr lang="zh-CN" altLang="en-US" sz="1200" dirty="0"/>
          </a:p>
        </p:txBody>
      </p:sp>
      <p:sp>
        <p:nvSpPr>
          <p:cNvPr id="52" name="矩形 51"/>
          <p:cNvSpPr/>
          <p:nvPr/>
        </p:nvSpPr>
        <p:spPr>
          <a:xfrm>
            <a:off x="4025582" y="3416599"/>
            <a:ext cx="2349304" cy="1349747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658134" y="1042527"/>
            <a:ext cx="2375683" cy="3717654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934" y="452976"/>
            <a:ext cx="4572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dirty="0"/>
              <a:t>public class Employee {</a:t>
            </a:r>
          </a:p>
          <a:p>
            <a:r>
              <a:rPr lang="en-US" altLang="zh-CN" sz="1100" dirty="0"/>
              <a:t>    private String name;</a:t>
            </a:r>
          </a:p>
          <a:p>
            <a:endParaRPr lang="en-US" altLang="zh-CN" sz="1100" dirty="0"/>
          </a:p>
          <a:p>
            <a:r>
              <a:rPr lang="en-US" altLang="zh-CN" sz="1100" dirty="0"/>
              <a:t>    public Employee(String name) {</a:t>
            </a:r>
          </a:p>
          <a:p>
            <a:r>
              <a:rPr lang="en-US" altLang="zh-CN" sz="1100" dirty="0"/>
              <a:t>        this.name = name;</a:t>
            </a:r>
          </a:p>
          <a:p>
            <a:r>
              <a:rPr lang="en-US" altLang="zh-CN" sz="1100" dirty="0"/>
              <a:t>    }</a:t>
            </a:r>
          </a:p>
          <a:p>
            <a:endParaRPr lang="en-US" altLang="zh-CN" sz="1100" dirty="0"/>
          </a:p>
          <a:p>
            <a:r>
              <a:rPr lang="en-US" altLang="zh-CN" sz="1100" dirty="0"/>
              <a:t>    public String </a:t>
            </a:r>
            <a:r>
              <a:rPr lang="en-US" altLang="zh-CN" sz="1100" dirty="0" err="1"/>
              <a:t>getName</a:t>
            </a:r>
            <a:r>
              <a:rPr lang="en-US" altLang="zh-CN" sz="1100" dirty="0"/>
              <a:t>() {</a:t>
            </a:r>
          </a:p>
          <a:p>
            <a:r>
              <a:rPr lang="en-US" altLang="zh-CN" sz="1100" dirty="0"/>
              <a:t>        return name;</a:t>
            </a:r>
          </a:p>
          <a:p>
            <a:r>
              <a:rPr lang="en-US" altLang="zh-CN" sz="1100" dirty="0"/>
              <a:t>    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31934" y="2563128"/>
            <a:ext cx="4572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dirty="0"/>
              <a:t>public class Teacher extends Employee{</a:t>
            </a:r>
          </a:p>
          <a:p>
            <a:r>
              <a:rPr lang="en-US" altLang="zh-CN" sz="1100" dirty="0"/>
              <a:t>    public Teacher(String name) {</a:t>
            </a:r>
          </a:p>
          <a:p>
            <a:r>
              <a:rPr lang="en-US" altLang="zh-CN" sz="1100" dirty="0"/>
              <a:t>        super(name);</a:t>
            </a:r>
          </a:p>
          <a:p>
            <a:r>
              <a:rPr lang="en-US" altLang="zh-CN" sz="1100" dirty="0"/>
              <a:t>    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0" y="3658351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dirty="0"/>
              <a:t>public class Test01 {</a:t>
            </a:r>
          </a:p>
          <a:p>
            <a:r>
              <a:rPr lang="en-US" altLang="zh-CN" sz="1100" dirty="0"/>
              <a:t>    public static void main(String[] </a:t>
            </a:r>
            <a:r>
              <a:rPr lang="en-US" altLang="zh-CN" sz="1100" dirty="0" err="1"/>
              <a:t>args</a:t>
            </a:r>
            <a:r>
              <a:rPr lang="en-US" altLang="zh-CN" sz="1100" dirty="0"/>
              <a:t>) {</a:t>
            </a:r>
          </a:p>
          <a:p>
            <a:r>
              <a:rPr lang="en-US" altLang="zh-CN" sz="1100" dirty="0"/>
              <a:t>        Teacher t1 = new Teacher("</a:t>
            </a:r>
            <a:r>
              <a:rPr lang="zh-CN" altLang="en-US" sz="1100" dirty="0"/>
              <a:t>张三</a:t>
            </a:r>
            <a:r>
              <a:rPr lang="en-US" altLang="zh-CN" sz="1100" dirty="0"/>
              <a:t>");</a:t>
            </a:r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System.out.println</a:t>
            </a:r>
            <a:r>
              <a:rPr lang="en-US" altLang="zh-CN" sz="1100" dirty="0"/>
              <a:t>(t1.getName());</a:t>
            </a:r>
          </a:p>
          <a:p>
            <a:r>
              <a:rPr lang="en-US" altLang="zh-CN" sz="1100" dirty="0"/>
              <a:t>    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479914" y="3906806"/>
            <a:ext cx="1427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 smtClean="0"/>
              <a:t>Teacher t1</a:t>
            </a:r>
            <a:endParaRPr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526215" y="765528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0x001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7033566" y="1430166"/>
            <a:ext cx="1624818" cy="10952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0x001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033566" y="3455673"/>
            <a:ext cx="1624818" cy="10952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name:null</a:t>
            </a:r>
            <a:endParaRPr lang="en-US" altLang="zh-CN" sz="2000" dirty="0" smtClean="0"/>
          </a:p>
          <a:p>
            <a:pPr algn="ctr"/>
            <a:r>
              <a:rPr lang="en-US" altLang="zh-CN" dirty="0" smtClean="0"/>
              <a:t>name:</a:t>
            </a:r>
            <a:r>
              <a:rPr lang="zh-CN" altLang="en-US" dirty="0" smtClean="0"/>
              <a:t>张三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966513" y="1072144"/>
            <a:ext cx="107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FF0000"/>
                </a:solidFill>
              </a:rPr>
              <a:t>this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62996" y="3083259"/>
            <a:ext cx="10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</a:rPr>
              <a:t>super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025582" y="2432693"/>
            <a:ext cx="2349304" cy="66545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809311" y="2190941"/>
            <a:ext cx="141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Teacher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479914" y="2613130"/>
            <a:ext cx="149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name:</a:t>
            </a:r>
            <a:r>
              <a:rPr lang="zh-CN" altLang="en-US" sz="1200" dirty="0" smtClean="0"/>
              <a:t>张三</a:t>
            </a:r>
            <a:endParaRPr lang="zh-CN" altLang="en-US" sz="1200" dirty="0"/>
          </a:p>
        </p:txBody>
      </p:sp>
      <p:sp>
        <p:nvSpPr>
          <p:cNvPr id="63" name="矩形 62"/>
          <p:cNvSpPr/>
          <p:nvPr/>
        </p:nvSpPr>
        <p:spPr>
          <a:xfrm>
            <a:off x="4025582" y="1378097"/>
            <a:ext cx="2349304" cy="66545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809311" y="1094407"/>
            <a:ext cx="1386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Employee</a:t>
            </a:r>
            <a:endParaRPr lang="zh-CN" altLang="en-US" sz="1200" dirty="0"/>
          </a:p>
        </p:txBody>
      </p:sp>
      <p:sp>
        <p:nvSpPr>
          <p:cNvPr id="65" name="文本框 64"/>
          <p:cNvSpPr txBox="1"/>
          <p:nvPr/>
        </p:nvSpPr>
        <p:spPr>
          <a:xfrm>
            <a:off x="4479914" y="1551360"/>
            <a:ext cx="149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/>
              <a:t>name:</a:t>
            </a:r>
            <a:r>
              <a:rPr lang="zh-CN" altLang="en-US" sz="1200" dirty="0" smtClean="0"/>
              <a:t>张三</a:t>
            </a:r>
            <a:endParaRPr lang="zh-CN" altLang="en-US" sz="1200" dirty="0"/>
          </a:p>
        </p:txBody>
      </p:sp>
      <p:sp>
        <p:nvSpPr>
          <p:cNvPr id="25" name="乘号 24"/>
          <p:cNvSpPr/>
          <p:nvPr/>
        </p:nvSpPr>
        <p:spPr>
          <a:xfrm>
            <a:off x="5526338" y="1378096"/>
            <a:ext cx="619153" cy="66016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乘号 65"/>
          <p:cNvSpPr/>
          <p:nvPr/>
        </p:nvSpPr>
        <p:spPr>
          <a:xfrm>
            <a:off x="5526338" y="2421545"/>
            <a:ext cx="619153" cy="66016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肘形连接符 26"/>
          <p:cNvCxnSpPr>
            <a:stCxn id="63" idx="3"/>
          </p:cNvCxnSpPr>
          <p:nvPr/>
        </p:nvCxnSpPr>
        <p:spPr>
          <a:xfrm>
            <a:off x="6374886" y="1710823"/>
            <a:ext cx="412361" cy="2353925"/>
          </a:xfrm>
          <a:prstGeom prst="bentConnector2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6778140" y="4010461"/>
            <a:ext cx="255426" cy="257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209315" y="3873176"/>
            <a:ext cx="1269706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85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1" grpId="0"/>
      <p:bldP spid="52" grpId="0" animBg="1"/>
      <p:bldP spid="54" grpId="0" animBg="1"/>
      <p:bldP spid="16" grpId="0"/>
      <p:bldP spid="18" grpId="0" animBg="1"/>
      <p:bldP spid="42" grpId="0" animBg="1"/>
      <p:bldP spid="19" grpId="0"/>
      <p:bldP spid="20" grpId="0"/>
      <p:bldP spid="61" grpId="0" animBg="1"/>
      <p:bldP spid="22" grpId="0"/>
      <p:bldP spid="23" grpId="0"/>
      <p:bldP spid="63" grpId="0" animBg="1"/>
      <p:bldP spid="24" grpId="0"/>
      <p:bldP spid="65" grpId="0"/>
      <p:bldP spid="25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222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全屏显示(16:9)</PresentationFormat>
  <Paragraphs>116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Malgun Gothic</vt:lpstr>
      <vt:lpstr>Microsoft JhengHei</vt:lpstr>
      <vt:lpstr>思源黑体 CN Bold</vt:lpstr>
      <vt:lpstr>思源黑体 CN Heavy</vt:lpstr>
      <vt:lpstr>宋体</vt:lpstr>
      <vt:lpstr>微软雅黑</vt:lpstr>
      <vt:lpstr>Arial</vt:lpstr>
      <vt:lpstr>Calibri</vt:lpstr>
      <vt:lpstr>Consolas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2023-03-07T23:52:40Z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