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0" r:id="rId4"/>
    <p:sldId id="261" r:id="rId5"/>
    <p:sldId id="270" r:id="rId6"/>
    <p:sldId id="262" r:id="rId7"/>
    <p:sldId id="272" r:id="rId8"/>
    <p:sldId id="263" r:id="rId9"/>
    <p:sldId id="264" r:id="rId10"/>
    <p:sldId id="259" r:id="rId11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007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62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6FD99-B1FA-4331-8905-DB39E8B288F7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5662-EE05-40AE-BC81-81279C4C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2023/5/28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2023/5/28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2023/5/28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498600" y="1357630"/>
            <a:ext cx="7334250" cy="159321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zh-CN" altLang="en-US" sz="48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尚硅谷全新</a:t>
            </a:r>
            <a:r>
              <a:rPr lang="en-US" altLang="zh-CN" sz="48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JDBC</a:t>
            </a:r>
            <a:r>
              <a:rPr lang="zh-CN" altLang="en-US" sz="48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技术讲解</a:t>
            </a:r>
          </a:p>
        </p:txBody>
      </p:sp>
      <p:sp>
        <p:nvSpPr>
          <p:cNvPr id="8" name="矩形 7"/>
          <p:cNvSpPr/>
          <p:nvPr/>
        </p:nvSpPr>
        <p:spPr>
          <a:xfrm>
            <a:off x="5240656" y="3387090"/>
            <a:ext cx="26212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讲师：赵伟风</a:t>
            </a:r>
            <a:endParaRPr lang="en-US" altLang="zh-CN" sz="320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1453" y="1851668"/>
            <a:ext cx="3031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谢谢观看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06768" y="-100"/>
            <a:ext cx="121348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引言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1510" y="598805"/>
            <a:ext cx="6215380" cy="4438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问题</a:t>
            </a:r>
            <a:r>
              <a:rPr lang="en-US" altLang="zh-CN"/>
              <a:t>1: </a:t>
            </a:r>
            <a:r>
              <a:rPr lang="zh-CN" altLang="en-US"/>
              <a:t>大家买的笔记本电脑原包装中带鼠标和键盘了么</a:t>
            </a:r>
            <a:r>
              <a:rPr lang="en-US" altLang="zh-CN"/>
              <a:t>?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0240" y="2204720"/>
            <a:ext cx="5349875" cy="436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问题</a:t>
            </a:r>
            <a:r>
              <a:rPr lang="en-US" altLang="zh-CN"/>
              <a:t>2: </a:t>
            </a:r>
            <a:r>
              <a:rPr lang="zh-CN" altLang="en-US"/>
              <a:t>自己购买</a:t>
            </a:r>
            <a:r>
              <a:rPr lang="en-US" altLang="zh-CN"/>
              <a:t>,</a:t>
            </a:r>
            <a:r>
              <a:rPr lang="zh-CN" altLang="en-US"/>
              <a:t>我们需要考虑哪些呢</a:t>
            </a:r>
            <a:r>
              <a:rPr lang="en-US" altLang="zh-CN"/>
              <a:t>?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50" y="1633220"/>
            <a:ext cx="4686300" cy="5715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050" y="1042670"/>
            <a:ext cx="4419600" cy="4572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0" name="矩形 9"/>
          <p:cNvSpPr/>
          <p:nvPr/>
        </p:nvSpPr>
        <p:spPr>
          <a:xfrm>
            <a:off x="1416050" y="2640965"/>
            <a:ext cx="1077595" cy="899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lstStyle/>
          <a:p>
            <a:pPr algn="ctr"/>
            <a:r>
              <a:rPr lang="zh-CN" alt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钱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1510" y="3762375"/>
            <a:ext cx="5349875" cy="436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问题</a:t>
            </a:r>
            <a:r>
              <a:rPr lang="en-US" altLang="zh-CN"/>
              <a:t>3: </a:t>
            </a:r>
            <a:r>
              <a:rPr lang="zh-CN" altLang="en-US"/>
              <a:t>为什么我们不需要考虑品牌适配等原因呢</a:t>
            </a:r>
            <a:r>
              <a:rPr lang="en-US" altLang="zh-CN"/>
              <a:t>!</a:t>
            </a:r>
          </a:p>
        </p:txBody>
      </p:sp>
      <p:sp>
        <p:nvSpPr>
          <p:cNvPr id="12" name="矩形 11"/>
          <p:cNvSpPr/>
          <p:nvPr/>
        </p:nvSpPr>
        <p:spPr>
          <a:xfrm>
            <a:off x="1365885" y="4198620"/>
            <a:ext cx="163068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USB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768" y="-100"/>
            <a:ext cx="172148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技术介绍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9445" y="746125"/>
            <a:ext cx="7168515" cy="6362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/>
              <a:t>USB，是英文Universal Serial Bus（通用串行总线）的缩写，是一个外部总线</a:t>
            </a:r>
            <a:r>
              <a:rPr lang="zh-CN" altLang="en-US" b="1">
                <a:solidFill>
                  <a:srgbClr val="FF0000"/>
                </a:solidFill>
              </a:rPr>
              <a:t>标准</a:t>
            </a:r>
            <a:r>
              <a:rPr lang="zh-CN" altLang="en-US"/>
              <a:t>，用于规范电脑与外部设备的连接和通讯。</a:t>
            </a: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 rot="5400000">
            <a:off x="3237230" y="2719070"/>
            <a:ext cx="1814830" cy="5353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" y="1824990"/>
            <a:ext cx="2523490" cy="21310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7315" y="1598295"/>
            <a:ext cx="3415665" cy="10528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5580" y="2998470"/>
            <a:ext cx="1125220" cy="1522095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V="1">
            <a:off x="3156585" y="2886710"/>
            <a:ext cx="71437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1"/>
          </p:cNvCxnSpPr>
          <p:nvPr/>
        </p:nvCxnSpPr>
        <p:spPr>
          <a:xfrm flipH="1">
            <a:off x="4455795" y="2124710"/>
            <a:ext cx="731520" cy="6985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4445000" y="3144520"/>
            <a:ext cx="830580" cy="5359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42290" y="3519170"/>
            <a:ext cx="8036560" cy="137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53085" y="3005455"/>
            <a:ext cx="8025130" cy="4343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53720" y="542925"/>
            <a:ext cx="8035925" cy="2382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2768" y="-100"/>
            <a:ext cx="172148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技术演示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735070" y="1485265"/>
            <a:ext cx="998855" cy="586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USB</a:t>
            </a:r>
          </a:p>
        </p:txBody>
      </p:sp>
      <p:sp>
        <p:nvSpPr>
          <p:cNvPr id="13" name="矩形 12"/>
          <p:cNvSpPr/>
          <p:nvPr/>
        </p:nvSpPr>
        <p:spPr>
          <a:xfrm>
            <a:off x="1019810" y="801370"/>
            <a:ext cx="1541780" cy="19545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电脑主机</a:t>
            </a:r>
          </a:p>
        </p:txBody>
      </p:sp>
      <p:sp>
        <p:nvSpPr>
          <p:cNvPr id="14" name="矩形 13"/>
          <p:cNvSpPr/>
          <p:nvPr/>
        </p:nvSpPr>
        <p:spPr>
          <a:xfrm>
            <a:off x="6105525" y="801370"/>
            <a:ext cx="1531620" cy="1954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外接设备</a:t>
            </a:r>
          </a:p>
        </p:txBody>
      </p:sp>
      <p:cxnSp>
        <p:nvCxnSpPr>
          <p:cNvPr id="15" name="直接箭头连接符 14"/>
          <p:cNvCxnSpPr>
            <a:stCxn id="13" idx="3"/>
            <a:endCxn id="7" idx="1"/>
          </p:cNvCxnSpPr>
          <p:nvPr/>
        </p:nvCxnSpPr>
        <p:spPr>
          <a:xfrm>
            <a:off x="2561590" y="1778635"/>
            <a:ext cx="11734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1"/>
            <a:endCxn id="7" idx="3"/>
          </p:cNvCxnSpPr>
          <p:nvPr/>
        </p:nvCxnSpPr>
        <p:spPr>
          <a:xfrm flipH="1">
            <a:off x="4733925" y="1778635"/>
            <a:ext cx="13716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463925" y="3559810"/>
            <a:ext cx="2030095" cy="1199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/>
              <a:t>USB</a:t>
            </a:r>
            <a:r>
              <a:rPr lang="zh-CN" altLang="en-US" b="1"/>
              <a:t>串口规范</a:t>
            </a: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是一套设计标准方案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不是具体的接口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012180" y="3558540"/>
            <a:ext cx="2584450" cy="923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b="1"/>
              <a:t>外设</a:t>
            </a:r>
            <a:r>
              <a:rPr lang="en-US" altLang="zh-CN" b="1"/>
              <a:t>USB</a:t>
            </a:r>
            <a:r>
              <a:rPr lang="zh-CN" altLang="en-US" b="1"/>
              <a:t>接口</a:t>
            </a:r>
          </a:p>
          <a:p>
            <a:pPr algn="l">
              <a:buClrTx/>
              <a:buSzTx/>
              <a:buFontTx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外设根据USB规范设计出连接电脑接口,并且具体编写发送通信信号的</a:t>
            </a:r>
            <a:r>
              <a:rPr lang="zh-CN" altLang="en-US" sz="1600" b="1">
                <a:solidFill>
                  <a:srgbClr val="FF0000"/>
                </a:solidFill>
              </a:rPr>
              <a:t>驱动程序!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03275" y="3558540"/>
            <a:ext cx="228346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电脑</a:t>
            </a:r>
            <a:r>
              <a:rPr lang="en-US" altLang="zh-CN" b="1"/>
              <a:t>USB</a:t>
            </a:r>
            <a:r>
              <a:rPr lang="zh-CN" altLang="en-US" b="1"/>
              <a:t>接口</a:t>
            </a:r>
          </a:p>
          <a:p>
            <a:pPr algn="l">
              <a:buClrTx/>
              <a:buSzTx/>
              <a:buFontTx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电脑端根据USB规范设计出的具体外接接口</a:t>
            </a:r>
          </a:p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735070" y="3020060"/>
            <a:ext cx="1344930" cy="4438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多态概念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18235" y="3020060"/>
            <a:ext cx="1344930" cy="4438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</a:t>
            </a:r>
            <a:r>
              <a:rPr lang="en-US" altLang="zh-CN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 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接口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105525" y="3038475"/>
            <a:ext cx="1438275" cy="407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</a:t>
            </a:r>
            <a:r>
              <a:rPr lang="en-US" altLang="zh-CN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    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实现类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3" grpId="0" animBg="1"/>
      <p:bldP spid="7" grpId="0" animBg="1"/>
      <p:bldP spid="13" grpId="0" animBg="1"/>
      <p:bldP spid="14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768" y="-100"/>
            <a:ext cx="172148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技术总结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81660" y="931545"/>
            <a:ext cx="3333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到底什么是</a:t>
            </a:r>
            <a:r>
              <a:rPr lang="en-US" altLang="zh-CN" b="1"/>
              <a:t>USB</a:t>
            </a:r>
            <a:r>
              <a:rPr lang="zh-CN" altLang="en-US" b="1"/>
              <a:t>呢</a:t>
            </a:r>
            <a:r>
              <a:rPr lang="en-US" altLang="zh-CN" b="1"/>
              <a:t>?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9015" y="1428115"/>
            <a:ext cx="6504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highlight>
                  <a:srgbClr val="00FF00"/>
                </a:highlight>
              </a:rPr>
              <a:t>USB</a:t>
            </a:r>
            <a:r>
              <a:rPr lang="zh-CN" altLang="en-US">
                <a:highlight>
                  <a:srgbClr val="00FF00"/>
                </a:highlight>
              </a:rPr>
              <a:t>是一个技术统称</a:t>
            </a:r>
            <a:r>
              <a:rPr lang="en-US" altLang="zh-CN">
                <a:highlight>
                  <a:srgbClr val="00FF00"/>
                </a:highlight>
              </a:rPr>
              <a:t>,</a:t>
            </a:r>
            <a:r>
              <a:rPr lang="zh-CN" altLang="en-US">
                <a:highlight>
                  <a:srgbClr val="00FF00"/>
                </a:highlight>
              </a:rPr>
              <a:t>我们的理解它应该由三部分组成</a:t>
            </a:r>
            <a:r>
              <a:rPr lang="en-US" altLang="zh-CN">
                <a:highlight>
                  <a:srgbClr val="00FF00"/>
                </a:highlight>
              </a:rPr>
              <a:t>!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09015" y="2061845"/>
            <a:ext cx="4147185" cy="3848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第一部分</a:t>
            </a:r>
            <a:r>
              <a:rPr lang="en-US" altLang="zh-CN"/>
              <a:t>: USB</a:t>
            </a:r>
            <a:r>
              <a:rPr lang="zh-CN" altLang="en-US"/>
              <a:t>的规范和设计标准</a:t>
            </a:r>
            <a:r>
              <a:rPr lang="en-US" altLang="zh-CN"/>
              <a:t>(</a:t>
            </a:r>
            <a:r>
              <a:rPr lang="zh-CN" altLang="en-US"/>
              <a:t>概念</a:t>
            </a:r>
            <a:r>
              <a:rPr lang="en-US" altLang="zh-CN"/>
              <a:t>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09015" y="2712085"/>
            <a:ext cx="4147185" cy="3848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第二部分</a:t>
            </a:r>
            <a:r>
              <a:rPr lang="en-US" altLang="zh-CN"/>
              <a:t>: </a:t>
            </a:r>
            <a:r>
              <a:rPr lang="zh-CN" altLang="en-US"/>
              <a:t>电脑端的</a:t>
            </a:r>
            <a:r>
              <a:rPr lang="en-US" altLang="zh-CN"/>
              <a:t>USB</a:t>
            </a:r>
            <a:r>
              <a:rPr lang="zh-CN" altLang="en-US"/>
              <a:t>接口</a:t>
            </a:r>
            <a:r>
              <a:rPr lang="en-US" altLang="zh-CN"/>
              <a:t>(</a:t>
            </a:r>
            <a:r>
              <a:rPr lang="zh-CN" altLang="en-US"/>
              <a:t>接口</a:t>
            </a:r>
            <a:r>
              <a:rPr lang="en-US" altLang="zh-CN"/>
              <a:t>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09015" y="3361690"/>
            <a:ext cx="6406515" cy="3854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第三部分</a:t>
            </a:r>
            <a:r>
              <a:rPr lang="en-US" altLang="zh-CN"/>
              <a:t>: </a:t>
            </a:r>
            <a:r>
              <a:rPr lang="zh-CN" altLang="en-US"/>
              <a:t>外设的</a:t>
            </a:r>
            <a:r>
              <a:rPr lang="en-US" altLang="zh-CN"/>
              <a:t>USB</a:t>
            </a:r>
            <a:r>
              <a:rPr lang="zh-CN" altLang="en-US"/>
              <a:t>口和具体发送信号的驱动程序</a:t>
            </a:r>
            <a:r>
              <a:rPr lang="en-US" altLang="zh-CN"/>
              <a:t>(</a:t>
            </a:r>
            <a:r>
              <a:rPr lang="zh-CN" altLang="en-US"/>
              <a:t>实现类</a:t>
            </a:r>
            <a:r>
              <a:rPr lang="en-US" altLang="zh-CN"/>
              <a:t>)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1343" y="-100"/>
            <a:ext cx="166433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jdbc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技术介绍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81660" y="611505"/>
            <a:ext cx="8077835" cy="1192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JDBC：Java Database Connectivity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 | Java </a:t>
            </a:r>
            <a:r>
              <a:rPr lang="zh-CN" altLang="en-US" b="1">
                <a:solidFill>
                  <a:schemeClr val="accent1">
                    <a:lumMod val="50000"/>
                  </a:schemeClr>
                </a:solidFill>
              </a:rPr>
              <a:t>连接数据库技术</a:t>
            </a:r>
            <a:r>
              <a:rPr lang="en-US" altLang="zh-CN" b="1">
                <a:solidFill>
                  <a:schemeClr val="accent1">
                    <a:lumMod val="50000"/>
                  </a:schemeClr>
                </a:solidFill>
              </a:rPr>
              <a:t>!</a:t>
            </a:r>
            <a:endParaRPr lang="zh-CN" altLang="en-US" b="1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accent2">
                    <a:lumMod val="50000"/>
                  </a:schemeClr>
                </a:solidFill>
              </a:rPr>
              <a:t>通俗点说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,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</a:rPr>
              <a:t>在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Java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</a:rPr>
              <a:t>代码中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,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</a:rPr>
              <a:t>使用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JDBC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提供的方法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,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</a:rPr>
              <a:t>可以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发送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</a:rPr>
              <a:t>字符串类型的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SQL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</a:rPr>
              <a:t>语句到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数据库管理软件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(MySQL,Oracle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</a:rPr>
              <a:t>等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),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</a:rPr>
              <a:t>并且获取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语句执行结果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!</a:t>
            </a:r>
          </a:p>
          <a:p>
            <a:r>
              <a:rPr lang="zh-CN" altLang="en-US">
                <a:solidFill>
                  <a:schemeClr val="accent2">
                    <a:lumMod val="50000"/>
                  </a:schemeClr>
                </a:solidFill>
              </a:rPr>
              <a:t>进而实现数据库数据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CURD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</a:rPr>
              <a:t>操作的技术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!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846455" y="2016760"/>
            <a:ext cx="1009650" cy="814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java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846455" y="3088640"/>
            <a:ext cx="1009650" cy="814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sqlyog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846455" y="4160520"/>
            <a:ext cx="1009650" cy="814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navicat</a:t>
            </a:r>
          </a:p>
        </p:txBody>
      </p:sp>
      <p:sp>
        <p:nvSpPr>
          <p:cNvPr id="7" name="六边形 6"/>
          <p:cNvSpPr/>
          <p:nvPr/>
        </p:nvSpPr>
        <p:spPr>
          <a:xfrm>
            <a:off x="1562735" y="2278380"/>
            <a:ext cx="857250" cy="336550"/>
          </a:xfrm>
          <a:prstGeom prst="hexagon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jdbc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898900" y="2994660"/>
            <a:ext cx="1443990" cy="770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DBMS</a:t>
            </a:r>
            <a:r>
              <a:rPr lang="zh-CN" altLang="en-US"/>
              <a:t>软件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316345" y="2994660"/>
            <a:ext cx="1194435" cy="770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数据库数据</a:t>
            </a:r>
          </a:p>
        </p:txBody>
      </p:sp>
      <p:cxnSp>
        <p:nvCxnSpPr>
          <p:cNvPr id="10" name="直接箭头连接符 9"/>
          <p:cNvCxnSpPr>
            <a:stCxn id="7" idx="0"/>
          </p:cNvCxnSpPr>
          <p:nvPr/>
        </p:nvCxnSpPr>
        <p:spPr>
          <a:xfrm>
            <a:off x="2419985" y="2446655"/>
            <a:ext cx="1478915" cy="8686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8" idx="1"/>
          </p:cNvCxnSpPr>
          <p:nvPr/>
        </p:nvCxnSpPr>
        <p:spPr>
          <a:xfrm flipV="1">
            <a:off x="1856105" y="3380105"/>
            <a:ext cx="2042795" cy="1162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889125" y="3496310"/>
            <a:ext cx="1976755" cy="11391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9" idx="1"/>
          </p:cNvCxnSpPr>
          <p:nvPr/>
        </p:nvCxnSpPr>
        <p:spPr>
          <a:xfrm>
            <a:off x="5342890" y="3380105"/>
            <a:ext cx="97345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159000" y="4044950"/>
            <a:ext cx="1035050" cy="3530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lstStyle/>
          <a:p>
            <a:pPr algn="ctr"/>
            <a:r>
              <a:rPr lang="en-US" altLang="zh-CN" sz="1600" b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sql</a:t>
            </a:r>
            <a:r>
              <a:rPr lang="zh-CN" altLang="en-US" sz="1600" b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语句</a:t>
            </a:r>
          </a:p>
        </p:txBody>
      </p:sp>
      <p:sp>
        <p:nvSpPr>
          <p:cNvPr id="16" name="矩形 15"/>
          <p:cNvSpPr/>
          <p:nvPr/>
        </p:nvSpPr>
        <p:spPr>
          <a:xfrm>
            <a:off x="2505075" y="2614930"/>
            <a:ext cx="1035050" cy="3530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lstStyle/>
          <a:p>
            <a:pPr algn="ctr"/>
            <a:r>
              <a:rPr lang="en-US" altLang="zh-CN" sz="1600" b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sql</a:t>
            </a:r>
            <a:r>
              <a:rPr lang="zh-CN" altLang="en-US" sz="1600" b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语句</a:t>
            </a:r>
          </a:p>
        </p:txBody>
      </p:sp>
      <p:sp>
        <p:nvSpPr>
          <p:cNvPr id="17" name="矩形 16"/>
          <p:cNvSpPr/>
          <p:nvPr/>
        </p:nvSpPr>
        <p:spPr>
          <a:xfrm>
            <a:off x="2159000" y="3261360"/>
            <a:ext cx="1035050" cy="3530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lstStyle/>
          <a:p>
            <a:pPr algn="ctr"/>
            <a:r>
              <a:rPr lang="en-US" altLang="zh-CN" sz="1600" b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sql</a:t>
            </a:r>
            <a:r>
              <a:rPr lang="zh-CN" altLang="en-US" sz="1600" b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语句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42290" y="3519170"/>
            <a:ext cx="8036560" cy="137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53085" y="3005455"/>
            <a:ext cx="8025130" cy="4343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53720" y="542925"/>
            <a:ext cx="8025130" cy="2301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2283" y="-100"/>
            <a:ext cx="186245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JDBC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技术演示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735070" y="1485265"/>
            <a:ext cx="998855" cy="586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JDBC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1019810" y="801370"/>
            <a:ext cx="1541780" cy="19545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Java</a:t>
            </a:r>
            <a:r>
              <a:rPr lang="zh-CN" altLang="en-US"/>
              <a:t>程序</a:t>
            </a:r>
          </a:p>
        </p:txBody>
      </p:sp>
      <p:sp>
        <p:nvSpPr>
          <p:cNvPr id="14" name="矩形 13"/>
          <p:cNvSpPr/>
          <p:nvPr/>
        </p:nvSpPr>
        <p:spPr>
          <a:xfrm>
            <a:off x="6105525" y="801370"/>
            <a:ext cx="1531620" cy="1954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数据库软件</a:t>
            </a:r>
          </a:p>
        </p:txBody>
      </p:sp>
      <p:cxnSp>
        <p:nvCxnSpPr>
          <p:cNvPr id="15" name="直接箭头连接符 14"/>
          <p:cNvCxnSpPr>
            <a:stCxn id="13" idx="3"/>
            <a:endCxn id="7" idx="1"/>
          </p:cNvCxnSpPr>
          <p:nvPr/>
        </p:nvCxnSpPr>
        <p:spPr>
          <a:xfrm>
            <a:off x="2561590" y="1778635"/>
            <a:ext cx="11734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1"/>
            <a:endCxn id="7" idx="3"/>
          </p:cNvCxnSpPr>
          <p:nvPr/>
        </p:nvCxnSpPr>
        <p:spPr>
          <a:xfrm flipH="1">
            <a:off x="4733925" y="1778635"/>
            <a:ext cx="13716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463925" y="3559810"/>
            <a:ext cx="2030095" cy="1199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/>
              <a:t>        JDBC</a:t>
            </a:r>
            <a:endParaRPr lang="zh-CN" altLang="en-US" b="1"/>
          </a:p>
          <a:p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连接数据库技术统称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871210" y="3568700"/>
            <a:ext cx="2692400" cy="1325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b="1"/>
              <a:t>第三方数据库厂商</a:t>
            </a:r>
          </a:p>
          <a:p>
            <a:pPr algn="l">
              <a:buClrTx/>
              <a:buSzTx/>
              <a:buFontTx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各数据库厂商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根据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jdbc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规范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接口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),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完成具体的实现驱动代码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(jar)!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实现代码可以不同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但是方法都相同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06120" y="3558540"/>
            <a:ext cx="23806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JDBC</a:t>
            </a:r>
            <a:r>
              <a:rPr lang="zh-CN" altLang="en-US" b="1"/>
              <a:t>规范和接口</a:t>
            </a:r>
            <a:r>
              <a:rPr lang="en-US" altLang="zh-CN" b="1"/>
              <a:t>   </a:t>
            </a:r>
            <a:endParaRPr lang="zh-CN" altLang="en-US" b="1"/>
          </a:p>
          <a:p>
            <a:pPr algn="l">
              <a:buClrTx/>
              <a:buSzTx/>
              <a:buFontTx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语言只提供</a:t>
            </a:r>
            <a:r>
              <a:rPr lang="zh-CN" altLang="en-US" sz="1600" b="1">
                <a:solidFill>
                  <a:srgbClr val="FF0000"/>
                </a:solidFill>
              </a:rPr>
              <a:t>规范</a:t>
            </a:r>
            <a:r>
              <a:rPr lang="en-US" altLang="zh-CN" sz="1600" b="1">
                <a:solidFill>
                  <a:srgbClr val="FF0000"/>
                </a:solidFill>
              </a:rPr>
              <a:t>(</a:t>
            </a:r>
            <a:r>
              <a:rPr lang="zh-CN" altLang="en-US" sz="1600" b="1">
                <a:solidFill>
                  <a:srgbClr val="FF0000"/>
                </a:solidFill>
              </a:rPr>
              <a:t>接口</a:t>
            </a:r>
            <a:r>
              <a:rPr lang="en-US" altLang="zh-CN" sz="1600" b="1">
                <a:solidFill>
                  <a:srgbClr val="FF0000"/>
                </a:solidFill>
              </a:rPr>
              <a:t>)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规定数据库操作方法</a:t>
            </a: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!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标准的类库存在于</a:t>
            </a:r>
          </a:p>
          <a:p>
            <a:pPr algn="l">
              <a:buClrTx/>
              <a:buSzTx/>
              <a:buFontTx/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java.sql,javax.sql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包下</a:t>
            </a:r>
          </a:p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396615" y="3020060"/>
            <a:ext cx="2164715" cy="4438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多态</a:t>
            </a:r>
            <a:r>
              <a:rPr lang="en-US" altLang="zh-CN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(</a:t>
            </a:r>
            <a:r>
              <a:rPr lang="zh-CN" alt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面向接口编程</a:t>
            </a:r>
            <a:r>
              <a:rPr lang="en-US" altLang="zh-CN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)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72465" y="3020695"/>
            <a:ext cx="2072005" cy="4432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</a:t>
            </a:r>
            <a:r>
              <a:rPr lang="en-US" altLang="zh-CN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 JDBC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接口</a:t>
            </a:r>
            <a:r>
              <a:rPr lang="en-US" altLang="zh-CN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(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规范</a:t>
            </a:r>
            <a:r>
              <a:rPr lang="en-US" altLang="zh-CN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)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899150" y="3016250"/>
            <a:ext cx="2207895" cy="407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</a:t>
            </a:r>
            <a:r>
              <a:rPr lang="en-US" altLang="zh-CN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JDBC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具体实现类</a:t>
            </a:r>
            <a:endParaRPr lang="en-US" altLang="zh-CN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3" grpId="0" animBg="1"/>
      <p:bldP spid="7" grpId="0" animBg="1"/>
      <p:bldP spid="13" grpId="0" animBg="1"/>
      <p:bldP spid="14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49948" y="-100"/>
            <a:ext cx="166433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jdbc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本质理解</a:t>
            </a:r>
          </a:p>
        </p:txBody>
      </p:sp>
      <p:sp>
        <p:nvSpPr>
          <p:cNvPr id="18" name="矩形 17"/>
          <p:cNvSpPr/>
          <p:nvPr/>
        </p:nvSpPr>
        <p:spPr>
          <a:xfrm>
            <a:off x="2504440" y="584200"/>
            <a:ext cx="1726565" cy="5213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Java</a:t>
            </a:r>
            <a:r>
              <a:rPr lang="zh-CN" altLang="en-US"/>
              <a:t>程序</a:t>
            </a:r>
          </a:p>
        </p:txBody>
      </p:sp>
      <p:sp>
        <p:nvSpPr>
          <p:cNvPr id="19" name="矩形 18"/>
          <p:cNvSpPr/>
          <p:nvPr/>
        </p:nvSpPr>
        <p:spPr>
          <a:xfrm>
            <a:off x="2504440" y="1384300"/>
            <a:ext cx="1726565" cy="5213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JDBC</a:t>
            </a:r>
            <a:r>
              <a:rPr lang="zh-CN" altLang="en-US"/>
              <a:t>规范</a:t>
            </a:r>
          </a:p>
        </p:txBody>
      </p:sp>
      <p:sp>
        <p:nvSpPr>
          <p:cNvPr id="20" name="矩形 19"/>
          <p:cNvSpPr/>
          <p:nvPr/>
        </p:nvSpPr>
        <p:spPr>
          <a:xfrm>
            <a:off x="570865" y="2192655"/>
            <a:ext cx="1726565" cy="5213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  <a:r>
              <a:rPr lang="zh-CN" altLang="en-US"/>
              <a:t>实现</a:t>
            </a:r>
          </a:p>
        </p:txBody>
      </p:sp>
      <p:sp>
        <p:nvSpPr>
          <p:cNvPr id="21" name="矩形 20"/>
          <p:cNvSpPr/>
          <p:nvPr/>
        </p:nvSpPr>
        <p:spPr>
          <a:xfrm>
            <a:off x="2504440" y="2184400"/>
            <a:ext cx="1726565" cy="5213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Oracle</a:t>
            </a:r>
            <a:r>
              <a:rPr lang="zh-CN" altLang="en-US"/>
              <a:t>实现</a:t>
            </a:r>
          </a:p>
        </p:txBody>
      </p:sp>
      <p:sp>
        <p:nvSpPr>
          <p:cNvPr id="22" name="矩形 21"/>
          <p:cNvSpPr/>
          <p:nvPr/>
        </p:nvSpPr>
        <p:spPr>
          <a:xfrm>
            <a:off x="4438015" y="2192655"/>
            <a:ext cx="1726565" cy="5213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DB2</a:t>
            </a:r>
            <a:r>
              <a:rPr lang="zh-CN" altLang="en-US"/>
              <a:t>实现</a:t>
            </a:r>
          </a:p>
        </p:txBody>
      </p:sp>
      <p:sp>
        <p:nvSpPr>
          <p:cNvPr id="23" name="流程图: 直接访问存储器 22"/>
          <p:cNvSpPr/>
          <p:nvPr/>
        </p:nvSpPr>
        <p:spPr>
          <a:xfrm>
            <a:off x="2661920" y="3085465"/>
            <a:ext cx="1412240" cy="633095"/>
          </a:xfrm>
          <a:prstGeom prst="flowChartMagneticDru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</a:t>
            </a:r>
          </a:p>
        </p:txBody>
      </p:sp>
      <p:cxnSp>
        <p:nvCxnSpPr>
          <p:cNvPr id="24" name="直接箭头连接符 23"/>
          <p:cNvCxnSpPr>
            <a:stCxn id="18" idx="2"/>
            <a:endCxn id="19" idx="0"/>
          </p:cNvCxnSpPr>
          <p:nvPr/>
        </p:nvCxnSpPr>
        <p:spPr>
          <a:xfrm>
            <a:off x="3368040" y="1105535"/>
            <a:ext cx="0" cy="2787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2"/>
            <a:endCxn id="21" idx="0"/>
          </p:cNvCxnSpPr>
          <p:nvPr/>
        </p:nvCxnSpPr>
        <p:spPr>
          <a:xfrm>
            <a:off x="3368040" y="1905635"/>
            <a:ext cx="0" cy="278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1471295" y="1905635"/>
            <a:ext cx="1896745" cy="261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9" idx="2"/>
            <a:endCxn id="22" idx="0"/>
          </p:cNvCxnSpPr>
          <p:nvPr/>
        </p:nvCxnSpPr>
        <p:spPr>
          <a:xfrm>
            <a:off x="3368040" y="1905635"/>
            <a:ext cx="1933575" cy="287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0" idx="2"/>
          </p:cNvCxnSpPr>
          <p:nvPr/>
        </p:nvCxnSpPr>
        <p:spPr>
          <a:xfrm>
            <a:off x="1434465" y="2713990"/>
            <a:ext cx="1811020" cy="3676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2"/>
            <a:endCxn id="23" idx="0"/>
          </p:cNvCxnSpPr>
          <p:nvPr/>
        </p:nvCxnSpPr>
        <p:spPr>
          <a:xfrm>
            <a:off x="3368040" y="2705735"/>
            <a:ext cx="0" cy="3797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2"/>
            <a:endCxn id="23" idx="0"/>
          </p:cNvCxnSpPr>
          <p:nvPr/>
        </p:nvCxnSpPr>
        <p:spPr>
          <a:xfrm flipH="1">
            <a:off x="3368040" y="2713990"/>
            <a:ext cx="1933575" cy="3714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9" idx="3"/>
          </p:cNvCxnSpPr>
          <p:nvPr/>
        </p:nvCxnSpPr>
        <p:spPr>
          <a:xfrm>
            <a:off x="4231005" y="1645285"/>
            <a:ext cx="272859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3"/>
          </p:cNvCxnSpPr>
          <p:nvPr/>
        </p:nvCxnSpPr>
        <p:spPr>
          <a:xfrm flipV="1">
            <a:off x="6164580" y="2451735"/>
            <a:ext cx="81661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046595" y="1436370"/>
            <a:ext cx="1768475" cy="3727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zh-CN"/>
              <a:t>JDBC</a:t>
            </a:r>
            <a:r>
              <a:rPr lang="zh-CN" altLang="en-US"/>
              <a:t>一组接口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042785" y="2258060"/>
            <a:ext cx="1852295" cy="390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altLang="en-US"/>
              <a:t>第三方实现</a:t>
            </a:r>
            <a:r>
              <a:rPr lang="en-US" altLang="zh-CN"/>
              <a:t>jar</a:t>
            </a:r>
            <a:r>
              <a:rPr lang="zh-CN" altLang="en-US"/>
              <a:t>包</a:t>
            </a:r>
          </a:p>
        </p:txBody>
      </p:sp>
      <p:sp>
        <p:nvSpPr>
          <p:cNvPr id="36" name="左大括号 35"/>
          <p:cNvSpPr/>
          <p:nvPr/>
        </p:nvSpPr>
        <p:spPr>
          <a:xfrm>
            <a:off x="1794510" y="4003040"/>
            <a:ext cx="260350" cy="10426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08940" y="4294505"/>
            <a:ext cx="138557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2244090" y="4098290"/>
            <a:ext cx="5711825" cy="3683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步骤</a:t>
            </a:r>
            <a:r>
              <a:rPr lang="en-US" altLang="zh-CN"/>
              <a:t>1: java.sql.*  JDBC</a:t>
            </a:r>
            <a:r>
              <a:rPr lang="zh-CN" altLang="en-US"/>
              <a:t>接口</a:t>
            </a:r>
            <a:r>
              <a:rPr lang="en-US" altLang="zh-CN"/>
              <a:t>  </a:t>
            </a:r>
            <a:r>
              <a:rPr lang="zh-CN" altLang="en-US"/>
              <a:t>对象</a:t>
            </a:r>
            <a:r>
              <a:rPr lang="en-US" altLang="zh-CN"/>
              <a:t> = </a:t>
            </a:r>
            <a:r>
              <a:rPr lang="zh-CN" altLang="en-US"/>
              <a:t>第三方实现类实例</a:t>
            </a:r>
            <a:r>
              <a:rPr lang="en-US" altLang="zh-CN"/>
              <a:t>;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244090" y="4636770"/>
            <a:ext cx="5451475" cy="3683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步骤</a:t>
            </a:r>
            <a:r>
              <a:rPr lang="en-US" altLang="zh-CN"/>
              <a:t>2: </a:t>
            </a:r>
            <a:r>
              <a:rPr lang="zh-CN" altLang="en-US"/>
              <a:t>对象</a:t>
            </a:r>
            <a:r>
              <a:rPr lang="en-US" altLang="zh-CN"/>
              <a:t>.jdbc</a:t>
            </a:r>
            <a:r>
              <a:rPr lang="zh-CN" altLang="en-US"/>
              <a:t>标准方法</a:t>
            </a:r>
            <a:r>
              <a:rPr lang="en-US" altLang="zh-CN"/>
              <a:t>();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2305" y="0"/>
            <a:ext cx="132969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jdbc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48665" y="659765"/>
            <a:ext cx="1411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总结</a:t>
            </a:r>
            <a:r>
              <a:rPr lang="en-US" altLang="zh-CN"/>
              <a:t>: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10005" y="1028065"/>
            <a:ext cx="4994275" cy="3790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jdbc</a:t>
            </a:r>
            <a:r>
              <a:rPr lang="zh-CN" altLang="en-US">
                <a:solidFill>
                  <a:srgbClr val="FF0000"/>
                </a:solidFill>
              </a:rPr>
              <a:t>是</a:t>
            </a:r>
            <a:r>
              <a:rPr lang="en-US" altLang="zh-CN">
                <a:solidFill>
                  <a:srgbClr val="FF0000"/>
                </a:solidFill>
              </a:rPr>
              <a:t>java</a:t>
            </a:r>
            <a:r>
              <a:rPr lang="zh-CN" altLang="en-US">
                <a:solidFill>
                  <a:srgbClr val="FF0000"/>
                </a:solidFill>
              </a:rPr>
              <a:t>连接数据库技术的统称</a:t>
            </a:r>
          </a:p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10005" y="1481455"/>
            <a:ext cx="7394575" cy="3790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jdbc</a:t>
            </a:r>
            <a:r>
              <a:rPr lang="zh-CN" altLang="en-US">
                <a:solidFill>
                  <a:srgbClr val="FF0000"/>
                </a:solidFill>
              </a:rPr>
              <a:t>是由两部分组成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一是</a:t>
            </a:r>
            <a:r>
              <a:rPr lang="en-US" altLang="zh-CN">
                <a:solidFill>
                  <a:srgbClr val="FF0000"/>
                </a:solidFill>
              </a:rPr>
              <a:t>Java</a:t>
            </a:r>
            <a:r>
              <a:rPr lang="zh-CN" altLang="en-US">
                <a:solidFill>
                  <a:srgbClr val="FF0000"/>
                </a:solidFill>
              </a:rPr>
              <a:t>提供的</a:t>
            </a:r>
            <a:r>
              <a:rPr lang="en-US" altLang="zh-CN">
                <a:solidFill>
                  <a:srgbClr val="FF0000"/>
                </a:solidFill>
              </a:rPr>
              <a:t>jdbc</a:t>
            </a:r>
            <a:r>
              <a:rPr lang="zh-CN" altLang="en-US">
                <a:solidFill>
                  <a:srgbClr val="FF0000"/>
                </a:solidFill>
              </a:rPr>
              <a:t>规范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接口</a:t>
            </a:r>
            <a:r>
              <a:rPr lang="en-US" altLang="zh-CN">
                <a:solidFill>
                  <a:srgbClr val="FF0000"/>
                </a:solidFill>
              </a:rPr>
              <a:t>)</a:t>
            </a:r>
          </a:p>
          <a:p>
            <a:r>
              <a:rPr lang="en-US" altLang="zh-CN">
                <a:solidFill>
                  <a:srgbClr val="FF0000"/>
                </a:solidFill>
              </a:rPr>
              <a:t>                                </a:t>
            </a:r>
            <a:r>
              <a:rPr lang="zh-CN" altLang="en-US">
                <a:solidFill>
                  <a:srgbClr val="FF0000"/>
                </a:solidFill>
              </a:rPr>
              <a:t>二是各个数据库厂商的实现驱动</a:t>
            </a:r>
            <a:r>
              <a:rPr lang="en-US" altLang="zh-CN">
                <a:solidFill>
                  <a:srgbClr val="FF0000"/>
                </a:solidFill>
              </a:rPr>
              <a:t>jar</a:t>
            </a:r>
            <a:r>
              <a:rPr lang="zh-CN" altLang="en-US">
                <a:solidFill>
                  <a:srgbClr val="FF0000"/>
                </a:solidFill>
              </a:rPr>
              <a:t>包</a:t>
            </a:r>
            <a:r>
              <a:rPr lang="en-US" altLang="zh-CN">
                <a:solidFill>
                  <a:srgbClr val="FF0000"/>
                </a:solidFill>
              </a:rPr>
              <a:t>!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10005" y="2127885"/>
            <a:ext cx="5787390" cy="358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jdbc</a:t>
            </a:r>
            <a:r>
              <a:rPr lang="zh-CN" altLang="en-US">
                <a:solidFill>
                  <a:srgbClr val="FF0000"/>
                </a:solidFill>
              </a:rPr>
              <a:t>技术是一种典型的面向接口编程</a:t>
            </a:r>
            <a:r>
              <a:rPr lang="en-US" altLang="zh-CN">
                <a:solidFill>
                  <a:srgbClr val="FF0000"/>
                </a:solidFill>
              </a:rPr>
              <a:t>!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10005" y="2486025"/>
            <a:ext cx="6525260" cy="3790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48665" y="2838450"/>
            <a:ext cx="1411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优势</a:t>
            </a:r>
            <a:r>
              <a:rPr lang="en-US" altLang="zh-CN"/>
              <a:t>: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10005" y="3243580"/>
            <a:ext cx="6525260" cy="3790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我们只需要学习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jdbc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接口规定方法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即可操作所有数据库软件</a:t>
            </a:r>
          </a:p>
          <a:p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10005" y="3660140"/>
            <a:ext cx="7394575" cy="3790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项目中期需要切换数据库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我们只需要更新第三方驱动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jar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包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不需要更改代码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!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940d52c-4c8d-4d9b-9844-624ac037e95b"/>
  <p:tag name="COMMONDATA" val="eyJoZGlkIjoiMjU0YzZhNmMxMjZhOTQxODJkYTk5MDY1YmU0NmQ3Yz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0,&quot;width&quot;:610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Microsoft Office PowerPoint</Application>
  <PresentationFormat>全屏显示(16:9)</PresentationFormat>
  <Paragraphs>79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思源黑体 Medium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63</cp:revision>
  <dcterms:created xsi:type="dcterms:W3CDTF">2018-03-01T02:03:00Z</dcterms:created>
  <dcterms:modified xsi:type="dcterms:W3CDTF">2023-05-28T06:12:22Z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FA244AE79E9B460DAA29A9CA303B3E48</vt:lpwstr>
  </property>
</Properties>
</file>