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78" r:id="rId4"/>
    <p:sldId id="454" r:id="rId5"/>
    <p:sldId id="505" r:id="rId6"/>
    <p:sldId id="506" r:id="rId7"/>
    <p:sldId id="282" r:id="rId8"/>
    <p:sldId id="507" r:id="rId9"/>
    <p:sldId id="508" r:id="rId10"/>
    <p:sldId id="509" r:id="rId11"/>
    <p:sldId id="510" r:id="rId12"/>
    <p:sldId id="511" r:id="rId13"/>
    <p:sldId id="289" r:id="rId14"/>
    <p:sldId id="513" r:id="rId15"/>
    <p:sldId id="512" r:id="rId16"/>
    <p:sldId id="516" r:id="rId17"/>
    <p:sldId id="514" r:id="rId18"/>
    <p:sldId id="519" r:id="rId19"/>
    <p:sldId id="517" r:id="rId20"/>
    <p:sldId id="518" r:id="rId21"/>
    <p:sldId id="515" r:id="rId22"/>
    <p:sldId id="520" r:id="rId23"/>
    <p:sldId id="275" r:id="rId24"/>
    <p:sldId id="522" r:id="rId25"/>
    <p:sldId id="521" r:id="rId26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" userDrawn="1">
          <p15:clr>
            <a:srgbClr val="A4A3A4"/>
          </p15:clr>
        </p15:guide>
        <p15:guide id="2" pos="5696" userDrawn="1">
          <p15:clr>
            <a:srgbClr val="A4A3A4"/>
          </p15:clr>
        </p15:guide>
        <p15:guide id="3" orient="horz" pos="32" userDrawn="1">
          <p15:clr>
            <a:srgbClr val="A4A3A4"/>
          </p15:clr>
        </p15:guide>
        <p15:guide id="4" orient="horz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253" y="125"/>
      </p:cViewPr>
      <p:guideLst>
        <p:guide pos="56"/>
        <p:guide pos="5696"/>
        <p:guide orient="horz" pos="32"/>
        <p:guide orient="horz"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6" userDrawn="1">
          <p15:clr>
            <a:srgbClr val="F26B43"/>
          </p15:clr>
        </p15:guide>
        <p15:guide id="2" pos="5696" userDrawn="1">
          <p15:clr>
            <a:srgbClr val="F26B43"/>
          </p15:clr>
        </p15:guide>
        <p15:guide id="3" orient="horz" pos="32" userDrawn="1">
          <p15:clr>
            <a:srgbClr val="F26B43"/>
          </p15:clr>
        </p15:guide>
        <p15:guide id="4" orient="horz" pos="3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60220" y="1687830"/>
            <a:ext cx="71805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响应式编程</a:t>
            </a:r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前置知识</a:t>
            </a:r>
            <a:endParaRPr lang="en-US" altLang="zh-CN" sz="4800" b="1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14826" y="3289300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讲师：雷丰阳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8F1EE770-637E-4612-9755-17A65FB4DB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Function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3B7C1-4F15-0289-D8B5-A457DC1323DE}"/>
              </a:ext>
            </a:extLst>
          </p:cNvPr>
          <p:cNvSpPr txBox="1"/>
          <p:nvPr/>
        </p:nvSpPr>
        <p:spPr>
          <a:xfrm>
            <a:off x="228600" y="558800"/>
            <a:ext cx="216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内置</a:t>
            </a:r>
            <a:r>
              <a:rPr lang="en-US" altLang="zh-CN" b="1" i="0">
                <a:solidFill>
                  <a:srgbClr val="374151"/>
                </a:solidFill>
                <a:effectLst/>
                <a:latin typeface="Söhne"/>
              </a:rPr>
              <a:t>Function</a:t>
            </a:r>
            <a:endParaRPr lang="zh-CN" altLang="en-US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07B33E-E39A-E1AB-8C2E-B057B73CCFDD}"/>
              </a:ext>
            </a:extLst>
          </p:cNvPr>
          <p:cNvSpPr txBox="1"/>
          <p:nvPr/>
        </p:nvSpPr>
        <p:spPr>
          <a:xfrm>
            <a:off x="3577590" y="1038562"/>
            <a:ext cx="21697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IntPredicate</a:t>
            </a:r>
          </a:p>
          <a:p>
            <a:r>
              <a:rPr lang="en-US" altLang="zh-CN" sz="1400"/>
              <a:t>IntSupplier</a:t>
            </a:r>
          </a:p>
          <a:p>
            <a:r>
              <a:rPr lang="en-US" altLang="zh-CN" sz="1400"/>
              <a:t>IntToDoubleFunction</a:t>
            </a:r>
          </a:p>
          <a:p>
            <a:r>
              <a:rPr lang="en-US" altLang="zh-CN" sz="1400"/>
              <a:t>IntToLongFunction</a:t>
            </a:r>
          </a:p>
          <a:p>
            <a:r>
              <a:rPr lang="en-US" altLang="zh-CN" sz="1400"/>
              <a:t>IntUnaryOperator</a:t>
            </a:r>
          </a:p>
          <a:p>
            <a:r>
              <a:rPr lang="en-US" altLang="zh-CN" sz="1400"/>
              <a:t>LongBinaryOperator</a:t>
            </a:r>
          </a:p>
          <a:p>
            <a:r>
              <a:rPr lang="en-US" altLang="zh-CN" sz="1400"/>
              <a:t>LongConsumer</a:t>
            </a:r>
          </a:p>
          <a:p>
            <a:r>
              <a:rPr lang="en-US" altLang="zh-CN" sz="1400"/>
              <a:t>LongFunction</a:t>
            </a:r>
          </a:p>
          <a:p>
            <a:r>
              <a:rPr lang="en-US" altLang="zh-CN" sz="1400"/>
              <a:t>LongPredicate</a:t>
            </a:r>
          </a:p>
          <a:p>
            <a:r>
              <a:rPr lang="en-US" altLang="zh-CN" sz="1400"/>
              <a:t>LongSupplier</a:t>
            </a:r>
          </a:p>
          <a:p>
            <a:r>
              <a:rPr lang="en-US" altLang="zh-CN" sz="1400"/>
              <a:t>LongToDoubleFunction</a:t>
            </a:r>
          </a:p>
          <a:p>
            <a:r>
              <a:rPr lang="en-US" altLang="zh-CN" sz="1400"/>
              <a:t>LongToIntFunction</a:t>
            </a:r>
          </a:p>
          <a:p>
            <a:r>
              <a:rPr lang="en-US" altLang="zh-CN" sz="1400"/>
              <a:t>LongUnaryOperator</a:t>
            </a:r>
          </a:p>
          <a:p>
            <a:r>
              <a:rPr lang="en-US" altLang="zh-CN" sz="1400"/>
              <a:t>ObjDoubleConsumer</a:t>
            </a:r>
          </a:p>
          <a:p>
            <a:r>
              <a:rPr lang="en-US" altLang="zh-CN" sz="1400"/>
              <a:t>ObjIntConsumer</a:t>
            </a:r>
          </a:p>
          <a:p>
            <a:r>
              <a:rPr lang="en-US" altLang="zh-CN" sz="1400"/>
              <a:t>ObjLongConsumer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Predicate</a:t>
            </a:r>
          </a:p>
          <a:p>
            <a:r>
              <a:rPr lang="en-US" altLang="zh-CN" sz="1400" b="1">
                <a:solidFill>
                  <a:srgbClr val="FF0000"/>
                </a:solidFill>
              </a:rPr>
              <a:t>Supplier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A214CD-341B-05CB-095B-4E8D859659CD}"/>
              </a:ext>
            </a:extLst>
          </p:cNvPr>
          <p:cNvSpPr txBox="1"/>
          <p:nvPr/>
        </p:nvSpPr>
        <p:spPr>
          <a:xfrm>
            <a:off x="1093470" y="1038562"/>
            <a:ext cx="21697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/>
              <a:t>BiConsumer</a:t>
            </a:r>
          </a:p>
          <a:p>
            <a:r>
              <a:rPr lang="zh-CN" altLang="en-US" sz="1400"/>
              <a:t>BiFunction</a:t>
            </a:r>
          </a:p>
          <a:p>
            <a:r>
              <a:rPr lang="zh-CN" altLang="en-US" sz="1400"/>
              <a:t>BinaryOperator</a:t>
            </a:r>
          </a:p>
          <a:p>
            <a:r>
              <a:rPr lang="zh-CN" altLang="en-US" sz="1400"/>
              <a:t>BiPredicate</a:t>
            </a:r>
          </a:p>
          <a:p>
            <a:r>
              <a:rPr lang="zh-CN" altLang="en-US" sz="1400"/>
              <a:t>BooleanSupplier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Consumer</a:t>
            </a:r>
          </a:p>
          <a:p>
            <a:r>
              <a:rPr lang="zh-CN" altLang="en-US" sz="1400"/>
              <a:t>DoubleBinaryOperator</a:t>
            </a:r>
          </a:p>
          <a:p>
            <a:r>
              <a:rPr lang="zh-CN" altLang="en-US" sz="1400"/>
              <a:t>DoubleConsumer</a:t>
            </a:r>
          </a:p>
          <a:p>
            <a:r>
              <a:rPr lang="zh-CN" altLang="en-US" sz="1400"/>
              <a:t>DoubleFunction</a:t>
            </a:r>
          </a:p>
          <a:p>
            <a:r>
              <a:rPr lang="zh-CN" altLang="en-US" sz="1400"/>
              <a:t>DoublePredicate</a:t>
            </a:r>
          </a:p>
          <a:p>
            <a:r>
              <a:rPr lang="zh-CN" altLang="en-US" sz="1400"/>
              <a:t>DoubleSupplier</a:t>
            </a:r>
          </a:p>
          <a:p>
            <a:r>
              <a:rPr lang="zh-CN" altLang="en-US" sz="1400"/>
              <a:t>DoubleToIntFunction</a:t>
            </a:r>
          </a:p>
          <a:p>
            <a:r>
              <a:rPr lang="zh-CN" altLang="en-US" sz="1400"/>
              <a:t>DoubleToLongFunction</a:t>
            </a:r>
          </a:p>
          <a:p>
            <a:r>
              <a:rPr lang="zh-CN" altLang="en-US" sz="1400"/>
              <a:t>DoubleUnaryOperator</a:t>
            </a:r>
          </a:p>
          <a:p>
            <a:r>
              <a:rPr lang="zh-CN" altLang="en-US" sz="1400" b="1">
                <a:solidFill>
                  <a:srgbClr val="FF0000"/>
                </a:solidFill>
              </a:rPr>
              <a:t>Function</a:t>
            </a:r>
          </a:p>
          <a:p>
            <a:r>
              <a:rPr lang="zh-CN" altLang="en-US" sz="1400"/>
              <a:t>IntBinaryOperator</a:t>
            </a:r>
          </a:p>
          <a:p>
            <a:r>
              <a:rPr lang="zh-CN" altLang="en-US" sz="1400"/>
              <a:t>IntConsumer</a:t>
            </a:r>
          </a:p>
          <a:p>
            <a:r>
              <a:rPr lang="zh-CN" altLang="en-US" sz="1400"/>
              <a:t>IntFunction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AA20F7-4258-8EFC-8E12-8BE668E5EFE9}"/>
              </a:ext>
            </a:extLst>
          </p:cNvPr>
          <p:cNvSpPr txBox="1"/>
          <p:nvPr/>
        </p:nvSpPr>
        <p:spPr>
          <a:xfrm>
            <a:off x="6252210" y="1038562"/>
            <a:ext cx="216979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/>
              <a:t>ToDoubleBiFunction</a:t>
            </a:r>
          </a:p>
          <a:p>
            <a:r>
              <a:rPr lang="en-US" altLang="zh-CN" sz="1400"/>
              <a:t>ToDoubleFunction</a:t>
            </a:r>
          </a:p>
          <a:p>
            <a:r>
              <a:rPr lang="en-US" altLang="zh-CN" sz="1400"/>
              <a:t>ToIntBiFunction</a:t>
            </a:r>
          </a:p>
          <a:p>
            <a:r>
              <a:rPr lang="en-US" altLang="zh-CN" sz="1400"/>
              <a:t>ToIntFunction</a:t>
            </a:r>
          </a:p>
          <a:p>
            <a:r>
              <a:rPr lang="en-US" altLang="zh-CN" sz="1400"/>
              <a:t>ToLongBiFunction</a:t>
            </a:r>
          </a:p>
          <a:p>
            <a:r>
              <a:rPr lang="en-US" altLang="zh-CN" sz="1400"/>
              <a:t>ToLongFunction</a:t>
            </a:r>
          </a:p>
          <a:p>
            <a:r>
              <a:rPr lang="en-US" altLang="zh-CN" sz="1400"/>
              <a:t>UnaryOperator</a:t>
            </a:r>
          </a:p>
        </p:txBody>
      </p:sp>
    </p:spTree>
    <p:extLst>
      <p:ext uri="{BB962C8B-B14F-4D97-AF65-F5344CB8AC3E}">
        <p14:creationId xmlns:p14="http://schemas.microsoft.com/office/powerpoint/2010/main" val="354860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505D5D5-EBF3-6081-BBE4-055EA54D285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Function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A8ADB6-756B-1709-42C1-0B151570593E}"/>
              </a:ext>
            </a:extLst>
          </p:cNvPr>
          <p:cNvSpPr txBox="1"/>
          <p:nvPr/>
        </p:nvSpPr>
        <p:spPr>
          <a:xfrm>
            <a:off x="708660" y="1121926"/>
            <a:ext cx="77266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public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void main(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[] args)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Supplier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生成数据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Supplier&lt;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supplier = () -&gt; 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"42"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Predicate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验证数据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Predicate&lt;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isNumeric = 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.matches(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"-?\\d+(\\.\\d+)?"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Function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转换数据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Function&lt;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Integer&gt; parseToInt = Integer::parseInt;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Consumer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消费数据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Consumer&lt;Integer&gt; consumer = num -&gt;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(num %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System.out.println(num + 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 is even"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}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System.out.println(num + 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 is odd"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}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zh-CN" altLang="en-US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245EFE-7D6B-4E24-C9AB-244C7462ECD2}"/>
              </a:ext>
            </a:extLst>
          </p:cNvPr>
          <p:cNvSpPr txBox="1"/>
          <p:nvPr/>
        </p:nvSpPr>
        <p:spPr>
          <a:xfrm>
            <a:off x="228600" y="558800"/>
            <a:ext cx="569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374151"/>
                </a:solidFill>
                <a:latin typeface="Söhne"/>
              </a:rPr>
              <a:t>思考：如何把这一系列操作串起来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369892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36298C98-11B8-BE81-2BB4-6AB6AA6EDB9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Function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64CD7D-84DC-2E44-C0A3-4A24447AF60A}"/>
              </a:ext>
            </a:extLst>
          </p:cNvPr>
          <p:cNvSpPr txBox="1"/>
          <p:nvPr/>
        </p:nvSpPr>
        <p:spPr>
          <a:xfrm>
            <a:off x="1188720" y="1653540"/>
            <a:ext cx="68656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(isNumeric.test(supplier.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()))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int result = parseToInt.apply(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consumer.accept(result);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System.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"Invalid input"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1300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33980" y="1950720"/>
            <a:ext cx="4085590" cy="706755"/>
            <a:chOff x="5498" y="988"/>
            <a:chExt cx="6434" cy="1113"/>
          </a:xfrm>
        </p:grpSpPr>
        <p:sp>
          <p:nvSpPr>
            <p:cNvPr id="4" name="矩形 3"/>
            <p:cNvSpPr/>
            <p:nvPr/>
          </p:nvSpPr>
          <p:spPr>
            <a:xfrm>
              <a:off x="5498" y="1128"/>
              <a:ext cx="885" cy="85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对角圆角矩形 4"/>
            <p:cNvSpPr/>
            <p:nvPr/>
          </p:nvSpPr>
          <p:spPr>
            <a:xfrm>
              <a:off x="6847" y="1170"/>
              <a:ext cx="5085" cy="7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59" y="988"/>
              <a:ext cx="733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91" y="1170"/>
              <a:ext cx="4941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StreamAPI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AB796B-00AD-F394-B555-01E239DB5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23" y="651343"/>
            <a:ext cx="6843353" cy="38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990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871035-E4F3-9DCC-116D-2AE3CDFC5DE3}"/>
              </a:ext>
            </a:extLst>
          </p:cNvPr>
          <p:cNvSpPr txBox="1"/>
          <p:nvPr/>
        </p:nvSpPr>
        <p:spPr>
          <a:xfrm>
            <a:off x="882084" y="820460"/>
            <a:ext cx="7299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声明式处理</a:t>
            </a:r>
            <a:r>
              <a:rPr lang="zh-CN" altLang="en-US" b="0" i="0">
                <a:solidFill>
                  <a:srgbClr val="FF0000"/>
                </a:solidFill>
                <a:effectLst/>
                <a:latin typeface="Söhne"/>
              </a:rPr>
              <a:t>集合数据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，包括：筛选、转换、组合等</a:t>
            </a:r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FE5DB59-5D2C-16CB-7C05-ED731E66DF3D}"/>
              </a:ext>
            </a:extLst>
          </p:cNvPr>
          <p:cNvGrpSpPr/>
          <p:nvPr/>
        </p:nvGrpSpPr>
        <p:grpSpPr>
          <a:xfrm>
            <a:off x="1422826" y="1335057"/>
            <a:ext cx="5836920" cy="521970"/>
            <a:chOff x="1082040" y="1567577"/>
            <a:chExt cx="5836920" cy="52197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E7C5B6F-569F-5D75-0870-57247F755A04}"/>
                </a:ext>
              </a:extLst>
            </p:cNvPr>
            <p:cNvSpPr/>
            <p:nvPr/>
          </p:nvSpPr>
          <p:spPr>
            <a:xfrm>
              <a:off x="1082040" y="1567577"/>
              <a:ext cx="5836920" cy="521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8C803B0-5BDD-3DB6-92C0-0B3F95E0B7C3}"/>
                </a:ext>
              </a:extLst>
            </p:cNvPr>
            <p:cNvSpPr/>
            <p:nvPr/>
          </p:nvSpPr>
          <p:spPr>
            <a:xfrm>
              <a:off x="1303020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330CBA3-EFC7-0763-2F6C-628925D410F4}"/>
                </a:ext>
              </a:extLst>
            </p:cNvPr>
            <p:cNvSpPr/>
            <p:nvPr/>
          </p:nvSpPr>
          <p:spPr>
            <a:xfrm>
              <a:off x="1874520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C0BD19C-8F7F-97FF-5BA4-3720EDA0AB82}"/>
                </a:ext>
              </a:extLst>
            </p:cNvPr>
            <p:cNvSpPr/>
            <p:nvPr/>
          </p:nvSpPr>
          <p:spPr>
            <a:xfrm>
              <a:off x="2459355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5DF895-9A9E-56A7-118C-576019E3A789}"/>
                </a:ext>
              </a:extLst>
            </p:cNvPr>
            <p:cNvSpPr/>
            <p:nvPr/>
          </p:nvSpPr>
          <p:spPr>
            <a:xfrm>
              <a:off x="3030855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E39F2E2-E8FA-79C7-E897-90642168D025}"/>
                </a:ext>
              </a:extLst>
            </p:cNvPr>
            <p:cNvSpPr/>
            <p:nvPr/>
          </p:nvSpPr>
          <p:spPr>
            <a:xfrm>
              <a:off x="3606165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8B9681B-2631-9FDC-5466-498798CEFB71}"/>
                </a:ext>
              </a:extLst>
            </p:cNvPr>
            <p:cNvSpPr/>
            <p:nvPr/>
          </p:nvSpPr>
          <p:spPr>
            <a:xfrm>
              <a:off x="4177665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2F456CF-0CC4-FF4E-66ED-2AFC19FA4FAA}"/>
                </a:ext>
              </a:extLst>
            </p:cNvPr>
            <p:cNvSpPr/>
            <p:nvPr/>
          </p:nvSpPr>
          <p:spPr>
            <a:xfrm>
              <a:off x="4762500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3258F1-66C6-713C-1284-7F3796ECD49E}"/>
                </a:ext>
              </a:extLst>
            </p:cNvPr>
            <p:cNvSpPr/>
            <p:nvPr/>
          </p:nvSpPr>
          <p:spPr>
            <a:xfrm>
              <a:off x="5334000" y="1670685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3CD5F6-9AA1-0861-19A1-40F52AA94D30}"/>
                </a:ext>
              </a:extLst>
            </p:cNvPr>
            <p:cNvSpPr txBox="1"/>
            <p:nvPr/>
          </p:nvSpPr>
          <p:spPr>
            <a:xfrm>
              <a:off x="5905500" y="1615559"/>
              <a:ext cx="891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创建流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AF71EA54-71D6-667F-814D-1A8EB3BFE66D}"/>
              </a:ext>
            </a:extLst>
          </p:cNvPr>
          <p:cNvGrpSpPr/>
          <p:nvPr/>
        </p:nvGrpSpPr>
        <p:grpSpPr>
          <a:xfrm>
            <a:off x="2406665" y="2108644"/>
            <a:ext cx="5311302" cy="379334"/>
            <a:chOff x="1994233" y="2467332"/>
            <a:chExt cx="5311302" cy="379334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435FF64-B512-825D-22F3-949EA4E7C245}"/>
                </a:ext>
              </a:extLst>
            </p:cNvPr>
            <p:cNvSpPr/>
            <p:nvPr/>
          </p:nvSpPr>
          <p:spPr>
            <a:xfrm>
              <a:off x="3265031" y="2467332"/>
              <a:ext cx="824865" cy="3793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map</a:t>
              </a:r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4DB78A5B-A10E-2D69-6FFB-269C45A1F7ED}"/>
                </a:ext>
              </a:extLst>
            </p:cNvPr>
            <p:cNvSpPr/>
            <p:nvPr/>
          </p:nvSpPr>
          <p:spPr>
            <a:xfrm>
              <a:off x="4341286" y="2467332"/>
              <a:ext cx="1063129" cy="3793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flatMap</a:t>
              </a:r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83AF029-1280-519A-C999-EF67328F63E8}"/>
                </a:ext>
              </a:extLst>
            </p:cNvPr>
            <p:cNvSpPr txBox="1"/>
            <p:nvPr/>
          </p:nvSpPr>
          <p:spPr>
            <a:xfrm>
              <a:off x="5880967" y="2467332"/>
              <a:ext cx="142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中间操作</a:t>
              </a:r>
            </a:p>
          </p:txBody>
        </p: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30BBF187-5FCF-DD95-E26F-6EBCF7B12CB3}"/>
                </a:ext>
              </a:extLst>
            </p:cNvPr>
            <p:cNvSpPr/>
            <p:nvPr/>
          </p:nvSpPr>
          <p:spPr>
            <a:xfrm>
              <a:off x="1994233" y="2467332"/>
              <a:ext cx="1063129" cy="3793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filter</a:t>
              </a:r>
              <a:endParaRPr lang="zh-CN" altLang="en-US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5913D-848D-0711-49C5-5E0469095336}"/>
              </a:ext>
            </a:extLst>
          </p:cNvPr>
          <p:cNvGrpSpPr/>
          <p:nvPr/>
        </p:nvGrpSpPr>
        <p:grpSpPr>
          <a:xfrm>
            <a:off x="2413426" y="2690377"/>
            <a:ext cx="5311302" cy="521970"/>
            <a:chOff x="1994233" y="3210154"/>
            <a:chExt cx="5311302" cy="52197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F757A2B-DCBC-B0E3-F749-B1AE4E7F7FB1}"/>
                </a:ext>
              </a:extLst>
            </p:cNvPr>
            <p:cNvSpPr/>
            <p:nvPr/>
          </p:nvSpPr>
          <p:spPr>
            <a:xfrm>
              <a:off x="1994233" y="3210154"/>
              <a:ext cx="3410182" cy="521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A73F6DA-2714-6AC8-038B-B2E90356DB26}"/>
                </a:ext>
              </a:extLst>
            </p:cNvPr>
            <p:cNvSpPr/>
            <p:nvPr/>
          </p:nvSpPr>
          <p:spPr>
            <a:xfrm>
              <a:off x="2268855" y="3328869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2C25428-ABBD-EBBA-EEA6-7EFE3B282DC7}"/>
                </a:ext>
              </a:extLst>
            </p:cNvPr>
            <p:cNvSpPr/>
            <p:nvPr/>
          </p:nvSpPr>
          <p:spPr>
            <a:xfrm>
              <a:off x="2844641" y="3328869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B886A1D-499D-81DE-F680-C92A4A424DC8}"/>
                </a:ext>
              </a:extLst>
            </p:cNvPr>
            <p:cNvSpPr/>
            <p:nvPr/>
          </p:nvSpPr>
          <p:spPr>
            <a:xfrm>
              <a:off x="3420427" y="3328869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1DA91A3-97CC-086C-AC1E-D6269740E285}"/>
                </a:ext>
              </a:extLst>
            </p:cNvPr>
            <p:cNvSpPr/>
            <p:nvPr/>
          </p:nvSpPr>
          <p:spPr>
            <a:xfrm>
              <a:off x="3996213" y="3328869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F6540B2-2095-6CE1-D5E6-4250EDDC0E6A}"/>
                </a:ext>
              </a:extLst>
            </p:cNvPr>
            <p:cNvSpPr/>
            <p:nvPr/>
          </p:nvSpPr>
          <p:spPr>
            <a:xfrm>
              <a:off x="4572000" y="3328869"/>
              <a:ext cx="396240" cy="259080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F607FC5-2304-6D39-26A2-8EB49F08BE75}"/>
                </a:ext>
              </a:extLst>
            </p:cNvPr>
            <p:cNvSpPr txBox="1"/>
            <p:nvPr/>
          </p:nvSpPr>
          <p:spPr>
            <a:xfrm>
              <a:off x="5880967" y="3286473"/>
              <a:ext cx="142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新流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8064F61-5E2C-7624-986A-2EE198C55C50}"/>
              </a:ext>
            </a:extLst>
          </p:cNvPr>
          <p:cNvGrpSpPr/>
          <p:nvPr/>
        </p:nvGrpSpPr>
        <p:grpSpPr>
          <a:xfrm>
            <a:off x="3091467" y="3450882"/>
            <a:ext cx="4646293" cy="379334"/>
            <a:chOff x="3091467" y="3450882"/>
            <a:chExt cx="4646293" cy="37933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A8CB5796-50F8-61B4-80FC-DC92EE87010B}"/>
                </a:ext>
              </a:extLst>
            </p:cNvPr>
            <p:cNvSpPr/>
            <p:nvPr/>
          </p:nvSpPr>
          <p:spPr>
            <a:xfrm>
              <a:off x="4362265" y="3450882"/>
              <a:ext cx="824865" cy="3793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max</a:t>
              </a:r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34CB3DA-36C8-ED69-77C2-6EC3224CF58B}"/>
                </a:ext>
              </a:extLst>
            </p:cNvPr>
            <p:cNvSpPr/>
            <p:nvPr/>
          </p:nvSpPr>
          <p:spPr>
            <a:xfrm>
              <a:off x="3091467" y="3450882"/>
              <a:ext cx="1063129" cy="37933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count</a:t>
              </a:r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A844C69-3842-B459-C527-8B005BD90623}"/>
                </a:ext>
              </a:extLst>
            </p:cNvPr>
            <p:cNvSpPr txBox="1"/>
            <p:nvPr/>
          </p:nvSpPr>
          <p:spPr>
            <a:xfrm>
              <a:off x="6313192" y="3455883"/>
              <a:ext cx="1424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终止操作</a:t>
              </a:r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57E5D5F-C22A-E617-3B32-8EB4A92E599C}"/>
              </a:ext>
            </a:extLst>
          </p:cNvPr>
          <p:cNvSpPr/>
          <p:nvPr/>
        </p:nvSpPr>
        <p:spPr>
          <a:xfrm>
            <a:off x="3966025" y="4193500"/>
            <a:ext cx="396240" cy="25908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3BFABFB-D9D7-6A17-B278-E8D841A5719A}"/>
              </a:ext>
            </a:extLst>
          </p:cNvPr>
          <p:cNvSpPr txBox="1"/>
          <p:nvPr/>
        </p:nvSpPr>
        <p:spPr>
          <a:xfrm>
            <a:off x="6293399" y="4159939"/>
            <a:ext cx="888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结果</a:t>
            </a:r>
          </a:p>
        </p:txBody>
      </p:sp>
    </p:spTree>
    <p:extLst>
      <p:ext uri="{BB962C8B-B14F-4D97-AF65-F5344CB8AC3E}">
        <p14:creationId xmlns:p14="http://schemas.microsoft.com/office/powerpoint/2010/main" val="158249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0D666D7-11B9-8ED2-B4A7-904BC9A0003C}"/>
              </a:ext>
            </a:extLst>
          </p:cNvPr>
          <p:cNvSpPr txBox="1"/>
          <p:nvPr/>
        </p:nvSpPr>
        <p:spPr>
          <a:xfrm>
            <a:off x="1174595" y="869795"/>
            <a:ext cx="258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4194BD5-FA53-1749-578E-042D9C3A2BF3}"/>
              </a:ext>
            </a:extLst>
          </p:cNvPr>
          <p:cNvSpPr txBox="1"/>
          <p:nvPr/>
        </p:nvSpPr>
        <p:spPr>
          <a:xfrm>
            <a:off x="1174595" y="1771531"/>
            <a:ext cx="6155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(String[] args)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Stream.of(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.filter(i -&gt; i%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.max(Integer::compareTo)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.ifPresent(System.out::println);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8150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46F8E0-34A7-B9A1-8DD3-1396B7489EB2}"/>
              </a:ext>
            </a:extLst>
          </p:cNvPr>
          <p:cNvSpPr txBox="1"/>
          <p:nvPr/>
        </p:nvSpPr>
        <p:spPr>
          <a:xfrm>
            <a:off x="899532" y="973873"/>
            <a:ext cx="7136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/>
              <a:t>Stream Pipeline</a:t>
            </a:r>
            <a:r>
              <a:rPr lang="zh-CN" altLang="en-US" i="1"/>
              <a:t>：流管道、流水线</a:t>
            </a:r>
            <a:endParaRPr lang="en-US" altLang="zh-CN" i="1"/>
          </a:p>
          <a:p>
            <a:r>
              <a:rPr lang="en-US" altLang="zh-CN" i="1"/>
              <a:t>Intermediate Operations</a:t>
            </a:r>
            <a:r>
              <a:rPr lang="zh-CN" altLang="en-US" i="1"/>
              <a:t>：</a:t>
            </a:r>
            <a:r>
              <a:rPr lang="zh-CN" altLang="en-US" b="1" i="1"/>
              <a:t>中间操作</a:t>
            </a:r>
            <a:endParaRPr lang="en-US" altLang="zh-CN" b="1" i="1"/>
          </a:p>
          <a:p>
            <a:r>
              <a:rPr lang="en-US" altLang="zh-CN" i="1"/>
              <a:t>Terminal Operation</a:t>
            </a:r>
            <a:r>
              <a:rPr lang="zh-CN" altLang="en-US" i="1"/>
              <a:t>：</a:t>
            </a:r>
            <a:r>
              <a:rPr lang="zh-CN" altLang="en-US" b="1" i="1"/>
              <a:t>终止操作</a:t>
            </a:r>
            <a:endParaRPr lang="en-US" altLang="zh-CN" b="1" i="1"/>
          </a:p>
          <a:p>
            <a:endParaRPr lang="en-US" altLang="zh-CN"/>
          </a:p>
          <a:p>
            <a:r>
              <a:rPr lang="en-US" altLang="zh-CN"/>
              <a:t>Stream</a:t>
            </a:r>
            <a:r>
              <a:rPr lang="zh-CN" altLang="en-US"/>
              <a:t>所有数据和操作被组合成流管道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流管道组成：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一个数据源（可以是一个数组、集合、生成器函数、</a:t>
            </a:r>
            <a:r>
              <a:rPr lang="en-US" altLang="zh-CN"/>
              <a:t>I/O</a:t>
            </a:r>
            <a:r>
              <a:rPr lang="zh-CN" altLang="en-US"/>
              <a:t>管道）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零或多个中间操作（将一个流变形成另一个流）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一个终止操作（产生最终结果）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r>
              <a:rPr lang="zh-CN" altLang="en-US" b="1">
                <a:solidFill>
                  <a:srgbClr val="00B050"/>
                </a:solidFill>
              </a:rPr>
              <a:t>流是惰性的</a:t>
            </a:r>
            <a:r>
              <a:rPr lang="zh-CN" altLang="en-US"/>
              <a:t>；只有在</a:t>
            </a:r>
            <a:r>
              <a:rPr lang="zh-CN" altLang="en-US" b="1">
                <a:solidFill>
                  <a:srgbClr val="00B050"/>
                </a:solidFill>
              </a:rPr>
              <a:t>启动最终操作</a:t>
            </a:r>
            <a:r>
              <a:rPr lang="zh-CN" altLang="en-US"/>
              <a:t>时</a:t>
            </a:r>
            <a:r>
              <a:rPr lang="zh-CN" altLang="en-US" b="1">
                <a:solidFill>
                  <a:srgbClr val="00B050"/>
                </a:solidFill>
              </a:rPr>
              <a:t>才会</a:t>
            </a:r>
            <a:r>
              <a:rPr lang="zh-CN" altLang="en-US"/>
              <a:t>对源数据进行</a:t>
            </a:r>
            <a:r>
              <a:rPr lang="zh-CN" altLang="en-US" b="1">
                <a:solidFill>
                  <a:srgbClr val="00B050"/>
                </a:solidFill>
              </a:rPr>
              <a:t>计算</a:t>
            </a:r>
            <a:r>
              <a:rPr lang="zh-CN" altLang="en-US"/>
              <a:t>，而且只在需要时</a:t>
            </a:r>
            <a:r>
              <a:rPr lang="zh-CN" altLang="en-US" b="1">
                <a:solidFill>
                  <a:srgbClr val="00B050"/>
                </a:solidFill>
              </a:rPr>
              <a:t>才会消耗源元素</a:t>
            </a:r>
            <a:r>
              <a:rPr lang="zh-CN" altLang="en-US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19665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2F1E6D-8958-CE94-AABC-422E5AF3A468}"/>
              </a:ext>
            </a:extLst>
          </p:cNvPr>
          <p:cNvSpPr txBox="1"/>
          <p:nvPr/>
        </p:nvSpPr>
        <p:spPr>
          <a:xfrm>
            <a:off x="884662" y="788020"/>
            <a:ext cx="408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>
                <a:solidFill>
                  <a:srgbClr val="FF0000"/>
                </a:solidFill>
              </a:rPr>
              <a:t>创建流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5626E9-996A-632F-A574-E04A29479619}"/>
              </a:ext>
            </a:extLst>
          </p:cNvPr>
          <p:cNvSpPr txBox="1"/>
          <p:nvPr/>
        </p:nvSpPr>
        <p:spPr>
          <a:xfrm>
            <a:off x="1152292" y="1464527"/>
            <a:ext cx="726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of</a:t>
            </a:r>
            <a:r>
              <a:rPr lang="zh-CN" altLang="en-US"/>
              <a:t>、</a:t>
            </a:r>
            <a:r>
              <a:rPr lang="en-US" altLang="zh-CN"/>
              <a:t>builder</a:t>
            </a:r>
            <a:r>
              <a:rPr lang="zh-CN" altLang="en-US"/>
              <a:t>、</a:t>
            </a:r>
            <a:r>
              <a:rPr lang="en-US" altLang="zh-CN"/>
              <a:t>empty</a:t>
            </a:r>
            <a:r>
              <a:rPr lang="zh-CN" altLang="en-US"/>
              <a:t>、</a:t>
            </a:r>
            <a:r>
              <a:rPr lang="en-US" altLang="zh-CN"/>
              <a:t>ofNullable</a:t>
            </a:r>
            <a:r>
              <a:rPr lang="zh-CN" altLang="en-US"/>
              <a:t>、</a:t>
            </a:r>
            <a:r>
              <a:rPr lang="en-US" altLang="zh-CN"/>
              <a:t>generate</a:t>
            </a:r>
            <a:r>
              <a:rPr lang="zh-CN" altLang="en-US"/>
              <a:t>、</a:t>
            </a:r>
            <a:r>
              <a:rPr lang="en-US" altLang="zh-CN"/>
              <a:t>concat</a:t>
            </a:r>
            <a:r>
              <a:rPr lang="zh-CN" altLang="en-US"/>
              <a:t>、集合</a:t>
            </a:r>
            <a:r>
              <a:rPr lang="en-US" altLang="zh-CN"/>
              <a:t>.stream</a:t>
            </a:r>
          </a:p>
        </p:txBody>
      </p:sp>
    </p:spTree>
    <p:extLst>
      <p:ext uri="{BB962C8B-B14F-4D97-AF65-F5344CB8AC3E}">
        <p14:creationId xmlns:p14="http://schemas.microsoft.com/office/powerpoint/2010/main" val="1110900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2F1E6D-8958-CE94-AABC-422E5AF3A468}"/>
              </a:ext>
            </a:extLst>
          </p:cNvPr>
          <p:cNvSpPr txBox="1"/>
          <p:nvPr/>
        </p:nvSpPr>
        <p:spPr>
          <a:xfrm>
            <a:off x="884662" y="788020"/>
            <a:ext cx="408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>
                <a:solidFill>
                  <a:srgbClr val="FF0000"/>
                </a:solidFill>
              </a:rPr>
              <a:t>中间操作（</a:t>
            </a:r>
            <a:r>
              <a:rPr lang="en-US" altLang="zh-CN" b="1" i="1">
                <a:solidFill>
                  <a:srgbClr val="FF0000"/>
                </a:solidFill>
              </a:rPr>
              <a:t> intermediate operation</a:t>
            </a:r>
            <a:r>
              <a:rPr lang="zh-CN" altLang="en-US" b="1" i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5626E9-996A-632F-A574-E04A29479619}"/>
              </a:ext>
            </a:extLst>
          </p:cNvPr>
          <p:cNvSpPr txBox="1"/>
          <p:nvPr/>
        </p:nvSpPr>
        <p:spPr>
          <a:xfrm>
            <a:off x="1152292" y="1464527"/>
            <a:ext cx="7263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filter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 b="1"/>
              <a:t>map</a:t>
            </a:r>
            <a:r>
              <a:rPr lang="zh-CN" altLang="en-US"/>
              <a:t>、</a:t>
            </a:r>
            <a:r>
              <a:rPr lang="en-US" altLang="zh-CN"/>
              <a:t>mapToInt</a:t>
            </a:r>
            <a:r>
              <a:rPr lang="zh-CN" altLang="en-US"/>
              <a:t>、</a:t>
            </a:r>
            <a:r>
              <a:rPr lang="en-US" altLang="zh-CN"/>
              <a:t>mapToLong</a:t>
            </a:r>
            <a:r>
              <a:rPr lang="zh-CN" altLang="en-US"/>
              <a:t>、</a:t>
            </a:r>
            <a:r>
              <a:rPr lang="en-US" altLang="zh-CN"/>
              <a:t>mapToDouble</a:t>
            </a:r>
          </a:p>
          <a:p>
            <a:r>
              <a:rPr lang="en-US" altLang="zh-CN" b="1"/>
              <a:t>flatMap</a:t>
            </a:r>
            <a:r>
              <a:rPr lang="zh-CN" altLang="en-US"/>
              <a:t>、</a:t>
            </a:r>
            <a:r>
              <a:rPr lang="en-US" altLang="zh-CN"/>
              <a:t>flatMapToInt</a:t>
            </a:r>
            <a:r>
              <a:rPr lang="zh-CN" altLang="en-US"/>
              <a:t>、</a:t>
            </a:r>
            <a:r>
              <a:rPr lang="en-US" altLang="zh-CN"/>
              <a:t>flatMapToLong</a:t>
            </a:r>
            <a:r>
              <a:rPr lang="zh-CN" altLang="en-US"/>
              <a:t>、</a:t>
            </a:r>
            <a:r>
              <a:rPr lang="en-US" altLang="zh-CN"/>
              <a:t>flatMapToDouble</a:t>
            </a:r>
          </a:p>
          <a:p>
            <a:r>
              <a:rPr lang="en-US" altLang="zh-CN"/>
              <a:t>mapMulti</a:t>
            </a:r>
            <a:r>
              <a:rPr lang="zh-CN" altLang="en-US"/>
              <a:t>、</a:t>
            </a:r>
            <a:r>
              <a:rPr lang="en-US" altLang="zh-CN"/>
              <a:t>mapMultiToInt</a:t>
            </a:r>
            <a:r>
              <a:rPr lang="zh-CN" altLang="en-US"/>
              <a:t>、</a:t>
            </a:r>
            <a:r>
              <a:rPr lang="en-US" altLang="zh-CN"/>
              <a:t>mapMultiToLong</a:t>
            </a:r>
            <a:r>
              <a:rPr lang="zh-CN" altLang="en-US"/>
              <a:t>、</a:t>
            </a:r>
            <a:r>
              <a:rPr lang="en-US" altLang="zh-CN"/>
              <a:t>mapMultiToDouble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parallel</a:t>
            </a:r>
            <a:r>
              <a:rPr lang="zh-CN" altLang="en-US"/>
              <a:t>、</a:t>
            </a:r>
            <a:r>
              <a:rPr lang="en-US" altLang="zh-CN"/>
              <a:t>unordered</a:t>
            </a:r>
            <a:r>
              <a:rPr lang="zh-CN" altLang="en-US"/>
              <a:t>、</a:t>
            </a:r>
            <a:r>
              <a:rPr lang="en-US" altLang="zh-CN"/>
              <a:t>onClose</a:t>
            </a:r>
            <a:r>
              <a:rPr lang="zh-CN" altLang="en-US"/>
              <a:t>、</a:t>
            </a:r>
            <a:r>
              <a:rPr lang="en-US" altLang="zh-CN"/>
              <a:t>sequential</a:t>
            </a:r>
          </a:p>
          <a:p>
            <a:r>
              <a:rPr lang="en-US" altLang="zh-CN" b="1"/>
              <a:t>distinct</a:t>
            </a:r>
            <a:r>
              <a:rPr lang="zh-CN" altLang="en-US"/>
              <a:t>、</a:t>
            </a:r>
            <a:r>
              <a:rPr lang="en-US" altLang="zh-CN" b="1"/>
              <a:t>sorted</a:t>
            </a:r>
            <a:r>
              <a:rPr lang="zh-CN" altLang="en-US"/>
              <a:t>、</a:t>
            </a:r>
            <a:r>
              <a:rPr lang="en-US" altLang="zh-CN" b="1"/>
              <a:t>peek</a:t>
            </a:r>
            <a:r>
              <a:rPr lang="zh-CN" altLang="en-US"/>
              <a:t>、</a:t>
            </a:r>
            <a:r>
              <a:rPr lang="en-US" altLang="zh-CN"/>
              <a:t>limit</a:t>
            </a:r>
            <a:r>
              <a:rPr lang="zh-CN" altLang="en-US"/>
              <a:t>、</a:t>
            </a:r>
            <a:r>
              <a:rPr lang="en-US" altLang="zh-CN"/>
              <a:t>skip</a:t>
            </a:r>
            <a:r>
              <a:rPr lang="zh-CN" altLang="en-US"/>
              <a:t>、</a:t>
            </a:r>
            <a:r>
              <a:rPr lang="en-US" altLang="zh-CN" b="1"/>
              <a:t>takeWhile</a:t>
            </a:r>
            <a:r>
              <a:rPr lang="zh-CN" altLang="en-US"/>
              <a:t>、</a:t>
            </a:r>
            <a:r>
              <a:rPr lang="en-US" altLang="zh-CN"/>
              <a:t>dropWhile</a:t>
            </a:r>
            <a:r>
              <a:rPr lang="zh-CN" altLang="en-US"/>
              <a:t>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825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1230" y="213614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1230" y="281813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Function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对角圆角矩形 13"/>
          <p:cNvSpPr/>
          <p:nvPr/>
        </p:nvSpPr>
        <p:spPr>
          <a:xfrm>
            <a:off x="4347845" y="2202815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cs typeface="+mn-ea"/>
                <a:sym typeface="+mn-lt"/>
              </a:rPr>
              <a:t>StreamAPI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4347845" y="2860675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线程池</a:t>
            </a:r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</a:p>
        </p:txBody>
      </p:sp>
      <p:sp>
        <p:nvSpPr>
          <p:cNvPr id="18" name="矩形 17"/>
          <p:cNvSpPr/>
          <p:nvPr/>
        </p:nvSpPr>
        <p:spPr>
          <a:xfrm>
            <a:off x="3462655" y="2067560"/>
            <a:ext cx="59880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529648" y="274510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</a:p>
        </p:txBody>
      </p:sp>
      <p:sp>
        <p:nvSpPr>
          <p:cNvPr id="20" name="矩形 19"/>
          <p:cNvSpPr/>
          <p:nvPr/>
        </p:nvSpPr>
        <p:spPr>
          <a:xfrm>
            <a:off x="4439285" y="742950"/>
            <a:ext cx="313753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Lambda</a:t>
            </a:r>
            <a:endParaRPr lang="zh-CN" altLang="en-US" sz="24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129C9414-C353-6CF5-61DB-F2F7C63A32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2F1E6D-8958-CE94-AABC-422E5AF3A468}"/>
              </a:ext>
            </a:extLst>
          </p:cNvPr>
          <p:cNvSpPr txBox="1"/>
          <p:nvPr/>
        </p:nvSpPr>
        <p:spPr>
          <a:xfrm>
            <a:off x="884662" y="788020"/>
            <a:ext cx="408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>
                <a:solidFill>
                  <a:srgbClr val="FF0000"/>
                </a:solidFill>
              </a:rPr>
              <a:t>终止操作（</a:t>
            </a:r>
            <a:r>
              <a:rPr lang="en-US" altLang="zh-CN" b="1" i="1">
                <a:solidFill>
                  <a:srgbClr val="FF0000"/>
                </a:solidFill>
              </a:rPr>
              <a:t>terminal operation</a:t>
            </a:r>
            <a:r>
              <a:rPr lang="zh-CN" altLang="en-US" b="1" i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5626E9-996A-632F-A574-E04A29479619}"/>
              </a:ext>
            </a:extLst>
          </p:cNvPr>
          <p:cNvSpPr txBox="1"/>
          <p:nvPr/>
        </p:nvSpPr>
        <p:spPr>
          <a:xfrm>
            <a:off x="884662" y="1226634"/>
            <a:ext cx="7478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forEach</a:t>
            </a:r>
            <a:r>
              <a:rPr lang="zh-CN" altLang="en-US"/>
              <a:t>、</a:t>
            </a:r>
            <a:r>
              <a:rPr lang="en-US" altLang="zh-CN"/>
              <a:t>forEachOrdered</a:t>
            </a:r>
            <a:r>
              <a:rPr lang="zh-CN" altLang="en-US"/>
              <a:t>、</a:t>
            </a:r>
            <a:r>
              <a:rPr lang="en-US" altLang="zh-CN"/>
              <a:t>toArray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reduce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collect</a:t>
            </a:r>
            <a:r>
              <a:rPr lang="zh-CN" altLang="en-US"/>
              <a:t>、</a:t>
            </a:r>
            <a:r>
              <a:rPr lang="en-US" altLang="zh-CN"/>
              <a:t>toList</a:t>
            </a:r>
            <a:r>
              <a:rPr lang="zh-CN" altLang="en-US"/>
              <a:t>、</a:t>
            </a:r>
            <a:r>
              <a:rPr lang="en-US" altLang="zh-CN"/>
              <a:t>min</a:t>
            </a:r>
            <a:r>
              <a:rPr lang="zh-CN" altLang="en-US"/>
              <a:t>、</a:t>
            </a:r>
            <a:endParaRPr lang="en-US" altLang="zh-CN"/>
          </a:p>
          <a:p>
            <a:r>
              <a:rPr lang="en-US" altLang="zh-CN"/>
              <a:t>max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count</a:t>
            </a:r>
            <a:r>
              <a:rPr lang="zh-CN" altLang="en-US" b="1">
                <a:solidFill>
                  <a:srgbClr val="FF0000"/>
                </a:solidFill>
              </a:rPr>
              <a:t>、</a:t>
            </a:r>
            <a:r>
              <a:rPr lang="en-US" altLang="zh-CN" b="1">
                <a:solidFill>
                  <a:srgbClr val="FF0000"/>
                </a:solidFill>
              </a:rPr>
              <a:t>anyMatch</a:t>
            </a:r>
            <a:r>
              <a:rPr lang="zh-CN" altLang="en-US"/>
              <a:t>、</a:t>
            </a:r>
            <a:r>
              <a:rPr lang="en-US" altLang="zh-CN"/>
              <a:t>allMatch</a:t>
            </a:r>
            <a:r>
              <a:rPr lang="zh-CN" altLang="en-US"/>
              <a:t>、</a:t>
            </a:r>
            <a:r>
              <a:rPr lang="en-US" altLang="zh-CN"/>
              <a:t>noneMatch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findFirst</a:t>
            </a:r>
            <a:r>
              <a:rPr lang="zh-CN" altLang="en-US"/>
              <a:t>、</a:t>
            </a:r>
            <a:r>
              <a:rPr lang="en-US" altLang="zh-CN" b="1">
                <a:solidFill>
                  <a:srgbClr val="FF0000"/>
                </a:solidFill>
              </a:rPr>
              <a:t>findAny</a:t>
            </a:r>
            <a:r>
              <a:rPr lang="zh-CN" altLang="en-US"/>
              <a:t>、</a:t>
            </a:r>
            <a:r>
              <a:rPr lang="en-US" altLang="zh-CN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982955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76660-E46D-C626-98CB-D1025575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4637"/>
            <a:ext cx="7886700" cy="994346"/>
          </a:xfrm>
        </p:spPr>
        <p:txBody>
          <a:bodyPr/>
          <a:lstStyle/>
          <a:p>
            <a:r>
              <a:rPr lang="zh-CN" altLang="en-US"/>
              <a:t>流与集合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336D1-A698-D2C7-7E92-D7CA6811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集合关注高效数据管理和访问</a:t>
            </a:r>
            <a:endParaRPr lang="en-US" altLang="zh-CN"/>
          </a:p>
          <a:p>
            <a:r>
              <a:rPr lang="zh-CN" altLang="en-US"/>
              <a:t>流没有提供直接访问或操作其元素的手段，关注声明性地描述源头数据的一系列操作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877D905F-F6D8-BD52-6DE6-C218FBEB25B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StreamAPI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FF2D03E-B39F-2563-7C65-AFDAA9B8A79C}"/>
              </a:ext>
            </a:extLst>
          </p:cNvPr>
          <p:cNvSpPr txBox="1"/>
          <p:nvPr/>
        </p:nvSpPr>
        <p:spPr>
          <a:xfrm>
            <a:off x="884663" y="3248722"/>
            <a:ext cx="7032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https://docs.oracle.com/en/java/javase/17/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17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F1A900-F122-58CA-2A77-F43AC1EA22AF}"/>
              </a:ext>
            </a:extLst>
          </p:cNvPr>
          <p:cNvSpPr txBox="1"/>
          <p:nvPr/>
        </p:nvSpPr>
        <p:spPr>
          <a:xfrm>
            <a:off x="423746" y="669073"/>
            <a:ext cx="8378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java.util.Arrays;</a:t>
            </a:r>
          </a:p>
          <a:p>
            <a:pPr algn="l"/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java.util.List;</a:t>
            </a:r>
          </a:p>
          <a:p>
            <a:pPr algn="l"/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java.util.stream.Collectors;</a:t>
            </a:r>
          </a:p>
          <a:p>
            <a:pPr algn="l"/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ComplexStreamExample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8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void main(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[] args) {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words =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.asList(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"grape"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"avocado"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"blueberry"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result = words.stream()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过滤长度大于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的单词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(word -&gt; word.length() &gt;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将单词转换为大写形式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::toUpperCase)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将每个单词拆分为字符，并放入新的流中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.flatMap(word -&gt;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.stream(word.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去重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.distinct()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按照字母顺序排序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.sorted()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在每个字符上执行某些操作，并打印调试信息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.peek(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.out::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取前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个字符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.limit(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跳过前两个字符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.skip(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takeWhile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，保留小于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的字符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.takeWhile(ch -&gt; ch.charAt(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&lt; '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8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收集结果并转为列表</a:t>
            </a:r>
            <a:endParaRPr lang="zh-CN" altLang="en-US" sz="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.collect(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Collectors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.toList());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8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.out.</a:t>
            </a:r>
            <a:r>
              <a:rPr lang="en-US" altLang="zh-CN" sz="8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8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"Result: "</a:t>
            </a:r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result);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altLang="zh-CN" sz="8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04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400935" y="1769110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对角圆角矩形 14"/>
          <p:cNvSpPr/>
          <p:nvPr/>
        </p:nvSpPr>
        <p:spPr>
          <a:xfrm>
            <a:off x="3119755" y="1811655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线程池</a:t>
            </a:r>
          </a:p>
        </p:txBody>
      </p:sp>
      <p:sp>
        <p:nvSpPr>
          <p:cNvPr id="19" name="矩形 18"/>
          <p:cNvSpPr/>
          <p:nvPr/>
        </p:nvSpPr>
        <p:spPr>
          <a:xfrm>
            <a:off x="2439353" y="169608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4</a:t>
            </a:r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EAEAD6-35B2-6E3B-1EBA-C2EE357BC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19113"/>
            <a:ext cx="8229600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4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867CB9-C2AA-FEF6-3491-E8120B71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78" y="1388978"/>
            <a:ext cx="7716644" cy="262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7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33980" y="1950720"/>
            <a:ext cx="4085590" cy="706755"/>
            <a:chOff x="5498" y="988"/>
            <a:chExt cx="6434" cy="1113"/>
          </a:xfrm>
        </p:grpSpPr>
        <p:sp>
          <p:nvSpPr>
            <p:cNvPr id="4" name="矩形 3"/>
            <p:cNvSpPr/>
            <p:nvPr/>
          </p:nvSpPr>
          <p:spPr>
            <a:xfrm>
              <a:off x="5498" y="1128"/>
              <a:ext cx="885" cy="85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对角圆角矩形 4"/>
            <p:cNvSpPr/>
            <p:nvPr/>
          </p:nvSpPr>
          <p:spPr>
            <a:xfrm>
              <a:off x="6847" y="1170"/>
              <a:ext cx="5085" cy="7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59" y="988"/>
              <a:ext cx="733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91" y="1170"/>
              <a:ext cx="4941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Lambda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Lambda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34E112-FC8A-46FE-45C3-76B9A183B1FE}"/>
              </a:ext>
            </a:extLst>
          </p:cNvPr>
          <p:cNvSpPr txBox="1"/>
          <p:nvPr/>
        </p:nvSpPr>
        <p:spPr>
          <a:xfrm>
            <a:off x="929640" y="792480"/>
            <a:ext cx="704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表达式是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Java 8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引入的一个重要特性</a:t>
            </a:r>
            <a:endParaRPr lang="en-US" altLang="zh-CN" b="0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表达式可以被视为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匿名函数</a:t>
            </a:r>
            <a:endParaRPr lang="en-US" altLang="zh-CN" b="1" i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允许在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需要函数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的地方以更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简洁的方式定义功能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0177F45-4592-B195-4BEA-46EB5105EF25}"/>
              </a:ext>
            </a:extLst>
          </p:cNvPr>
          <p:cNvSpPr/>
          <p:nvPr/>
        </p:nvSpPr>
        <p:spPr>
          <a:xfrm>
            <a:off x="1939290" y="2278380"/>
            <a:ext cx="5021580" cy="1295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i="0">
                <a:solidFill>
                  <a:srgbClr val="FFFFFF"/>
                </a:solidFill>
                <a:effectLst/>
                <a:latin typeface="Söhne Mono"/>
              </a:rPr>
              <a:t>(parameters) -&gt; expression </a:t>
            </a:r>
            <a:br>
              <a:rPr lang="en-US" altLang="zh-CN" b="0" i="0">
                <a:solidFill>
                  <a:srgbClr val="FFFFFF"/>
                </a:solidFill>
                <a:effectLst/>
                <a:latin typeface="Söhne Mono"/>
              </a:rPr>
            </a:br>
            <a:r>
              <a:rPr lang="zh-CN" altLang="en-US" b="0" i="0">
                <a:solidFill>
                  <a:srgbClr val="FFFFFF"/>
                </a:solidFill>
                <a:effectLst/>
                <a:latin typeface="Söhne Mono"/>
              </a:rPr>
              <a:t>或 </a:t>
            </a:r>
            <a:endParaRPr lang="en-US" altLang="zh-CN" b="0" i="0">
              <a:solidFill>
                <a:srgbClr val="FFFFFF"/>
              </a:solidFill>
              <a:effectLst/>
              <a:latin typeface="Söhne Mono"/>
            </a:endParaRPr>
          </a:p>
          <a:p>
            <a:pPr algn="ctr"/>
            <a:r>
              <a:rPr lang="en-US" altLang="zh-CN" b="0" i="0">
                <a:solidFill>
                  <a:srgbClr val="FFFFFF"/>
                </a:solidFill>
                <a:effectLst/>
                <a:latin typeface="Söhne Mono"/>
              </a:rPr>
              <a:t>(parameters) -&gt; { statements; }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AEB405-87AE-96E4-5577-C4BC2F24A69A}"/>
              </a:ext>
            </a:extLst>
          </p:cNvPr>
          <p:cNvSpPr/>
          <p:nvPr/>
        </p:nvSpPr>
        <p:spPr>
          <a:xfrm>
            <a:off x="1931670" y="2194560"/>
            <a:ext cx="1146810" cy="2667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语法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Lambda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564029-31C2-B23E-8B65-9A8C6D198E41}"/>
              </a:ext>
            </a:extLst>
          </p:cNvPr>
          <p:cNvSpPr txBox="1"/>
          <p:nvPr/>
        </p:nvSpPr>
        <p:spPr>
          <a:xfrm>
            <a:off x="361950" y="1017478"/>
            <a:ext cx="84201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b);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(String[] args)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表达式实现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接口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Calculator addition = (a, b) -&gt; a + b;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System.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"Addition: 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addition.calculate(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输出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8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Calculator subtraction = (a, b) -&gt; a - b;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System.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.println(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"Subtraction: 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subtraction.calculate(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));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输出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2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678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Lambda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B6F08A-D961-7A0E-9EB6-FDD96E4778EE}"/>
              </a:ext>
            </a:extLst>
          </p:cNvPr>
          <p:cNvSpPr txBox="1"/>
          <p:nvPr/>
        </p:nvSpPr>
        <p:spPr>
          <a:xfrm>
            <a:off x="765810" y="802035"/>
            <a:ext cx="761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java.util.ArrayList;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java.util.Collections;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java.util.List;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LambdaAsArgument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void main(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[] args)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&gt; names = new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names.add(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names.add(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names.add(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"Charlie"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names.add(</a:t>
            </a:r>
            <a:r>
              <a:rPr lang="en-US" altLang="zh-CN" sz="1400" b="0" i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"David"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使用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表达式作为参数传递给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方法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(names, 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b) -&gt; a.compareTo(b));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打印排序后的列表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names.forEach(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.out::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608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29205" y="2218690"/>
            <a:ext cx="4347210" cy="706755"/>
            <a:chOff x="5498" y="2101"/>
            <a:chExt cx="6846" cy="1113"/>
          </a:xfrm>
        </p:grpSpPr>
        <p:sp>
          <p:nvSpPr>
            <p:cNvPr id="2" name="矩形 1"/>
            <p:cNvSpPr/>
            <p:nvPr/>
          </p:nvSpPr>
          <p:spPr>
            <a:xfrm>
              <a:off x="5498" y="2245"/>
              <a:ext cx="885" cy="85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对角圆角矩形 12"/>
            <p:cNvSpPr/>
            <p:nvPr/>
          </p:nvSpPr>
          <p:spPr>
            <a:xfrm>
              <a:off x="6847" y="2350"/>
              <a:ext cx="5497" cy="7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Function</a:t>
              </a:r>
              <a:endParaRPr lang="zh-CN" sz="240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74" y="2101"/>
              <a:ext cx="733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A5885C-C2A8-0145-0351-5C4A31D2F060}"/>
              </a:ext>
            </a:extLst>
          </p:cNvPr>
          <p:cNvSpPr txBox="1"/>
          <p:nvPr/>
        </p:nvSpPr>
        <p:spPr>
          <a:xfrm>
            <a:off x="662940" y="820966"/>
            <a:ext cx="792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在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Java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中，函数式接口是只包含一个抽象方法的接口。它们是支持</a:t>
            </a:r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0" i="0">
                <a:solidFill>
                  <a:srgbClr val="374151"/>
                </a:solidFill>
                <a:effectLst/>
                <a:latin typeface="Söhne"/>
              </a:rPr>
              <a:t>表达式的基础，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因为</a:t>
            </a:r>
            <a:r>
              <a:rPr lang="en-US" altLang="zh-CN" b="1" i="0">
                <a:solidFill>
                  <a:srgbClr val="374151"/>
                </a:solidFill>
                <a:effectLst/>
                <a:latin typeface="Söhne"/>
              </a:rPr>
              <a:t>Lambda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表达式需要一个</a:t>
            </a:r>
            <a:r>
              <a:rPr lang="zh-CN" altLang="en-US" b="1" i="0">
                <a:solidFill>
                  <a:srgbClr val="FF0000"/>
                </a:solidFill>
                <a:effectLst/>
                <a:latin typeface="Söhne"/>
              </a:rPr>
              <a:t>目标类型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，这个目标类型必须是一个</a:t>
            </a:r>
            <a:r>
              <a:rPr lang="zh-CN" altLang="en-US" b="1" i="0">
                <a:solidFill>
                  <a:srgbClr val="FF0000"/>
                </a:solidFill>
                <a:effectLst/>
                <a:latin typeface="Söhne"/>
              </a:rPr>
              <a:t>函数式接口</a:t>
            </a:r>
            <a:r>
              <a:rPr lang="zh-CN" altLang="en-US" b="1" i="0">
                <a:solidFill>
                  <a:srgbClr val="374151"/>
                </a:solidFill>
                <a:effectLst/>
                <a:latin typeface="Söhne"/>
              </a:rPr>
              <a:t>。</a:t>
            </a:r>
            <a:endParaRPr lang="zh-CN" altLang="en-US" b="1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89C55A-B6B3-E317-2EDE-10F664032726}"/>
              </a:ext>
            </a:extLst>
          </p:cNvPr>
          <p:cNvSpPr txBox="1"/>
          <p:nvPr/>
        </p:nvSpPr>
        <p:spPr>
          <a:xfrm>
            <a:off x="765810" y="2033856"/>
            <a:ext cx="79248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@FunctionalInterface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MyFunctionalInterface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a,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b);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(String[] 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MyFunctionalInterface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= (x, y) -&gt; 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altLang="zh-CN" sz="1400" b="0" i="0" err="1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(x + y);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 err="1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myFunction.doSomething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i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);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输出 </a:t>
            </a:r>
            <a:r>
              <a:rPr lang="en-US" altLang="zh-CN" sz="1400" b="0" i="1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8</a:t>
            </a:r>
            <a:endParaRPr lang="zh-CN" altLang="en-US" sz="1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zh-CN" altLang="en-US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CN" altLang="en-US" sz="1400"/>
          </a:p>
        </p:txBody>
      </p:sp>
      <p:sp>
        <p:nvSpPr>
          <p:cNvPr id="10" name="对角圆角矩形 4">
            <a:extLst>
              <a:ext uri="{FF2B5EF4-FFF2-40B4-BE49-F238E27FC236}">
                <a16:creationId xmlns:a16="http://schemas.microsoft.com/office/drawing/2014/main" id="{F2776FF8-091A-87DA-F407-DEEF258CDE5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Function</a:t>
            </a:r>
            <a:endParaRPr lang="zh-CN" altLang="en-US" sz="2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3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4">
            <a:extLst>
              <a:ext uri="{FF2B5EF4-FFF2-40B4-BE49-F238E27FC236}">
                <a16:creationId xmlns:a16="http://schemas.microsoft.com/office/drawing/2014/main" id="{8F1EE770-637E-4612-9755-17A65FB4DB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Function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83B7C1-4F15-0289-D8B5-A457DC1323DE}"/>
              </a:ext>
            </a:extLst>
          </p:cNvPr>
          <p:cNvSpPr txBox="1"/>
          <p:nvPr/>
        </p:nvSpPr>
        <p:spPr>
          <a:xfrm>
            <a:off x="228600" y="558800"/>
            <a:ext cx="2169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374151"/>
                </a:solidFill>
                <a:effectLst/>
                <a:latin typeface="Söhne"/>
              </a:rPr>
              <a:t>Function</a:t>
            </a:r>
            <a:r>
              <a:rPr lang="zh-CN" altLang="en-US">
                <a:solidFill>
                  <a:srgbClr val="374151"/>
                </a:solidFill>
                <a:latin typeface="Söhne"/>
              </a:rPr>
              <a:t>编排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840BB8-3D3A-14AB-4118-17CC805000A9}"/>
              </a:ext>
            </a:extLst>
          </p:cNvPr>
          <p:cNvSpPr txBox="1"/>
          <p:nvPr/>
        </p:nvSpPr>
        <p:spPr>
          <a:xfrm>
            <a:off x="826770" y="1554479"/>
            <a:ext cx="7490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main(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[] args) {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i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&lt;Integer,Integer&gt;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-&gt; 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+ 2;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Integer integer = </a:t>
            </a:r>
            <a:r>
              <a:rPr lang="en-US" altLang="zh-CN" sz="1400" b="0" i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andThen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(x -&gt; x * 2)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andThen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(x -&gt; x * 3)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compose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(x -&gt; (int) x + 1)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lang="en-US" altLang="zh-CN" sz="1400" b="0" i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(10);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    System.out.println(integer);</a:t>
            </a:r>
          </a:p>
          <a:p>
            <a:pPr algn="l"/>
            <a:r>
              <a:rPr lang="en-US" altLang="zh-CN" sz="1400" b="0" i="0">
                <a:solidFill>
                  <a:srgbClr val="5C5C5C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627070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Q1NWJkZTc5YTQ2ZDg1MDViNjY5OGRkM2Q1N2FjNjcifQ=="/>
  <p:tag name="KSO_WPP_MARK_KEY" val="540b971f-13d7-4036-9919-950f886af3cc"/>
  <p:tag name="ISLIDE.GUIDESSETTING" val="{&quot;Id&quot;:&quot;05c4f151-d361-420c-b7b6-2e528d77931d&quot;,&quot;Name&quot;:&quot;自定义&quot;,&quot;Kind&quot;:1,&quot;OldGuidesSetting&quot;:{&quot;HeaderHeight&quot;:0.0,&quot;FooterHeight&quot;:0.0,&quot;SideMargin&quot;:1.0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bq2e5o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全屏显示(16:9)</PresentationFormat>
  <Paragraphs>233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Söhne</vt:lpstr>
      <vt:lpstr>Söhne Mono</vt:lpstr>
      <vt:lpstr>等线</vt:lpstr>
      <vt:lpstr>Arial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流与集合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1494</cp:revision>
  <dcterms:created xsi:type="dcterms:W3CDTF">2018-03-01T02:03:00Z</dcterms:created>
  <dcterms:modified xsi:type="dcterms:W3CDTF">2023-11-16T14:06:38Z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3B244B244417460D829616AF583851A4</vt:lpwstr>
  </property>
</Properties>
</file>