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8" r:id="rId4"/>
    <p:sldId id="454" r:id="rId5"/>
    <p:sldId id="505" r:id="rId6"/>
    <p:sldId id="523" r:id="rId7"/>
    <p:sldId id="530" r:id="rId8"/>
    <p:sldId id="525" r:id="rId9"/>
    <p:sldId id="526" r:id="rId10"/>
    <p:sldId id="282" r:id="rId11"/>
    <p:sldId id="507" r:id="rId12"/>
    <p:sldId id="527" r:id="rId13"/>
    <p:sldId id="528" r:id="rId14"/>
    <p:sldId id="529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" userDrawn="1">
          <p15:clr>
            <a:srgbClr val="A4A3A4"/>
          </p15:clr>
        </p15:guide>
        <p15:guide id="2" pos="5696" userDrawn="1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orient="horz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A003"/>
    <a:srgbClr val="FDA007"/>
    <a:srgbClr val="00AF92"/>
    <a:srgbClr val="006450"/>
    <a:srgbClr val="028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859" y="86"/>
      </p:cViewPr>
      <p:guideLst>
        <p:guide pos="56"/>
        <p:guide pos="5696"/>
        <p:guide orient="horz"/>
        <p:guide orient="horz" pos="32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6FD99-B1FA-4331-8905-DB39E8B288F7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A5662-EE05-40AE-BC81-81279C4CD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90893"/>
            <a:ext cx="6858000" cy="1242039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413730"/>
            <a:ext cx="7886700" cy="416995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8983"/>
            <a:ext cx="7886700" cy="3264074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28650" y="1640869"/>
            <a:ext cx="7886700" cy="1862662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308950"/>
            <a:ext cx="3868340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962050"/>
            <a:ext cx="3868340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308950"/>
            <a:ext cx="3887391" cy="61804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8035" indent="0">
              <a:buNone/>
              <a:defRPr sz="1200" b="1"/>
            </a:lvl7pPr>
            <a:lvl8pPr marL="2400935" indent="0">
              <a:buNone/>
              <a:defRPr sz="1200" b="1"/>
            </a:lvl8pPr>
            <a:lvl9pPr marL="2743835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962050"/>
            <a:ext cx="3887391" cy="268100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28875" y="1619533"/>
            <a:ext cx="4286250" cy="1037019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428875" y="2800391"/>
            <a:ext cx="4286250" cy="88960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28650" y="535348"/>
            <a:ext cx="3511241" cy="1071308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231888" y="535348"/>
            <a:ext cx="4283912" cy="405340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8650" y="1735708"/>
            <a:ext cx="3511241" cy="2859191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8035" indent="0">
              <a:buNone/>
              <a:defRPr sz="750"/>
            </a:lvl7pPr>
            <a:lvl8pPr marL="2400935" indent="0">
              <a:buNone/>
              <a:defRPr sz="750"/>
            </a:lvl8pPr>
            <a:lvl9pPr marL="2743835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833674" y="273892"/>
            <a:ext cx="681676" cy="4359641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49" y="273892"/>
            <a:ext cx="7084832" cy="4359641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8096"/>
            <a:ext cx="2057400" cy="273892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8096"/>
            <a:ext cx="3086100" cy="27389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67475" y="4787146"/>
            <a:ext cx="2057400" cy="273892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reactor.io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760220" y="1687830"/>
            <a:ext cx="71805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响应式编程</a:t>
            </a:r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-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第</a:t>
            </a:r>
            <a:r>
              <a:rPr lang="en-US" altLang="zh-CN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场</a:t>
            </a:r>
          </a:p>
        </p:txBody>
      </p:sp>
      <p:sp>
        <p:nvSpPr>
          <p:cNvPr id="8" name="矩形 7"/>
          <p:cNvSpPr/>
          <p:nvPr/>
        </p:nvSpPr>
        <p:spPr>
          <a:xfrm>
            <a:off x="5306061" y="4431665"/>
            <a:ext cx="2621280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讲师：雷丰阳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38750" y="2790825"/>
            <a:ext cx="3099435" cy="715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3600" b="1">
                <a:ln/>
                <a:solidFill>
                  <a:srgbClr val="FFA00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Reactor</a:t>
            </a:r>
            <a:r>
              <a:rPr lang="zh-CN" altLang="en-US" sz="3600" b="1">
                <a:ln/>
                <a:solidFill>
                  <a:srgbClr val="FFA00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核心</a:t>
            </a: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29205" y="2218690"/>
            <a:ext cx="4347210" cy="706755"/>
            <a:chOff x="5498" y="2101"/>
            <a:chExt cx="6846" cy="1113"/>
          </a:xfrm>
        </p:grpSpPr>
        <p:sp>
          <p:nvSpPr>
            <p:cNvPr id="2" name="矩形 1"/>
            <p:cNvSpPr/>
            <p:nvPr/>
          </p:nvSpPr>
          <p:spPr>
            <a:xfrm>
              <a:off x="5498" y="2245"/>
              <a:ext cx="885" cy="85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对角圆角矩形 12"/>
            <p:cNvSpPr/>
            <p:nvPr/>
          </p:nvSpPr>
          <p:spPr>
            <a:xfrm>
              <a:off x="6847" y="2350"/>
              <a:ext cx="5497" cy="7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cs typeface="+mn-ea"/>
                  <a:sym typeface="+mn-lt"/>
                </a:rPr>
                <a:t>Reactor</a:t>
              </a:r>
              <a:endParaRPr lang="zh-CN" sz="2400">
                <a:cs typeface="+mn-ea"/>
                <a:sym typeface="+mn-lt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574" y="2101"/>
              <a:ext cx="733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2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Reactor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75F5B-A3B9-EB84-F4F0-E39AF78751B5}"/>
              </a:ext>
            </a:extLst>
          </p:cNvPr>
          <p:cNvSpPr txBox="1"/>
          <p:nvPr/>
        </p:nvSpPr>
        <p:spPr>
          <a:xfrm>
            <a:off x="384716" y="868531"/>
            <a:ext cx="83875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1">
                <a:solidFill>
                  <a:srgbClr val="111111"/>
                </a:solidFill>
                <a:effectLst/>
                <a:latin typeface="-apple-system"/>
              </a:rPr>
              <a:t>Reactor</a:t>
            </a:r>
            <a:r>
              <a:rPr lang="zh-CN" altLang="en-US" b="0" i="1">
                <a:solidFill>
                  <a:srgbClr val="111111"/>
                </a:solidFill>
                <a:effectLst/>
                <a:latin typeface="-apple-system"/>
              </a:rPr>
              <a:t>是基于</a:t>
            </a:r>
            <a:r>
              <a:rPr lang="en-US" altLang="zh-CN" b="0" i="1">
                <a:solidFill>
                  <a:srgbClr val="111111"/>
                </a:solidFill>
                <a:effectLst/>
                <a:latin typeface="-apple-system"/>
              </a:rPr>
              <a:t>Reactive Streams</a:t>
            </a:r>
            <a:r>
              <a:rPr lang="zh-CN" altLang="en-US" b="0" i="1">
                <a:solidFill>
                  <a:srgbClr val="111111"/>
                </a:solidFill>
                <a:effectLst/>
                <a:latin typeface="-apple-system"/>
              </a:rPr>
              <a:t>的第四代</a:t>
            </a:r>
            <a:r>
              <a:rPr lang="zh-CN" altLang="en-US" i="1">
                <a:solidFill>
                  <a:srgbClr val="111111"/>
                </a:solidFill>
                <a:latin typeface="-apple-system"/>
              </a:rPr>
              <a:t>响应式</a:t>
            </a:r>
            <a:r>
              <a:rPr lang="zh-CN" altLang="en-US" b="0" i="1">
                <a:solidFill>
                  <a:srgbClr val="111111"/>
                </a:solidFill>
                <a:effectLst/>
                <a:latin typeface="-apple-system"/>
              </a:rPr>
              <a:t>库规范，用于在</a:t>
            </a:r>
            <a:r>
              <a:rPr lang="en-US" altLang="zh-CN" b="0" i="1">
                <a:solidFill>
                  <a:srgbClr val="111111"/>
                </a:solidFill>
                <a:effectLst/>
                <a:latin typeface="-apple-system"/>
              </a:rPr>
              <a:t>JVM</a:t>
            </a:r>
            <a:r>
              <a:rPr lang="zh-CN" altLang="en-US" b="0" i="1">
                <a:solidFill>
                  <a:srgbClr val="111111"/>
                </a:solidFill>
                <a:effectLst/>
                <a:latin typeface="-apple-system"/>
              </a:rPr>
              <a:t>上构建非阻塞应用程序；</a:t>
            </a:r>
            <a:r>
              <a:rPr lang="en-US" altLang="zh-CN" b="0" i="1">
                <a:solidFill>
                  <a:srgbClr val="111111"/>
                </a:solidFill>
                <a:effectLst/>
                <a:latin typeface="-apple-system"/>
                <a:hlinkClick r:id="rId3"/>
              </a:rPr>
              <a:t>https://projectreactor.io</a:t>
            </a:r>
            <a:r>
              <a:rPr lang="en-US" altLang="zh-CN" b="0" i="1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/>
            <a:endParaRPr lang="en-US" altLang="zh-CN" b="0" i="1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n-US" altLang="zh-CN">
                <a:solidFill>
                  <a:srgbClr val="111111"/>
                </a:solidFill>
                <a:latin typeface="-apple-system"/>
              </a:rPr>
              <a:t>1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、完全非阻塞的，并提供高效的需求管理。它直接与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Java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的功能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API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CompletableFuture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Stream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和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Duration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交互。</a:t>
            </a:r>
            <a:endParaRPr lang="en-US" altLang="zh-CN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zh-CN">
                <a:solidFill>
                  <a:srgbClr val="111111"/>
                </a:solidFill>
                <a:latin typeface="-apple-system"/>
              </a:rPr>
              <a:t>2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Reactor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提供</a:t>
            </a:r>
            <a:r>
              <a:rPr lang="zh-CN" altLang="en-US" b="0" i="0">
                <a:solidFill>
                  <a:srgbClr val="111111"/>
                </a:solidFill>
                <a:effectLst/>
                <a:latin typeface="-apple-system"/>
              </a:rPr>
              <a:t>了两个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响应式</a:t>
            </a:r>
            <a:r>
              <a:rPr lang="zh-CN" altLang="en-US" b="0" i="0">
                <a:solidFill>
                  <a:srgbClr val="111111"/>
                </a:solidFill>
                <a:effectLst/>
                <a:latin typeface="-apple-system"/>
              </a:rPr>
              <a:t>和可组合的</a:t>
            </a:r>
            <a:r>
              <a:rPr lang="en-US" altLang="zh-CN" b="0" i="0">
                <a:solidFill>
                  <a:srgbClr val="111111"/>
                </a:solidFill>
                <a:effectLst/>
                <a:latin typeface="-apple-system"/>
              </a:rPr>
              <a:t>API</a:t>
            </a:r>
            <a:r>
              <a:rPr lang="zh-CN" altLang="en-US" b="0" i="0">
                <a:solidFill>
                  <a:srgbClr val="111111"/>
                </a:solidFill>
                <a:effectLst/>
                <a:latin typeface="-apple-system"/>
              </a:rPr>
              <a:t>，</a:t>
            </a:r>
            <a:r>
              <a:rPr lang="en-US" altLang="zh-CN" b="1" i="0">
                <a:solidFill>
                  <a:srgbClr val="ED7D31"/>
                </a:solidFill>
                <a:effectLst/>
                <a:latin typeface="-apple-system"/>
              </a:rPr>
              <a:t>Flux[N]</a:t>
            </a:r>
            <a:r>
              <a:rPr lang="zh-CN" altLang="en-US" b="0" i="0">
                <a:solidFill>
                  <a:srgbClr val="111111"/>
                </a:solidFill>
                <a:effectLst/>
                <a:latin typeface="-apple-system"/>
              </a:rPr>
              <a:t>和</a:t>
            </a:r>
            <a:r>
              <a:rPr lang="en-US" altLang="zh-CN" b="1" i="0">
                <a:solidFill>
                  <a:srgbClr val="ED7D31"/>
                </a:solidFill>
                <a:effectLst/>
                <a:latin typeface="-apple-system"/>
              </a:rPr>
              <a:t>Mono[0|1]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；</a:t>
            </a:r>
            <a:endParaRPr lang="en-US" altLang="zh-CN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en-US" altLang="zh-CN">
                <a:solidFill>
                  <a:srgbClr val="111111"/>
                </a:solidFill>
                <a:latin typeface="-apple-system"/>
              </a:rPr>
              <a:t>3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、适合微服务，提供基于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netty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背压机制的网络引擎（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HTTP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TCP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、</a:t>
            </a:r>
            <a:r>
              <a:rPr lang="en-US" altLang="zh-CN">
                <a:solidFill>
                  <a:srgbClr val="111111"/>
                </a:solidFill>
                <a:latin typeface="-apple-system"/>
              </a:rPr>
              <a:t>UDP</a:t>
            </a:r>
            <a:r>
              <a:rPr lang="zh-CN" altLang="en-US">
                <a:solidFill>
                  <a:srgbClr val="111111"/>
                </a:solidFill>
                <a:latin typeface="-apple-system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516EF16-8D9E-3015-C48B-516E9D2F8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369" y="3069454"/>
            <a:ext cx="6093172" cy="18049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Reactor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075F5B-A3B9-EB84-F4F0-E39AF78751B5}"/>
              </a:ext>
            </a:extLst>
          </p:cNvPr>
          <p:cNvSpPr txBox="1"/>
          <p:nvPr/>
        </p:nvSpPr>
        <p:spPr>
          <a:xfrm>
            <a:off x="384716" y="868531"/>
            <a:ext cx="83875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>
                <a:solidFill>
                  <a:srgbClr val="111111"/>
                </a:solidFill>
                <a:latin typeface="-apple-system"/>
              </a:rPr>
              <a:t>主要概念：</a:t>
            </a:r>
            <a:endParaRPr lang="en-US" altLang="zh-CN">
              <a:solidFill>
                <a:srgbClr val="111111"/>
              </a:solidFill>
              <a:latin typeface="-apple-system"/>
            </a:endParaRPr>
          </a:p>
          <a:p>
            <a:pPr algn="l"/>
            <a:r>
              <a:rPr lang="zh-CN" altLang="en-US"/>
              <a:t>发布者（</a:t>
            </a:r>
            <a:r>
              <a:rPr lang="en-US" altLang="zh-CN"/>
              <a:t>Publisher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订阅者（</a:t>
            </a:r>
            <a:r>
              <a:rPr lang="en-US" altLang="zh-CN"/>
              <a:t>Subscriber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订阅关系（</a:t>
            </a:r>
            <a:r>
              <a:rPr lang="en-US" altLang="zh-CN"/>
              <a:t>Subscription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处理器（</a:t>
            </a:r>
            <a:r>
              <a:rPr lang="en-US" altLang="zh-CN"/>
              <a:t>Processor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调度器（</a:t>
            </a:r>
            <a:r>
              <a:rPr lang="en-US" altLang="zh-CN"/>
              <a:t>Scheduler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事件</a:t>
            </a:r>
            <a:r>
              <a:rPr lang="en-US" altLang="zh-CN"/>
              <a:t>/</a:t>
            </a:r>
            <a:r>
              <a:rPr lang="zh-CN" altLang="en-US"/>
              <a:t>信号 </a:t>
            </a:r>
            <a:r>
              <a:rPr lang="en-US" altLang="zh-CN"/>
              <a:t>(event/signal)</a:t>
            </a:r>
          </a:p>
          <a:p>
            <a:pPr algn="l"/>
            <a:r>
              <a:rPr lang="zh-CN" altLang="en-US"/>
              <a:t>序列</a:t>
            </a:r>
            <a:r>
              <a:rPr lang="en-US" altLang="zh-CN"/>
              <a:t>/</a:t>
            </a:r>
            <a:r>
              <a:rPr lang="zh-CN" altLang="en-US"/>
              <a:t>流（</a:t>
            </a:r>
            <a:r>
              <a:rPr lang="en-US" altLang="zh-CN"/>
              <a:t>sequence/stream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元素（</a:t>
            </a:r>
            <a:r>
              <a:rPr lang="en-US" altLang="zh-CN"/>
              <a:t>element/item</a:t>
            </a:r>
            <a:r>
              <a:rPr lang="zh-CN" altLang="en-US"/>
              <a:t>）</a:t>
            </a:r>
            <a:endParaRPr lang="en-US" altLang="zh-CN"/>
          </a:p>
          <a:p>
            <a:pPr algn="l"/>
            <a:r>
              <a:rPr lang="zh-CN" altLang="en-US"/>
              <a:t>操作符（</a:t>
            </a:r>
            <a:r>
              <a:rPr lang="en-US" altLang="zh-CN"/>
              <a:t>operator</a:t>
            </a:r>
            <a:r>
              <a:rPr lang="zh-CN" altLang="en-US"/>
              <a:t>）</a:t>
            </a:r>
            <a:endParaRPr lang="en-US" altLang="zh-CN"/>
          </a:p>
          <a:p>
            <a:pPr algn="l"/>
            <a:endParaRPr lang="en-US" altLang="zh-CN" b="1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A52AB0-22CF-F3A4-8DA0-3C51C4FDBB26}"/>
              </a:ext>
            </a:extLst>
          </p:cNvPr>
          <p:cNvSpPr/>
          <p:nvPr/>
        </p:nvSpPr>
        <p:spPr>
          <a:xfrm>
            <a:off x="5144430" y="2928335"/>
            <a:ext cx="1457092" cy="460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Flux[N]</a:t>
            </a:r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C8C7AB-8798-03A3-8B00-8E18B5C50ABC}"/>
              </a:ext>
            </a:extLst>
          </p:cNvPr>
          <p:cNvSpPr/>
          <p:nvPr/>
        </p:nvSpPr>
        <p:spPr>
          <a:xfrm>
            <a:off x="5144430" y="1754249"/>
            <a:ext cx="1457092" cy="4609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Mono[0|1]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5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Reactor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0B83E4-4864-6E39-8981-471AF4E5463B}"/>
              </a:ext>
            </a:extLst>
          </p:cNvPr>
          <p:cNvSpPr/>
          <p:nvPr/>
        </p:nvSpPr>
        <p:spPr>
          <a:xfrm>
            <a:off x="1895706" y="967367"/>
            <a:ext cx="1851102" cy="32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创建序列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C14666-2812-92BE-2CA7-FD71F2452345}"/>
              </a:ext>
            </a:extLst>
          </p:cNvPr>
          <p:cNvSpPr/>
          <p:nvPr/>
        </p:nvSpPr>
        <p:spPr>
          <a:xfrm>
            <a:off x="1880839" y="2711142"/>
            <a:ext cx="1851102" cy="32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装配流水线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77D150-7989-5718-8BB4-7E9C3CD07DB9}"/>
              </a:ext>
            </a:extLst>
          </p:cNvPr>
          <p:cNvSpPr/>
          <p:nvPr/>
        </p:nvSpPr>
        <p:spPr>
          <a:xfrm>
            <a:off x="1880839" y="4327604"/>
            <a:ext cx="1851102" cy="32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消费结果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3D8EB7-18C3-0828-892F-23439B241DFF}"/>
              </a:ext>
            </a:extLst>
          </p:cNvPr>
          <p:cNvSpPr/>
          <p:nvPr/>
        </p:nvSpPr>
        <p:spPr>
          <a:xfrm>
            <a:off x="3159511" y="2227458"/>
            <a:ext cx="1174595" cy="32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操作符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7F9336-ECC6-DC52-8ABD-7CB3488B5AA2}"/>
              </a:ext>
            </a:extLst>
          </p:cNvPr>
          <p:cNvSpPr/>
          <p:nvPr/>
        </p:nvSpPr>
        <p:spPr>
          <a:xfrm>
            <a:off x="3159511" y="3209230"/>
            <a:ext cx="1174595" cy="327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操作符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EF8F8B-56EE-A187-14A0-40B8DAF83E34}"/>
              </a:ext>
            </a:extLst>
          </p:cNvPr>
          <p:cNvSpPr/>
          <p:nvPr/>
        </p:nvSpPr>
        <p:spPr>
          <a:xfrm>
            <a:off x="929269" y="1131851"/>
            <a:ext cx="401444" cy="34856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线程调度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DEE0837-4D97-E273-1DBB-665460F7DC45}"/>
              </a:ext>
            </a:extLst>
          </p:cNvPr>
          <p:cNvSpPr/>
          <p:nvPr/>
        </p:nvSpPr>
        <p:spPr>
          <a:xfrm>
            <a:off x="4683511" y="1131851"/>
            <a:ext cx="401444" cy="348568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错误</a:t>
            </a:r>
            <a:r>
              <a:rPr lang="en-US" altLang="zh-CN"/>
              <a:t>/</a:t>
            </a:r>
            <a:r>
              <a:rPr lang="zh-CN" altLang="en-US"/>
              <a:t>信号处理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07CA66-15B8-35AD-7927-7B2889EE5F27}"/>
              </a:ext>
            </a:extLst>
          </p:cNvPr>
          <p:cNvSpPr txBox="1"/>
          <p:nvPr/>
        </p:nvSpPr>
        <p:spPr>
          <a:xfrm>
            <a:off x="6021658" y="1593284"/>
            <a:ext cx="212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响应式编程模型</a:t>
            </a:r>
          </a:p>
        </p:txBody>
      </p:sp>
    </p:spTree>
    <p:extLst>
      <p:ext uri="{BB962C8B-B14F-4D97-AF65-F5344CB8AC3E}">
        <p14:creationId xmlns:p14="http://schemas.microsoft.com/office/powerpoint/2010/main" val="35700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对角圆角矩形 4"/>
          <p:cNvSpPr/>
          <p:nvPr>
            <p:custDataLst>
              <p:tags r:id="rId1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Reactor</a:t>
            </a:r>
            <a:endParaRPr lang="zh-CN" altLang="en-US" sz="28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35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37260" y="429260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目录</a:t>
            </a:r>
          </a:p>
        </p:txBody>
      </p:sp>
      <p:sp>
        <p:nvSpPr>
          <p:cNvPr id="6" name="矩形 5"/>
          <p:cNvSpPr/>
          <p:nvPr/>
        </p:nvSpPr>
        <p:spPr>
          <a:xfrm>
            <a:off x="3491230" y="716280"/>
            <a:ext cx="561975" cy="542925"/>
          </a:xfrm>
          <a:prstGeom prst="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91230" y="1425575"/>
            <a:ext cx="561975" cy="542925"/>
          </a:xfrm>
          <a:prstGeom prst="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对角圆角矩形 10"/>
          <p:cNvSpPr/>
          <p:nvPr/>
        </p:nvSpPr>
        <p:spPr>
          <a:xfrm>
            <a:off x="4347845" y="74295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对角圆角矩形 12"/>
          <p:cNvSpPr/>
          <p:nvPr/>
        </p:nvSpPr>
        <p:spPr>
          <a:xfrm>
            <a:off x="4347845" y="1492250"/>
            <a:ext cx="3228975" cy="476250"/>
          </a:xfrm>
          <a:prstGeom prst="round2DiagRect">
            <a:avLst/>
          </a:prstGeom>
          <a:solidFill>
            <a:srgbClr val="FDA007"/>
          </a:solidFill>
          <a:ln>
            <a:solidFill>
              <a:srgbClr val="FDA0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cs typeface="+mn-ea"/>
                <a:sym typeface="+mn-lt"/>
              </a:rPr>
              <a:t>Reactor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29965" y="627380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1</a:t>
            </a:r>
          </a:p>
        </p:txBody>
      </p:sp>
      <p:sp>
        <p:nvSpPr>
          <p:cNvPr id="17" name="矩形 16"/>
          <p:cNvSpPr/>
          <p:nvPr/>
        </p:nvSpPr>
        <p:spPr>
          <a:xfrm>
            <a:off x="3539490" y="1334135"/>
            <a:ext cx="46545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4439285" y="742950"/>
            <a:ext cx="313753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633980" y="1950720"/>
            <a:ext cx="4085590" cy="706755"/>
            <a:chOff x="5498" y="988"/>
            <a:chExt cx="6434" cy="1113"/>
          </a:xfrm>
        </p:grpSpPr>
        <p:sp>
          <p:nvSpPr>
            <p:cNvPr id="4" name="矩形 3"/>
            <p:cNvSpPr/>
            <p:nvPr/>
          </p:nvSpPr>
          <p:spPr>
            <a:xfrm>
              <a:off x="5498" y="1128"/>
              <a:ext cx="885" cy="85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对角圆角矩形 4"/>
            <p:cNvSpPr/>
            <p:nvPr/>
          </p:nvSpPr>
          <p:spPr>
            <a:xfrm>
              <a:off x="6847" y="1170"/>
              <a:ext cx="5085" cy="7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559" y="988"/>
              <a:ext cx="733" cy="11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991" y="1170"/>
              <a:ext cx="4941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cs typeface="+mn-ea"/>
                  <a:sym typeface="+mn-lt"/>
                </a:rPr>
                <a:t>Reactive-Stream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29640" y="792480"/>
            <a:ext cx="7040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/>
              <a:t>Reactive Streams是JVM面向流的库的</a:t>
            </a:r>
            <a:r>
              <a:rPr lang="zh-CN" altLang="en-US" b="1" i="1">
                <a:solidFill>
                  <a:srgbClr val="FF0000"/>
                </a:solidFill>
              </a:rPr>
              <a:t>标准和规范</a:t>
            </a:r>
          </a:p>
          <a:p>
            <a:r>
              <a:rPr lang="en-US" altLang="zh-CN"/>
              <a:t>1</a:t>
            </a:r>
            <a:r>
              <a:rPr lang="zh-CN" altLang="en-US"/>
              <a:t>、处理可能无限数量的元素</a:t>
            </a:r>
          </a:p>
          <a:p>
            <a:r>
              <a:rPr lang="en-US" altLang="zh-CN"/>
              <a:t>2</a:t>
            </a:r>
            <a:r>
              <a:rPr lang="zh-CN" altLang="en-US"/>
              <a:t>、有序</a:t>
            </a:r>
          </a:p>
          <a:p>
            <a:r>
              <a:rPr lang="en-US" altLang="zh-CN"/>
              <a:t>3</a:t>
            </a:r>
            <a:r>
              <a:rPr lang="zh-CN" altLang="en-US"/>
              <a:t>、在组件之间异步传递元素</a:t>
            </a:r>
          </a:p>
          <a:p>
            <a:r>
              <a:rPr lang="en-US" altLang="zh-CN"/>
              <a:t>4</a:t>
            </a:r>
            <a:r>
              <a:rPr lang="zh-CN" altLang="en-US"/>
              <a:t>、强制性</a:t>
            </a:r>
            <a:r>
              <a:rPr lang="zh-CN" altLang="en-US" b="1"/>
              <a:t>非阻塞，背压模式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推荐阅读：</a:t>
            </a:r>
          </a:p>
          <a:p>
            <a:r>
              <a:rPr lang="zh-CN" altLang="en-US"/>
              <a:t>响应式宣言：https://www.reactivemanifesto.org/zh-CN</a:t>
            </a:r>
          </a:p>
          <a:p>
            <a:r>
              <a:rPr lang="en-US" altLang="zh-CN"/>
              <a:t>ReactiveStream:  https://github.com/reactive-streams/reactive-streams-jvm/blob/v1.0.4/README.md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pic>
        <p:nvPicPr>
          <p:cNvPr id="100" name="图片 99"/>
          <p:cNvPicPr/>
          <p:nvPr>
            <p:custDataLst>
              <p:tags r:id="rId3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725" y="865505"/>
            <a:ext cx="8272780" cy="270764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198880" y="4065905"/>
            <a:ext cx="6134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基于异步、消息驱动的全事件回调系统：响应式系统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1EC051-1243-9CA8-FA24-192C607039D1}"/>
              </a:ext>
            </a:extLst>
          </p:cNvPr>
          <p:cNvSpPr txBox="1"/>
          <p:nvPr/>
        </p:nvSpPr>
        <p:spPr>
          <a:xfrm>
            <a:off x="594732" y="750849"/>
            <a:ext cx="80660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>
                <a:solidFill>
                  <a:srgbClr val="1F2328"/>
                </a:solidFill>
                <a:effectLst/>
                <a:latin typeface="-apple-system"/>
              </a:rPr>
              <a:t>API Components</a:t>
            </a:r>
            <a:r>
              <a:rPr lang="zh-CN" altLang="en-US" b="1" i="0">
                <a:solidFill>
                  <a:srgbClr val="1F2328"/>
                </a:solidFill>
                <a:effectLst/>
                <a:latin typeface="-apple-system"/>
              </a:rPr>
              <a:t>：</a:t>
            </a:r>
            <a:endParaRPr lang="en-US" altLang="zh-CN" b="1" i="0">
              <a:solidFill>
                <a:srgbClr val="1F2328"/>
              </a:solidFill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Publisher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：发布者</a:t>
            </a:r>
            <a:r>
              <a:rPr lang="zh-CN" altLang="en-US" b="0" i="0">
                <a:solidFill>
                  <a:srgbClr val="1F2328"/>
                </a:solidFill>
                <a:effectLst/>
                <a:latin typeface="-apple-system"/>
              </a:rPr>
              <a:t>；</a:t>
            </a:r>
            <a:r>
              <a:rPr lang="zh-CN" altLang="en-US"/>
              <a:t>产生数据流</a:t>
            </a:r>
            <a:endParaRPr lang="en-US" altLang="zh-CN"/>
          </a:p>
          <a:p>
            <a:pPr>
              <a:buFont typeface="+mj-lt"/>
              <a:buAutoNum type="arabicPeriod"/>
            </a:pPr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Subscriber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：订阅者；</a:t>
            </a:r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zh-CN" altLang="en-US">
                <a:latin typeface="-apple-system"/>
              </a:rPr>
              <a:t>消费数据流</a:t>
            </a:r>
            <a:endParaRPr lang="en-US" altLang="zh-CN" b="0" i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Subscription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：订阅关系；</a:t>
            </a:r>
            <a:endParaRPr lang="en-US" altLang="zh-CN" b="0" i="0">
              <a:solidFill>
                <a:srgbClr val="FF0000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zh-CN" altLang="en-US"/>
              <a:t>订阅关系是发布者和订阅者之间的关键接口。订阅者通过订阅来表示对发布者产生的数据的兴趣。订阅者可以请求一定数量的元素，也可以取消订阅。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>
                <a:solidFill>
                  <a:srgbClr val="FF0000"/>
                </a:solidFill>
                <a:effectLst/>
                <a:latin typeface="-apple-system"/>
              </a:rPr>
              <a:t>Processor</a:t>
            </a:r>
            <a:r>
              <a:rPr lang="zh-CN" altLang="en-US" b="0" i="0">
                <a:solidFill>
                  <a:srgbClr val="FF0000"/>
                </a:solidFill>
                <a:effectLst/>
                <a:latin typeface="-apple-system"/>
              </a:rPr>
              <a:t>：处理器；</a:t>
            </a:r>
            <a:endParaRPr lang="en-US" altLang="zh-CN" b="0" i="0">
              <a:solidFill>
                <a:srgbClr val="FF0000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zh-CN" altLang="en-US"/>
              <a:t>处理器是同时实现了发布者和订阅者接口的组件。它可以接收来自一个发布者的数据，进行处理，并将结果发布给下一个订阅者。处理器在</a:t>
            </a:r>
            <a:r>
              <a:rPr lang="en-US" altLang="zh-CN"/>
              <a:t>Reactor</a:t>
            </a:r>
            <a:r>
              <a:rPr lang="zh-CN" altLang="en-US"/>
              <a:t>中充当中间环节，</a:t>
            </a:r>
            <a:r>
              <a:rPr lang="zh-CN" altLang="en-US">
                <a:solidFill>
                  <a:srgbClr val="0070C0"/>
                </a:solidFill>
              </a:rPr>
              <a:t>代表一个处理阶段</a:t>
            </a:r>
            <a:r>
              <a:rPr lang="zh-CN" altLang="en-US"/>
              <a:t>，允许你在数据流中进行转换、过滤和其他操作。</a:t>
            </a:r>
            <a:endParaRPr lang="en-US" altLang="zh-CN" b="0" i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2BDC82-FBA8-FAD9-6A53-3B1A95406F88}"/>
              </a:ext>
            </a:extLst>
          </p:cNvPr>
          <p:cNvSpPr txBox="1"/>
          <p:nvPr/>
        </p:nvSpPr>
        <p:spPr>
          <a:xfrm>
            <a:off x="706243" y="4441768"/>
            <a:ext cx="764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这种模型遵循</a:t>
            </a:r>
            <a:r>
              <a:rPr lang="en-US" altLang="zh-CN"/>
              <a:t>Reactive Streams</a:t>
            </a:r>
            <a:r>
              <a:rPr lang="zh-CN" altLang="en-US"/>
              <a:t>规范，确保了异步流的一致性和可靠性。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115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11171D-3D94-A811-6C74-3CBC6F494E28}"/>
              </a:ext>
            </a:extLst>
          </p:cNvPr>
          <p:cNvSpPr txBox="1"/>
          <p:nvPr/>
        </p:nvSpPr>
        <p:spPr>
          <a:xfrm>
            <a:off x="379140" y="817756"/>
            <a:ext cx="79396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以前的编程模型在干什么？怎么编码？编码的时候注意什么问题？</a:t>
            </a:r>
            <a:endParaRPr lang="en-US" altLang="zh-CN"/>
          </a:p>
          <a:p>
            <a:r>
              <a:rPr lang="en-US" altLang="zh-CN"/>
              <a:t>function a(String arg[]){</a:t>
            </a:r>
          </a:p>
          <a:p>
            <a:r>
              <a:rPr lang="en-US" altLang="zh-CN"/>
              <a:t>   //</a:t>
            </a:r>
            <a:r>
              <a:rPr lang="zh-CN" altLang="en-US"/>
              <a:t>业务处理</a:t>
            </a:r>
            <a:r>
              <a:rPr lang="en-US" altLang="zh-CN"/>
              <a:t>. </a:t>
            </a:r>
            <a:r>
              <a:rPr lang="zh-CN" altLang="en-US"/>
              <a:t>抛出异常</a:t>
            </a:r>
            <a:endParaRPr lang="en-US" altLang="zh-CN"/>
          </a:p>
          <a:p>
            <a:r>
              <a:rPr lang="en-US" altLang="zh-CN"/>
              <a:t>  //</a:t>
            </a:r>
            <a:r>
              <a:rPr lang="zh-CN" altLang="en-US"/>
              <a:t>数据返回</a:t>
            </a:r>
            <a:endParaRPr lang="en-US" altLang="zh-CN"/>
          </a:p>
          <a:p>
            <a:r>
              <a:rPr lang="en-US" altLang="zh-CN"/>
              <a:t>}</a:t>
            </a:r>
          </a:p>
          <a:p>
            <a:endParaRPr lang="en-US" altLang="zh-CN"/>
          </a:p>
          <a:p>
            <a:r>
              <a:rPr lang="zh-CN" altLang="en-US"/>
              <a:t>方法调用：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、给他什么样的数据； 传参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、怎么处理数据：        业务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、处理后返回结果：    结果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哲学角度：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万物皆是数据，数据处理</a:t>
            </a:r>
            <a:r>
              <a:rPr lang="zh-CN" altLang="en-US"/>
              <a:t>；  数据结构 </a:t>
            </a:r>
            <a:r>
              <a:rPr lang="en-US" altLang="zh-CN"/>
              <a:t>+ </a:t>
            </a:r>
            <a:r>
              <a:rPr lang="zh-CN" altLang="en-US"/>
              <a:t>算法 </a:t>
            </a:r>
            <a:r>
              <a:rPr lang="en-US" altLang="zh-CN"/>
              <a:t>= </a:t>
            </a:r>
            <a:r>
              <a:rPr lang="zh-CN" altLang="en-US"/>
              <a:t>程序</a:t>
            </a:r>
            <a:endParaRPr lang="en-US" altLang="zh-CN"/>
          </a:p>
          <a:p>
            <a:r>
              <a:rPr lang="zh-CN" altLang="en-US"/>
              <a:t>一个数据</a:t>
            </a:r>
            <a:r>
              <a:rPr lang="en-US" altLang="zh-CN"/>
              <a:t>/</a:t>
            </a:r>
            <a:r>
              <a:rPr lang="zh-CN" altLang="en-US"/>
              <a:t>一堆数据（</a:t>
            </a:r>
            <a:r>
              <a:rPr lang="zh-CN" altLang="en-US" b="1">
                <a:solidFill>
                  <a:srgbClr val="FF0000"/>
                </a:solidFill>
              </a:rPr>
              <a:t>流</a:t>
            </a:r>
            <a:r>
              <a:rPr lang="zh-CN" altLang="en-US"/>
              <a:t>） </a:t>
            </a:r>
            <a:r>
              <a:rPr lang="en-US" altLang="zh-CN"/>
              <a:t>===  </a:t>
            </a:r>
            <a:r>
              <a:rPr lang="zh-CN" altLang="en-US">
                <a:solidFill>
                  <a:srgbClr val="FF0000"/>
                </a:solidFill>
              </a:rPr>
              <a:t>流操作 </a:t>
            </a:r>
            <a:r>
              <a:rPr lang="en-US" altLang="zh-CN"/>
              <a:t>===  </a:t>
            </a:r>
            <a:r>
              <a:rPr lang="zh-CN" altLang="en-US">
                <a:solidFill>
                  <a:srgbClr val="FF0000"/>
                </a:solidFill>
              </a:rPr>
              <a:t>新数据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新流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万物皆为流、皆为流处理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5FFAD5-961D-0EB4-395B-AAD03507ACA7}"/>
              </a:ext>
            </a:extLst>
          </p:cNvPr>
          <p:cNvSpPr txBox="1"/>
          <p:nvPr/>
        </p:nvSpPr>
        <p:spPr>
          <a:xfrm>
            <a:off x="3129774" y="1538868"/>
            <a:ext cx="5330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命令式编程：全自定义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响应式编程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声明式编程</a:t>
            </a:r>
            <a:r>
              <a:rPr lang="zh-CN" altLang="en-US"/>
              <a:t>：</a:t>
            </a:r>
            <a:endParaRPr lang="en-US" altLang="zh-CN"/>
          </a:p>
          <a:p>
            <a:r>
              <a:rPr lang="zh-CN" altLang="en-US"/>
              <a:t>声明流、说清楚要干什么、最终结果是要怎样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090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4C0A55-36CB-EF42-FA21-24D454F17FD7}"/>
              </a:ext>
            </a:extLst>
          </p:cNvPr>
          <p:cNvSpPr/>
          <p:nvPr/>
        </p:nvSpPr>
        <p:spPr>
          <a:xfrm>
            <a:off x="752126" y="638640"/>
            <a:ext cx="1500420" cy="562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Publisher</a:t>
            </a:r>
          </a:p>
          <a:p>
            <a:pPr algn="ctr"/>
            <a:r>
              <a:rPr lang="zh-CN" altLang="en-US"/>
              <a:t>发布者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22A63-8828-FC1B-11B9-6668A8C9EA92}"/>
              </a:ext>
            </a:extLst>
          </p:cNvPr>
          <p:cNvSpPr/>
          <p:nvPr/>
        </p:nvSpPr>
        <p:spPr>
          <a:xfrm>
            <a:off x="614596" y="4440972"/>
            <a:ext cx="1637950" cy="562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Subscriber</a:t>
            </a:r>
          </a:p>
          <a:p>
            <a:pPr algn="ctr"/>
            <a:r>
              <a:rPr lang="zh-CN" altLang="en-US"/>
              <a:t>订阅者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F4C98A-8DD1-1DE7-03BE-384FBDCAEA7F}"/>
              </a:ext>
            </a:extLst>
          </p:cNvPr>
          <p:cNvSpPr/>
          <p:nvPr/>
        </p:nvSpPr>
        <p:spPr>
          <a:xfrm>
            <a:off x="1539507" y="1687320"/>
            <a:ext cx="1333152" cy="476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Processor</a:t>
            </a:r>
          </a:p>
          <a:p>
            <a:pPr algn="ctr"/>
            <a:r>
              <a:rPr lang="zh-CN" altLang="en-US"/>
              <a:t>处理器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32C3B-9A0D-883B-817D-F72FAC09EE5B}"/>
              </a:ext>
            </a:extLst>
          </p:cNvPr>
          <p:cNvSpPr/>
          <p:nvPr/>
        </p:nvSpPr>
        <p:spPr>
          <a:xfrm>
            <a:off x="1539507" y="2650043"/>
            <a:ext cx="1333152" cy="476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Processor</a:t>
            </a:r>
          </a:p>
          <a:p>
            <a:pPr algn="ctr"/>
            <a:r>
              <a:rPr lang="zh-CN" altLang="en-US"/>
              <a:t>处理器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D68F21-CBD3-2B6A-A0DA-A1470F0CCFB4}"/>
              </a:ext>
            </a:extLst>
          </p:cNvPr>
          <p:cNvSpPr/>
          <p:nvPr/>
        </p:nvSpPr>
        <p:spPr>
          <a:xfrm>
            <a:off x="1539507" y="3531221"/>
            <a:ext cx="1333152" cy="4762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Processor</a:t>
            </a:r>
          </a:p>
          <a:p>
            <a:pPr algn="ctr"/>
            <a:r>
              <a:rPr lang="zh-CN" altLang="en-US"/>
              <a:t>处理器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778875-3916-A853-3FFD-6EB0F53FB446}"/>
              </a:ext>
            </a:extLst>
          </p:cNvPr>
          <p:cNvSpPr/>
          <p:nvPr/>
        </p:nvSpPr>
        <p:spPr>
          <a:xfrm>
            <a:off x="2044390" y="906792"/>
            <a:ext cx="1256003" cy="29405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dataBuffer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439F1EE-DEBB-A400-828F-1E9C46684E7D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1502336" y="1200847"/>
            <a:ext cx="703747" cy="48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BF40CFA-5FB0-D8AA-4463-7279E0421AE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06083" y="2163570"/>
            <a:ext cx="0" cy="48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B1E5C74-FD6B-782A-8F45-186443E3F72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206083" y="3126293"/>
            <a:ext cx="0" cy="40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5714B5-B48C-4EB3-0E05-BAF310401E57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1433571" y="4007471"/>
            <a:ext cx="772512" cy="43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箭头: 下 16">
            <a:extLst>
              <a:ext uri="{FF2B5EF4-FFF2-40B4-BE49-F238E27FC236}">
                <a16:creationId xmlns:a16="http://schemas.microsoft.com/office/drawing/2014/main" id="{4C8A9D54-785C-88EF-9763-076FE6D5ADDC}"/>
              </a:ext>
            </a:extLst>
          </p:cNvPr>
          <p:cNvSpPr/>
          <p:nvPr/>
        </p:nvSpPr>
        <p:spPr>
          <a:xfrm>
            <a:off x="55502" y="638639"/>
            <a:ext cx="550749" cy="4364539"/>
          </a:xfrm>
          <a:prstGeom prst="down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数据管道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E1DA62-DBE1-3440-0790-8C9F46E3C754}"/>
              </a:ext>
            </a:extLst>
          </p:cNvPr>
          <p:cNvSpPr/>
          <p:nvPr/>
        </p:nvSpPr>
        <p:spPr>
          <a:xfrm>
            <a:off x="2549911" y="1561171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92AAD18-1C93-7E8D-C85E-3E8593688A1D}"/>
              </a:ext>
            </a:extLst>
          </p:cNvPr>
          <p:cNvSpPr/>
          <p:nvPr/>
        </p:nvSpPr>
        <p:spPr>
          <a:xfrm>
            <a:off x="2511337" y="3911291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35BB8B1-32EC-B6A8-F20D-557305D0CF06}"/>
              </a:ext>
            </a:extLst>
          </p:cNvPr>
          <p:cNvSpPr/>
          <p:nvPr/>
        </p:nvSpPr>
        <p:spPr>
          <a:xfrm>
            <a:off x="2549909" y="2985856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DDA18B-E0B4-1AAD-CA3F-162A079D8361}"/>
              </a:ext>
            </a:extLst>
          </p:cNvPr>
          <p:cNvSpPr/>
          <p:nvPr/>
        </p:nvSpPr>
        <p:spPr>
          <a:xfrm>
            <a:off x="2549908" y="2037770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publisher</a:t>
            </a:r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FFC5F75-C161-1B3B-A096-EBAA7EFD621C}"/>
              </a:ext>
            </a:extLst>
          </p:cNvPr>
          <p:cNvSpPr/>
          <p:nvPr/>
        </p:nvSpPr>
        <p:spPr>
          <a:xfrm>
            <a:off x="2549907" y="2594111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0FDD223-B96B-36BB-D87C-21EA184A845E}"/>
              </a:ext>
            </a:extLst>
          </p:cNvPr>
          <p:cNvSpPr/>
          <p:nvPr/>
        </p:nvSpPr>
        <p:spPr>
          <a:xfrm>
            <a:off x="2537477" y="3459261"/>
            <a:ext cx="1256003" cy="23812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/>
              <a:t>subscriber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E97E29C-6BA2-2395-696E-F9D2247ED018}"/>
              </a:ext>
            </a:extLst>
          </p:cNvPr>
          <p:cNvSpPr txBox="1"/>
          <p:nvPr/>
        </p:nvSpPr>
        <p:spPr>
          <a:xfrm>
            <a:off x="4386516" y="581812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处理器既是订阅者，又是发布者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EE92FD7-3BAF-5A8F-8034-7362C3A829EF}"/>
              </a:ext>
            </a:extLst>
          </p:cNvPr>
          <p:cNvSpPr txBox="1"/>
          <p:nvPr/>
        </p:nvSpPr>
        <p:spPr>
          <a:xfrm>
            <a:off x="5129561" y="1940770"/>
            <a:ext cx="1085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Filter</a:t>
            </a:r>
          </a:p>
          <a:p>
            <a:r>
              <a:rPr lang="en-US" altLang="zh-CN"/>
              <a:t>Map</a:t>
            </a:r>
          </a:p>
          <a:p>
            <a:r>
              <a:rPr lang="en-US" altLang="zh-CN"/>
              <a:t>FlatMap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EA26925-A1E4-9D94-25F4-06FE34DF21CE}"/>
              </a:ext>
            </a:extLst>
          </p:cNvPr>
          <p:cNvSpPr txBox="1"/>
          <p:nvPr/>
        </p:nvSpPr>
        <p:spPr>
          <a:xfrm>
            <a:off x="4910254" y="1034798"/>
            <a:ext cx="108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Stream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7BA54B-69C2-8D62-E48A-A3B465A594D6}"/>
              </a:ext>
            </a:extLst>
          </p:cNvPr>
          <p:cNvSpPr txBox="1"/>
          <p:nvPr/>
        </p:nvSpPr>
        <p:spPr>
          <a:xfrm>
            <a:off x="4910254" y="4224221"/>
            <a:ext cx="163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Count</a:t>
            </a:r>
          </a:p>
          <a:p>
            <a:r>
              <a:rPr lang="en-US" altLang="zh-CN"/>
              <a:t>Collect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A60811D-CAE8-6488-E625-CC6E51CD7146}"/>
              </a:ext>
            </a:extLst>
          </p:cNvPr>
          <p:cNvSpPr txBox="1"/>
          <p:nvPr/>
        </p:nvSpPr>
        <p:spPr>
          <a:xfrm>
            <a:off x="6846849" y="1940769"/>
            <a:ext cx="386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控制好调度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0596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对角圆角矩形 4"/>
          <p:cNvSpPr/>
          <p:nvPr>
            <p:custDataLst>
              <p:tags r:id="rId2"/>
            </p:custDataLst>
          </p:nvPr>
        </p:nvSpPr>
        <p:spPr>
          <a:xfrm>
            <a:off x="0" y="0"/>
            <a:ext cx="3228975" cy="476250"/>
          </a:xfrm>
          <a:prstGeom prst="round2DiagRect">
            <a:avLst/>
          </a:prstGeom>
          <a:solidFill>
            <a:srgbClr val="00AF92"/>
          </a:solidFill>
          <a:ln>
            <a:solidFill>
              <a:srgbClr val="00AF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ea"/>
                <a:sym typeface="+mn-lt"/>
              </a:rPr>
              <a:t>Reactive-Stream</a:t>
            </a:r>
            <a:endParaRPr lang="zh-CN" altLang="en-US" sz="2800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4607D52-1AD8-BE0B-900D-F33DFF2D3211}"/>
              </a:ext>
            </a:extLst>
          </p:cNvPr>
          <p:cNvSpPr txBox="1"/>
          <p:nvPr/>
        </p:nvSpPr>
        <p:spPr>
          <a:xfrm>
            <a:off x="884663" y="1033346"/>
            <a:ext cx="721112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响应式编程</a:t>
            </a:r>
            <a:r>
              <a:rPr lang="zh-CN" altLang="en-US" b="1"/>
              <a:t>：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 b="1"/>
              <a:t>底层</a:t>
            </a:r>
            <a:r>
              <a:rPr lang="zh-CN" altLang="en-US"/>
              <a:t>：基于</a:t>
            </a:r>
            <a:r>
              <a:rPr lang="zh-CN" altLang="en-US" b="1"/>
              <a:t>数据缓冲队列 </a:t>
            </a:r>
            <a:r>
              <a:rPr lang="en-US" altLang="zh-CN"/>
              <a:t>+ </a:t>
            </a:r>
            <a:r>
              <a:rPr lang="zh-CN" altLang="en-US" b="1"/>
              <a:t>消息驱动模型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异步回调机制</a:t>
            </a:r>
            <a:endParaRPr lang="en-US" altLang="zh-CN" b="1"/>
          </a:p>
          <a:p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zh-CN" altLang="en-US" b="1"/>
              <a:t>编码</a:t>
            </a:r>
            <a:r>
              <a:rPr lang="zh-CN" altLang="en-US"/>
              <a:t>：</a:t>
            </a:r>
            <a:r>
              <a:rPr lang="zh-CN" altLang="en-US" b="1"/>
              <a:t>流式编程</a:t>
            </a:r>
            <a:r>
              <a:rPr lang="zh-CN" altLang="en-US"/>
              <a:t> </a:t>
            </a:r>
            <a:r>
              <a:rPr lang="en-US" altLang="zh-CN"/>
              <a:t>+ </a:t>
            </a:r>
            <a:r>
              <a:rPr lang="zh-CN" altLang="en-US" b="1"/>
              <a:t>链式调用 </a:t>
            </a:r>
            <a:r>
              <a:rPr lang="en-US" altLang="zh-CN"/>
              <a:t>+ </a:t>
            </a:r>
            <a:r>
              <a:rPr lang="zh-CN" altLang="en-US" b="1"/>
              <a:t>声明式</a:t>
            </a:r>
            <a:r>
              <a:rPr lang="en-US" altLang="zh-CN" b="1"/>
              <a:t>API</a:t>
            </a:r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 b="1"/>
              <a:t>效果</a:t>
            </a:r>
            <a:r>
              <a:rPr lang="zh-CN" altLang="en-US"/>
              <a:t>：</a:t>
            </a:r>
            <a:r>
              <a:rPr lang="zh-CN" altLang="en-US" b="1"/>
              <a:t>优雅全异步 </a:t>
            </a:r>
            <a:r>
              <a:rPr lang="en-US" altLang="zh-CN"/>
              <a:t>+ </a:t>
            </a:r>
            <a:r>
              <a:rPr lang="zh-CN" altLang="en-US" b="1"/>
              <a:t>消息实时处理 </a:t>
            </a:r>
            <a:r>
              <a:rPr lang="en-US" altLang="zh-CN"/>
              <a:t>+ </a:t>
            </a:r>
            <a:r>
              <a:rPr lang="zh-CN" altLang="en-US" b="1"/>
              <a:t>高吞吐量 </a:t>
            </a:r>
            <a:r>
              <a:rPr lang="en-US" altLang="zh-CN"/>
              <a:t>+ </a:t>
            </a:r>
            <a:r>
              <a:rPr lang="zh-CN" altLang="en-US" b="1"/>
              <a:t>占用少量资源</a:t>
            </a:r>
            <a:endParaRPr lang="en-US" altLang="zh-CN" b="1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F2DE77-5543-B0DA-C536-43C7C8B48CE6}"/>
              </a:ext>
            </a:extLst>
          </p:cNvPr>
          <p:cNvSpPr txBox="1"/>
          <p:nvPr/>
        </p:nvSpPr>
        <p:spPr>
          <a:xfrm>
            <a:off x="954126" y="3663846"/>
            <a:ext cx="4549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线程池、</a:t>
            </a:r>
            <a:r>
              <a:rPr lang="en-US" altLang="zh-CN"/>
              <a:t>DataBuffer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3964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Q1NWJkZTc5YTQ2ZDg1MDViNjY5OGRkM2Q1N2FjNjcifQ=="/>
  <p:tag name="KSO_WPP_MARK_KEY" val="540b971f-13d7-4036-9919-950f886af3cc"/>
  <p:tag name="ISLIDE.GUIDESSETTING" val="{&quot;Id&quot;:&quot;05c4f151-d361-420c-b7b6-2e528d77931d&quot;,&quot;Name&quot;:&quot;自定义&quot;,&quot;Kind&quot;:1,&quot;OldGuidesSetting&quot;:{&quot;HeaderHeight&quot;:0.0,&quot;FooterHeight&quot;:0.0,&quot;SideMargin&quot;:1.0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1bq2e5o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全屏显示(16:9)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1549</cp:revision>
  <dcterms:created xsi:type="dcterms:W3CDTF">2018-03-01T02:03:00Z</dcterms:created>
  <dcterms:modified xsi:type="dcterms:W3CDTF">2023-11-17T14:04:04Z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3B244B244417460D829616AF583851A4</vt:lpwstr>
  </property>
</Properties>
</file>